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12" r:id="rId3"/>
    <p:sldId id="262" r:id="rId4"/>
    <p:sldId id="313" r:id="rId5"/>
    <p:sldId id="263" r:id="rId6"/>
    <p:sldId id="264" r:id="rId7"/>
    <p:sldId id="314" r:id="rId8"/>
    <p:sldId id="315" r:id="rId9"/>
    <p:sldId id="316" r:id="rId10"/>
    <p:sldId id="317" r:id="rId11"/>
    <p:sldId id="308" r:id="rId12"/>
    <p:sldId id="319" r:id="rId13"/>
    <p:sldId id="320" r:id="rId14"/>
    <p:sldId id="321" r:id="rId15"/>
    <p:sldId id="323" r:id="rId16"/>
    <p:sldId id="318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7" r:id="rId29"/>
    <p:sldId id="338" r:id="rId30"/>
    <p:sldId id="335" r:id="rId31"/>
    <p:sldId id="336" r:id="rId32"/>
    <p:sldId id="280" r:id="rId33"/>
    <p:sldId id="281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48" charset="0"/>
        <a:ea typeface="Geneva" pitchFamily="-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866"/>
    <a:srgbClr val="B0E5CF"/>
    <a:srgbClr val="B3DAB0"/>
    <a:srgbClr val="3EBD86"/>
    <a:srgbClr val="113480"/>
    <a:srgbClr val="181818"/>
    <a:srgbClr val="F2E7D4"/>
    <a:srgbClr val="F2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558" autoAdjust="0"/>
  </p:normalViewPr>
  <p:slideViewPr>
    <p:cSldViewPr>
      <p:cViewPr varScale="1">
        <p:scale>
          <a:sx n="121" d="100"/>
          <a:sy n="121" d="100"/>
        </p:scale>
        <p:origin x="6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2EF3DD-22B6-460A-858D-49AE8D2EC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20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2F9101-FDAE-4A72-B8A3-62DBEB2C83E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Lucida Grande" pitchFamily="-48" charset="0"/>
              <a:ea typeface="Geneva" pitchFamily="-4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C0F4A-A7A5-411D-904C-5E30E9CF80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6EA92-7298-4826-A51E-87D6F5F2EB7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8493B-6162-461D-B0F0-B4D1CF35A5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68CAE-B69D-4BC8-90D2-7FCC16F6CB6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43818-BE7D-468F-8048-158C88AFA43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34F6B-7413-425B-BA45-1C9E7BD6439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 pitchFamily="-48" charset="0"/>
                <a:cs typeface="Helvetica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38DCC7-239A-488C-B796-90D7AB112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49C3A-6A16-48B0-A9C0-9019F3CF0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876800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799CD-2C19-4B4F-BDB1-91000FD40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1DEB7-C299-4ECF-9348-621C611D0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123FF-BF9E-4908-8F18-E895E6884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3EBD86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B596F-D5F3-4694-8127-EB1FB5827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85BC4-5B3A-48F5-89AE-3741ED75F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3239A-F0B9-489F-A278-97FBB901E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60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7000"/>
            <a:ext cx="4040188" cy="34591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4591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6363-6556-462F-83BB-A24A908B9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764DE-89BD-4297-AE5E-D91C8B9BD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85914-BCDE-45BE-911B-7193E29C1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7620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9200"/>
            <a:ext cx="5111750" cy="49069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3008313" cy="4144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1E060-29B8-48FE-B4E7-E5B540611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E7EDC-198D-4AB4-A680-EF6C2A534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&gt;"/>
        <a:defRPr sz="3200">
          <a:solidFill>
            <a:srgbClr val="1862B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Lucida Grande" pitchFamily="-48" charset="0"/>
        <a:buChar char="•"/>
        <a:defRPr sz="2800">
          <a:solidFill>
            <a:srgbClr val="3EBD86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2350C5F-680E-9748-835A-071117A9F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1" r="23178" b="8620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 eaLnBrk="1" hangingPunct="1"/>
            <a:r>
              <a:rPr lang="en-US" sz="4200">
                <a:latin typeface="Helvetica" pitchFamily="-48" charset="0"/>
                <a:cs typeface="Helvetica" pitchFamily="-48" charset="0"/>
              </a:rPr>
              <a:t>Chi Square Tests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1700"/>
              <a:t>Chapter 17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  <a:p>
            <a:pPr lvl="1"/>
            <a:r>
              <a:rPr lang="en-US" dirty="0"/>
              <a:t>Observed statistic test categories match the expected variables (O = E)</a:t>
            </a:r>
          </a:p>
          <a:p>
            <a:pPr lvl="1"/>
            <a:r>
              <a:rPr lang="en-US" dirty="0"/>
              <a:t>Observed statistic test categories do not match the expected variables (O/=E)</a:t>
            </a:r>
          </a:p>
        </p:txBody>
      </p:sp>
    </p:spTree>
    <p:extLst>
      <p:ext uri="{BB962C8B-B14F-4D97-AF65-F5344CB8AC3E}">
        <p14:creationId xmlns:p14="http://schemas.microsoft.com/office/powerpoint/2010/main" val="129291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List the observed and expect values</a:t>
            </a:r>
          </a:p>
          <a:p>
            <a:r>
              <a:rPr lang="en-US" dirty="0"/>
              <a:t>List the </a:t>
            </a:r>
            <a:r>
              <a:rPr lang="en-US" i="1" dirty="0" err="1"/>
              <a:t>df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r>
              <a:rPr lang="en-US" dirty="0"/>
              <a:t>Goodness of Fit Test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do expected values:</a:t>
            </a:r>
          </a:p>
          <a:p>
            <a:pPr lvl="1"/>
            <a:r>
              <a:rPr lang="en-US" dirty="0"/>
              <a:t>N (total number of people) / Number of categories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N (total number of people) * expected proportion for that category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r>
              <a:rPr lang="en-US" dirty="0"/>
              <a:t>Goodness of Fit Test</a:t>
            </a:r>
          </a:p>
        </p:txBody>
      </p:sp>
    </p:spTree>
    <p:extLst>
      <p:ext uri="{BB962C8B-B14F-4D97-AF65-F5344CB8AC3E}">
        <p14:creationId xmlns:p14="http://schemas.microsoft.com/office/powerpoint/2010/main" val="124876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r>
              <a:rPr lang="en-US" dirty="0"/>
              <a:t>Goodness of Fit Test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63579"/>
              </p:ext>
            </p:extLst>
          </p:nvPr>
        </p:nvGraphicFramePr>
        <p:xfrm>
          <a:off x="685800" y="2209800"/>
          <a:ext cx="7162800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PSY 200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SOC 302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MTH 340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 grades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25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18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11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33800"/>
              </p:ext>
            </p:extLst>
          </p:nvPr>
        </p:nvGraphicFramePr>
        <p:xfrm>
          <a:off x="762000" y="4191000"/>
          <a:ext cx="7162800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PSY 200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SOC 302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MTH 340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 grades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18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18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18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2209800"/>
            <a:ext cx="1546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191000"/>
            <a:ext cx="1548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71404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df</a:t>
            </a:r>
            <a:endParaRPr lang="en-US" dirty="0"/>
          </a:p>
          <a:p>
            <a:pPr lvl="1"/>
            <a:r>
              <a:rPr lang="en-US" dirty="0"/>
              <a:t>Number of Categories – 1</a:t>
            </a:r>
          </a:p>
          <a:p>
            <a:pPr lvl="1"/>
            <a:r>
              <a:rPr lang="en-US" dirty="0"/>
              <a:t>3 – 1 =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4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Cut off score (5.992)</a:t>
            </a:r>
          </a:p>
          <a:p>
            <a:r>
              <a:rPr lang="en-US" dirty="0"/>
              <a:t>Use a chi-square table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352800"/>
            <a:ext cx="6096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97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361397"/>
              </p:ext>
            </p:extLst>
          </p:nvPr>
        </p:nvGraphicFramePr>
        <p:xfrm>
          <a:off x="1828800" y="2012950"/>
          <a:ext cx="5475288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1257120" imgH="482400" progId="Equation.3">
                  <p:embed/>
                </p:oleObj>
              </mc:Choice>
              <mc:Fallback>
                <p:oleObj name="Equation" r:id="rId3" imgW="1257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12950"/>
                        <a:ext cx="5475288" cy="210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r>
              <a:rPr lang="en-US" dirty="0"/>
              <a:t>Goodness of Fit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57222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vassarstats.net</a:t>
            </a:r>
            <a:r>
              <a:rPr lang="en-US" dirty="0"/>
              <a:t>/</a:t>
            </a:r>
            <a:r>
              <a:rPr lang="en-US" dirty="0" err="1"/>
              <a:t>csfit.html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7409" y="5027688"/>
            <a:ext cx="4685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5: List chi-square = 5.44</a:t>
            </a:r>
          </a:p>
        </p:txBody>
      </p:sp>
    </p:spTree>
    <p:extLst>
      <p:ext uri="{BB962C8B-B14F-4D97-AF65-F5344CB8AC3E}">
        <p14:creationId xmlns:p14="http://schemas.microsoft.com/office/powerpoint/2010/main" val="84669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65100"/>
            <a:ext cx="86614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0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6:</a:t>
            </a:r>
          </a:p>
          <a:p>
            <a:pPr lvl="1"/>
            <a:r>
              <a:rPr lang="en-US" dirty="0"/>
              <a:t>Is the found chi-square value &gt; the cut off chi-square value?</a:t>
            </a:r>
          </a:p>
          <a:p>
            <a:pPr lvl="1"/>
            <a:r>
              <a:rPr lang="en-US" dirty="0"/>
              <a:t>This test is like </a:t>
            </a:r>
            <a:r>
              <a:rPr lang="en-US" i="1" dirty="0"/>
              <a:t>F</a:t>
            </a:r>
            <a:r>
              <a:rPr lang="en-US" dirty="0"/>
              <a:t> – everything is squared, so all values are positive.</a:t>
            </a:r>
          </a:p>
          <a:p>
            <a:r>
              <a:rPr lang="en-US" dirty="0"/>
              <a:t>Nope!  Same number of As in each class.</a:t>
            </a:r>
          </a:p>
        </p:txBody>
      </p:sp>
    </p:spTree>
    <p:extLst>
      <p:ext uri="{BB962C8B-B14F-4D97-AF65-F5344CB8AC3E}">
        <p14:creationId xmlns:p14="http://schemas.microsoft.com/office/powerpoint/2010/main" val="568743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Independence test for two nominal variables</a:t>
            </a:r>
          </a:p>
          <a:p>
            <a:pPr lvl="1"/>
            <a:r>
              <a:rPr lang="en-US" dirty="0"/>
              <a:t>Are the observed values equal to the expect values given the combinations of categories?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7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</a:t>
            </a:r>
            <a:r>
              <a:rPr lang="en-US" dirty="0" err="1"/>
              <a:t>Parametrics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distributions</a:t>
            </a:r>
          </a:p>
          <a:p>
            <a:r>
              <a:rPr lang="en-US" dirty="0"/>
              <a:t>DV is at least scale</a:t>
            </a:r>
          </a:p>
          <a:p>
            <a:r>
              <a:rPr lang="en-US" dirty="0"/>
              <a:t>Random selection</a:t>
            </a:r>
          </a:p>
          <a:p>
            <a:pPr lvl="1"/>
            <a:r>
              <a:rPr lang="en-US" dirty="0"/>
              <a:t>Sometimes other stuff: homogeneity, 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22736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list the variables involved.</a:t>
            </a:r>
          </a:p>
          <a:p>
            <a:r>
              <a:rPr lang="en-US" dirty="0"/>
              <a:t>Professors and grade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94060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chi-square is all about expected </a:t>
            </a:r>
            <a:r>
              <a:rPr lang="en-US" i="1" dirty="0"/>
              <a:t>fit</a:t>
            </a:r>
            <a:endParaRPr lang="en-US" dirty="0"/>
          </a:p>
          <a:p>
            <a:pPr lvl="1"/>
            <a:r>
              <a:rPr lang="en-US" dirty="0"/>
              <a:t>How much does the the data match what we would expect if these categories were assigned by chance?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06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  <a:p>
            <a:pPr lvl="1"/>
            <a:r>
              <a:rPr lang="en-US" dirty="0"/>
              <a:t>Observed statistic grades for each professor match the expected variables (O = E)</a:t>
            </a:r>
          </a:p>
          <a:p>
            <a:pPr lvl="1"/>
            <a:r>
              <a:rPr lang="en-US" dirty="0"/>
              <a:t>Observed statistic grades for each professor do not match the expected variables (O/=E)</a:t>
            </a:r>
          </a:p>
        </p:txBody>
      </p:sp>
    </p:spTree>
    <p:extLst>
      <p:ext uri="{BB962C8B-B14F-4D97-AF65-F5344CB8AC3E}">
        <p14:creationId xmlns:p14="http://schemas.microsoft.com/office/powerpoint/2010/main" val="3177406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List the observed and expect values</a:t>
            </a:r>
          </a:p>
          <a:p>
            <a:r>
              <a:rPr lang="en-US" dirty="0"/>
              <a:t>List the </a:t>
            </a:r>
            <a:r>
              <a:rPr lang="en-US" i="1" dirty="0" err="1"/>
              <a:t>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06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df</a:t>
            </a:r>
            <a:r>
              <a:rPr lang="en-US" i="1" dirty="0"/>
              <a:t> </a:t>
            </a:r>
            <a:r>
              <a:rPr lang="en-US" dirty="0"/>
              <a:t>= (3-1)(3-1) = 4</a:t>
            </a:r>
            <a:endParaRPr lang="en-US" i="1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973611"/>
              </p:ext>
            </p:extLst>
          </p:nvPr>
        </p:nvGraphicFramePr>
        <p:xfrm>
          <a:off x="846138" y="2819400"/>
          <a:ext cx="29638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888840" imgH="228600" progId="Equation.3">
                  <p:embed/>
                </p:oleObj>
              </mc:Choice>
              <mc:Fallback>
                <p:oleObj name="Equation" r:id="rId3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2819400"/>
                        <a:ext cx="296386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182937"/>
              </p:ext>
            </p:extLst>
          </p:nvPr>
        </p:nvGraphicFramePr>
        <p:xfrm>
          <a:off x="836613" y="3505200"/>
          <a:ext cx="38115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505200"/>
                        <a:ext cx="381158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621704"/>
              </p:ext>
            </p:extLst>
          </p:nvPr>
        </p:nvGraphicFramePr>
        <p:xfrm>
          <a:off x="836613" y="4343400"/>
          <a:ext cx="45735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7" imgW="1371600" imgH="241200" progId="Equation.3">
                  <p:embed/>
                </p:oleObj>
              </mc:Choice>
              <mc:Fallback>
                <p:oleObj name="Equation" r:id="rId7" imgW="1371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343400"/>
                        <a:ext cx="4573587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7406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values:</a:t>
            </a:r>
          </a:p>
          <a:p>
            <a:pPr lvl="1"/>
            <a:r>
              <a:rPr lang="en-US" dirty="0"/>
              <a:t>E = R*C / N</a:t>
            </a:r>
          </a:p>
          <a:p>
            <a:pPr lvl="1"/>
            <a:r>
              <a:rPr lang="en-US" dirty="0"/>
              <a:t>E = expected</a:t>
            </a:r>
          </a:p>
          <a:p>
            <a:pPr lvl="1"/>
            <a:r>
              <a:rPr lang="en-US" dirty="0"/>
              <a:t>R = row total</a:t>
            </a:r>
          </a:p>
          <a:p>
            <a:pPr lvl="1"/>
            <a:r>
              <a:rPr lang="en-US" dirty="0"/>
              <a:t>C = column total</a:t>
            </a:r>
          </a:p>
          <a:p>
            <a:pPr lvl="1"/>
            <a:r>
              <a:rPr lang="en-US" dirty="0"/>
              <a:t>N = total of everything</a:t>
            </a:r>
          </a:p>
        </p:txBody>
      </p:sp>
    </p:spTree>
    <p:extLst>
      <p:ext uri="{BB962C8B-B14F-4D97-AF65-F5344CB8AC3E}">
        <p14:creationId xmlns:p14="http://schemas.microsoft.com/office/powerpoint/2010/main" val="317740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36979"/>
              </p:ext>
            </p:extLst>
          </p:nvPr>
        </p:nvGraphicFramePr>
        <p:xfrm>
          <a:off x="609600" y="381000"/>
          <a:ext cx="640080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ROW TOTALS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COLUMN TOTALS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N = 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46822"/>
              </p:ext>
            </p:extLst>
          </p:nvPr>
        </p:nvGraphicFramePr>
        <p:xfrm>
          <a:off x="685800" y="3657600"/>
          <a:ext cx="640080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ROW TOTALS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16*28/58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16*19/58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16*11/58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19*28/58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19*19/58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19*11/58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23*28/58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23*19/58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23*11/58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COLUMN TOTALS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N = 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381000"/>
            <a:ext cx="1546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3733800"/>
            <a:ext cx="1548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3129116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3059"/>
              </p:ext>
            </p:extLst>
          </p:nvPr>
        </p:nvGraphicFramePr>
        <p:xfrm>
          <a:off x="1295400" y="2057400"/>
          <a:ext cx="640080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ROW TOTALS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7.72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5.24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3.03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9.17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6.22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11.10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7.53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4.36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COLUMN TOTALS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N = 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16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Cut off score (9.488)</a:t>
            </a:r>
          </a:p>
          <a:p>
            <a:r>
              <a:rPr lang="en-US" dirty="0"/>
              <a:t>Use a chi-square table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352800"/>
            <a:ext cx="6096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43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117314"/>
              </p:ext>
            </p:extLst>
          </p:nvPr>
        </p:nvGraphicFramePr>
        <p:xfrm>
          <a:off x="1828800" y="2012950"/>
          <a:ext cx="5475288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1257120" imgH="482400" progId="Equation.3">
                  <p:embed/>
                </p:oleObj>
              </mc:Choice>
              <mc:Fallback>
                <p:oleObj name="Equation" r:id="rId3" imgW="1257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12950"/>
                        <a:ext cx="5475288" cy="210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57222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vassarstats.net</a:t>
            </a:r>
            <a:r>
              <a:rPr lang="en-US" dirty="0"/>
              <a:t>/</a:t>
            </a:r>
            <a:r>
              <a:rPr lang="en-US" dirty="0" err="1"/>
              <a:t>newcs.html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7409" y="5027688"/>
            <a:ext cx="4685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5: List chi-square = 4.82</a:t>
            </a:r>
          </a:p>
        </p:txBody>
      </p:sp>
    </p:spTree>
    <p:extLst>
      <p:ext uri="{BB962C8B-B14F-4D97-AF65-F5344CB8AC3E}">
        <p14:creationId xmlns:p14="http://schemas.microsoft.com/office/powerpoint/2010/main" val="244185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E:\CH17\NolH2e_tb_17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0375" y="685800"/>
            <a:ext cx="5681663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76200"/>
            <a:ext cx="8890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16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6:</a:t>
            </a:r>
          </a:p>
          <a:p>
            <a:pPr lvl="1"/>
            <a:r>
              <a:rPr lang="en-US" dirty="0"/>
              <a:t>Is the found chi-square value &gt; the cut off chi-square value?</a:t>
            </a:r>
          </a:p>
          <a:p>
            <a:pPr lvl="1"/>
            <a:r>
              <a:rPr lang="en-US" dirty="0"/>
              <a:t>This test is like </a:t>
            </a:r>
            <a:r>
              <a:rPr lang="en-US" i="1" dirty="0"/>
              <a:t>F</a:t>
            </a:r>
            <a:r>
              <a:rPr lang="en-US" dirty="0"/>
              <a:t> – everything is squared, so all values are positive.</a:t>
            </a:r>
          </a:p>
          <a:p>
            <a:r>
              <a:rPr lang="en-US" dirty="0"/>
              <a:t>Nope!  Same number of ABC grades for each professor.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16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696200" cy="457200"/>
          </a:xfrm>
        </p:spPr>
        <p:txBody>
          <a:bodyPr/>
          <a:lstStyle/>
          <a:p>
            <a:r>
              <a:rPr lang="en-US" dirty="0">
                <a:latin typeface="Helvetica" pitchFamily="-48" charset="0"/>
                <a:cs typeface="Helvetica" pitchFamily="-48" charset="0"/>
              </a:rPr>
              <a:t>Cramer’s </a:t>
            </a:r>
            <a:r>
              <a:rPr lang="en-US" i="1" dirty="0">
                <a:latin typeface="Helvetica" pitchFamily="-48" charset="0"/>
                <a:cs typeface="Helvetica" pitchFamily="-48" charset="0"/>
              </a:rPr>
              <a:t>V</a:t>
            </a:r>
            <a:r>
              <a:rPr lang="en-US" dirty="0">
                <a:latin typeface="Helvetica" pitchFamily="-48" charset="0"/>
                <a:cs typeface="Helvetica" pitchFamily="-48" charset="0"/>
              </a:rPr>
              <a:t> (phi)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772400" cy="4114800"/>
          </a:xfrm>
        </p:spPr>
        <p:txBody>
          <a:bodyPr/>
          <a:lstStyle/>
          <a:p>
            <a:r>
              <a:rPr lang="en-US" dirty="0"/>
              <a:t>The effect size for chi-square test for independence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286000" y="4038600"/>
          <a:ext cx="35210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4" imgW="1346040" imgH="495000" progId="Equation.3">
                  <p:embed/>
                </p:oleObj>
              </mc:Choice>
              <mc:Fallback>
                <p:oleObj name="Equation" r:id="rId4" imgW="134604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38600"/>
                        <a:ext cx="352107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2432" y="6142073"/>
            <a:ext cx="77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row/column = smaller number of (R-1) or (C-1)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E:\CH17\NolH2e_tb_17_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95412"/>
            <a:ext cx="7772400" cy="2832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Nonparametrics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Specifically, for when the DV is NOT a scale variable.</a:t>
            </a:r>
          </a:p>
          <a:p>
            <a:pPr lvl="1"/>
            <a:r>
              <a:rPr lang="en-US" dirty="0"/>
              <a:t>DV is nominal (frequency counts of categories)</a:t>
            </a:r>
          </a:p>
          <a:p>
            <a:pPr lvl="1"/>
            <a:r>
              <a:rPr lang="en-US" dirty="0"/>
              <a:t>DV is ordinal (rankings of categories)</a:t>
            </a:r>
          </a:p>
          <a:p>
            <a:pPr lvl="1"/>
            <a:r>
              <a:rPr lang="en-US" dirty="0"/>
              <a:t>IV is usually </a:t>
            </a:r>
            <a:r>
              <a:rPr lang="en-US" i="1" dirty="0"/>
              <a:t>also</a:t>
            </a:r>
            <a:r>
              <a:rPr lang="en-US" dirty="0"/>
              <a:t> one of these things as well.</a:t>
            </a:r>
          </a:p>
        </p:txBody>
      </p:sp>
    </p:spTree>
    <p:extLst>
      <p:ext uri="{BB962C8B-B14F-4D97-AF65-F5344CB8AC3E}">
        <p14:creationId xmlns:p14="http://schemas.microsoft.com/office/powerpoint/2010/main" val="419324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Used when the sample size is small</a:t>
            </a:r>
          </a:p>
          <a:p>
            <a:pPr eaLnBrk="1" hangingPunct="1"/>
            <a:r>
              <a:rPr lang="en-US" dirty="0"/>
              <a:t>Used when underlying population is not normal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r>
              <a:rPr lang="en-US" dirty="0" err="1"/>
              <a:t>Nonparametrics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0"/>
            <a:ext cx="7315200" cy="533400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pitchFamily="-48" charset="0"/>
                <a:cs typeface="Helvetica" pitchFamily="-48" charset="0"/>
              </a:rPr>
              <a:t>Limitations of Nonparametric Tests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/>
              <a:t>Cannot easily use confidence intervals or effect sizes</a:t>
            </a:r>
          </a:p>
          <a:p>
            <a:pPr eaLnBrk="1" hangingPunct="1"/>
            <a:r>
              <a:rPr lang="en-US" dirty="0"/>
              <a:t>Other things I don’t think are true:</a:t>
            </a:r>
          </a:p>
          <a:p>
            <a:pPr lvl="1" eaLnBrk="1" hangingPunct="1"/>
            <a:r>
              <a:rPr lang="en-US" i="1" dirty="0"/>
              <a:t>Have less statistical power than parametric tests</a:t>
            </a:r>
          </a:p>
          <a:p>
            <a:pPr lvl="1" eaLnBrk="1" hangingPunct="1"/>
            <a:r>
              <a:rPr lang="en-US" i="1" dirty="0"/>
              <a:t>Nominal and ordinal data provide less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Chi-Square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Goodness of fit test</a:t>
            </a:r>
          </a:p>
          <a:p>
            <a:pPr lvl="1"/>
            <a:r>
              <a:rPr lang="en-US" dirty="0"/>
              <a:t>For when you have ONE nominal variable</a:t>
            </a:r>
          </a:p>
          <a:p>
            <a:r>
              <a:rPr lang="en-US" dirty="0"/>
              <a:t>Independence test</a:t>
            </a:r>
          </a:p>
          <a:p>
            <a:pPr lvl="1"/>
            <a:r>
              <a:rPr lang="en-US" dirty="0"/>
              <a:t>For when you have TWO nominal variables</a:t>
            </a:r>
          </a:p>
        </p:txBody>
      </p:sp>
    </p:spTree>
    <p:extLst>
      <p:ext uri="{BB962C8B-B14F-4D97-AF65-F5344CB8AC3E}">
        <p14:creationId xmlns:p14="http://schemas.microsoft.com/office/powerpoint/2010/main" val="68764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list the variable involved</a:t>
            </a:r>
          </a:p>
          <a:p>
            <a:pPr lvl="1"/>
            <a:r>
              <a:rPr lang="en-US" dirty="0"/>
              <a:t>Statistics classes</a:t>
            </a:r>
          </a:p>
        </p:txBody>
      </p:sp>
    </p:spTree>
    <p:extLst>
      <p:ext uri="{BB962C8B-B14F-4D97-AF65-F5344CB8AC3E}">
        <p14:creationId xmlns:p14="http://schemas.microsoft.com/office/powerpoint/2010/main" val="384682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chi-square is all about expected </a:t>
            </a:r>
            <a:r>
              <a:rPr lang="en-US" i="1" dirty="0"/>
              <a:t>fit</a:t>
            </a:r>
            <a:endParaRPr lang="en-US" dirty="0"/>
          </a:p>
          <a:p>
            <a:pPr lvl="1"/>
            <a:r>
              <a:rPr lang="en-US" dirty="0"/>
              <a:t>How much does the the data match what we would expect if these categories were assigned by chance?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1044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B Helvetica Bold"/>
        <a:ea typeface="Geneva"/>
        <a:cs typeface="Geneva"/>
      </a:majorFont>
      <a:minorFont>
        <a:latin typeface="Helvetica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pitchFamily="-80" charset="0"/>
            <a:ea typeface="Geneva" pitchFamily="-80" charset="-128"/>
            <a:cs typeface="Geneva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pitchFamily="-80" charset="0"/>
            <a:ea typeface="Geneva" pitchFamily="-80" charset="-128"/>
            <a:cs typeface="Geneva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Macintosh PowerPoint</Application>
  <PresentationFormat>On-screen Show (4:3)</PresentationFormat>
  <Paragraphs>203</Paragraphs>
  <Slides>33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B Helvetica Bold</vt:lpstr>
      <vt:lpstr>Calibri</vt:lpstr>
      <vt:lpstr>Cambria</vt:lpstr>
      <vt:lpstr>Helvetica</vt:lpstr>
      <vt:lpstr>Lucida Grande</vt:lpstr>
      <vt:lpstr>Times New Roman</vt:lpstr>
      <vt:lpstr>Blank Presentation</vt:lpstr>
      <vt:lpstr>Equation</vt:lpstr>
      <vt:lpstr>Chi Square Tests</vt:lpstr>
      <vt:lpstr>Assumptions for Parametrics</vt:lpstr>
      <vt:lpstr>PowerPoint Presentation</vt:lpstr>
      <vt:lpstr>Nonparametrics</vt:lpstr>
      <vt:lpstr>Nonparametrics</vt:lpstr>
      <vt:lpstr>Limitations of Nonparametric Tests</vt:lpstr>
      <vt:lpstr>Two types of Chi-Square</vt:lpstr>
      <vt:lpstr>Goodness of Fit Test</vt:lpstr>
      <vt:lpstr>Goodness of Fit Test</vt:lpstr>
      <vt:lpstr>Goodness of Fit Test</vt:lpstr>
      <vt:lpstr>Goodness of Fit Test</vt:lpstr>
      <vt:lpstr>Goodness of Fit Test</vt:lpstr>
      <vt:lpstr>Goodness of Fit Test</vt:lpstr>
      <vt:lpstr>Goodness of Fit Test</vt:lpstr>
      <vt:lpstr>Goodness of Fit Test</vt:lpstr>
      <vt:lpstr>Goodness of Fit Test</vt:lpstr>
      <vt:lpstr>PowerPoint Presentation</vt:lpstr>
      <vt:lpstr>Goodness of Fit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Cramer’s V (phi)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 Square Tests</dc:title>
  <dc:creator>Fatih Uenal</dc:creator>
  <cp:lastModifiedBy>Fatih Uenal</cp:lastModifiedBy>
  <cp:revision>1</cp:revision>
  <dcterms:created xsi:type="dcterms:W3CDTF">2020-06-20T23:00:35Z</dcterms:created>
  <dcterms:modified xsi:type="dcterms:W3CDTF">2020-06-20T23:00:37Z</dcterms:modified>
</cp:coreProperties>
</file>