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59" r:id="rId3"/>
    <p:sldId id="300" r:id="rId4"/>
    <p:sldId id="260" r:id="rId5"/>
    <p:sldId id="297" r:id="rId6"/>
    <p:sldId id="298" r:id="rId7"/>
    <p:sldId id="299" r:id="rId8"/>
    <p:sldId id="317" r:id="rId9"/>
    <p:sldId id="303" r:id="rId10"/>
    <p:sldId id="304" r:id="rId11"/>
    <p:sldId id="305" r:id="rId12"/>
    <p:sldId id="280" r:id="rId13"/>
    <p:sldId id="306" r:id="rId14"/>
    <p:sldId id="307" r:id="rId15"/>
    <p:sldId id="308" r:id="rId16"/>
    <p:sldId id="318" r:id="rId17"/>
    <p:sldId id="309" r:id="rId18"/>
    <p:sldId id="310" r:id="rId19"/>
    <p:sldId id="290" r:id="rId20"/>
    <p:sldId id="315" r:id="rId21"/>
    <p:sldId id="316" r:id="rId22"/>
    <p:sldId id="320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020"/>
    <p:restoredTop sz="94745"/>
  </p:normalViewPr>
  <p:slideViewPr>
    <p:cSldViewPr snapToGrid="0" snapToObjects="1">
      <p:cViewPr varScale="1">
        <p:scale>
          <a:sx n="98" d="100"/>
          <a:sy n="98" d="100"/>
        </p:scale>
        <p:origin x="3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chanan, Erin M" userId="245520d0-72e6-44b8-b90c-1c94bdd95622" providerId="ADAL" clId="{1D242D58-F24E-7141-94EA-C02E33855B83}"/>
    <pc:docChg chg="modSld">
      <pc:chgData name="Buchanan, Erin M" userId="245520d0-72e6-44b8-b90c-1c94bdd95622" providerId="ADAL" clId="{1D242D58-F24E-7141-94EA-C02E33855B83}" dt="2018-11-05T19:20:02.205" v="3" actId="20577"/>
      <pc:docMkLst>
        <pc:docMk/>
      </pc:docMkLst>
      <pc:sldChg chg="modSp">
        <pc:chgData name="Buchanan, Erin M" userId="245520d0-72e6-44b8-b90c-1c94bdd95622" providerId="ADAL" clId="{1D242D58-F24E-7141-94EA-C02E33855B83}" dt="2018-11-05T19:20:02.205" v="3" actId="20577"/>
        <pc:sldMkLst>
          <pc:docMk/>
          <pc:sldMk cId="213470532" sldId="300"/>
        </pc:sldMkLst>
        <pc:spChg chg="mod">
          <ac:chgData name="Buchanan, Erin M" userId="245520d0-72e6-44b8-b90c-1c94bdd95622" providerId="ADAL" clId="{1D242D58-F24E-7141-94EA-C02E33855B83}" dt="2018-11-05T19:20:02.205" v="3" actId="20577"/>
          <ac:spMkLst>
            <pc:docMk/>
            <pc:sldMk cId="213470532" sldId="30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C7125-BB6D-424A-A3F2-978276417FF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B47D0-CA94-904D-927E-9F12C80F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A881A-22C9-4222-982D-2F5EBCEF1C7D}" type="slidenum">
              <a:rPr lang="en-US"/>
              <a:pPr/>
              <a:t>1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40EB0-CB03-4C77-A376-689647023148}" type="slidenum">
              <a:rPr lang="en-US"/>
              <a:pPr/>
              <a:t>2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CC582-B173-4A94-B581-46FE267CED75}" type="slidenum">
              <a:rPr lang="en-US"/>
              <a:pPr/>
              <a:t>4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09800" y="685800"/>
            <a:ext cx="2438400" cy="1828800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5638800" cy="5791200"/>
          </a:xfrm>
        </p:spPr>
        <p:txBody>
          <a:bodyPr/>
          <a:lstStyle/>
          <a:p>
            <a:pPr algn="just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1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4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0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4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8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88F8-8970-704F-98F9-BA51CBA2EB3B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9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88F8-8970-704F-98F9-BA51CBA2EB3B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E4D96-66B0-8E41-9F5C-D56CA2A0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2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Mixed ANOVA (GLM 5)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Chapter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Mauchly’s</a:t>
            </a:r>
            <a:r>
              <a:rPr lang="en-US" dirty="0"/>
              <a:t> 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778000"/>
            <a:ext cx="8623300" cy="330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000" y="5267059"/>
            <a:ext cx="51335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 we do not need to correct. </a:t>
            </a:r>
          </a:p>
        </p:txBody>
      </p:sp>
    </p:spTree>
    <p:extLst>
      <p:ext uri="{BB962C8B-B14F-4D97-AF65-F5344CB8AC3E}">
        <p14:creationId xmlns:p14="http://schemas.microsoft.com/office/powerpoint/2010/main" val="368727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ANOVA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892300"/>
            <a:ext cx="7975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Main effect of charisma: </a:t>
            </a:r>
          </a:p>
          <a:p>
            <a:pPr marL="800100" lvl="1" indent="-342900">
              <a:buFont typeface="Arial"/>
              <a:buChar char="•"/>
            </a:pPr>
            <a:r>
              <a:rPr lang="en-US" i="1" dirty="0"/>
              <a:t>F</a:t>
            </a:r>
            <a:r>
              <a:rPr lang="en-US" dirty="0"/>
              <a:t>(2, 36) = 328.25, </a:t>
            </a:r>
            <a:r>
              <a:rPr lang="en-US" i="1" dirty="0"/>
              <a:t>p </a:t>
            </a:r>
            <a:r>
              <a:rPr lang="en-US" dirty="0"/>
              <a:t>&lt;.001, </a:t>
            </a:r>
            <a:r>
              <a:rPr lang="en-US" i="1" dirty="0"/>
              <a:t>n</a:t>
            </a:r>
            <a:r>
              <a:rPr lang="en-US" i="1" baseline="-25000" dirty="0"/>
              <a:t>ges</a:t>
            </a:r>
            <a:r>
              <a:rPr lang="en-US" i="1" baseline="30000" dirty="0"/>
              <a:t>2</a:t>
            </a:r>
            <a:r>
              <a:rPr lang="en-US" dirty="0"/>
              <a:t> = .92</a:t>
            </a:r>
          </a:p>
          <a:p>
            <a:r>
              <a:rPr lang="en-US" sz="2800" dirty="0"/>
              <a:t>Main effect of gender:</a:t>
            </a:r>
          </a:p>
          <a:p>
            <a:pPr marL="800100" lvl="2" indent="-342900"/>
            <a:r>
              <a:rPr lang="en-US" sz="2800" i="1" dirty="0"/>
              <a:t>F</a:t>
            </a:r>
            <a:r>
              <a:rPr lang="en-US" sz="2800" dirty="0"/>
              <a:t>(1, 18) &lt; .01, </a:t>
            </a:r>
            <a:r>
              <a:rPr lang="en-US" sz="2800" i="1" dirty="0"/>
              <a:t>p </a:t>
            </a:r>
            <a:r>
              <a:rPr lang="en-US" sz="2800" dirty="0"/>
              <a:t>= .95, </a:t>
            </a:r>
            <a:r>
              <a:rPr lang="en-US" sz="2800" i="1" dirty="0"/>
              <a:t>n</a:t>
            </a:r>
            <a:r>
              <a:rPr lang="en-US" sz="2800" i="1" baseline="-25000" dirty="0"/>
              <a:t>ges</a:t>
            </a:r>
            <a:r>
              <a:rPr lang="en-US" sz="2800" i="1" baseline="30000" dirty="0"/>
              <a:t>2</a:t>
            </a:r>
            <a:r>
              <a:rPr lang="en-US" sz="2800" dirty="0"/>
              <a:t> &lt; .01</a:t>
            </a:r>
          </a:p>
          <a:p>
            <a:r>
              <a:rPr lang="en-US" sz="2800" dirty="0"/>
              <a:t>Interaction of charisma &amp; gender:</a:t>
            </a:r>
          </a:p>
          <a:p>
            <a:pPr marL="800100" lvl="1" indent="-342900">
              <a:buFont typeface="Arial"/>
              <a:buChar char="•"/>
            </a:pPr>
            <a:r>
              <a:rPr lang="en-US" i="1" dirty="0"/>
              <a:t>F</a:t>
            </a:r>
            <a:r>
              <a:rPr lang="en-US" dirty="0"/>
              <a:t>(2, 36) = 62.45, </a:t>
            </a:r>
            <a:r>
              <a:rPr lang="en-US" i="1" dirty="0"/>
              <a:t>p </a:t>
            </a:r>
            <a:r>
              <a:rPr lang="en-US" dirty="0"/>
              <a:t>&lt;.001, </a:t>
            </a:r>
            <a:r>
              <a:rPr lang="en-US" i="1" dirty="0"/>
              <a:t>n</a:t>
            </a:r>
            <a:r>
              <a:rPr lang="en-US" i="1" baseline="-25000" dirty="0"/>
              <a:t>ges</a:t>
            </a:r>
            <a:r>
              <a:rPr lang="en-US" i="1" baseline="30000" dirty="0"/>
              <a:t>2</a:t>
            </a:r>
            <a:r>
              <a:rPr lang="en-US" dirty="0"/>
              <a:t> = .68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108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wanted to analyze the main effects post </a:t>
            </a:r>
            <a:r>
              <a:rPr lang="en-US" dirty="0" err="1"/>
              <a:t>hocs</a:t>
            </a:r>
            <a:r>
              <a:rPr lang="en-US" dirty="0"/>
              <a:t>, what would you do?</a:t>
            </a:r>
          </a:p>
        </p:txBody>
      </p:sp>
    </p:spTree>
    <p:extLst>
      <p:ext uri="{BB962C8B-B14F-4D97-AF65-F5344CB8AC3E}">
        <p14:creationId xmlns:p14="http://schemas.microsoft.com/office/powerpoint/2010/main" val="140620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subjects variables with more than two levels:</a:t>
            </a:r>
          </a:p>
          <a:p>
            <a:pPr lvl="1"/>
            <a:r>
              <a:rPr lang="en-US" b="1" dirty="0"/>
              <a:t>Independent </a:t>
            </a:r>
            <a:r>
              <a:rPr lang="en-US" b="1" i="1" dirty="0"/>
              <a:t>t</a:t>
            </a:r>
            <a:r>
              <a:rPr lang="en-US" b="1" dirty="0"/>
              <a:t> with a Bonferroni</a:t>
            </a:r>
          </a:p>
          <a:p>
            <a:pPr lvl="1"/>
            <a:r>
              <a:rPr lang="en-US" dirty="0"/>
              <a:t>You should use the </a:t>
            </a:r>
            <a:r>
              <a:rPr lang="en-US" dirty="0" err="1"/>
              <a:t>pairwise.t.test</a:t>
            </a:r>
            <a:r>
              <a:rPr lang="en-US" dirty="0"/>
              <a:t> (be sure paired = FALSE) with a Bonferroni correction.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4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Repeated measures variables with </a:t>
            </a:r>
            <a:r>
              <a:rPr lang="en-US" i="1" dirty="0"/>
              <a:t>more </a:t>
            </a:r>
            <a:r>
              <a:rPr lang="en-US" dirty="0"/>
              <a:t>than two levels:</a:t>
            </a:r>
          </a:p>
          <a:p>
            <a:pPr lvl="1"/>
            <a:r>
              <a:rPr lang="en-US" b="1" dirty="0"/>
              <a:t>Dependent </a:t>
            </a:r>
            <a:r>
              <a:rPr lang="en-US" b="1" i="1" dirty="0"/>
              <a:t>t</a:t>
            </a:r>
            <a:r>
              <a:rPr lang="en-US" b="1" dirty="0"/>
              <a:t> with a Bonferroni</a:t>
            </a:r>
          </a:p>
          <a:p>
            <a:pPr lvl="1"/>
            <a:r>
              <a:rPr lang="en-US" dirty="0"/>
              <a:t>You should use the </a:t>
            </a:r>
            <a:r>
              <a:rPr lang="en-US" dirty="0" err="1"/>
              <a:t>pairwise.t.test</a:t>
            </a:r>
            <a:r>
              <a:rPr lang="en-US" dirty="0"/>
              <a:t> (be sure paired = TRUE) with a Bonferroni correction.</a:t>
            </a:r>
          </a:p>
        </p:txBody>
      </p:sp>
    </p:spTree>
    <p:extLst>
      <p:ext uri="{BB962C8B-B14F-4D97-AF65-F5344CB8AC3E}">
        <p14:creationId xmlns:p14="http://schemas.microsoft.com/office/powerpoint/2010/main" val="146715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1" y="0"/>
            <a:ext cx="8843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10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those same ideas to a simple effects analysis.</a:t>
            </a:r>
          </a:p>
          <a:p>
            <a:r>
              <a:rPr lang="en-US" dirty="0"/>
              <a:t>As always, with interactions, we first have to split up one of the variables.</a:t>
            </a:r>
          </a:p>
          <a:p>
            <a:pPr lvl="1"/>
            <a:r>
              <a:rPr lang="en-US" dirty="0"/>
              <a:t>Go with the larger one! That creates less post hoc tests to run/write up = more power. </a:t>
            </a:r>
          </a:p>
        </p:txBody>
      </p:sp>
    </p:spTree>
    <p:extLst>
      <p:ext uri="{BB962C8B-B14F-4D97-AF65-F5344CB8AC3E}">
        <p14:creationId xmlns:p14="http://schemas.microsoft.com/office/powerpoint/2010/main" val="186665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tricky part about a simple effects analysis with mixed ANOVAs is making sure that you run the correct post hoc test.</a:t>
            </a:r>
          </a:p>
          <a:p>
            <a:r>
              <a:rPr lang="en-US" dirty="0"/>
              <a:t>Pick one variable to SPLIT.</a:t>
            </a:r>
          </a:p>
          <a:p>
            <a:r>
              <a:rPr lang="en-US" dirty="0"/>
              <a:t>Pick one variable to ANALYZE.</a:t>
            </a:r>
          </a:p>
        </p:txBody>
      </p:sp>
    </p:spTree>
    <p:extLst>
      <p:ext uri="{BB962C8B-B14F-4D97-AF65-F5344CB8AC3E}">
        <p14:creationId xmlns:p14="http://schemas.microsoft.com/office/powerpoint/2010/main" val="317011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Effects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740712"/>
              </p:ext>
            </p:extLst>
          </p:nvPr>
        </p:nvGraphicFramePr>
        <p:xfrm>
          <a:off x="457200" y="1600200"/>
          <a:ext cx="8229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Repeated Measures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Repeated Measures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Between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Between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Between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22126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Since gender has a smaller number of levels, we can see if gender affects ratings for each type of charisma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That’s going to be independent t because we are comparing the between subjects 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5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Mixed ANOVA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Mixed: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1 or more Independent variable uses the same participants (repeated measures)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1 or more Independent variable uses different participants (between subjects)</a:t>
            </a:r>
          </a:p>
        </p:txBody>
      </p:sp>
    </p:spTree>
    <p:extLst>
      <p:ext uri="{BB962C8B-B14F-4D97-AF65-F5344CB8AC3E}">
        <p14:creationId xmlns:p14="http://schemas.microsoft.com/office/powerpoint/2010/main" val="298132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/>
      <p:bldP spid="17305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the options for simple effects with between subjects analysis, since the repeated measures ones you can find in C13. </a:t>
            </a:r>
          </a:p>
        </p:txBody>
      </p:sp>
    </p:spTree>
    <p:extLst>
      <p:ext uri="{BB962C8B-B14F-4D97-AF65-F5344CB8AC3E}">
        <p14:creationId xmlns:p14="http://schemas.microsoft.com/office/powerpoint/2010/main" val="3507210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Effects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54514"/>
              </p:ext>
            </p:extLst>
          </p:nvPr>
        </p:nvGraphicFramePr>
        <p:xfrm>
          <a:off x="457200" y="1600200"/>
          <a:ext cx="8229600" cy="443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07966">
                <a:tc>
                  <a:txBody>
                    <a:bodyPr/>
                    <a:lstStyle/>
                    <a:p>
                      <a:r>
                        <a:rPr lang="en-US" sz="2400" dirty="0"/>
                        <a:t>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0" dirty="0"/>
                        <a:t>Group</a:t>
                      </a:r>
                      <a:r>
                        <a:rPr lang="en-US" sz="2400" i="0" baseline="0" dirty="0"/>
                        <a:t> 2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7966">
                <a:tc>
                  <a:txBody>
                    <a:bodyPr/>
                    <a:lstStyle/>
                    <a:p>
                      <a:r>
                        <a:rPr lang="en-US" sz="2400" dirty="0"/>
                        <a:t>None</a:t>
                      </a:r>
                      <a:r>
                        <a:rPr lang="en-US" sz="2400" baseline="0" dirty="0"/>
                        <a:t> Men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None Women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&lt; .001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4.68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7966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Medium Men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Medium</a:t>
                      </a:r>
                      <a:r>
                        <a:rPr lang="en-US" sz="2400" baseline="0" dirty="0"/>
                        <a:t> Women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7966">
                <a:tc>
                  <a:txBody>
                    <a:bodyPr/>
                    <a:lstStyle/>
                    <a:p>
                      <a:r>
                        <a:rPr lang="en-US" sz="2400" dirty="0"/>
                        <a:t>High</a:t>
                      </a:r>
                      <a:r>
                        <a:rPr lang="en-US" sz="2400" baseline="0" dirty="0"/>
                        <a:t> Men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 Women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&lt; 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05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is the same function we’ve been using for two-way ANOVAs</a:t>
            </a:r>
          </a:p>
          <a:p>
            <a:r>
              <a:rPr lang="en-US" dirty="0"/>
              <a:t>pwr.f2.test(u = </a:t>
            </a:r>
            <a:r>
              <a:rPr lang="en-US" i="1" dirty="0" err="1"/>
              <a:t>df</a:t>
            </a:r>
            <a:r>
              <a:rPr lang="en-US" i="1" dirty="0"/>
              <a:t> model</a:t>
            </a:r>
            <a:r>
              <a:rPr lang="en-US" dirty="0"/>
              <a:t>, </a:t>
            </a:r>
          </a:p>
          <a:p>
            <a:r>
              <a:rPr lang="en-US" dirty="0"/>
              <a:t>v = NULL,</a:t>
            </a:r>
          </a:p>
          <a:p>
            <a:r>
              <a:rPr lang="en-US" dirty="0"/>
              <a:t>f2 = </a:t>
            </a:r>
            <a:r>
              <a:rPr lang="en-US" i="1" dirty="0"/>
              <a:t>converted f value,</a:t>
            </a:r>
            <a:endParaRPr lang="en-US" dirty="0"/>
          </a:p>
          <a:p>
            <a:r>
              <a:rPr lang="en-US" dirty="0" err="1"/>
              <a:t>sig.level</a:t>
            </a:r>
            <a:r>
              <a:rPr lang="en-US" dirty="0"/>
              <a:t> = .05,</a:t>
            </a:r>
          </a:p>
          <a:p>
            <a:r>
              <a:rPr lang="en-US" dirty="0"/>
              <a:t>power = .80)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4559300"/>
            <a:ext cx="50927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60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include</a:t>
            </a:r>
          </a:p>
          <a:p>
            <a:pPr lvl="1"/>
            <a:r>
              <a:rPr lang="en-US" dirty="0"/>
              <a:t>Type of ANOVA (2X3 mixed factorial)</a:t>
            </a:r>
          </a:p>
          <a:p>
            <a:pPr lvl="1"/>
            <a:r>
              <a:rPr lang="en-US" dirty="0"/>
              <a:t>Main effect F values (2)</a:t>
            </a:r>
          </a:p>
          <a:p>
            <a:pPr lvl="1"/>
            <a:r>
              <a:rPr lang="en-US" dirty="0"/>
              <a:t>Interaction F values (1)</a:t>
            </a:r>
          </a:p>
          <a:p>
            <a:pPr lvl="1"/>
            <a:r>
              <a:rPr lang="en-US" dirty="0"/>
              <a:t>Type of post hoc test and correction</a:t>
            </a:r>
          </a:p>
          <a:p>
            <a:pPr lvl="1"/>
            <a:r>
              <a:rPr lang="en-US" dirty="0"/>
              <a:t>Post hoc values (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/>
              <a:t>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8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Screening:</a:t>
            </a:r>
          </a:p>
          <a:p>
            <a:pPr lvl="1"/>
            <a:r>
              <a:rPr lang="en-US" dirty="0"/>
              <a:t>Accuracy, Missing, Outliers </a:t>
            </a:r>
            <a:r>
              <a:rPr lang="en-US"/>
              <a:t>(wide </a:t>
            </a:r>
            <a:r>
              <a:rPr lang="en-US" dirty="0"/>
              <a:t>format)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Additivity (remember </a:t>
            </a:r>
            <a:r>
              <a:rPr lang="en-US" i="1" dirty="0"/>
              <a:t>r</a:t>
            </a:r>
            <a:r>
              <a:rPr lang="en-US" dirty="0"/>
              <a:t> &lt; .999)</a:t>
            </a:r>
          </a:p>
          <a:p>
            <a:pPr lvl="1"/>
            <a:r>
              <a:rPr lang="en-US" dirty="0"/>
              <a:t>Normality</a:t>
            </a:r>
          </a:p>
          <a:p>
            <a:pPr lvl="1"/>
            <a:r>
              <a:rPr lang="en-US" dirty="0"/>
              <a:t>Linearity </a:t>
            </a:r>
          </a:p>
          <a:p>
            <a:pPr lvl="1"/>
            <a:r>
              <a:rPr lang="en-US" dirty="0"/>
              <a:t>Homogeneity (</a:t>
            </a:r>
            <a:r>
              <a:rPr lang="en-US" dirty="0" err="1"/>
              <a:t>Levene’s</a:t>
            </a:r>
            <a:r>
              <a:rPr lang="en-US" dirty="0"/>
              <a:t> AND </a:t>
            </a:r>
            <a:r>
              <a:rPr lang="en-US" dirty="0" err="1"/>
              <a:t>Mauchly’s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Homoscedasticity </a:t>
            </a:r>
          </a:p>
        </p:txBody>
      </p:sp>
    </p:spTree>
    <p:extLst>
      <p:ext uri="{BB962C8B-B14F-4D97-AF65-F5344CB8AC3E}">
        <p14:creationId xmlns:p14="http://schemas.microsoft.com/office/powerpoint/2010/main" val="21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Example: Speed Dating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Does personality and gender interact to predict speed dating rating?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IV 1 (Personality): High Charisma, Some Charisma, Dullard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IV 2 (Gender): Male or Female?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Dependent Variable (DV): rating of the date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100% = The prospective date was perfect!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0% = I’d rather date my own mother</a:t>
            </a:r>
          </a:p>
        </p:txBody>
      </p:sp>
    </p:spTree>
    <p:extLst>
      <p:ext uri="{BB962C8B-B14F-4D97-AF65-F5344CB8AC3E}">
        <p14:creationId xmlns:p14="http://schemas.microsoft.com/office/powerpoint/2010/main" val="2506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 autoUpdateAnimBg="0"/>
      <p:bldP spid="17510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Example: Speed 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 = between subjects</a:t>
            </a:r>
          </a:p>
          <a:p>
            <a:r>
              <a:rPr lang="en-US" dirty="0"/>
              <a:t>Personality = repeated measures</a:t>
            </a:r>
          </a:p>
          <a:p>
            <a:pPr lvl="1"/>
            <a:r>
              <a:rPr lang="en-US" dirty="0"/>
              <a:t>Which means that we will have to melt personality, but leave gender as is in the dataset. </a:t>
            </a:r>
          </a:p>
        </p:txBody>
      </p:sp>
    </p:spTree>
    <p:extLst>
      <p:ext uri="{BB962C8B-B14F-4D97-AF65-F5344CB8AC3E}">
        <p14:creationId xmlns:p14="http://schemas.microsoft.com/office/powerpoint/2010/main" val="164917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Example: Speed 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</a:t>
            </a:r>
          </a:p>
          <a:p>
            <a:pPr lvl="1"/>
            <a:r>
              <a:rPr lang="en-US" dirty="0"/>
              <a:t>You have to have a participant number.</a:t>
            </a:r>
          </a:p>
          <a:p>
            <a:pPr lvl="1"/>
            <a:r>
              <a:rPr lang="en-US" dirty="0"/>
              <a:t>You will NOT need to create new variables (like double repeated measures), unless you have a multi-way design with many repeated components. </a:t>
            </a:r>
          </a:p>
        </p:txBody>
      </p:sp>
    </p:spTree>
    <p:extLst>
      <p:ext uri="{BB962C8B-B14F-4D97-AF65-F5344CB8AC3E}">
        <p14:creationId xmlns:p14="http://schemas.microsoft.com/office/powerpoint/2010/main" val="334465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Mixed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= </a:t>
            </a:r>
            <a:r>
              <a:rPr lang="en-US" dirty="0" err="1"/>
              <a:t>ezANOVA</a:t>
            </a:r>
            <a:r>
              <a:rPr lang="en-US" dirty="0"/>
              <a:t>(data = </a:t>
            </a:r>
            <a:r>
              <a:rPr lang="en-US" i="1" dirty="0"/>
              <a:t>dataset</a:t>
            </a:r>
            <a:r>
              <a:rPr lang="en-US" dirty="0"/>
              <a:t>,</a:t>
            </a:r>
          </a:p>
          <a:p>
            <a:r>
              <a:rPr lang="en-US" dirty="0"/>
              <a:t>                 dv = </a:t>
            </a:r>
            <a:r>
              <a:rPr lang="en-US" i="1" dirty="0"/>
              <a:t>dv column</a:t>
            </a:r>
            <a:r>
              <a:rPr lang="en-US" dirty="0"/>
              <a:t>,</a:t>
            </a:r>
          </a:p>
          <a:p>
            <a:r>
              <a:rPr lang="en-US" dirty="0"/>
              <a:t>                 </a:t>
            </a:r>
            <a:r>
              <a:rPr lang="en-US" dirty="0" err="1"/>
              <a:t>wid</a:t>
            </a:r>
            <a:r>
              <a:rPr lang="en-US" dirty="0"/>
              <a:t> = </a:t>
            </a:r>
            <a:r>
              <a:rPr lang="en-US" dirty="0" err="1"/>
              <a:t>partno</a:t>
            </a:r>
            <a:r>
              <a:rPr lang="en-US" dirty="0"/>
              <a:t>,</a:t>
            </a:r>
          </a:p>
          <a:p>
            <a:r>
              <a:rPr lang="en-US" dirty="0"/>
              <a:t>                 within = </a:t>
            </a:r>
            <a:r>
              <a:rPr lang="en-US" i="1" dirty="0"/>
              <a:t>IV repeated column</a:t>
            </a:r>
            <a:r>
              <a:rPr lang="en-US" dirty="0"/>
              <a:t>,</a:t>
            </a:r>
          </a:p>
          <a:p>
            <a:r>
              <a:rPr lang="en-US" dirty="0"/>
              <a:t>                 between = </a:t>
            </a:r>
            <a:r>
              <a:rPr lang="en-US" i="1" dirty="0"/>
              <a:t>IV between column</a:t>
            </a:r>
            <a:r>
              <a:rPr lang="en-US" dirty="0"/>
              <a:t>,</a:t>
            </a:r>
          </a:p>
          <a:p>
            <a:r>
              <a:rPr lang="en-US" dirty="0"/>
              <a:t>                 detailed = TRUE,</a:t>
            </a:r>
          </a:p>
          <a:p>
            <a:r>
              <a:rPr lang="en-US" dirty="0"/>
              <a:t>                 type = 3)</a:t>
            </a:r>
          </a:p>
        </p:txBody>
      </p:sp>
    </p:spTree>
    <p:extLst>
      <p:ext uri="{BB962C8B-B14F-4D97-AF65-F5344CB8AC3E}">
        <p14:creationId xmlns:p14="http://schemas.microsoft.com/office/powerpoint/2010/main" val="255402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Levene’s</a:t>
            </a:r>
            <a:r>
              <a:rPr lang="en-US" dirty="0"/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you can get </a:t>
            </a:r>
            <a:r>
              <a:rPr lang="en-US" dirty="0" err="1"/>
              <a:t>ezANOVA</a:t>
            </a:r>
            <a:r>
              <a:rPr lang="en-US" dirty="0"/>
              <a:t> to just give you </a:t>
            </a:r>
            <a:r>
              <a:rPr lang="en-US" dirty="0" err="1"/>
              <a:t>Levene’s</a:t>
            </a:r>
            <a:r>
              <a:rPr lang="en-US" dirty="0"/>
              <a:t>.</a:t>
            </a:r>
          </a:p>
          <a:p>
            <a:r>
              <a:rPr lang="en-US" dirty="0"/>
              <a:t>For some reason, on a mixed design it does not. </a:t>
            </a:r>
            <a:r>
              <a:rPr lang="en-US" dirty="0">
                <a:sym typeface="Wingdings"/>
              </a:rPr>
              <a:t></a:t>
            </a:r>
          </a:p>
          <a:p>
            <a:pPr lvl="1"/>
            <a:r>
              <a:rPr lang="en-US" dirty="0">
                <a:sym typeface="Wingdings"/>
              </a:rPr>
              <a:t>For </a:t>
            </a:r>
            <a:r>
              <a:rPr lang="en-US" dirty="0" err="1">
                <a:sym typeface="Wingdings"/>
              </a:rPr>
              <a:t>Levene’s</a:t>
            </a:r>
            <a:r>
              <a:rPr lang="en-US" dirty="0">
                <a:sym typeface="Wingdings"/>
              </a:rPr>
              <a:t> only, run the test without the RM variable to get it.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95850"/>
            <a:ext cx="6172200" cy="113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6308725"/>
            <a:ext cx="331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get an error here, it’s ok. </a:t>
            </a:r>
          </a:p>
        </p:txBody>
      </p:sp>
    </p:spTree>
    <p:extLst>
      <p:ext uri="{BB962C8B-B14F-4D97-AF65-F5344CB8AC3E}">
        <p14:creationId xmlns:p14="http://schemas.microsoft.com/office/powerpoint/2010/main" val="177892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Mauchly’s</a:t>
            </a:r>
            <a:r>
              <a:rPr lang="en-US" dirty="0"/>
              <a:t>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get </a:t>
            </a:r>
            <a:r>
              <a:rPr lang="en-US" dirty="0" err="1"/>
              <a:t>Mauchly’s</a:t>
            </a:r>
            <a:r>
              <a:rPr lang="en-US" dirty="0"/>
              <a:t> through the EZ ANOVA output.</a:t>
            </a:r>
          </a:p>
          <a:p>
            <a:r>
              <a:rPr lang="en-US" dirty="0"/>
              <a:t>You will NOT get information for the between subjects main effect (because it’s not part of that assumption).</a:t>
            </a:r>
          </a:p>
          <a:p>
            <a:pPr lvl="1"/>
            <a:r>
              <a:rPr lang="en-US" dirty="0"/>
              <a:t>But you will get information for the interaction because it includes a repeated measures piece. </a:t>
            </a:r>
          </a:p>
        </p:txBody>
      </p:sp>
    </p:spTree>
    <p:extLst>
      <p:ext uri="{BB962C8B-B14F-4D97-AF65-F5344CB8AC3E}">
        <p14:creationId xmlns:p14="http://schemas.microsoft.com/office/powerpoint/2010/main" val="84707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816</Words>
  <Application>Microsoft Macintosh PowerPoint</Application>
  <PresentationFormat>On-screen Show (4:3)</PresentationFormat>
  <Paragraphs>125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Mixed ANOVA (GLM 5)</vt:lpstr>
      <vt:lpstr>Mixed ANOVA</vt:lpstr>
      <vt:lpstr>Mixed ANOVA</vt:lpstr>
      <vt:lpstr>An Example: Speed Dating</vt:lpstr>
      <vt:lpstr>An Example: Speed Dating</vt:lpstr>
      <vt:lpstr>An Example: Speed Dating</vt:lpstr>
      <vt:lpstr>Mixed ANOVA</vt:lpstr>
      <vt:lpstr>Levene’s Test</vt:lpstr>
      <vt:lpstr>Mauchly’s Test</vt:lpstr>
      <vt:lpstr>Mauchly’s Test</vt:lpstr>
      <vt:lpstr>Mixed ANOVA</vt:lpstr>
      <vt:lpstr>Mixed ANOVA</vt:lpstr>
      <vt:lpstr>Main Effects</vt:lpstr>
      <vt:lpstr>Main Effects</vt:lpstr>
      <vt:lpstr>Main Effects</vt:lpstr>
      <vt:lpstr>PowerPoint Presentation</vt:lpstr>
      <vt:lpstr>Simple Effects</vt:lpstr>
      <vt:lpstr>Simple Effects</vt:lpstr>
      <vt:lpstr>Simple Effects</vt:lpstr>
      <vt:lpstr>Simple Effects</vt:lpstr>
      <vt:lpstr>Simple Effects</vt:lpstr>
      <vt:lpstr>Power</vt:lpstr>
      <vt:lpstr>Write ups</vt:lpstr>
    </vt:vector>
  </TitlesOfParts>
  <Company>Missouri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ANOVA (GLM 5)</dc:title>
  <dc:creator>Erin Buchanan</dc:creator>
  <cp:lastModifiedBy>Buchanan, Erin M</cp:lastModifiedBy>
  <cp:revision>111</cp:revision>
  <dcterms:created xsi:type="dcterms:W3CDTF">2013-10-28T00:44:28Z</dcterms:created>
  <dcterms:modified xsi:type="dcterms:W3CDTF">2018-11-05T19:20:03Z</dcterms:modified>
</cp:coreProperties>
</file>