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16" r:id="rId1"/>
  </p:sldMasterIdLst>
  <p:notesMasterIdLst>
    <p:notesMasterId r:id="rId27"/>
  </p:notesMasterIdLst>
  <p:sldIdLst>
    <p:sldId id="262" r:id="rId2"/>
    <p:sldId id="291" r:id="rId3"/>
    <p:sldId id="292" r:id="rId4"/>
    <p:sldId id="263" r:id="rId5"/>
    <p:sldId id="325" r:id="rId6"/>
    <p:sldId id="301" r:id="rId7"/>
    <p:sldId id="319" r:id="rId8"/>
    <p:sldId id="326" r:id="rId9"/>
    <p:sldId id="327" r:id="rId10"/>
    <p:sldId id="329" r:id="rId11"/>
    <p:sldId id="328" r:id="rId12"/>
    <p:sldId id="320" r:id="rId13"/>
    <p:sldId id="321" r:id="rId14"/>
    <p:sldId id="310" r:id="rId15"/>
    <p:sldId id="286" r:id="rId16"/>
    <p:sldId id="287" r:id="rId17"/>
    <p:sldId id="288" r:id="rId18"/>
    <p:sldId id="289" r:id="rId19"/>
    <p:sldId id="311" r:id="rId20"/>
    <p:sldId id="330" r:id="rId21"/>
    <p:sldId id="331" r:id="rId22"/>
    <p:sldId id="332" r:id="rId23"/>
    <p:sldId id="333" r:id="rId24"/>
    <p:sldId id="334" r:id="rId25"/>
    <p:sldId id="33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1" charset="0"/>
        <a:ea typeface="Geneva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480"/>
    <a:srgbClr val="800000"/>
    <a:srgbClr val="3EBD86"/>
    <a:srgbClr val="5D8866"/>
    <a:srgbClr val="B0E5CF"/>
    <a:srgbClr val="B3DAB0"/>
    <a:srgbClr val="181818"/>
    <a:srgbClr val="F2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93197" autoAdjust="0"/>
  </p:normalViewPr>
  <p:slideViewPr>
    <p:cSldViewPr>
      <p:cViewPr varScale="1">
        <p:scale>
          <a:sx n="119" d="100"/>
          <a:sy n="119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9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E6D8A1-9D6B-4A0A-B64E-F725E8376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0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Geneva" pitchFamily="-8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-80" charset="0"/>
        <a:ea typeface="Geneva" pitchFamily="-8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5EFD7-DD6C-4B0D-A60E-4BE3F04FF51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F5BAF3-BA39-494A-AE47-F1D3DD14185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3BD3AE-E04C-4221-8D12-6B184A39B27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F52D00-30EE-4ADE-9522-0B7875A048B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ACC42-7B62-4F14-ADE8-B3C305E9B7F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0C7AF7-930F-4E3B-B95F-67D64B465FC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E013C-7A80-44B2-B154-0B432CE0C4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8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87CAB7-15E2-4785-89E1-F4E2B2464B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38824-0E85-49E1-B0C2-ACD1C6ABAB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D4652E-F7A1-4A95-B685-7521AC3F5A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0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164F1-2F71-4C58-AFDF-77F8C1F519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44F3E-171F-470F-B164-A090540175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1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FB312-B115-4F98-A023-C8EA926C11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9F06B5-8DB2-4FFA-BF4F-3685A24884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354FB-6DD9-4BBE-B1A8-C35D33F13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0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8FE8F-2FBD-4B75-8C83-FD7B6BA6EE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9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0572B-1BD2-42CE-AD66-8CDE700A4A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9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4E013C-7A80-44B2-B154-0B432CE0C4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7" name="Rectangle 7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1D47B46-D7AC-A547-B3D8-1AE4CA97A5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1" r="23178" b="8620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dirty="0">
                <a:solidFill>
                  <a:srgbClr val="800000"/>
                </a:solidFill>
              </a:rPr>
              <a:t>Frequency Distributions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>
                <a:solidFill>
                  <a:srgbClr val="113480"/>
                </a:solidFill>
              </a:rPr>
              <a:t>Chapter 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wanted percentages instead of raw frequencies?</a:t>
            </a:r>
          </a:p>
          <a:p>
            <a:pPr lvl="1"/>
            <a:r>
              <a:rPr lang="en-US" dirty="0"/>
              <a:t>You can divide the table by N!</a:t>
            </a:r>
          </a:p>
          <a:p>
            <a:pPr lvl="1"/>
            <a:r>
              <a:rPr lang="en-US" dirty="0"/>
              <a:t>table(</a:t>
            </a:r>
            <a:r>
              <a:rPr lang="en-US" i="1" dirty="0"/>
              <a:t>column name</a:t>
            </a:r>
            <a:r>
              <a:rPr lang="en-US" dirty="0"/>
              <a:t>) / length(</a:t>
            </a:r>
            <a:r>
              <a:rPr lang="en-US" i="1" dirty="0"/>
              <a:t>column name</a:t>
            </a:r>
            <a:r>
              <a:rPr lang="en-US" dirty="0"/>
              <a:t>) * 100</a:t>
            </a:r>
          </a:p>
          <a:p>
            <a:pPr lvl="1"/>
            <a:r>
              <a:rPr lang="en-US" dirty="0"/>
              <a:t>The length() function tells you how many items are in that function.</a:t>
            </a:r>
          </a:p>
        </p:txBody>
      </p:sp>
    </p:spTree>
    <p:extLst>
      <p:ext uri="{BB962C8B-B14F-4D97-AF65-F5344CB8AC3E}">
        <p14:creationId xmlns:p14="http://schemas.microsoft.com/office/powerpoint/2010/main" val="213066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will give you a frequency table of each individual value </a:t>
            </a:r>
            <a:r>
              <a:rPr lang="is-IS" dirty="0"/>
              <a:t>… what about grouping them?</a:t>
            </a:r>
          </a:p>
          <a:p>
            <a:r>
              <a:rPr lang="is-IS" dirty="0"/>
              <a:t>stem(</a:t>
            </a:r>
            <a:r>
              <a:rPr lang="is-IS" i="1" dirty="0"/>
              <a:t>column name</a:t>
            </a:r>
            <a:r>
              <a:rPr lang="is-IS" dirty="0"/>
              <a:t>, scale = </a:t>
            </a:r>
            <a:r>
              <a:rPr lang="is-IS" i="1" dirty="0"/>
              <a:t>#</a:t>
            </a:r>
            <a:r>
              <a:rPr lang="is-IS" dirty="0"/>
              <a:t>) </a:t>
            </a:r>
          </a:p>
          <a:p>
            <a:pPr lvl="1"/>
            <a:r>
              <a:rPr lang="is-IS" dirty="0"/>
              <a:t>Use this function to try making a stem and leaf plot, which will allow you to group like values together.</a:t>
            </a:r>
          </a:p>
          <a:p>
            <a:pPr lvl="1"/>
            <a:r>
              <a:rPr lang="is-IS" dirty="0"/>
              <a:t>For the scale = #, try playing around with the numbers until you get the grouping you think is best.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8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 are frequency tables in graph form (basically they are turned on their side and made into a chart).</a:t>
            </a:r>
          </a:p>
          <a:p>
            <a:r>
              <a:rPr lang="en-US" dirty="0"/>
              <a:t>Gives you an idea of the shape of the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7512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polygons are histograms that show a smoothed line instead of the bars for a histogram. </a:t>
            </a:r>
          </a:p>
          <a:p>
            <a:pPr lvl="1"/>
            <a:r>
              <a:rPr lang="en-US" dirty="0"/>
              <a:t>So why use these?</a:t>
            </a:r>
          </a:p>
          <a:p>
            <a:pPr lvl="1"/>
            <a:r>
              <a:rPr lang="en-US" dirty="0"/>
              <a:t>They often give you a better picture of the data, since histograms can be changed based on </a:t>
            </a:r>
            <a:r>
              <a:rPr lang="en-US" dirty="0" err="1"/>
              <a:t>binwidth</a:t>
            </a:r>
            <a:r>
              <a:rPr lang="en-US" dirty="0"/>
              <a:t> (more on this idea in a minute).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2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Shapes of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Unimodal</a:t>
            </a:r>
          </a:p>
          <a:p>
            <a:pPr lvl="1"/>
            <a:r>
              <a:rPr lang="en-US"/>
              <a:t>(normal distribution)</a:t>
            </a:r>
          </a:p>
          <a:p>
            <a:r>
              <a:rPr lang="en-US"/>
              <a:t>Bimodal</a:t>
            </a:r>
          </a:p>
          <a:p>
            <a:r>
              <a:rPr lang="en-US"/>
              <a:t>Multimodal</a:t>
            </a:r>
          </a:p>
          <a:p>
            <a:r>
              <a:rPr lang="en-US"/>
              <a:t>Rectangular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Shapes of Distributions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Normal distributions: Specific frequency distribution</a:t>
            </a:r>
          </a:p>
          <a:p>
            <a:pPr lvl="1"/>
            <a:r>
              <a:rPr lang="en-US"/>
              <a:t>Bell shaped</a:t>
            </a:r>
          </a:p>
          <a:p>
            <a:pPr lvl="1"/>
            <a:r>
              <a:rPr lang="en-US"/>
              <a:t>Symmetrical</a:t>
            </a:r>
          </a:p>
          <a:p>
            <a:pPr lvl="1"/>
            <a:r>
              <a:rPr lang="en-US"/>
              <a:t>Unimodal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Nolan_fig02_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057400"/>
            <a:ext cx="53340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133600" y="8382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charset="0"/>
              </a:rPr>
              <a:t>The Normal Distribution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Skewed Distributions</a:t>
            </a:r>
            <a:endParaRPr 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our data are not symmetrical </a:t>
            </a:r>
          </a:p>
          <a:p>
            <a:pPr lvl="1"/>
            <a:r>
              <a:rPr lang="en-US"/>
              <a:t>Positive: tail to the right</a:t>
            </a:r>
          </a:p>
          <a:p>
            <a:pPr lvl="2"/>
            <a:r>
              <a:rPr lang="en-US"/>
              <a:t>May represent floor effects</a:t>
            </a:r>
          </a:p>
          <a:p>
            <a:pPr lvl="1"/>
            <a:r>
              <a:rPr lang="en-US"/>
              <a:t>Negative: tail to the left</a:t>
            </a:r>
          </a:p>
          <a:p>
            <a:pPr lvl="2"/>
            <a:r>
              <a:rPr lang="en-US"/>
              <a:t>May represent ceiling effects</a:t>
            </a:r>
          </a:p>
          <a:p>
            <a:pPr lvl="1"/>
            <a:r>
              <a:rPr lang="en-US"/>
              <a:t>Memory hint: skew is where the tail is (the cat!)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/>
          <p:cNvSpPr txBox="1">
            <a:spLocks noChangeArrowheads="1"/>
          </p:cNvSpPr>
          <p:nvPr/>
        </p:nvSpPr>
        <p:spPr bwMode="auto">
          <a:xfrm>
            <a:off x="1676400" y="7620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charset="0"/>
              </a:rPr>
              <a:t>Two Kinds of Skew</a:t>
            </a:r>
          </a:p>
        </p:txBody>
      </p:sp>
      <p:pic>
        <p:nvPicPr>
          <p:cNvPr id="16387" name="Picture 5" descr="NolESS_fig_02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905000"/>
            <a:ext cx="6654800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Kurtotic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Kurtosis – how much a distribution deviates from normal by looking at spread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43200"/>
            <a:ext cx="685800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Distributions are part of descriptive statistics…we are learning how to describe some data by first graphing it in a meaningful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install the ggplot2 package.</a:t>
            </a:r>
          </a:p>
          <a:p>
            <a:pPr lvl="1"/>
            <a:r>
              <a:rPr lang="en-US" dirty="0"/>
              <a:t>Click packages in the bottom right window &gt; install &gt; type in ggplot2</a:t>
            </a:r>
          </a:p>
          <a:p>
            <a:pPr lvl="1"/>
            <a:r>
              <a:rPr lang="en-US" dirty="0"/>
              <a:t>Wait for it to do its thing</a:t>
            </a:r>
            <a:r>
              <a:rPr lang="is-IS" dirty="0"/>
              <a:t>…</a:t>
            </a:r>
          </a:p>
          <a:p>
            <a:r>
              <a:rPr lang="is-IS" dirty="0"/>
              <a:t>Load the library</a:t>
            </a:r>
          </a:p>
          <a:p>
            <a:pPr lvl="1"/>
            <a:r>
              <a:rPr lang="en-US" dirty="0"/>
              <a:t>library(ggplot2)</a:t>
            </a:r>
          </a:p>
          <a:p>
            <a:pPr lvl="1"/>
            <a:r>
              <a:rPr lang="en-US" dirty="0"/>
              <a:t>Or you won’t get very far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33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Ggplot2 is a package that does lots of cool graphing, which we will use a lot in chapter 3. </a:t>
            </a:r>
          </a:p>
          <a:p>
            <a:r>
              <a:rPr lang="en-US" dirty="0"/>
              <a:t>It requires several steps to make a plot.</a:t>
            </a:r>
          </a:p>
          <a:p>
            <a:pPr lvl="1"/>
            <a:r>
              <a:rPr lang="en-US" dirty="0"/>
              <a:t>Think about it like a transparency.</a:t>
            </a:r>
          </a:p>
          <a:p>
            <a:pPr lvl="1"/>
            <a:r>
              <a:rPr lang="en-US" dirty="0"/>
              <a:t>You first tell it what you want to use in your plot.</a:t>
            </a:r>
          </a:p>
          <a:p>
            <a:pPr lvl="1"/>
            <a:r>
              <a:rPr lang="en-US" dirty="0"/>
              <a:t>Then you draw the pieces of the plot one line at a time. </a:t>
            </a:r>
          </a:p>
        </p:txBody>
      </p:sp>
    </p:spTree>
    <p:extLst>
      <p:ext uri="{BB962C8B-B14F-4D97-AF65-F5344CB8AC3E}">
        <p14:creationId xmlns:p14="http://schemas.microsoft.com/office/powerpoint/2010/main" val="3189626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histograms:</a:t>
            </a:r>
          </a:p>
          <a:p>
            <a:pPr lvl="1"/>
            <a:r>
              <a:rPr lang="en-US" dirty="0"/>
              <a:t>First, include the variables you want to use. </a:t>
            </a:r>
          </a:p>
          <a:p>
            <a:pPr lvl="1"/>
            <a:r>
              <a:rPr lang="en-US" dirty="0"/>
              <a:t>Save the plot.</a:t>
            </a:r>
          </a:p>
          <a:p>
            <a:r>
              <a:rPr lang="en-US" dirty="0"/>
              <a:t>Something like this:</a:t>
            </a:r>
          </a:p>
          <a:p>
            <a:pPr lvl="1"/>
            <a:r>
              <a:rPr lang="en-US" dirty="0" err="1"/>
              <a:t>myplot</a:t>
            </a:r>
            <a:r>
              <a:rPr lang="en-US" dirty="0"/>
              <a:t> =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i="1" dirty="0"/>
              <a:t>dataset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i="1" dirty="0"/>
              <a:t>column name</a:t>
            </a:r>
            <a:r>
              <a:rPr lang="en-US" dirty="0"/>
              <a:t>))</a:t>
            </a:r>
          </a:p>
          <a:p>
            <a:pPr lvl="2"/>
            <a:r>
              <a:rPr lang="en-US" dirty="0"/>
              <a:t>Note: here because you have told it the dataset, you do not have to do the $ thing. In table(), we did because we hadn’t mentioned the dataset. </a:t>
            </a:r>
          </a:p>
        </p:txBody>
      </p:sp>
    </p:spTree>
    <p:extLst>
      <p:ext uri="{BB962C8B-B14F-4D97-AF65-F5344CB8AC3E}">
        <p14:creationId xmlns:p14="http://schemas.microsoft.com/office/powerpoint/2010/main" val="219788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let’s add things to </a:t>
            </a:r>
            <a:r>
              <a:rPr lang="en-US" dirty="0" err="1"/>
              <a:t>myplot</a:t>
            </a:r>
            <a:endParaRPr lang="en-US" dirty="0"/>
          </a:p>
          <a:p>
            <a:r>
              <a:rPr lang="en-US" dirty="0" err="1"/>
              <a:t>myplot</a:t>
            </a:r>
            <a:r>
              <a:rPr lang="en-US" dirty="0"/>
              <a:t> + </a:t>
            </a:r>
            <a:r>
              <a:rPr lang="en-US" dirty="0" err="1"/>
              <a:t>geom_histogram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Geom_histogram</a:t>
            </a:r>
            <a:r>
              <a:rPr lang="en-US" dirty="0"/>
              <a:t> creates a histogram.</a:t>
            </a:r>
          </a:p>
          <a:p>
            <a:pPr lvl="1"/>
            <a:r>
              <a:rPr lang="en-US" dirty="0"/>
              <a:t>Run!</a:t>
            </a:r>
          </a:p>
          <a:p>
            <a:pPr lvl="1"/>
            <a:r>
              <a:rPr lang="en-US" dirty="0"/>
              <a:t>Play with </a:t>
            </a:r>
            <a:r>
              <a:rPr lang="en-US" dirty="0" err="1"/>
              <a:t>binwidth</a:t>
            </a:r>
            <a:r>
              <a:rPr lang="en-US" dirty="0"/>
              <a:t> = X</a:t>
            </a:r>
          </a:p>
        </p:txBody>
      </p:sp>
    </p:spTree>
    <p:extLst>
      <p:ext uri="{BB962C8B-B14F-4D97-AF65-F5344CB8AC3E}">
        <p14:creationId xmlns:p14="http://schemas.microsoft.com/office/powerpoint/2010/main" val="4130217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making a frequency polygon</a:t>
            </a:r>
          </a:p>
          <a:p>
            <a:r>
              <a:rPr lang="en-US" dirty="0" err="1"/>
              <a:t>myplot</a:t>
            </a:r>
            <a:r>
              <a:rPr lang="en-US" dirty="0"/>
              <a:t> + </a:t>
            </a:r>
            <a:r>
              <a:rPr lang="en-US" dirty="0" err="1"/>
              <a:t>geom_freqpoly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26706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what’s a good </a:t>
            </a:r>
            <a:r>
              <a:rPr lang="en-US" dirty="0" err="1"/>
              <a:t>binwidth</a:t>
            </a:r>
            <a:r>
              <a:rPr lang="en-US" dirty="0"/>
              <a:t>?</a:t>
            </a:r>
          </a:p>
          <a:p>
            <a:r>
              <a:rPr lang="en-US" dirty="0"/>
              <a:t>5-15? (seems to work for me)</a:t>
            </a:r>
          </a:p>
        </p:txBody>
      </p:sp>
    </p:spTree>
    <p:extLst>
      <p:ext uri="{BB962C8B-B14F-4D97-AF65-F5344CB8AC3E}">
        <p14:creationId xmlns:p14="http://schemas.microsoft.com/office/powerpoint/2010/main" val="156115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Frequency distribution – describes the pattern of a set of numbers by displaying a count/percent for the values of the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6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Distributions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Four different ways to visually describe just one variable:</a:t>
            </a:r>
          </a:p>
          <a:p>
            <a:pPr lvl="1"/>
            <a:r>
              <a:rPr lang="en-US"/>
              <a:t>Frequency table</a:t>
            </a:r>
          </a:p>
          <a:p>
            <a:pPr lvl="1"/>
            <a:r>
              <a:rPr lang="en-US"/>
              <a:t>Grouped frequency table</a:t>
            </a:r>
          </a:p>
          <a:p>
            <a:pPr lvl="1"/>
            <a:r>
              <a:rPr lang="en-US"/>
              <a:t>Frequency histograms</a:t>
            </a:r>
          </a:p>
          <a:p>
            <a:pPr lvl="1"/>
            <a:r>
              <a:rPr lang="en-US"/>
              <a:t>Frequency polygon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up 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use some built in data in R to build frequency tables and histograms.</a:t>
            </a:r>
          </a:p>
          <a:p>
            <a:pPr lvl="1"/>
            <a:r>
              <a:rPr lang="en-US" dirty="0"/>
              <a:t>Use data(</a:t>
            </a:r>
            <a:r>
              <a:rPr lang="en-US" dirty="0" err="1"/>
              <a:t>airquality</a:t>
            </a:r>
            <a:r>
              <a:rPr lang="en-US" dirty="0"/>
              <a:t>) to load the </a:t>
            </a:r>
            <a:r>
              <a:rPr lang="en-US" dirty="0" err="1"/>
              <a:t>airquality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At first it will say </a:t>
            </a:r>
            <a:r>
              <a:rPr lang="en-US" i="1" dirty="0"/>
              <a:t>promise </a:t>
            </a:r>
            <a:r>
              <a:rPr lang="en-US" dirty="0"/>
              <a:t>next to it, but once we use it, it will pop up and be viewable in the environment window. </a:t>
            </a:r>
          </a:p>
        </p:txBody>
      </p:sp>
    </p:spTree>
    <p:extLst>
      <p:ext uri="{BB962C8B-B14F-4D97-AF65-F5344CB8AC3E}">
        <p14:creationId xmlns:p14="http://schemas.microsoft.com/office/powerpoint/2010/main" val="35155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tables often include:</a:t>
            </a:r>
          </a:p>
          <a:p>
            <a:pPr lvl="1"/>
            <a:r>
              <a:rPr lang="en-US" dirty="0"/>
              <a:t>Values (all the possible numbers)</a:t>
            </a:r>
          </a:p>
          <a:p>
            <a:pPr lvl="1"/>
            <a:r>
              <a:rPr lang="en-US" dirty="0"/>
              <a:t>Frequency (how many times each number appears)</a:t>
            </a:r>
          </a:p>
          <a:p>
            <a:pPr lvl="1"/>
            <a:r>
              <a:rPr lang="en-US" dirty="0"/>
              <a:t>Percent/proportion</a:t>
            </a:r>
          </a:p>
          <a:p>
            <a:r>
              <a:rPr lang="en-US" dirty="0"/>
              <a:t>Why percent when we have frequency?</a:t>
            </a:r>
          </a:p>
        </p:txBody>
      </p:sp>
    </p:spTree>
    <p:extLst>
      <p:ext uri="{BB962C8B-B14F-4D97-AF65-F5344CB8AC3E}">
        <p14:creationId xmlns:p14="http://schemas.microsoft.com/office/powerpoint/2010/main" val="74980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Grouped frequency tables are frequency tables where information has been clumped together.</a:t>
            </a:r>
          </a:p>
          <a:p>
            <a:pPr lvl="1"/>
            <a:r>
              <a:rPr lang="en-US"/>
              <a:t>For example, ABCD breakdowns instead of each grade individually. Or income ranges rather than each income separately.</a:t>
            </a:r>
          </a:p>
          <a:p>
            <a:pPr lvl="1"/>
            <a:r>
              <a:rPr lang="en-US"/>
              <a:t>Very useful for data with decimals and wide ranges of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9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tables:</a:t>
            </a:r>
          </a:p>
          <a:p>
            <a:pPr lvl="1"/>
            <a:r>
              <a:rPr lang="en-US" dirty="0"/>
              <a:t>table(</a:t>
            </a:r>
            <a:r>
              <a:rPr lang="en-US" i="1" dirty="0"/>
              <a:t>column name</a:t>
            </a:r>
            <a:r>
              <a:rPr lang="en-US" dirty="0"/>
              <a:t>) function</a:t>
            </a:r>
          </a:p>
          <a:p>
            <a:pPr lvl="1"/>
            <a:r>
              <a:rPr lang="en-US" dirty="0"/>
              <a:t>The table function requires you to give it </a:t>
            </a:r>
            <a:r>
              <a:rPr lang="en-US" i="1" dirty="0"/>
              <a:t>vector/column</a:t>
            </a:r>
            <a:r>
              <a:rPr lang="en-US" dirty="0"/>
              <a:t> of data.</a:t>
            </a:r>
          </a:p>
          <a:p>
            <a:pPr lvl="1"/>
            <a:r>
              <a:rPr lang="en-US" dirty="0"/>
              <a:t>Remember that if that column of data is in a </a:t>
            </a:r>
            <a:r>
              <a:rPr lang="en-US" dirty="0" err="1"/>
              <a:t>dataframe</a:t>
            </a:r>
            <a:r>
              <a:rPr lang="en-US" dirty="0"/>
              <a:t>, then you have to tell R where the data is stored.</a:t>
            </a:r>
          </a:p>
        </p:txBody>
      </p:sp>
    </p:spTree>
    <p:extLst>
      <p:ext uri="{BB962C8B-B14F-4D97-AF65-F5344CB8AC3E}">
        <p14:creationId xmlns:p14="http://schemas.microsoft.com/office/powerpoint/2010/main" val="156183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do this:</a:t>
            </a:r>
          </a:p>
          <a:p>
            <a:pPr lvl="1"/>
            <a:r>
              <a:rPr lang="en-US" dirty="0"/>
              <a:t>table(</a:t>
            </a:r>
            <a:r>
              <a:rPr lang="en-US" dirty="0" err="1"/>
              <a:t>airquality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Airquality</a:t>
            </a:r>
            <a:r>
              <a:rPr lang="en-US" dirty="0"/>
              <a:t> is a bunch of columns.</a:t>
            </a:r>
          </a:p>
          <a:p>
            <a:pPr lvl="1"/>
            <a:r>
              <a:rPr lang="en-US" dirty="0"/>
              <a:t>table(Temp)</a:t>
            </a:r>
          </a:p>
          <a:p>
            <a:pPr lvl="2"/>
            <a:r>
              <a:rPr lang="en-US" dirty="0"/>
              <a:t>R doesn’t know that Temp is hiding in </a:t>
            </a:r>
            <a:r>
              <a:rPr lang="en-US" dirty="0" err="1"/>
              <a:t>airquality</a:t>
            </a:r>
            <a:endParaRPr lang="en-US" dirty="0"/>
          </a:p>
          <a:p>
            <a:r>
              <a:rPr lang="en-US" dirty="0"/>
              <a:t>Do this:</a:t>
            </a:r>
          </a:p>
          <a:p>
            <a:pPr lvl="1"/>
            <a:r>
              <a:rPr lang="en-US" dirty="0"/>
              <a:t>table(</a:t>
            </a:r>
            <a:r>
              <a:rPr lang="en-US" dirty="0" err="1"/>
              <a:t>airquality$Temp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386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837</Words>
  <Application>Microsoft Macintosh PowerPoint</Application>
  <PresentationFormat>On-screen Show (4:3)</PresentationFormat>
  <Paragraphs>116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Lucida Grande</vt:lpstr>
      <vt:lpstr>Office Theme</vt:lpstr>
      <vt:lpstr>Frequency Distributions</vt:lpstr>
      <vt:lpstr>Descriptive Statistics</vt:lpstr>
      <vt:lpstr>Descriptive Statistics</vt:lpstr>
      <vt:lpstr>Frequency Distributions</vt:lpstr>
      <vt:lpstr>Open up R!</vt:lpstr>
      <vt:lpstr>Frequency Tables</vt:lpstr>
      <vt:lpstr>Frequency Tables</vt:lpstr>
      <vt:lpstr>How-To R</vt:lpstr>
      <vt:lpstr>How-To R</vt:lpstr>
      <vt:lpstr>How-To R</vt:lpstr>
      <vt:lpstr>How-To R</vt:lpstr>
      <vt:lpstr>Histograms</vt:lpstr>
      <vt:lpstr>Frequency Polygon</vt:lpstr>
      <vt:lpstr>Shapes of Distributions</vt:lpstr>
      <vt:lpstr>Shapes of Distributions</vt:lpstr>
      <vt:lpstr>PowerPoint Presentation</vt:lpstr>
      <vt:lpstr>Skewed Distributions</vt:lpstr>
      <vt:lpstr>PowerPoint Presentation</vt:lpstr>
      <vt:lpstr>Kurtotic Distributions</vt:lpstr>
      <vt:lpstr>How-To R</vt:lpstr>
      <vt:lpstr>How-To R</vt:lpstr>
      <vt:lpstr>How-To R</vt:lpstr>
      <vt:lpstr>How-To R</vt:lpstr>
      <vt:lpstr>How-To R</vt:lpstr>
      <vt:lpstr>How-To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Distributions</dc:title>
  <dc:creator>Fatih Uenal</dc:creator>
  <cp:lastModifiedBy>Fatih Uenal</cp:lastModifiedBy>
  <cp:revision>3</cp:revision>
  <dcterms:created xsi:type="dcterms:W3CDTF">2020-06-20T22:38:47Z</dcterms:created>
  <dcterms:modified xsi:type="dcterms:W3CDTF">2020-06-20T23:01:45Z</dcterms:modified>
</cp:coreProperties>
</file>