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16" r:id="rId1"/>
  </p:sldMasterIdLst>
  <p:notesMasterIdLst>
    <p:notesMasterId r:id="rId38"/>
  </p:notesMasterIdLst>
  <p:sldIdLst>
    <p:sldId id="262" r:id="rId2"/>
    <p:sldId id="295" r:id="rId3"/>
    <p:sldId id="296" r:id="rId4"/>
    <p:sldId id="289" r:id="rId5"/>
    <p:sldId id="264" r:id="rId6"/>
    <p:sldId id="297" r:id="rId7"/>
    <p:sldId id="265" r:id="rId8"/>
    <p:sldId id="266" r:id="rId9"/>
    <p:sldId id="291" r:id="rId10"/>
    <p:sldId id="298" r:id="rId11"/>
    <p:sldId id="292" r:id="rId12"/>
    <p:sldId id="290" r:id="rId13"/>
    <p:sldId id="268" r:id="rId14"/>
    <p:sldId id="278" r:id="rId15"/>
    <p:sldId id="299" r:id="rId16"/>
    <p:sldId id="300" r:id="rId17"/>
    <p:sldId id="301" r:id="rId18"/>
    <p:sldId id="302" r:id="rId19"/>
    <p:sldId id="303" r:id="rId20"/>
    <p:sldId id="288" r:id="rId21"/>
    <p:sldId id="304" r:id="rId22"/>
    <p:sldId id="279" r:id="rId23"/>
    <p:sldId id="305" r:id="rId24"/>
    <p:sldId id="280" r:id="rId25"/>
    <p:sldId id="281" r:id="rId26"/>
    <p:sldId id="282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283" r:id="rId36"/>
    <p:sldId id="294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480"/>
    <a:srgbClr val="800000"/>
    <a:srgbClr val="3EBD86"/>
    <a:srgbClr val="5D8866"/>
    <a:srgbClr val="B0E5CF"/>
    <a:srgbClr val="B3DAB0"/>
    <a:srgbClr val="181818"/>
    <a:srgbClr val="F2E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88" autoAdjust="0"/>
    <p:restoredTop sz="93197" autoAdjust="0"/>
  </p:normalViewPr>
  <p:slideViewPr>
    <p:cSldViewPr>
      <p:cViewPr varScale="1">
        <p:scale>
          <a:sx n="98" d="100"/>
          <a:sy n="98" d="100"/>
        </p:scale>
        <p:origin x="200" y="6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9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E6D8A1-9D6B-4A0A-B64E-F725E8376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20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 pitchFamily="-8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5EFD7-DD6C-4B0D-A60E-4BE3F04FF51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2EA908-6B0A-47F3-85D1-68556417EC69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20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4037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3EB9A6-9427-486A-BE9B-2168CAA62555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22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5399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34EE66-5C60-48EC-9CFC-70179E99C059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24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6459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974E9-4F17-4763-859B-0818F6CFC7E8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25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6273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43FE80-B54E-4F2B-BE6C-A9E089E5B204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26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1526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4CC9C5-5FDD-4F66-97E5-F1D367F9973C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35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7625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76A15F-211E-46AC-B2D4-1D454F74FD0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3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1054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BAF904-261C-4A89-A14D-E7C0F1791B09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4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968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8650D-8717-4018-857E-A690C2007C39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5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6835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E1F32-3BE3-470A-BA98-50071DC4DF8A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7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3474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C83016-A221-4A8F-9302-80F1271DB1CF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8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2465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9DCC22-2C64-481A-80D9-FED4D3C9EA24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12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7994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E4E43D-04D3-407F-A50E-EE1946B83FD4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13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1910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5095A-9D3D-4826-9D86-B994685B246C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14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886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4E013C-7A80-44B2-B154-0B432CE0C4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8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87CAB7-15E2-4785-89E1-F4E2B2464B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2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038824-0E85-49E1-B0C2-ACD1C6ABAB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8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D4652E-F7A1-4A95-B685-7521AC3F5A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0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164F1-2F71-4C58-AFDF-77F8C1F519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8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44F3E-171F-470F-B164-A090540175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1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FB312-B115-4F98-A023-C8EA926C11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5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9F06B5-8DB2-4FFA-BF4F-3685A24884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354FB-6DD9-4BBE-B1A8-C35D33F13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0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8FE8F-2FBD-4B75-8C83-FD7B6BA6EE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9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0572B-1BD2-42CE-AD66-8CDE700A4A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9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34E013C-7A80-44B2-B154-0B432CE0C4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0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7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1D47B46-D7AC-A547-B3D8-1AE4CA97A5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1" r="23178" b="8620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dirty="0">
                <a:solidFill>
                  <a:srgbClr val="800000"/>
                </a:solidFill>
              </a:rPr>
              <a:t>Sampling and Probability</a:t>
            </a:r>
            <a:endParaRPr lang="en-US" sz="4200" dirty="0">
              <a:solidFill>
                <a:srgbClr val="8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dirty="0">
                <a:solidFill>
                  <a:srgbClr val="113480"/>
                </a:solidFill>
              </a:rPr>
              <a:t>Chapter 5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Replicability crisis?</a:t>
            </a:r>
          </a:p>
          <a:p>
            <a:pPr lvl="1"/>
            <a:r>
              <a:rPr lang="en-US"/>
              <a:t>Generally, replications are duplication of results but with different context or sample characteristics</a:t>
            </a:r>
          </a:p>
          <a:p>
            <a:pPr lvl="1"/>
            <a:r>
              <a:rPr lang="en-US"/>
              <a:t>Replication Q:</a:t>
            </a:r>
          </a:p>
          <a:p>
            <a:pPr lvl="2"/>
            <a:r>
              <a:rPr lang="en-US"/>
              <a:t>Which are you more likely to believe:</a:t>
            </a:r>
          </a:p>
          <a:p>
            <a:pPr lvl="3"/>
            <a:r>
              <a:rPr lang="en-US"/>
              <a:t>An effect that replicates 9/10 times</a:t>
            </a:r>
          </a:p>
          <a:p>
            <a:pPr lvl="3"/>
            <a:r>
              <a:rPr lang="en-US"/>
              <a:t>An effect that replicates 25/50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57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Biased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Testimonials as Evidence? Use a volunteer sample of one person.</a:t>
            </a:r>
          </a:p>
          <a:p>
            <a:pPr lvl="1"/>
            <a:r>
              <a:rPr lang="en-US" dirty="0"/>
              <a:t>Convenience sampling where participants actively choose to be in the study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968" y="3428999"/>
            <a:ext cx="3483032" cy="344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71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Your Learning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Was random assignment used? Could it have been?</a:t>
            </a:r>
          </a:p>
          <a:p>
            <a:pPr lvl="1"/>
            <a:r>
              <a:rPr lang="en-US"/>
              <a:t>A health psychologist examined whether postoperative recovery time was less among patients who received counseling prior to surgery than among those who did not.</a:t>
            </a:r>
          </a:p>
          <a:p>
            <a:pPr lvl="1"/>
            <a:endParaRPr lang="en-US"/>
          </a:p>
          <a:p>
            <a:pPr lvl="1"/>
            <a:r>
              <a:rPr lang="en-US"/>
              <a:t>A clinical psychologist studied whether people with diagnosed personality disorder were more likely to miss therapy appointments than were people without diagnosed personality disorders.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56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Assignment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 participants have an equal chance of being assigned to any level of the independent variable. </a:t>
            </a:r>
          </a:p>
          <a:p>
            <a:r>
              <a:rPr lang="en-US"/>
              <a:t>Random selection is almost never used, but random assignment is frequently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97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Probability Quiz</a:t>
            </a:r>
            <a:endParaRPr 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Do you agree?</a:t>
            </a:r>
          </a:p>
          <a:p>
            <a:pPr lvl="1"/>
            <a:r>
              <a:rPr lang="en-US"/>
              <a:t>“That woman has been playing that slot machine without success for two hours and she just quit; let’s play that one—it’s going to pay off soon.”</a:t>
            </a:r>
          </a:p>
          <a:p>
            <a:pPr lvl="1"/>
            <a:r>
              <a:rPr lang="en-US"/>
              <a:t>“My next-door neighbor has three boys and she’s pregnant again. This one is bound to be a girl.”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15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Confirmation bias – only attending to evidence that confirms our beliefs (which means ignoring disconfirming evidence)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64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Illusory correlation – believing an association between variables exists when it does not</a:t>
            </a:r>
          </a:p>
          <a:p>
            <a:pPr lvl="1"/>
            <a:r>
              <a:rPr lang="en-US"/>
              <a:t>Stereotypes?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Probability – likelihood of an event occurring out of all possible events </a:t>
            </a:r>
          </a:p>
          <a:p>
            <a:pPr lvl="1"/>
            <a:r>
              <a:rPr lang="en-US"/>
              <a:t>So what’s the probability of lefties?</a:t>
            </a:r>
          </a:p>
          <a:p>
            <a:pPr lvl="1"/>
            <a:r>
              <a:rPr lang="en-US"/>
              <a:t>What about our class?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16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Subjective interpretations (personal probability)</a:t>
            </a:r>
          </a:p>
          <a:p>
            <a:pPr lvl="1"/>
            <a:r>
              <a:rPr lang="en-US"/>
              <a:t>Your judgment of a likelihood</a:t>
            </a:r>
          </a:p>
          <a:p>
            <a:r>
              <a:rPr lang="en-US"/>
              <a:t>Objective interpretations (expected relative frequency probability)</a:t>
            </a:r>
          </a:p>
          <a:p>
            <a:pPr lvl="1"/>
            <a:r>
              <a:rPr lang="en-US"/>
              <a:t>The likelihood after testing many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86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Trials – all the times you test something </a:t>
            </a:r>
          </a:p>
          <a:p>
            <a:r>
              <a:rPr lang="en-US"/>
              <a:t>Outcome – result of the trial</a:t>
            </a:r>
          </a:p>
          <a:p>
            <a:r>
              <a:rPr lang="en-US"/>
              <a:t>Success – particular outcome we are looking for</a:t>
            </a:r>
          </a:p>
          <a:p>
            <a:pPr lvl="1"/>
            <a:r>
              <a:rPr lang="en-US"/>
              <a:t>So, Amanda Knox as a 2/3 probability of being convicted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&amp; Elections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Problems with predicting elections:</a:t>
            </a:r>
          </a:p>
          <a:p>
            <a:pPr lvl="1"/>
            <a:r>
              <a:rPr lang="en-US"/>
              <a:t>Sample sizes are too small</a:t>
            </a:r>
          </a:p>
          <a:p>
            <a:pPr lvl="1"/>
            <a:r>
              <a:rPr lang="en-US"/>
              <a:t>Samples are biased (also tied to that SD thing!)</a:t>
            </a:r>
          </a:p>
          <a:p>
            <a:pPr lvl="1"/>
            <a:r>
              <a:rPr lang="en-US"/>
              <a:t>Samples were not independent</a:t>
            </a:r>
          </a:p>
          <a:p>
            <a:pPr lvl="1"/>
            <a:endParaRPr lang="en-US"/>
          </a:p>
          <a:p>
            <a:pPr lvl="1"/>
            <a:r>
              <a:rPr lang="en-US"/>
              <a:t>http://www.fivethirtyeight.com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Probability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Step 1. Determine the total number of trials.</a:t>
            </a:r>
          </a:p>
          <a:p>
            <a:r>
              <a:rPr lang="en-US"/>
              <a:t>Step 2. Determine the number of these trails that are “successful” outcomes.</a:t>
            </a:r>
          </a:p>
          <a:p>
            <a:r>
              <a:rPr lang="en-US"/>
              <a:t>Step 3. Divide the number of successful outcomes by the number of trials.</a:t>
            </a:r>
          </a:p>
        </p:txBody>
      </p:sp>
    </p:spTree>
    <p:extLst>
      <p:ext uri="{BB962C8B-B14F-4D97-AF65-F5344CB8AC3E}">
        <p14:creationId xmlns:p14="http://schemas.microsoft.com/office/powerpoint/2010/main" val="1000244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Independence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Outcome of each trial is unrelated to outcome of previous trials.</a:t>
            </a:r>
          </a:p>
          <a:p>
            <a:r>
              <a:rPr lang="en-US"/>
              <a:t>Gambler’s fallacy is the opposite of independence:</a:t>
            </a:r>
          </a:p>
          <a:p>
            <a:pPr lvl="1"/>
            <a:r>
              <a:rPr lang="en-US"/>
              <a:t>The mistaken notion that the probability of a particular event changes with a long string of the same event.</a:t>
            </a:r>
          </a:p>
          <a:p>
            <a:pPr lvl="1"/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95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Inferential Statistics</a:t>
            </a:r>
            <a:br>
              <a:rPr lang="en-US"/>
            </a:b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rules of probability to test hypotheses</a:t>
            </a:r>
          </a:p>
          <a:p>
            <a:pPr lvl="1"/>
            <a:r>
              <a:rPr lang="en-US"/>
              <a:t>So it’s call Hypothesis Testing</a:t>
            </a:r>
          </a:p>
          <a:p>
            <a:r>
              <a:rPr lang="en-US"/>
              <a:t>Use probability to make decisions</a:t>
            </a:r>
          </a:p>
          <a:p>
            <a:pPr lvl="1"/>
            <a:r>
              <a:rPr lang="en-US"/>
              <a:t>Although … not quite like you’d think.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10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Hypotheses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Usually you start by thinking about your variables/levels</a:t>
            </a:r>
          </a:p>
          <a:p>
            <a:pPr lvl="1"/>
            <a:r>
              <a:rPr lang="en-US"/>
              <a:t>Control group</a:t>
            </a:r>
          </a:p>
          <a:p>
            <a:pPr lvl="1"/>
            <a:r>
              <a:rPr lang="en-US"/>
              <a:t>Experimental group</a:t>
            </a:r>
          </a:p>
          <a:p>
            <a:pPr lvl="1"/>
            <a:r>
              <a:rPr lang="en-US"/>
              <a:t>Or two variables you want to correlate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5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Hypotheses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Then you frame those groups into TWO hypotheses</a:t>
            </a:r>
          </a:p>
          <a:p>
            <a:pPr lvl="1"/>
            <a:r>
              <a:rPr lang="en-US"/>
              <a:t>Null - There is no difference between levels, no relationship between variables</a:t>
            </a:r>
          </a:p>
          <a:p>
            <a:pPr lvl="1"/>
            <a:r>
              <a:rPr lang="en-US"/>
              <a:t>Research - There is a difference between levels, relationship between variables.</a:t>
            </a:r>
          </a:p>
          <a:p>
            <a:r>
              <a:rPr lang="en-US"/>
              <a:t>Why two hypotheses?</a:t>
            </a:r>
          </a:p>
          <a:p>
            <a:pPr lvl="1"/>
            <a:r>
              <a:rPr lang="en-US"/>
              <a:t>Sometimes you predict a direction, more on that later.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08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Making a Decision about Hypotheses</a:t>
            </a:r>
            <a:endParaRPr lang="en-US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Reject the null hypothesis</a:t>
            </a:r>
          </a:p>
          <a:p>
            <a:pPr lvl="1"/>
            <a:r>
              <a:rPr lang="en-US"/>
              <a:t>Conclude that you found a difference (statistically significant)</a:t>
            </a:r>
          </a:p>
          <a:p>
            <a:r>
              <a:rPr lang="en-US"/>
              <a:t>Fail to reject the null hypothesis</a:t>
            </a:r>
          </a:p>
          <a:p>
            <a:pPr lvl="1"/>
            <a:r>
              <a:rPr lang="en-US"/>
              <a:t>Conclude that you did not find a difference (not statistically significant)</a:t>
            </a:r>
          </a:p>
          <a:p>
            <a:r>
              <a:rPr lang="en-US"/>
              <a:t>Why is it all about the null?!</a:t>
            </a:r>
          </a:p>
          <a:p>
            <a:pPr lvl="1"/>
            <a:r>
              <a:rPr lang="en-US"/>
              <a:t>NHST – Null hypothesis significance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36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NOLESS_TB05-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7062" y="1981200"/>
            <a:ext cx="7444337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32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wanted to know if attendance in PASS sessions would lower the DFW rate for traditionally hard courses.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16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IV: Pass session attendance</a:t>
            </a:r>
          </a:p>
          <a:p>
            <a:pPr lvl="1"/>
            <a:r>
              <a:rPr lang="en-US"/>
              <a:t>Levels: Yes or No</a:t>
            </a:r>
          </a:p>
          <a:p>
            <a:pPr lvl="1"/>
            <a:r>
              <a:rPr lang="en-US"/>
              <a:t>NOIR: Nominal</a:t>
            </a:r>
          </a:p>
          <a:p>
            <a:r>
              <a:rPr lang="en-US"/>
              <a:t>DV: DFW rate in percentage</a:t>
            </a:r>
          </a:p>
          <a:p>
            <a:pPr lvl="1"/>
            <a:r>
              <a:rPr lang="en-US"/>
              <a:t>NOIR: 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38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Null hypothesis:</a:t>
            </a:r>
          </a:p>
          <a:p>
            <a:pPr lvl="1"/>
            <a:r>
              <a:rPr lang="en-US"/>
              <a:t>There is not difference in DFW rates between people who attended and did not attend PASS sessions.</a:t>
            </a:r>
          </a:p>
          <a:p>
            <a:pPr lvl="1"/>
            <a:r>
              <a:rPr lang="en-US"/>
              <a:t>OR</a:t>
            </a:r>
          </a:p>
          <a:p>
            <a:pPr lvl="2"/>
            <a:r>
              <a:rPr lang="en-US"/>
              <a:t>No sessions DFW = Sessions DFW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1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Samples and Their Populations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Decision making </a:t>
            </a:r>
          </a:p>
          <a:p>
            <a:pPr lvl="1"/>
            <a:r>
              <a:rPr lang="en-US"/>
              <a:t>The risks and rewards of 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87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Research hypothesis</a:t>
            </a:r>
          </a:p>
          <a:p>
            <a:pPr lvl="1"/>
            <a:r>
              <a:rPr lang="en-US"/>
              <a:t>There is a difference in DFW rates for those who attended sessions versus not.</a:t>
            </a:r>
          </a:p>
          <a:p>
            <a:pPr lvl="1"/>
            <a:r>
              <a:rPr lang="en-US"/>
              <a:t>OR</a:t>
            </a:r>
          </a:p>
          <a:p>
            <a:pPr lvl="2"/>
            <a:r>
              <a:rPr lang="en-US"/>
              <a:t>No sessions DFW /= sessions DFW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62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0999" y="1981200"/>
          <a:ext cx="141446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3" imgW="8382000" imgH="1219200" progId="Word.Document.12">
                  <p:embed/>
                </p:oleObj>
              </mc:Choice>
              <mc:Fallback>
                <p:oleObj name="Document" r:id="rId3" imgW="8382000" imgH="1219200" progId="Word.Documen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999" y="1981200"/>
                        <a:ext cx="14144625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6552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we reject the null</a:t>
            </a:r>
          </a:p>
          <a:p>
            <a:pPr lvl="1"/>
            <a:r>
              <a:rPr lang="en-US"/>
              <a:t>We are supporting the idea that there is a difference (mainly a decrease) in DFW rates for those who attended PASS sessions.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9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we fail to reject the null </a:t>
            </a:r>
          </a:p>
          <a:p>
            <a:pPr lvl="1"/>
            <a:r>
              <a:rPr lang="en-US"/>
              <a:t>We have failed to find a difference between DFW rates … did not support the research hypothesis. That may be due to:</a:t>
            </a:r>
          </a:p>
          <a:p>
            <a:pPr lvl="2"/>
            <a:r>
              <a:rPr lang="en-US"/>
              <a:t>This sample</a:t>
            </a:r>
          </a:p>
          <a:p>
            <a:pPr lvl="2"/>
            <a:r>
              <a:rPr lang="en-US"/>
              <a:t>There really isn’t a difference</a:t>
            </a:r>
          </a:p>
          <a:p>
            <a:pPr lvl="2"/>
            <a:r>
              <a:rPr lang="en-US"/>
              <a:t>Chance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35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has this got to do with probability?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determine if we are going to reject or fail to reject by calculating the probability of the null hypothesis.</a:t>
            </a:r>
          </a:p>
          <a:p>
            <a:pPr lvl="1"/>
            <a:r>
              <a:rPr lang="en-US"/>
              <a:t>Remember it’s call Null Hypothesis Significance Testing, so we test if the null is true.</a:t>
            </a:r>
          </a:p>
          <a:p>
            <a:pPr lvl="1"/>
            <a:r>
              <a:rPr lang="en-US"/>
              <a:t>So we want SMALL probabilities.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90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I and Type II Errors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Statistical Inferences Can Be Wrong</a:t>
            </a:r>
          </a:p>
          <a:p>
            <a:r>
              <a:rPr lang="en-US"/>
              <a:t>Type I errors (alpha)</a:t>
            </a:r>
          </a:p>
          <a:p>
            <a:pPr lvl="1"/>
            <a:r>
              <a:rPr lang="en-US"/>
              <a:t>Sins of commission – rejecting the null hypothesis when it is true</a:t>
            </a:r>
          </a:p>
          <a:p>
            <a:pPr lvl="2"/>
            <a:r>
              <a:rPr lang="en-US"/>
              <a:t>Saying that something happened when it didn’t</a:t>
            </a:r>
          </a:p>
          <a:p>
            <a:r>
              <a:rPr lang="en-US"/>
              <a:t>Type II errors (beta)</a:t>
            </a:r>
          </a:p>
          <a:p>
            <a:pPr lvl="1"/>
            <a:r>
              <a:rPr lang="en-US"/>
              <a:t>Sins of omission – failing to reject the null hypothesis when it is false</a:t>
            </a:r>
          </a:p>
          <a:p>
            <a:pPr lvl="2"/>
            <a:r>
              <a:rPr lang="en-US"/>
              <a:t>Saying that nothing happened when it did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78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Prevalence of Type I Errors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Positive outcomes are more likely to be reported than null results.</a:t>
            </a:r>
          </a:p>
          <a:p>
            <a:pPr lvl="1"/>
            <a:r>
              <a:rPr lang="en-US" dirty="0"/>
              <a:t>Remember the study you picked on which was more likely?</a:t>
            </a:r>
          </a:p>
          <a:p>
            <a:pPr lvl="1"/>
            <a:r>
              <a:rPr lang="en-US" dirty="0"/>
              <a:t>Ways to test the rates of Type I errors, as well as the “file drawer” problem</a:t>
            </a:r>
          </a:p>
        </p:txBody>
      </p:sp>
    </p:spTree>
    <p:extLst>
      <p:ext uri="{BB962C8B-B14F-4D97-AF65-F5344CB8AC3E}">
        <p14:creationId xmlns:p14="http://schemas.microsoft.com/office/powerpoint/2010/main" val="108494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sample might not represent the larger population.</a:t>
            </a:r>
          </a:p>
          <a:p>
            <a:r>
              <a:rPr lang="en-US" dirty="0"/>
              <a:t>We might not know that the sample is misleading.</a:t>
            </a:r>
          </a:p>
          <a:p>
            <a:r>
              <a:rPr lang="en-US" dirty="0"/>
              <a:t>We might reach inaccurate conclusions.</a:t>
            </a:r>
          </a:p>
          <a:p>
            <a:r>
              <a:rPr lang="en-US" dirty="0"/>
              <a:t>We might make decisions based on this bad  information.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1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Rewards</a:t>
            </a:r>
            <a:endParaRPr lang="en-US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sample represents the larger population.</a:t>
            </a:r>
          </a:p>
          <a:p>
            <a:r>
              <a:rPr lang="en-US" dirty="0"/>
              <a:t>We increase our level of confidence in our own findings.</a:t>
            </a:r>
          </a:p>
          <a:p>
            <a:r>
              <a:rPr lang="en-US" dirty="0"/>
              <a:t>We reach accurate conclusions at a very low cost.</a:t>
            </a:r>
          </a:p>
          <a:p>
            <a:r>
              <a:rPr lang="en-US" dirty="0"/>
              <a:t>We remain open-minded because we know samples can mislead us.</a:t>
            </a:r>
          </a:p>
          <a:p>
            <a:r>
              <a:rPr lang="en-US" dirty="0"/>
              <a:t>We make wiser decisions based on the available evidence.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02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Sample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 how do we get these people?</a:t>
            </a:r>
          </a:p>
          <a:p>
            <a:pPr lvl="1"/>
            <a:r>
              <a:rPr lang="en-US"/>
              <a:t>Random samples</a:t>
            </a:r>
          </a:p>
          <a:p>
            <a:pPr lvl="1"/>
            <a:r>
              <a:rPr lang="en-US"/>
              <a:t>Convenience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6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Sample</a:t>
            </a:r>
            <a:endParaRPr lang="en-US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Every member of the populations has an equal chance of being selected into the study.</a:t>
            </a:r>
          </a:p>
          <a:p>
            <a:r>
              <a:rPr lang="en-US"/>
              <a:t>Random samples are almost never used in the social sciences – hard to access to the whole population from which to select the sample.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032" y="6337716"/>
            <a:ext cx="3286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ethics and stuff.</a:t>
            </a:r>
          </a:p>
        </p:txBody>
      </p:sp>
    </p:spTree>
    <p:extLst>
      <p:ext uri="{BB962C8B-B14F-4D97-AF65-F5344CB8AC3E}">
        <p14:creationId xmlns:p14="http://schemas.microsoft.com/office/powerpoint/2010/main" val="279440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Variation &amp; Random Sampling</a:t>
            </a:r>
            <a:endParaRPr lang="en-US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Convenience sample </a:t>
            </a:r>
          </a:p>
          <a:p>
            <a:pPr lvl="1"/>
            <a:r>
              <a:rPr lang="en-US"/>
              <a:t>Is one that uses participants who are readily available</a:t>
            </a:r>
          </a:p>
          <a:p>
            <a:pPr lvl="1"/>
            <a:r>
              <a:rPr lang="en-US"/>
              <a:t>Intro to Psyc participant pool</a:t>
            </a:r>
          </a:p>
          <a:p>
            <a:r>
              <a:rPr lang="en-US"/>
              <a:t>Why would you use this instead of full random sampling?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4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Limitation of Convenience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Generalizability – the ability to apply findings from one sample or in one context to other samples or contexts (external validity)</a:t>
            </a:r>
          </a:p>
          <a:p>
            <a:pPr lvl="1"/>
            <a:r>
              <a:rPr lang="en-US"/>
              <a:t>Can be improved with replication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8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1198</Words>
  <Application>Microsoft Macintosh PowerPoint</Application>
  <PresentationFormat>On-screen Show (4:3)</PresentationFormat>
  <Paragraphs>171</Paragraphs>
  <Slides>36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Lucida Grande</vt:lpstr>
      <vt:lpstr>Office Theme</vt:lpstr>
      <vt:lpstr>Document</vt:lpstr>
      <vt:lpstr>Sampling and Probability</vt:lpstr>
      <vt:lpstr>Sampling &amp; Elections</vt:lpstr>
      <vt:lpstr>Samples and Their Populations</vt:lpstr>
      <vt:lpstr>Risks</vt:lpstr>
      <vt:lpstr>Rewards</vt:lpstr>
      <vt:lpstr>How to Sample</vt:lpstr>
      <vt:lpstr>Random Sample</vt:lpstr>
      <vt:lpstr>Variation &amp; Random Sampling</vt:lpstr>
      <vt:lpstr>Limitation of Convenience Sampling</vt:lpstr>
      <vt:lpstr>Replication</vt:lpstr>
      <vt:lpstr>Biased Sampling</vt:lpstr>
      <vt:lpstr>Check Your Learning</vt:lpstr>
      <vt:lpstr>Random Assignment</vt:lpstr>
      <vt:lpstr>Sampling Probability Quiz</vt:lpstr>
      <vt:lpstr>Probability</vt:lpstr>
      <vt:lpstr>Probability</vt:lpstr>
      <vt:lpstr>Probability</vt:lpstr>
      <vt:lpstr>Probability</vt:lpstr>
      <vt:lpstr>Probability</vt:lpstr>
      <vt:lpstr>Calculating Probability</vt:lpstr>
      <vt:lpstr>Independence</vt:lpstr>
      <vt:lpstr>Inferential Statistics </vt:lpstr>
      <vt:lpstr>Developing Hypotheses</vt:lpstr>
      <vt:lpstr>Developing Hypotheses</vt:lpstr>
      <vt:lpstr>Making a Decision about Hypotheses</vt:lpstr>
      <vt:lpstr>PowerPoint Presentation</vt:lpstr>
      <vt:lpstr>An example</vt:lpstr>
      <vt:lpstr>An example</vt:lpstr>
      <vt:lpstr>An example</vt:lpstr>
      <vt:lpstr>An example</vt:lpstr>
      <vt:lpstr>An example</vt:lpstr>
      <vt:lpstr>An Example</vt:lpstr>
      <vt:lpstr>An Example</vt:lpstr>
      <vt:lpstr>What has this got to do with probability?</vt:lpstr>
      <vt:lpstr>Type I and Type II Errors</vt:lpstr>
      <vt:lpstr>Prevalence of Type I Errors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Distributions</dc:title>
  <dc:creator>Fatih Uenal</dc:creator>
  <cp:lastModifiedBy>Fatih Uenal</cp:lastModifiedBy>
  <cp:revision>6</cp:revision>
  <dcterms:created xsi:type="dcterms:W3CDTF">2020-06-20T22:38:47Z</dcterms:created>
  <dcterms:modified xsi:type="dcterms:W3CDTF">2020-06-20T23:06:58Z</dcterms:modified>
</cp:coreProperties>
</file>