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04" r:id="rId1"/>
  </p:sldMasterIdLst>
  <p:notesMasterIdLst>
    <p:notesMasterId r:id="rId44"/>
  </p:notesMasterIdLst>
  <p:handoutMasterIdLst>
    <p:handoutMasterId r:id="rId45"/>
  </p:handoutMasterIdLst>
  <p:sldIdLst>
    <p:sldId id="256" r:id="rId2"/>
    <p:sldId id="295" r:id="rId3"/>
    <p:sldId id="280" r:id="rId4"/>
    <p:sldId id="263" r:id="rId5"/>
    <p:sldId id="264" r:id="rId6"/>
    <p:sldId id="265" r:id="rId7"/>
    <p:sldId id="267" r:id="rId8"/>
    <p:sldId id="268" r:id="rId9"/>
    <p:sldId id="269" r:id="rId10"/>
    <p:sldId id="288" r:id="rId11"/>
    <p:sldId id="291" r:id="rId12"/>
    <p:sldId id="289" r:id="rId13"/>
    <p:sldId id="270" r:id="rId14"/>
    <p:sldId id="290" r:id="rId15"/>
    <p:sldId id="306" r:id="rId16"/>
    <p:sldId id="281" r:id="rId17"/>
    <p:sldId id="282" r:id="rId18"/>
    <p:sldId id="283" r:id="rId19"/>
    <p:sldId id="286" r:id="rId20"/>
    <p:sldId id="284" r:id="rId21"/>
    <p:sldId id="271" r:id="rId22"/>
    <p:sldId id="296" r:id="rId23"/>
    <p:sldId id="305" r:id="rId24"/>
    <p:sldId id="297" r:id="rId25"/>
    <p:sldId id="310" r:id="rId26"/>
    <p:sldId id="299" r:id="rId27"/>
    <p:sldId id="298" r:id="rId28"/>
    <p:sldId id="302" r:id="rId29"/>
    <p:sldId id="301" r:id="rId30"/>
    <p:sldId id="303" r:id="rId31"/>
    <p:sldId id="311" r:id="rId32"/>
    <p:sldId id="304" r:id="rId33"/>
    <p:sldId id="274" r:id="rId34"/>
    <p:sldId id="285" r:id="rId35"/>
    <p:sldId id="309" r:id="rId36"/>
    <p:sldId id="307" r:id="rId37"/>
    <p:sldId id="308" r:id="rId38"/>
    <p:sldId id="275" r:id="rId39"/>
    <p:sldId id="276" r:id="rId40"/>
    <p:sldId id="277" r:id="rId41"/>
    <p:sldId id="293" r:id="rId42"/>
    <p:sldId id="287" r:id="rId4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Grande"/>
        <a:ea typeface="Geneva"/>
        <a:cs typeface="Geneva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Grande"/>
        <a:ea typeface="Geneva"/>
        <a:cs typeface="Geneva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Grande"/>
        <a:ea typeface="Geneva"/>
        <a:cs typeface="Geneva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Grande"/>
        <a:ea typeface="Geneva"/>
        <a:cs typeface="Geneva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Grande"/>
        <a:ea typeface="Geneva"/>
        <a:cs typeface="Geneva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Lucida Grande"/>
        <a:ea typeface="Geneva"/>
        <a:cs typeface="Geneva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Lucida Grande"/>
        <a:ea typeface="Geneva"/>
        <a:cs typeface="Geneva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Lucida Grande"/>
        <a:ea typeface="Geneva"/>
        <a:cs typeface="Geneva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Lucida Grande"/>
        <a:ea typeface="Geneva"/>
        <a:cs typeface="Geneva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00"/>
    <a:srgbClr val="5D8866"/>
    <a:srgbClr val="B0E5CF"/>
    <a:srgbClr val="B3DAB0"/>
    <a:srgbClr val="3EBD86"/>
    <a:srgbClr val="113480"/>
    <a:srgbClr val="181818"/>
    <a:srgbClr val="F2E7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359" autoAdjust="0"/>
    <p:restoredTop sz="86333" autoAdjust="0"/>
  </p:normalViewPr>
  <p:slideViewPr>
    <p:cSldViewPr>
      <p:cViewPr varScale="1">
        <p:scale>
          <a:sx n="128" d="100"/>
          <a:sy n="128" d="100"/>
        </p:scale>
        <p:origin x="704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336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9AD3E6-1F7A-594E-B8C4-3FD50DE712D3}" type="datetimeFigureOut">
              <a:rPr lang="en-US" smtClean="0"/>
              <a:t>6/20/20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04AF18-ABE3-F645-8B08-B26D4C468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6282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Lucida Grande" pitchFamily="-48" charset="0"/>
                <a:ea typeface="Geneva" pitchFamily="-48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Lucida Grande" pitchFamily="-48" charset="0"/>
                <a:ea typeface="Geneva" pitchFamily="-48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Lucida Grande" pitchFamily="-48" charset="0"/>
                <a:ea typeface="Geneva" pitchFamily="-48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Lucida Grande" pitchFamily="-48" charset="0"/>
                <a:ea typeface="Geneva" pitchFamily="-48" charset="-128"/>
                <a:cs typeface="+mn-cs"/>
              </a:defRPr>
            </a:lvl1pPr>
          </a:lstStyle>
          <a:p>
            <a:pPr>
              <a:defRPr/>
            </a:pPr>
            <a:fld id="{4411CE71-997D-4502-97BC-28EB909BBF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0902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Lucida Grande" pitchFamily="-80" charset="0"/>
        <a:ea typeface="Geneva" pitchFamily="-80" charset="-128"/>
        <a:cs typeface="Geneva" pitchFamily="-80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Lucida Grande" pitchFamily="-80" charset="0"/>
        <a:ea typeface="Geneva" pitchFamily="-80" charset="-128"/>
        <a:cs typeface="Geneva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Lucida Grande" pitchFamily="-80" charset="0"/>
        <a:ea typeface="Geneva" pitchFamily="-80" charset="-128"/>
        <a:cs typeface="Geneva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Lucida Grande" pitchFamily="-80" charset="0"/>
        <a:ea typeface="Geneva" pitchFamily="-80" charset="-128"/>
        <a:cs typeface="Geneva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Lucida Grande" pitchFamily="-80" charset="0"/>
        <a:ea typeface="Geneva" pitchFamily="-80" charset="-128"/>
        <a:cs typeface="Geneva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07F6C40-710F-4027-AF93-A79F60FFB05B}" type="slidenum">
              <a:rPr lang="en-US" smtClean="0">
                <a:latin typeface="Lucida Grande"/>
                <a:ea typeface="Geneva"/>
                <a:cs typeface="Geneva"/>
              </a:rPr>
              <a:pPr/>
              <a:t>1</a:t>
            </a:fld>
            <a:endParaRPr lang="en-US">
              <a:latin typeface="Lucida Grande"/>
              <a:ea typeface="Geneva"/>
              <a:cs typeface="Geneva"/>
            </a:endParaRPr>
          </a:p>
        </p:txBody>
      </p:sp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Lucida Grande"/>
              <a:ea typeface="Geneva"/>
              <a:cs typeface="Geneva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7FD2685-394D-497F-9198-74E94A261158}" type="slidenum">
              <a:rPr lang="en-US" smtClean="0">
                <a:latin typeface="Lucida Grande"/>
                <a:ea typeface="Geneva"/>
                <a:cs typeface="Geneva"/>
              </a:rPr>
              <a:pPr/>
              <a:t>11</a:t>
            </a:fld>
            <a:endParaRPr lang="en-US">
              <a:latin typeface="Lucida Grande"/>
              <a:ea typeface="Geneva"/>
              <a:cs typeface="Geneva"/>
            </a:endParaRPr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Lucida Grande"/>
              <a:ea typeface="Geneva"/>
              <a:cs typeface="Geneva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7FD2685-394D-497F-9198-74E94A261158}" type="slidenum">
              <a:rPr lang="en-US" smtClean="0">
                <a:latin typeface="Lucida Grande"/>
                <a:ea typeface="Geneva"/>
                <a:cs typeface="Geneva"/>
              </a:rPr>
              <a:pPr/>
              <a:t>12</a:t>
            </a:fld>
            <a:endParaRPr lang="en-US">
              <a:latin typeface="Lucida Grande"/>
              <a:ea typeface="Geneva"/>
              <a:cs typeface="Geneva"/>
            </a:endParaRPr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Lucida Grande"/>
              <a:ea typeface="Geneva"/>
              <a:cs typeface="Geneva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6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Lucida Grande"/>
              <a:ea typeface="Geneva"/>
              <a:cs typeface="Geneva"/>
            </a:endParaRPr>
          </a:p>
        </p:txBody>
      </p:sp>
      <p:sp>
        <p:nvSpPr>
          <p:cNvPr id="3686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E5FC478-5CB9-46B5-955B-77FF348EBD15}" type="slidenum">
              <a:rPr lang="en-US" smtClean="0">
                <a:latin typeface="Lucida Grande"/>
                <a:ea typeface="Geneva"/>
                <a:cs typeface="Geneva"/>
              </a:rPr>
              <a:pPr/>
              <a:t>13</a:t>
            </a:fld>
            <a:endParaRPr lang="en-US">
              <a:latin typeface="Lucida Grande"/>
              <a:ea typeface="Geneva"/>
              <a:cs typeface="Geneva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7FD2685-394D-497F-9198-74E94A261158}" type="slidenum">
              <a:rPr lang="en-US" smtClean="0">
                <a:latin typeface="Lucida Grande"/>
                <a:ea typeface="Geneva"/>
                <a:cs typeface="Geneva"/>
              </a:rPr>
              <a:pPr/>
              <a:t>14</a:t>
            </a:fld>
            <a:endParaRPr lang="en-US">
              <a:latin typeface="Lucida Grande"/>
              <a:ea typeface="Geneva"/>
              <a:cs typeface="Geneva"/>
            </a:endParaRPr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Lucida Grande"/>
              <a:ea typeface="Geneva"/>
              <a:cs typeface="Geneva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Lucida Grande"/>
              <a:ea typeface="Geneva"/>
              <a:cs typeface="Geneva"/>
            </a:endParaRPr>
          </a:p>
        </p:txBody>
      </p:sp>
      <p:sp>
        <p:nvSpPr>
          <p:cNvPr id="3993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9759FCD-20A9-4B95-A095-CABDC368AE66}" type="slidenum">
              <a:rPr lang="en-US" smtClean="0">
                <a:latin typeface="Lucida Grande"/>
                <a:ea typeface="Geneva"/>
                <a:cs typeface="Geneva"/>
              </a:rPr>
              <a:pPr/>
              <a:t>16</a:t>
            </a:fld>
            <a:endParaRPr lang="en-US">
              <a:latin typeface="Lucida Grande"/>
              <a:ea typeface="Geneva"/>
              <a:cs typeface="Geneva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0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Lucida Grande"/>
              <a:ea typeface="Geneva"/>
              <a:cs typeface="Geneva"/>
            </a:endParaRPr>
          </a:p>
        </p:txBody>
      </p:sp>
      <p:sp>
        <p:nvSpPr>
          <p:cNvPr id="4301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8136534-C482-428C-9F18-844B50ACB592}" type="slidenum">
              <a:rPr lang="en-US" smtClean="0">
                <a:latin typeface="Lucida Grande"/>
                <a:ea typeface="Geneva"/>
                <a:cs typeface="Geneva"/>
              </a:rPr>
              <a:pPr/>
              <a:t>17</a:t>
            </a:fld>
            <a:endParaRPr lang="en-US">
              <a:latin typeface="Lucida Grande"/>
              <a:ea typeface="Geneva"/>
              <a:cs typeface="Geneva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Lucida Grande"/>
              <a:ea typeface="Geneva"/>
              <a:cs typeface="Geneva"/>
            </a:endParaRPr>
          </a:p>
        </p:txBody>
      </p:sp>
      <p:sp>
        <p:nvSpPr>
          <p:cNvPr id="4505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A584D63-AFE1-4D90-BC5C-299A9EC4890E}" type="slidenum">
              <a:rPr lang="en-US" smtClean="0">
                <a:latin typeface="Lucida Grande"/>
                <a:ea typeface="Geneva"/>
                <a:cs typeface="Geneva"/>
              </a:rPr>
              <a:pPr/>
              <a:t>18</a:t>
            </a:fld>
            <a:endParaRPr lang="en-US">
              <a:latin typeface="Lucida Grande"/>
              <a:ea typeface="Geneva"/>
              <a:cs typeface="Geneva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0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Lucida Grande"/>
              <a:ea typeface="Geneva"/>
              <a:cs typeface="Geneva"/>
            </a:endParaRPr>
          </a:p>
        </p:txBody>
      </p:sp>
      <p:sp>
        <p:nvSpPr>
          <p:cNvPr id="4813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4D69866-00EF-411D-A362-B368BB3D513F}" type="slidenum">
              <a:rPr lang="en-US" smtClean="0">
                <a:latin typeface="Lucida Grande"/>
                <a:ea typeface="Geneva"/>
                <a:cs typeface="Geneva"/>
              </a:rPr>
              <a:pPr/>
              <a:t>20</a:t>
            </a:fld>
            <a:endParaRPr lang="en-US">
              <a:latin typeface="Lucida Grande"/>
              <a:ea typeface="Geneva"/>
              <a:cs typeface="Geneva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Lucida Grande"/>
              <a:ea typeface="Geneva"/>
              <a:cs typeface="Geneva"/>
            </a:endParaRPr>
          </a:p>
        </p:txBody>
      </p:sp>
      <p:sp>
        <p:nvSpPr>
          <p:cNvPr id="5017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AB477B6-A65E-4AF3-AC45-29BAD67F6B21}" type="slidenum">
              <a:rPr lang="en-US" smtClean="0">
                <a:latin typeface="Lucida Grande"/>
                <a:ea typeface="Geneva"/>
                <a:cs typeface="Geneva"/>
              </a:rPr>
              <a:pPr/>
              <a:t>21</a:t>
            </a:fld>
            <a:endParaRPr lang="en-US">
              <a:latin typeface="Lucida Grande"/>
              <a:ea typeface="Geneva"/>
              <a:cs typeface="Geneva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6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Lucida Grande"/>
              <a:ea typeface="Geneva"/>
              <a:cs typeface="Geneva"/>
            </a:endParaRPr>
          </a:p>
        </p:txBody>
      </p:sp>
      <p:sp>
        <p:nvSpPr>
          <p:cNvPr id="2662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6C72B0A-435F-42A2-9163-9BE1CFC6DBD4}" type="slidenum">
              <a:rPr lang="en-US" smtClean="0">
                <a:latin typeface="Lucida Grande"/>
                <a:ea typeface="Geneva"/>
                <a:cs typeface="Geneva"/>
              </a:rPr>
              <a:pPr/>
              <a:t>22</a:t>
            </a:fld>
            <a:endParaRPr lang="en-US">
              <a:latin typeface="Lucida Grande"/>
              <a:ea typeface="Geneva"/>
              <a:cs typeface="Geneva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Lucida Grande"/>
              <a:ea typeface="Geneva"/>
              <a:cs typeface="Geneva"/>
            </a:endParaRPr>
          </a:p>
        </p:txBody>
      </p:sp>
      <p:sp>
        <p:nvSpPr>
          <p:cNvPr id="1945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3D41744-8E3A-48A9-A9A1-4B70AF13C666}" type="slidenum">
              <a:rPr lang="en-US" smtClean="0">
                <a:latin typeface="Lucida Grande"/>
                <a:ea typeface="Geneva"/>
                <a:cs typeface="Geneva"/>
              </a:rPr>
              <a:pPr/>
              <a:t>3</a:t>
            </a:fld>
            <a:endParaRPr lang="en-US">
              <a:latin typeface="Lucida Grande"/>
              <a:ea typeface="Geneva"/>
              <a:cs typeface="Geneva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0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Lucida Grande"/>
              <a:ea typeface="Geneva"/>
              <a:cs typeface="Geneva"/>
            </a:endParaRPr>
          </a:p>
        </p:txBody>
      </p:sp>
      <p:sp>
        <p:nvSpPr>
          <p:cNvPr id="3277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99AD042-F61C-461A-AB2F-550D14BA5393}" type="slidenum">
              <a:rPr lang="en-US" smtClean="0">
                <a:latin typeface="Lucida Grande"/>
                <a:ea typeface="Geneva"/>
                <a:cs typeface="Geneva"/>
              </a:rPr>
              <a:pPr/>
              <a:t>26</a:t>
            </a:fld>
            <a:endParaRPr lang="en-US">
              <a:latin typeface="Lucida Grande"/>
              <a:ea typeface="Geneva"/>
              <a:cs typeface="Geneva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2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Lucida Grande"/>
              <a:ea typeface="Geneva"/>
              <a:cs typeface="Geneva"/>
            </a:endParaRPr>
          </a:p>
        </p:txBody>
      </p:sp>
      <p:sp>
        <p:nvSpPr>
          <p:cNvPr id="3072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3538628-47C1-4500-A069-A640FB806CB3}" type="slidenum">
              <a:rPr lang="en-US" smtClean="0">
                <a:latin typeface="Lucida Grande"/>
                <a:ea typeface="Geneva"/>
                <a:cs typeface="Geneva"/>
              </a:rPr>
              <a:pPr/>
              <a:t>27</a:t>
            </a:fld>
            <a:endParaRPr lang="en-US">
              <a:latin typeface="Lucida Grande"/>
              <a:ea typeface="Geneva"/>
              <a:cs typeface="Geneva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4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Lucida Grande"/>
              <a:ea typeface="Geneva"/>
              <a:cs typeface="Geneva"/>
            </a:endParaRPr>
          </a:p>
        </p:txBody>
      </p:sp>
      <p:sp>
        <p:nvSpPr>
          <p:cNvPr id="3891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8E41538-D8CD-4821-9A39-A223512DAE67}" type="slidenum">
              <a:rPr lang="en-US" smtClean="0">
                <a:latin typeface="Lucida Grande"/>
                <a:ea typeface="Geneva"/>
                <a:cs typeface="Geneva"/>
              </a:rPr>
              <a:pPr/>
              <a:t>28</a:t>
            </a:fld>
            <a:endParaRPr lang="en-US">
              <a:latin typeface="Lucida Grande"/>
              <a:ea typeface="Geneva"/>
              <a:cs typeface="Geneva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6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Lucida Grande"/>
              <a:ea typeface="Geneva"/>
              <a:cs typeface="Geneva"/>
            </a:endParaRPr>
          </a:p>
        </p:txBody>
      </p:sp>
      <p:sp>
        <p:nvSpPr>
          <p:cNvPr id="3686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52DCDC7-B671-4799-A3C6-12F10D903EAB}" type="slidenum">
              <a:rPr lang="en-US" smtClean="0">
                <a:latin typeface="Lucida Grande"/>
                <a:ea typeface="Geneva"/>
                <a:cs typeface="Geneva"/>
              </a:rPr>
              <a:pPr/>
              <a:t>29</a:t>
            </a:fld>
            <a:endParaRPr lang="en-US">
              <a:latin typeface="Lucida Grande"/>
              <a:ea typeface="Geneva"/>
              <a:cs typeface="Geneva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2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Lucida Grande"/>
              <a:ea typeface="Geneva"/>
              <a:cs typeface="Geneva"/>
            </a:endParaRPr>
          </a:p>
        </p:txBody>
      </p:sp>
      <p:sp>
        <p:nvSpPr>
          <p:cNvPr id="4096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5F5AFFB-A16B-4177-99FC-71C2086A1F06}" type="slidenum">
              <a:rPr lang="en-US" smtClean="0">
                <a:latin typeface="Lucida Grande"/>
                <a:ea typeface="Geneva"/>
                <a:cs typeface="Geneva"/>
              </a:rPr>
              <a:pPr/>
              <a:t>30</a:t>
            </a:fld>
            <a:endParaRPr lang="en-US">
              <a:latin typeface="Lucida Grande"/>
              <a:ea typeface="Geneva"/>
              <a:cs typeface="Geneva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0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Lucida Grande"/>
              <a:ea typeface="Geneva"/>
              <a:cs typeface="Geneva"/>
            </a:endParaRPr>
          </a:p>
        </p:txBody>
      </p:sp>
      <p:sp>
        <p:nvSpPr>
          <p:cNvPr id="4301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A3D796E-3779-4BB7-AC6D-8257F191BD3D}" type="slidenum">
              <a:rPr lang="en-US" smtClean="0">
                <a:latin typeface="Lucida Grande"/>
                <a:ea typeface="Geneva"/>
                <a:cs typeface="Geneva"/>
              </a:rPr>
              <a:pPr/>
              <a:t>32</a:t>
            </a:fld>
            <a:endParaRPr lang="en-US">
              <a:latin typeface="Lucida Grande"/>
              <a:ea typeface="Geneva"/>
              <a:cs typeface="Geneva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2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Lucida Grande"/>
              <a:ea typeface="Geneva"/>
              <a:cs typeface="Geneva"/>
            </a:endParaRPr>
          </a:p>
        </p:txBody>
      </p:sp>
      <p:sp>
        <p:nvSpPr>
          <p:cNvPr id="5632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9AD04FC-F40C-459B-AE43-B62F413B369C}" type="slidenum">
              <a:rPr lang="en-US" smtClean="0">
                <a:latin typeface="Lucida Grande"/>
                <a:ea typeface="Geneva"/>
                <a:cs typeface="Geneva"/>
              </a:rPr>
              <a:pPr/>
              <a:t>33</a:t>
            </a:fld>
            <a:endParaRPr lang="en-US">
              <a:latin typeface="Lucida Grande"/>
              <a:ea typeface="Geneva"/>
              <a:cs typeface="Geneva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2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Lucida Grande"/>
              <a:ea typeface="Geneva"/>
              <a:cs typeface="Geneva"/>
            </a:endParaRPr>
          </a:p>
        </p:txBody>
      </p:sp>
      <p:sp>
        <p:nvSpPr>
          <p:cNvPr id="6656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D96DD20-1FBC-4685-84EE-7E7B3544E0C6}" type="slidenum">
              <a:rPr lang="en-US" smtClean="0">
                <a:latin typeface="Lucida Grande"/>
                <a:ea typeface="Geneva"/>
                <a:cs typeface="Geneva"/>
              </a:rPr>
              <a:pPr/>
              <a:t>35</a:t>
            </a:fld>
            <a:endParaRPr lang="en-US">
              <a:latin typeface="Lucida Grande"/>
              <a:ea typeface="Geneva"/>
              <a:cs typeface="Geneva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4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Lucida Grande"/>
              <a:ea typeface="Geneva"/>
              <a:cs typeface="Geneva"/>
            </a:endParaRPr>
          </a:p>
        </p:txBody>
      </p:sp>
      <p:sp>
        <p:nvSpPr>
          <p:cNvPr id="5427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4821B91-C9BA-4DDB-9B16-616CD4FE9F23}" type="slidenum">
              <a:rPr lang="en-US" smtClean="0">
                <a:latin typeface="Lucida Grande"/>
                <a:ea typeface="Geneva"/>
                <a:cs typeface="Geneva"/>
              </a:rPr>
              <a:pPr/>
              <a:t>37</a:t>
            </a:fld>
            <a:endParaRPr lang="en-US">
              <a:latin typeface="Lucida Grande"/>
              <a:ea typeface="Geneva"/>
              <a:cs typeface="Geneva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Lucida Grande"/>
              <a:ea typeface="Geneva"/>
              <a:cs typeface="Geneva"/>
            </a:endParaRPr>
          </a:p>
        </p:txBody>
      </p:sp>
      <p:sp>
        <p:nvSpPr>
          <p:cNvPr id="6041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2ECA2E5-9D59-4426-9A81-4940F15DC9D1}" type="slidenum">
              <a:rPr lang="en-US" smtClean="0">
                <a:latin typeface="Lucida Grande"/>
                <a:ea typeface="Geneva"/>
                <a:cs typeface="Geneva"/>
              </a:rPr>
              <a:pPr/>
              <a:t>38</a:t>
            </a:fld>
            <a:endParaRPr lang="en-US">
              <a:latin typeface="Lucida Grande"/>
              <a:ea typeface="Geneva"/>
              <a:cs typeface="Geneva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4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Lucida Grande"/>
              <a:ea typeface="Geneva"/>
              <a:cs typeface="Geneva"/>
            </a:endParaRPr>
          </a:p>
        </p:txBody>
      </p:sp>
      <p:sp>
        <p:nvSpPr>
          <p:cNvPr id="5939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D20DAAD-4E29-4371-BB0F-E76A3107FE07}" type="slidenum">
              <a:rPr lang="en-US" smtClean="0">
                <a:latin typeface="Lucida Grande"/>
                <a:ea typeface="Geneva"/>
                <a:cs typeface="Geneva"/>
              </a:rPr>
              <a:pPr/>
              <a:t>4</a:t>
            </a:fld>
            <a:endParaRPr lang="en-US">
              <a:latin typeface="Lucida Grande"/>
              <a:ea typeface="Geneva"/>
              <a:cs typeface="Geneva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6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Lucida Grande"/>
              <a:ea typeface="Geneva"/>
              <a:cs typeface="Geneva"/>
            </a:endParaRPr>
          </a:p>
        </p:txBody>
      </p:sp>
      <p:sp>
        <p:nvSpPr>
          <p:cNvPr id="6246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7BC2759-7155-4B96-8EEC-F3AB24C543F8}" type="slidenum">
              <a:rPr lang="en-US" smtClean="0">
                <a:latin typeface="Lucida Grande"/>
                <a:ea typeface="Geneva"/>
                <a:cs typeface="Geneva"/>
              </a:rPr>
              <a:pPr/>
              <a:t>39</a:t>
            </a:fld>
            <a:endParaRPr lang="en-US">
              <a:latin typeface="Lucida Grande"/>
              <a:ea typeface="Geneva"/>
              <a:cs typeface="Geneva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4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Lucida Grande"/>
              <a:ea typeface="Geneva"/>
              <a:cs typeface="Geneva"/>
            </a:endParaRPr>
          </a:p>
        </p:txBody>
      </p:sp>
      <p:sp>
        <p:nvSpPr>
          <p:cNvPr id="6451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614D46E-360A-46B5-8BF8-EFBE6689EF2B}" type="slidenum">
              <a:rPr lang="en-US" smtClean="0">
                <a:latin typeface="Lucida Grande"/>
                <a:ea typeface="Geneva"/>
                <a:cs typeface="Geneva"/>
              </a:rPr>
              <a:pPr/>
              <a:t>40</a:t>
            </a:fld>
            <a:endParaRPr lang="en-US">
              <a:latin typeface="Lucida Grande"/>
              <a:ea typeface="Geneva"/>
              <a:cs typeface="Geneva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Lucida Grande"/>
              <a:ea typeface="Geneva"/>
              <a:cs typeface="Geneva"/>
            </a:endParaRPr>
          </a:p>
        </p:txBody>
      </p:sp>
      <p:sp>
        <p:nvSpPr>
          <p:cNvPr id="6041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2ECA2E5-9D59-4426-9A81-4940F15DC9D1}" type="slidenum">
              <a:rPr lang="en-US" smtClean="0">
                <a:latin typeface="Lucida Grande"/>
                <a:ea typeface="Geneva"/>
                <a:cs typeface="Geneva"/>
              </a:rPr>
              <a:pPr/>
              <a:t>41</a:t>
            </a:fld>
            <a:endParaRPr lang="en-US">
              <a:latin typeface="Lucida Grande"/>
              <a:ea typeface="Geneva"/>
              <a:cs typeface="Geneva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4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Lucida Grande"/>
              <a:ea typeface="Geneva"/>
              <a:cs typeface="Geneva"/>
            </a:endParaRPr>
          </a:p>
        </p:txBody>
      </p:sp>
      <p:sp>
        <p:nvSpPr>
          <p:cNvPr id="2355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0109A78-C22C-445A-81C6-C024224F95AE}" type="slidenum">
              <a:rPr lang="en-US" smtClean="0">
                <a:latin typeface="Lucida Grande"/>
                <a:ea typeface="Geneva"/>
                <a:cs typeface="Geneva"/>
              </a:rPr>
              <a:pPr/>
              <a:t>5</a:t>
            </a:fld>
            <a:endParaRPr lang="en-US">
              <a:latin typeface="Lucida Grande"/>
              <a:ea typeface="Geneva"/>
              <a:cs typeface="Geneva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2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Lucida Grande"/>
              <a:ea typeface="Geneva"/>
              <a:cs typeface="Geneva"/>
            </a:endParaRPr>
          </a:p>
        </p:txBody>
      </p:sp>
      <p:sp>
        <p:nvSpPr>
          <p:cNvPr id="2560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5CE8CC3-FFCA-485D-BC15-92E75CC0FF71}" type="slidenum">
              <a:rPr lang="en-US" smtClean="0">
                <a:latin typeface="Lucida Grande"/>
                <a:ea typeface="Geneva"/>
                <a:cs typeface="Geneva"/>
              </a:rPr>
              <a:pPr/>
              <a:t>6</a:t>
            </a:fld>
            <a:endParaRPr lang="en-US">
              <a:latin typeface="Lucida Grande"/>
              <a:ea typeface="Geneva"/>
              <a:cs typeface="Geneva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Lucida Grande"/>
              <a:ea typeface="Geneva"/>
              <a:cs typeface="Geneva"/>
            </a:endParaRPr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CC157EA-AECB-4215-8653-F810DB929116}" type="slidenum">
              <a:rPr lang="en-US" smtClean="0">
                <a:latin typeface="Lucida Grande"/>
                <a:ea typeface="Geneva"/>
                <a:cs typeface="Geneva"/>
              </a:rPr>
              <a:pPr/>
              <a:t>7</a:t>
            </a:fld>
            <a:endParaRPr lang="en-US">
              <a:latin typeface="Lucida Grande"/>
              <a:ea typeface="Geneva"/>
              <a:cs typeface="Geneva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6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Lucida Grande"/>
              <a:ea typeface="Geneva"/>
              <a:cs typeface="Geneva"/>
            </a:endParaRPr>
          </a:p>
        </p:txBody>
      </p:sp>
      <p:sp>
        <p:nvSpPr>
          <p:cNvPr id="3174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24CDDB7-9CF4-4139-A309-CC64C616A650}" type="slidenum">
              <a:rPr lang="en-US" smtClean="0">
                <a:latin typeface="Lucida Grande"/>
                <a:ea typeface="Geneva"/>
                <a:cs typeface="Geneva"/>
              </a:rPr>
              <a:pPr/>
              <a:t>8</a:t>
            </a:fld>
            <a:endParaRPr lang="en-US">
              <a:latin typeface="Lucida Grande"/>
              <a:ea typeface="Geneva"/>
              <a:cs typeface="Geneva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7FD2685-394D-497F-9198-74E94A261158}" type="slidenum">
              <a:rPr lang="en-US" smtClean="0">
                <a:latin typeface="Lucida Grande"/>
                <a:ea typeface="Geneva"/>
                <a:cs typeface="Geneva"/>
              </a:rPr>
              <a:pPr/>
              <a:t>9</a:t>
            </a:fld>
            <a:endParaRPr lang="en-US">
              <a:latin typeface="Lucida Grande"/>
              <a:ea typeface="Geneva"/>
              <a:cs typeface="Geneva"/>
            </a:endParaRPr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Lucida Grande"/>
              <a:ea typeface="Geneva"/>
              <a:cs typeface="Geneva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7FD2685-394D-497F-9198-74E94A261158}" type="slidenum">
              <a:rPr lang="en-US" smtClean="0">
                <a:latin typeface="Lucida Grande"/>
                <a:ea typeface="Geneva"/>
                <a:cs typeface="Geneva"/>
              </a:rPr>
              <a:pPr/>
              <a:t>10</a:t>
            </a:fld>
            <a:endParaRPr lang="en-US">
              <a:latin typeface="Lucida Grande"/>
              <a:ea typeface="Geneva"/>
              <a:cs typeface="Geneva"/>
            </a:endParaRPr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Lucida Grande"/>
              <a:ea typeface="Geneva"/>
              <a:cs typeface="Geneva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E00D5F-D384-4F43-B408-8C7196FCF41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944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3B6768-F4F5-41B5-9626-B7EB0D19D3B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5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EE2C1B-2C7B-41B6-9327-E78F5B309E7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596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E822A5F-4A4E-4F14-B15D-A2037A12DC9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867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B89246-8172-4711-ADC8-B50161D5D28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227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7B4A5A-4067-426C-84D9-6E62089B5BD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562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DE6545-B3FB-4F73-9569-8E314DD39CF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651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0154D5-1307-4915-9C6E-652BCE8313A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666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D3EF61-1C20-4612-A7F1-22EA3B2E1FB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378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F70A10-3862-4FF6-8595-A000504D9C5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255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824E8D-3B08-4391-AE9D-A8E62521464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478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E9B656-D433-434C-88DC-3EF676E8F653}" type="datetimeFigureOut">
              <a:rPr lang="en-US" smtClean="0"/>
              <a:t>6/20/20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296D96-10B5-1D4A-BA74-CF5E1CF85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99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1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2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3.bin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youtube.com/watch?v=3Tu-ElppFRs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jvoxEYmQHNM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22.wmf"/><Relationship Id="rId4" Type="http://schemas.openxmlformats.org/officeDocument/2006/relationships/oleObject" Target="../embeddings/oleObject4.bin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E6634C64-8E59-3F4D-9ACF-F22E0974EE1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21" r="23178" b="8620"/>
          <a:stretch/>
        </p:blipFill>
        <p:spPr>
          <a:xfrm>
            <a:off x="2642616" y="10"/>
            <a:ext cx="6501384" cy="6857990"/>
          </a:xfrm>
          <a:prstGeom prst="rect">
            <a:avLst/>
          </a:prstGeom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7004404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38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58485" y="1122363"/>
            <a:ext cx="3017520" cy="3204134"/>
          </a:xfrm>
        </p:spPr>
        <p:txBody>
          <a:bodyPr anchor="b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3300"/>
              <a:t>The Normal Curve, Standardization and z Scores</a:t>
            </a:r>
          </a:p>
        </p:txBody>
      </p:sp>
      <p:sp>
        <p:nvSpPr>
          <p:cNvPr id="1638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58485" y="4872922"/>
            <a:ext cx="3017519" cy="1208141"/>
          </a:xfrm>
        </p:spPr>
        <p:txBody>
          <a:bodyPr>
            <a:normAutofit/>
          </a:bodyPr>
          <a:lstStyle/>
          <a:p>
            <a:pPr algn="l"/>
            <a:r>
              <a:rPr lang="en-US" sz="1700"/>
              <a:t>Chapter 6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1653" y="434802"/>
            <a:ext cx="146304" cy="5280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0771" y="4546920"/>
            <a:ext cx="298323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Standardization, z Scores, and the Normal Curve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Normal curve = standardized</a:t>
            </a:r>
          </a:p>
          <a:p>
            <a:pPr lvl="1"/>
            <a:r>
              <a:rPr lang="en-US" dirty="0"/>
              <a:t>z distribution (draw it)</a:t>
            </a:r>
          </a:p>
          <a:p>
            <a:pPr lvl="1"/>
            <a:r>
              <a:rPr lang="en-US" dirty="0"/>
              <a:t>z scores </a:t>
            </a:r>
          </a:p>
          <a:p>
            <a:pPr lvl="2"/>
            <a:r>
              <a:rPr lang="en-US" dirty="0"/>
              <a:t>Comparing z scores</a:t>
            </a:r>
          </a:p>
          <a:p>
            <a:pPr lvl="1"/>
            <a:r>
              <a:rPr lang="en-US" dirty="0"/>
              <a:t>Percentiles are </a:t>
            </a:r>
            <a:r>
              <a:rPr lang="en-US" i="1" dirty="0"/>
              <a:t>p</a:t>
            </a:r>
            <a:r>
              <a:rPr lang="en-US" dirty="0"/>
              <a:t> values.</a:t>
            </a:r>
          </a:p>
          <a:p>
            <a:pPr lvl="2"/>
            <a:r>
              <a:rPr lang="en-US" dirty="0"/>
              <a:t>Different ways to think about </a:t>
            </a:r>
            <a:r>
              <a:rPr lang="en-US" i="1" dirty="0"/>
              <a:t>p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2259200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Standardization, z Scores, and the Normal Curve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Z-distribution – normal distribution of standardized scores </a:t>
            </a:r>
          </a:p>
          <a:p>
            <a:r>
              <a:rPr lang="en-US"/>
              <a:t>Also called standard normal distribution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3924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Standardization, z Scores, and the Normal Curve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So what are z-scores?</a:t>
            </a:r>
          </a:p>
          <a:p>
            <a:pPr lvl="1"/>
            <a:r>
              <a:rPr lang="en-US"/>
              <a:t>Number of standard deviations away from the mean of a particular score</a:t>
            </a:r>
          </a:p>
          <a:p>
            <a:pPr lvl="1"/>
            <a:r>
              <a:rPr lang="en-US"/>
              <a:t>Can be positive or negative </a:t>
            </a:r>
          </a:p>
          <a:p>
            <a:pPr lvl="2"/>
            <a:r>
              <a:rPr lang="en-US"/>
              <a:t>Positive = above mean</a:t>
            </a:r>
          </a:p>
          <a:p>
            <a:pPr lvl="2"/>
            <a:r>
              <a:rPr lang="en-US"/>
              <a:t>Negative = below mean</a:t>
            </a:r>
            <a:endParaRPr lang="en-US" dirty="0"/>
          </a:p>
        </p:txBody>
      </p:sp>
      <p:graphicFrame>
        <p:nvGraphicFramePr>
          <p:cNvPr id="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820979"/>
              </p:ext>
            </p:extLst>
          </p:nvPr>
        </p:nvGraphicFramePr>
        <p:xfrm>
          <a:off x="6934200" y="3962400"/>
          <a:ext cx="1587500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85" name="Equation" r:id="rId4" imgW="774360" imgH="393480" progId="Equation.3">
                  <p:embed/>
                </p:oleObj>
              </mc:Choice>
              <mc:Fallback>
                <p:oleObj name="Equation" r:id="rId4" imgW="77436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4200" y="3962400"/>
                        <a:ext cx="1587500" cy="806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04800" y="6172200"/>
            <a:ext cx="54906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Tip! Make yourself a symbols chart! </a:t>
            </a:r>
          </a:p>
        </p:txBody>
      </p:sp>
    </p:spTree>
    <p:extLst>
      <p:ext uri="{BB962C8B-B14F-4D97-AF65-F5344CB8AC3E}">
        <p14:creationId xmlns:p14="http://schemas.microsoft.com/office/powerpoint/2010/main" val="17781060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Text Box 5"/>
          <p:cNvSpPr txBox="1">
            <a:spLocks noChangeArrowheads="1"/>
          </p:cNvSpPr>
          <p:nvPr/>
        </p:nvSpPr>
        <p:spPr bwMode="auto">
          <a:xfrm>
            <a:off x="457200" y="685800"/>
            <a:ext cx="8077200" cy="40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50000"/>
              </a:lnSpc>
              <a:spcBef>
                <a:spcPct val="50000"/>
              </a:spcBef>
              <a:defRPr/>
            </a:pPr>
            <a:r>
              <a:rPr lang="en-US" sz="3600" b="1">
                <a:solidFill>
                  <a:srgbClr val="800000"/>
                </a:solidFill>
                <a:latin typeface="+mn-lt"/>
                <a:ea typeface="Geneva" pitchFamily="1" charset="-128"/>
                <a:cs typeface="+mn-cs"/>
              </a:rPr>
              <a:t>The </a:t>
            </a:r>
            <a:r>
              <a:rPr lang="en-US" sz="3600" b="1" i="1">
                <a:solidFill>
                  <a:srgbClr val="800000"/>
                </a:solidFill>
                <a:latin typeface="+mn-lt"/>
                <a:ea typeface="Geneva" pitchFamily="1" charset="-128"/>
                <a:cs typeface="+mn-cs"/>
              </a:rPr>
              <a:t>z</a:t>
            </a:r>
            <a:r>
              <a:rPr lang="en-US" sz="3600" b="1">
                <a:solidFill>
                  <a:srgbClr val="800000"/>
                </a:solidFill>
                <a:latin typeface="+mn-lt"/>
                <a:ea typeface="Geneva" pitchFamily="1" charset="-128"/>
                <a:cs typeface="+mn-cs"/>
              </a:rPr>
              <a:t> Distribution</a:t>
            </a:r>
          </a:p>
        </p:txBody>
      </p:sp>
      <p:pic>
        <p:nvPicPr>
          <p:cNvPr id="35842" name="Picture 5" descr="Noless_fig_06_0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2057400"/>
            <a:ext cx="812800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Standardization, z Scores, and the Normal Curve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Z-distribution</a:t>
            </a:r>
          </a:p>
          <a:p>
            <a:pPr lvl="1"/>
            <a:r>
              <a:rPr lang="en-US"/>
              <a:t>Mean = 0</a:t>
            </a:r>
          </a:p>
          <a:p>
            <a:pPr lvl="1"/>
            <a:r>
              <a:rPr lang="en-US"/>
              <a:t>Standard deviation =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0731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Tx/>
              <a:buChar char="-"/>
            </a:pPr>
            <a:r>
              <a:rPr lang="en-US" dirty="0"/>
              <a:t>Be sure you can do the following: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Find a z score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Find a raw score (x)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Compare scores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Find a percent above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Find a percent below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Find a percent between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Given percent find a z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Given percent find a raw score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037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Transforming Raw Scores to z Scores</a:t>
            </a:r>
            <a:br>
              <a:rPr lang="en-US"/>
            </a:br>
            <a:endParaRPr lang="en-US"/>
          </a:p>
        </p:txBody>
      </p:sp>
      <p:sp>
        <p:nvSpPr>
          <p:cNvPr id="205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Step 1: Subtract the mean of the population from the raw score</a:t>
            </a:r>
          </a:p>
          <a:p>
            <a:r>
              <a:rPr lang="en-US"/>
              <a:t>Step 2: Divide by the standard deviation of the population </a:t>
            </a:r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3657600" y="4679950"/>
          <a:ext cx="2336800" cy="1187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9" name="Equation" r:id="rId4" imgW="774360" imgH="393480" progId="Equation.3">
                  <p:embed/>
                </p:oleObj>
              </mc:Choice>
              <mc:Fallback>
                <p:oleObj name="Equation" r:id="rId4" imgW="774360" imgH="39348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4679950"/>
                        <a:ext cx="2336800" cy="1187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28600" y="6248400"/>
            <a:ext cx="17436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 1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Transforming z Scores into Raw Scores</a:t>
            </a:r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Step 1: Multiply the z score by the standard deviation of the population</a:t>
            </a:r>
          </a:p>
          <a:p>
            <a:r>
              <a:rPr lang="en-US"/>
              <a:t>Step 2: Add the mean of the population to this product</a:t>
            </a:r>
          </a:p>
        </p:txBody>
      </p:sp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3695700" y="4857750"/>
          <a:ext cx="2260600" cy="614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3" name="Equation" r:id="rId4" imgW="749160" imgH="203040" progId="Equation.3">
                  <p:embed/>
                </p:oleObj>
              </mc:Choice>
              <mc:Fallback>
                <p:oleObj name="Equation" r:id="rId4" imgW="749160" imgH="2030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95700" y="4857750"/>
                        <a:ext cx="2260600" cy="614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28600" y="6172200"/>
            <a:ext cx="17436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 2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Using z Scores to Make Comparisons</a:t>
            </a:r>
          </a:p>
        </p:txBody>
      </p:sp>
      <p:sp>
        <p:nvSpPr>
          <p:cNvPr id="4403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If you know your score on an exam, and a friend’s score on an exam, you can convert to z scores to determine who did better and by how much.</a:t>
            </a:r>
          </a:p>
          <a:p>
            <a:endParaRPr lang="en-US"/>
          </a:p>
          <a:p>
            <a:r>
              <a:rPr lang="en-US"/>
              <a:t>z scores are standardized, so they can be compared!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0338" y="6259909"/>
            <a:ext cx="17436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 3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Comparing Apples and Oranges</a:t>
            </a:r>
          </a:p>
        </p:txBody>
      </p:sp>
      <p:sp>
        <p:nvSpPr>
          <p:cNvPr id="4608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If we can standardize the raw scores on two different scales, converting both scores to z scores, we can then compare the scores directly.</a:t>
            </a:r>
          </a:p>
        </p:txBody>
      </p:sp>
      <p:pic>
        <p:nvPicPr>
          <p:cNvPr id="4608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0" y="4114800"/>
            <a:ext cx="3478213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228600" y="6172200"/>
            <a:ext cx="17436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 3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Freakanomics!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Go go go!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4679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tle 1"/>
          <p:cNvSpPr>
            <a:spLocks noGrp="1"/>
          </p:cNvSpPr>
          <p:nvPr>
            <p:ph type="title"/>
          </p:nvPr>
        </p:nvSpPr>
        <p:spPr bwMode="auto"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>
            <a:normAutofit fontScale="90000"/>
          </a:bodyPr>
          <a:lstStyle/>
          <a:p>
            <a:r>
              <a:rPr lang="en-US"/>
              <a:t>Transforming </a:t>
            </a:r>
            <a:r>
              <a:rPr lang="en-US" i="1"/>
              <a:t>z</a:t>
            </a:r>
            <a:r>
              <a:rPr lang="en-US"/>
              <a:t> Scores into Percentiles</a:t>
            </a:r>
          </a:p>
        </p:txBody>
      </p:sp>
      <p:sp>
        <p:nvSpPr>
          <p:cNvPr id="47106" name="Text Placeholder 2"/>
          <p:cNvSpPr>
            <a:spLocks noGrp="1"/>
          </p:cNvSpPr>
          <p:nvPr>
            <p:ph idx="1"/>
          </p:nvPr>
        </p:nvSpPr>
        <p:spPr bwMode="auto"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>
            <a:normAutofit/>
          </a:bodyPr>
          <a:lstStyle/>
          <a:p>
            <a:r>
              <a:rPr lang="en-US" i="1" dirty="0"/>
              <a:t>z</a:t>
            </a:r>
            <a:r>
              <a:rPr lang="en-US" dirty="0"/>
              <a:t> scores tell you where a value fits into a normal distribution.</a:t>
            </a:r>
          </a:p>
          <a:p>
            <a:r>
              <a:rPr lang="en-US" dirty="0"/>
              <a:t>Based on the normal distribution, there are rules about where scores with a </a:t>
            </a:r>
            <a:r>
              <a:rPr lang="en-US" i="1" dirty="0"/>
              <a:t>z</a:t>
            </a:r>
            <a:r>
              <a:rPr lang="en-US" dirty="0"/>
              <a:t> value will fall, and how it will relate to a percentile rank.</a:t>
            </a:r>
          </a:p>
          <a:p>
            <a:r>
              <a:rPr lang="en-US" dirty="0"/>
              <a:t>You can use the area under the normal curve to calculate percentiles for any score.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3" name="Picture 4" descr="Nolan_fig07_0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4400" y="2022475"/>
            <a:ext cx="7924800" cy="331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1" name="Text Box 5"/>
          <p:cNvSpPr txBox="1">
            <a:spLocks noChangeArrowheads="1"/>
          </p:cNvSpPr>
          <p:nvPr/>
        </p:nvSpPr>
        <p:spPr bwMode="auto">
          <a:xfrm>
            <a:off x="1295400" y="457200"/>
            <a:ext cx="73152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sz="3600" b="1" dirty="0">
                <a:solidFill>
                  <a:srgbClr val="800000"/>
                </a:solidFill>
                <a:latin typeface="+mn-lt"/>
                <a:ea typeface="Geneva" pitchFamily="1" charset="-128"/>
                <a:cs typeface="+mn-cs"/>
              </a:rPr>
              <a:t>The Normal Curve and Percentages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54865" y="6227607"/>
            <a:ext cx="34143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Called the 34-14 rule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1" name="Picture 2" descr="C:\Documents and Settings\dillerj\Desktop\Stats_Consult\JPGS - low res\CH07\low\NOLESS_TB07-0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00200" y="838200"/>
            <a:ext cx="6988175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766556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Remember </a:t>
            </a:r>
            <a:r>
              <a:rPr lang="en-US" i="1" dirty="0"/>
              <a:t>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Only the positive numbers are on the table</a:t>
            </a:r>
          </a:p>
          <a:p>
            <a:pPr lvl="1"/>
            <a:r>
              <a:rPr lang="en-US" dirty="0"/>
              <a:t>The z distribution is normal, so we don’t need the negatives (it’s symmetric).</a:t>
            </a:r>
          </a:p>
          <a:p>
            <a:r>
              <a:rPr lang="en-US" dirty="0"/>
              <a:t>However, tables are dumb when we have a program that will calculate for us!</a:t>
            </a:r>
          </a:p>
        </p:txBody>
      </p:sp>
    </p:spTree>
    <p:extLst>
      <p:ext uri="{BB962C8B-B14F-4D97-AF65-F5344CB8AC3E}">
        <p14:creationId xmlns:p14="http://schemas.microsoft.com/office/powerpoint/2010/main" val="12129134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Sketching the Normal Curve</a:t>
            </a:r>
          </a:p>
        </p:txBody>
      </p:sp>
      <p:sp>
        <p:nvSpPr>
          <p:cNvPr id="2457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benefits of sketching the normal curve:</a:t>
            </a:r>
          </a:p>
          <a:p>
            <a:pPr lvl="1"/>
            <a:r>
              <a:rPr lang="en-US" dirty="0"/>
              <a:t>Stays clear in memory; minimizes errors</a:t>
            </a:r>
          </a:p>
          <a:p>
            <a:pPr lvl="1"/>
            <a:r>
              <a:rPr lang="en-US" dirty="0"/>
              <a:t>Practical reference</a:t>
            </a:r>
          </a:p>
          <a:p>
            <a:pPr lvl="1"/>
            <a:r>
              <a:rPr lang="en-US" dirty="0"/>
              <a:t>Condenses the information</a:t>
            </a:r>
          </a:p>
          <a:p>
            <a:pPr lvl="1"/>
            <a:r>
              <a:rPr lang="en-US" dirty="0"/>
              <a:t>Allows you to make sure the </a:t>
            </a:r>
            <a:r>
              <a:rPr lang="en-US" i="1" dirty="0"/>
              <a:t>R</a:t>
            </a:r>
            <a:r>
              <a:rPr lang="en-US" dirty="0"/>
              <a:t> information you are getting seems right.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5278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R</a:t>
            </a:r>
            <a:r>
              <a:rPr lang="en-US" dirty="0"/>
              <a:t> Curves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get a </a:t>
            </a:r>
            <a:r>
              <a:rPr lang="en-US" i="1" dirty="0"/>
              <a:t>p</a:t>
            </a:r>
            <a:r>
              <a:rPr lang="en-US" dirty="0"/>
              <a:t> value from a z score:</a:t>
            </a:r>
          </a:p>
          <a:p>
            <a:pPr lvl="1"/>
            <a:r>
              <a:rPr lang="en-US" dirty="0" err="1"/>
              <a:t>pnorm</a:t>
            </a:r>
            <a:r>
              <a:rPr lang="en-US" dirty="0"/>
              <a:t>(</a:t>
            </a:r>
            <a:r>
              <a:rPr lang="en-US" i="1" dirty="0"/>
              <a:t>z</a:t>
            </a:r>
            <a:r>
              <a:rPr lang="en-US" dirty="0"/>
              <a:t>, </a:t>
            </a:r>
            <a:r>
              <a:rPr lang="en-US" dirty="0" err="1"/>
              <a:t>lower.tail</a:t>
            </a:r>
            <a:r>
              <a:rPr lang="en-US" dirty="0"/>
              <a:t> = </a:t>
            </a:r>
            <a:r>
              <a:rPr lang="en-US" i="1" dirty="0"/>
              <a:t>F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lower.tail</a:t>
            </a:r>
            <a:r>
              <a:rPr lang="en-US" dirty="0"/>
              <a:t> depends on what you want (options are T or F)</a:t>
            </a:r>
          </a:p>
        </p:txBody>
      </p:sp>
    </p:spTree>
    <p:extLst>
      <p:ext uri="{BB962C8B-B14F-4D97-AF65-F5344CB8AC3E}">
        <p14:creationId xmlns:p14="http://schemas.microsoft.com/office/powerpoint/2010/main" val="36626920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5" name="Picture 4" descr="Nolan_fig08_0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2382838"/>
            <a:ext cx="7924800" cy="3789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3" name="Text Box 5"/>
          <p:cNvSpPr txBox="1">
            <a:spLocks noChangeArrowheads="1"/>
          </p:cNvSpPr>
          <p:nvPr/>
        </p:nvSpPr>
        <p:spPr bwMode="auto">
          <a:xfrm>
            <a:off x="1447800" y="609600"/>
            <a:ext cx="76200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sz="3600" b="1">
                <a:solidFill>
                  <a:srgbClr val="800000"/>
                </a:solidFill>
                <a:latin typeface="+mn-lt"/>
                <a:ea typeface="Geneva" pitchFamily="1" charset="-128"/>
                <a:cs typeface="+mn-cs"/>
              </a:rPr>
              <a:t>Calculating the Percentage Above a Positive </a:t>
            </a:r>
            <a:r>
              <a:rPr lang="en-US" sz="3600" b="1" i="1">
                <a:solidFill>
                  <a:srgbClr val="800000"/>
                </a:solidFill>
                <a:latin typeface="+mn-lt"/>
                <a:ea typeface="Geneva" pitchFamily="1" charset="-128"/>
                <a:cs typeface="+mn-cs"/>
              </a:rPr>
              <a:t>z</a:t>
            </a:r>
            <a:r>
              <a:rPr lang="en-US" sz="3600" b="1">
                <a:solidFill>
                  <a:srgbClr val="800000"/>
                </a:solidFill>
                <a:latin typeface="+mn-lt"/>
                <a:ea typeface="Geneva" pitchFamily="1" charset="-128"/>
                <a:cs typeface="+mn-cs"/>
              </a:rPr>
              <a:t> Score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1000" y="6172200"/>
            <a:ext cx="17436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 4</a:t>
            </a:r>
          </a:p>
        </p:txBody>
      </p:sp>
    </p:spTree>
    <p:extLst>
      <p:ext uri="{BB962C8B-B14F-4D97-AF65-F5344CB8AC3E}">
        <p14:creationId xmlns:p14="http://schemas.microsoft.com/office/powerpoint/2010/main" val="31184556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7" name="Picture 4" descr="Nolan_fig08_0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0" y="2395538"/>
            <a:ext cx="7924800" cy="3700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9" name="Text Box 5"/>
          <p:cNvSpPr txBox="1">
            <a:spLocks noChangeArrowheads="1"/>
          </p:cNvSpPr>
          <p:nvPr/>
        </p:nvSpPr>
        <p:spPr bwMode="auto">
          <a:xfrm>
            <a:off x="914400" y="533400"/>
            <a:ext cx="80772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sz="3600" b="1" dirty="0">
                <a:solidFill>
                  <a:srgbClr val="800000"/>
                </a:solidFill>
                <a:latin typeface="+mn-lt"/>
                <a:ea typeface="Geneva" pitchFamily="1" charset="-128"/>
                <a:cs typeface="+mn-cs"/>
              </a:rPr>
              <a:t>Calculating the Percentile for a Positive </a:t>
            </a:r>
            <a:r>
              <a:rPr lang="en-US" sz="3600" b="1" i="1" dirty="0">
                <a:solidFill>
                  <a:srgbClr val="800000"/>
                </a:solidFill>
                <a:latin typeface="+mn-lt"/>
                <a:ea typeface="Geneva" pitchFamily="1" charset="-128"/>
                <a:cs typeface="+mn-cs"/>
              </a:rPr>
              <a:t>z</a:t>
            </a:r>
            <a:r>
              <a:rPr lang="en-US" sz="3600" b="1" dirty="0">
                <a:solidFill>
                  <a:srgbClr val="800000"/>
                </a:solidFill>
                <a:latin typeface="+mn-lt"/>
                <a:ea typeface="Geneva" pitchFamily="1" charset="-128"/>
                <a:cs typeface="+mn-cs"/>
              </a:rPr>
              <a:t> Score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8600" y="6172200"/>
            <a:ext cx="17436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 5</a:t>
            </a:r>
          </a:p>
        </p:txBody>
      </p:sp>
    </p:spTree>
    <p:extLst>
      <p:ext uri="{BB962C8B-B14F-4D97-AF65-F5344CB8AC3E}">
        <p14:creationId xmlns:p14="http://schemas.microsoft.com/office/powerpoint/2010/main" val="35791208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89" name="Picture 4" descr="Nolan_fig08_0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2319338"/>
            <a:ext cx="7924800" cy="3700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15" name="Text Box 5"/>
          <p:cNvSpPr txBox="1">
            <a:spLocks noChangeArrowheads="1"/>
          </p:cNvSpPr>
          <p:nvPr/>
        </p:nvSpPr>
        <p:spPr bwMode="auto">
          <a:xfrm>
            <a:off x="1371600" y="533400"/>
            <a:ext cx="71628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sz="3600" b="1" dirty="0">
                <a:solidFill>
                  <a:srgbClr val="800000"/>
                </a:solidFill>
                <a:latin typeface="+mn-lt"/>
                <a:ea typeface="Geneva" pitchFamily="1" charset="-128"/>
                <a:cs typeface="+mn-cs"/>
              </a:rPr>
              <a:t>Calculating the Percentage Above a Negative </a:t>
            </a:r>
            <a:r>
              <a:rPr lang="en-US" sz="3600" b="1" i="1" dirty="0">
                <a:solidFill>
                  <a:srgbClr val="800000"/>
                </a:solidFill>
                <a:latin typeface="+mn-lt"/>
                <a:ea typeface="Geneva" pitchFamily="1" charset="-128"/>
                <a:cs typeface="+mn-cs"/>
              </a:rPr>
              <a:t>z</a:t>
            </a:r>
            <a:r>
              <a:rPr lang="en-US" sz="3600" b="1" dirty="0">
                <a:solidFill>
                  <a:srgbClr val="800000"/>
                </a:solidFill>
                <a:latin typeface="+mn-lt"/>
                <a:ea typeface="Geneva" pitchFamily="1" charset="-128"/>
                <a:cs typeface="+mn-cs"/>
              </a:rPr>
              <a:t> Score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8600" y="6172200"/>
            <a:ext cx="17436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 4</a:t>
            </a:r>
          </a:p>
        </p:txBody>
      </p:sp>
    </p:spTree>
    <p:extLst>
      <p:ext uri="{BB962C8B-B14F-4D97-AF65-F5344CB8AC3E}">
        <p14:creationId xmlns:p14="http://schemas.microsoft.com/office/powerpoint/2010/main" val="5643295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1" name="Picture 4" descr="Nolan_fig08_0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2319338"/>
            <a:ext cx="7924800" cy="3700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91" name="Text Box 5"/>
          <p:cNvSpPr txBox="1">
            <a:spLocks noChangeArrowheads="1"/>
          </p:cNvSpPr>
          <p:nvPr/>
        </p:nvSpPr>
        <p:spPr bwMode="auto">
          <a:xfrm>
            <a:off x="838200" y="533400"/>
            <a:ext cx="80772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sz="3600" b="1">
                <a:solidFill>
                  <a:srgbClr val="800000"/>
                </a:solidFill>
                <a:latin typeface="+mn-lt"/>
                <a:ea typeface="Geneva" pitchFamily="1" charset="-128"/>
                <a:cs typeface="+mn-cs"/>
              </a:rPr>
              <a:t>Calculating the Percentile for a Negative</a:t>
            </a:r>
            <a:r>
              <a:rPr lang="en-US" sz="3600" b="1" i="1">
                <a:solidFill>
                  <a:srgbClr val="800000"/>
                </a:solidFill>
                <a:latin typeface="+mn-lt"/>
                <a:ea typeface="Geneva" pitchFamily="1" charset="-128"/>
                <a:cs typeface="+mn-cs"/>
              </a:rPr>
              <a:t> z </a:t>
            </a:r>
            <a:r>
              <a:rPr lang="en-US" sz="3600" b="1">
                <a:solidFill>
                  <a:srgbClr val="800000"/>
                </a:solidFill>
                <a:latin typeface="+mn-lt"/>
                <a:ea typeface="Geneva" pitchFamily="1" charset="-128"/>
                <a:cs typeface="+mn-cs"/>
              </a:rPr>
              <a:t>Score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8600" y="6172200"/>
            <a:ext cx="17436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 5</a:t>
            </a:r>
          </a:p>
        </p:txBody>
      </p:sp>
    </p:spTree>
    <p:extLst>
      <p:ext uri="{BB962C8B-B14F-4D97-AF65-F5344CB8AC3E}">
        <p14:creationId xmlns:p14="http://schemas.microsoft.com/office/powerpoint/2010/main" val="3103084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3" name="Picture 2" descr="C:\Documents and Settings\dillerj\Desktop\Stats_Consult\JPGS - low res\CH06\low\Noless_fig_06_01ab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57400" y="2057400"/>
            <a:ext cx="4518025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1" name="Text Box 5"/>
          <p:cNvSpPr txBox="1">
            <a:spLocks noChangeArrowheads="1"/>
          </p:cNvSpPr>
          <p:nvPr/>
        </p:nvSpPr>
        <p:spPr bwMode="auto">
          <a:xfrm>
            <a:off x="1066800" y="685800"/>
            <a:ext cx="80772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sz="3600" b="1" dirty="0">
                <a:solidFill>
                  <a:srgbClr val="800000"/>
                </a:solidFill>
                <a:latin typeface="+mj-lt"/>
                <a:ea typeface="Geneva" pitchFamily="1" charset="-128"/>
                <a:cs typeface="+mn-cs"/>
              </a:rPr>
              <a:t>The Bell Curve is Born (1769)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2400" y="6248400"/>
            <a:ext cx="53259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 </a:t>
            </a:r>
            <a:r>
              <a:rPr lang="en-US" dirty="0" err="1"/>
              <a:t>Moivre</a:t>
            </a:r>
            <a:r>
              <a:rPr lang="en-US" dirty="0"/>
              <a:t> – Bernoulli – De Morgan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7" name="Picture 4" descr="Nolan_fig08_0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0" y="2243138"/>
            <a:ext cx="7924800" cy="3700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39" name="Text Box 5"/>
          <p:cNvSpPr txBox="1">
            <a:spLocks noChangeArrowheads="1"/>
          </p:cNvSpPr>
          <p:nvPr/>
        </p:nvSpPr>
        <p:spPr bwMode="auto">
          <a:xfrm>
            <a:off x="1066800" y="381000"/>
            <a:ext cx="78486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sz="3600" b="1" dirty="0">
                <a:solidFill>
                  <a:srgbClr val="800000"/>
                </a:solidFill>
                <a:latin typeface="+mn-lt"/>
                <a:ea typeface="Geneva" pitchFamily="1" charset="-128"/>
                <a:cs typeface="+mn-cs"/>
              </a:rPr>
              <a:t>Calculating the Percentage at Least as Extreme as Our </a:t>
            </a:r>
            <a:r>
              <a:rPr lang="en-US" sz="3600" b="1" i="1" dirty="0">
                <a:solidFill>
                  <a:srgbClr val="800000"/>
                </a:solidFill>
                <a:latin typeface="+mn-lt"/>
                <a:ea typeface="Geneva" pitchFamily="1" charset="-128"/>
                <a:cs typeface="+mn-cs"/>
              </a:rPr>
              <a:t>z</a:t>
            </a:r>
            <a:r>
              <a:rPr lang="en-US" sz="3600" b="1" dirty="0">
                <a:solidFill>
                  <a:srgbClr val="800000"/>
                </a:solidFill>
                <a:latin typeface="+mn-lt"/>
                <a:ea typeface="Geneva" pitchFamily="1" charset="-128"/>
                <a:cs typeface="+mn-cs"/>
              </a:rPr>
              <a:t> Score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248400"/>
            <a:ext cx="24781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 6 (</a:t>
            </a:r>
            <a:r>
              <a:rPr lang="en-US" dirty="0" err="1"/>
              <a:t>ish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586307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R</a:t>
            </a:r>
            <a:r>
              <a:rPr lang="en-US" dirty="0"/>
              <a:t> Curves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get a z score from a </a:t>
            </a:r>
            <a:r>
              <a:rPr lang="en-US" i="1" dirty="0"/>
              <a:t>p</a:t>
            </a:r>
            <a:r>
              <a:rPr lang="en-US" dirty="0"/>
              <a:t> value: </a:t>
            </a:r>
          </a:p>
          <a:p>
            <a:r>
              <a:rPr lang="en-US" dirty="0" err="1"/>
              <a:t>qnorm</a:t>
            </a:r>
            <a:r>
              <a:rPr lang="en-US" dirty="0"/>
              <a:t>(</a:t>
            </a:r>
            <a:r>
              <a:rPr lang="en-US" i="1" dirty="0"/>
              <a:t>p</a:t>
            </a:r>
            <a:r>
              <a:rPr lang="en-US" dirty="0"/>
              <a:t>, </a:t>
            </a:r>
            <a:r>
              <a:rPr lang="en-US" dirty="0" err="1"/>
              <a:t>lower.tail</a:t>
            </a:r>
            <a:r>
              <a:rPr lang="en-US" dirty="0"/>
              <a:t> = </a:t>
            </a:r>
            <a:r>
              <a:rPr lang="en-US" i="1" dirty="0"/>
              <a:t>F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lower.tail</a:t>
            </a:r>
            <a:r>
              <a:rPr lang="en-US" dirty="0"/>
              <a:t> depends on what you want (options are T or F)</a:t>
            </a:r>
          </a:p>
        </p:txBody>
      </p:sp>
    </p:spTree>
    <p:extLst>
      <p:ext uri="{BB962C8B-B14F-4D97-AF65-F5344CB8AC3E}">
        <p14:creationId xmlns:p14="http://schemas.microsoft.com/office/powerpoint/2010/main" val="29668109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5" name="Picture 4" descr="Nolan_fig08_0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0" y="2032000"/>
            <a:ext cx="7924800" cy="398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87" name="Text Box 5"/>
          <p:cNvSpPr txBox="1">
            <a:spLocks noChangeArrowheads="1"/>
          </p:cNvSpPr>
          <p:nvPr/>
        </p:nvSpPr>
        <p:spPr bwMode="auto">
          <a:xfrm>
            <a:off x="609600" y="381000"/>
            <a:ext cx="80772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sz="3600" b="1">
                <a:solidFill>
                  <a:srgbClr val="800000"/>
                </a:solidFill>
                <a:latin typeface="+mn-lt"/>
                <a:ea typeface="Geneva" pitchFamily="1" charset="-128"/>
                <a:cs typeface="+mn-cs"/>
              </a:rPr>
              <a:t>Calculating a Score from a Percentile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4800" y="6172200"/>
            <a:ext cx="26877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 7 and 8</a:t>
            </a:r>
          </a:p>
        </p:txBody>
      </p:sp>
    </p:spTree>
    <p:extLst>
      <p:ext uri="{BB962C8B-B14F-4D97-AF65-F5344CB8AC3E}">
        <p14:creationId xmlns:p14="http://schemas.microsoft.com/office/powerpoint/2010/main" val="25737890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Text Box 5"/>
          <p:cNvSpPr txBox="1">
            <a:spLocks noChangeArrowheads="1"/>
          </p:cNvSpPr>
          <p:nvPr/>
        </p:nvSpPr>
        <p:spPr bwMode="auto">
          <a:xfrm>
            <a:off x="1143000" y="1238250"/>
            <a:ext cx="80772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50000"/>
              </a:lnSpc>
              <a:spcBef>
                <a:spcPct val="50000"/>
              </a:spcBef>
              <a:defRPr/>
            </a:pPr>
            <a:r>
              <a:rPr lang="en-US" sz="3600" b="1" dirty="0">
                <a:solidFill>
                  <a:srgbClr val="800000"/>
                </a:solidFill>
                <a:latin typeface="+mn-lt"/>
                <a:ea typeface="Geneva" pitchFamily="1" charset="-128"/>
                <a:cs typeface="+mn-cs"/>
              </a:rPr>
              <a:t>Creating a Distribution of Scores</a:t>
            </a:r>
          </a:p>
          <a:p>
            <a:pPr algn="ctr" eaLnBrk="0" hangingPunct="0">
              <a:lnSpc>
                <a:spcPct val="110000"/>
              </a:lnSpc>
              <a:spcBef>
                <a:spcPts val="1200"/>
              </a:spcBef>
              <a:spcAft>
                <a:spcPts val="1200"/>
              </a:spcAft>
              <a:defRPr/>
            </a:pPr>
            <a:r>
              <a:rPr lang="en-US" sz="2000" i="1" dirty="0">
                <a:latin typeface="Arial" pitchFamily="34" charset="0"/>
                <a:ea typeface="Geneva" pitchFamily="1" charset="-128"/>
                <a:cs typeface="+mn-cs"/>
              </a:rPr>
              <a:t>These distributions were obtained by drawing from the same population.</a:t>
            </a:r>
          </a:p>
        </p:txBody>
      </p:sp>
      <p:pic>
        <p:nvPicPr>
          <p:cNvPr id="55298" name="Picture 6" descr="Noless_fig_06_0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" y="2895600"/>
            <a:ext cx="8497888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345" name="Picture 5" descr="Noless_fig_06_1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2514600"/>
            <a:ext cx="79248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1143000" y="1238250"/>
            <a:ext cx="8077200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50000"/>
              </a:lnSpc>
              <a:spcBef>
                <a:spcPct val="50000"/>
              </a:spcBef>
              <a:defRPr/>
            </a:pPr>
            <a:r>
              <a:rPr lang="en-US" sz="3600" b="1" dirty="0">
                <a:solidFill>
                  <a:srgbClr val="800000"/>
                </a:solidFill>
                <a:latin typeface="+mn-lt"/>
                <a:ea typeface="Geneva" pitchFamily="1" charset="-128"/>
                <a:cs typeface="+mn-cs"/>
              </a:rPr>
              <a:t>Creating a Distribution of Means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537" name="Picture 4" descr="Nolan_fig07_1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00400" y="1577975"/>
            <a:ext cx="5638800" cy="474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5538" name="Text Box 5"/>
          <p:cNvSpPr txBox="1">
            <a:spLocks noChangeArrowheads="1"/>
          </p:cNvSpPr>
          <p:nvPr/>
        </p:nvSpPr>
        <p:spPr bwMode="auto">
          <a:xfrm>
            <a:off x="685800" y="2468563"/>
            <a:ext cx="2286000" cy="1570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>
                <a:latin typeface="Arial" charset="0"/>
              </a:rPr>
              <a:t>The Mathematical Magic of Large Samples</a:t>
            </a:r>
          </a:p>
        </p:txBody>
      </p:sp>
    </p:spTree>
    <p:extLst>
      <p:ext uri="{BB962C8B-B14F-4D97-AF65-F5344CB8AC3E}">
        <p14:creationId xmlns:p14="http://schemas.microsoft.com/office/powerpoint/2010/main" val="302317950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 Bunnies!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https://youtu.be/jvoxEYmQHNM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6329981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The Central Limit Theorem</a:t>
            </a:r>
            <a:br>
              <a:rPr lang="en-US"/>
            </a:br>
            <a:endParaRPr lang="en-US" dirty="0"/>
          </a:p>
        </p:txBody>
      </p:sp>
      <p:sp>
        <p:nvSpPr>
          <p:cNvPr id="5325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Distribution of sample means is normally distributed even when the population from which it was drawn is not normal!</a:t>
            </a:r>
          </a:p>
          <a:p>
            <a:r>
              <a:rPr lang="en-US"/>
              <a:t>A distribution of means is less variable than a distribution of individual scores.</a:t>
            </a:r>
          </a:p>
          <a:p>
            <a:pPr lvl="1"/>
            <a:r>
              <a:rPr lang="en-US"/>
              <a:t>(meaning SD is smaller, but we don’t call it SD)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37344" y="5861278"/>
            <a:ext cx="758723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Most of statistics is based on making beer better.</a:t>
            </a:r>
          </a:p>
          <a:p>
            <a:r>
              <a:rPr lang="en-US" dirty="0"/>
              <a:t>Which is why it’s awesome!</a:t>
            </a:r>
          </a:p>
        </p:txBody>
      </p:sp>
    </p:spTree>
    <p:extLst>
      <p:ext uri="{BB962C8B-B14F-4D97-AF65-F5344CB8AC3E}">
        <p14:creationId xmlns:p14="http://schemas.microsoft.com/office/powerpoint/2010/main" val="382392766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1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Distribution of Means</a:t>
            </a:r>
          </a:p>
        </p:txBody>
      </p:sp>
      <p:sp>
        <p:nvSpPr>
          <p:cNvPr id="2151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Mean of the distribution tends to be the mean of the population.</a:t>
            </a:r>
          </a:p>
          <a:p>
            <a:r>
              <a:rPr lang="en-US"/>
              <a:t>Standard deviation of the distribution tends to be less than the standard deviation of the population.</a:t>
            </a:r>
          </a:p>
          <a:p>
            <a:pPr lvl="1"/>
            <a:r>
              <a:rPr lang="en-US"/>
              <a:t>The standard error: standard deviation of the distribution of means</a:t>
            </a:r>
          </a:p>
        </p:txBody>
      </p:sp>
      <p:graphicFrame>
        <p:nvGraphicFramePr>
          <p:cNvPr id="21509" name="Object 5"/>
          <p:cNvGraphicFramePr>
            <a:graphicFrameLocks noChangeAspect="1"/>
          </p:cNvGraphicFramePr>
          <p:nvPr/>
        </p:nvGraphicFramePr>
        <p:xfrm>
          <a:off x="5867400" y="5334000"/>
          <a:ext cx="13462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48" name="Equation" r:id="rId4" imgW="672840" imgH="419040" progId="">
                  <p:embed/>
                </p:oleObj>
              </mc:Choice>
              <mc:Fallback>
                <p:oleObj name="Equation" r:id="rId4" imgW="672840" imgH="419040" progId="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5334000"/>
                        <a:ext cx="13462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41" name="Picture 4" descr="Nolan_fig07_1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0" y="2498725"/>
            <a:ext cx="7924800" cy="298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31" name="Text Box 5"/>
          <p:cNvSpPr txBox="1">
            <a:spLocks noChangeArrowheads="1"/>
          </p:cNvSpPr>
          <p:nvPr/>
        </p:nvSpPr>
        <p:spPr bwMode="auto">
          <a:xfrm>
            <a:off x="1219200" y="533400"/>
            <a:ext cx="80010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sz="3600" b="1">
                <a:solidFill>
                  <a:srgbClr val="800000"/>
                </a:solidFill>
                <a:latin typeface="+mn-lt"/>
                <a:ea typeface="Geneva" pitchFamily="1" charset="-128"/>
                <a:cs typeface="+mn-cs"/>
              </a:rPr>
              <a:t>Using the Appropriate Measure of Spread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1" name="Picture 4" descr="Nolan_fig07_0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4400" y="2438400"/>
            <a:ext cx="7924800" cy="262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5" name="Text Box 5"/>
          <p:cNvSpPr txBox="1">
            <a:spLocks noChangeArrowheads="1"/>
          </p:cNvSpPr>
          <p:nvPr/>
        </p:nvSpPr>
        <p:spPr bwMode="auto">
          <a:xfrm>
            <a:off x="685800" y="685800"/>
            <a:ext cx="8077200" cy="630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sz="3500" b="1" dirty="0">
                <a:solidFill>
                  <a:srgbClr val="800000"/>
                </a:solidFill>
                <a:latin typeface="+mn-lt"/>
                <a:ea typeface="Geneva" pitchFamily="1" charset="-128"/>
                <a:cs typeface="+mn-cs"/>
              </a:rPr>
              <a:t>A Modern Normal Curve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06015" y="5824645"/>
            <a:ext cx="51290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Remember: </a:t>
            </a:r>
            <a:r>
              <a:rPr lang="en-US" dirty="0" err="1"/>
              <a:t>unimodal</a:t>
            </a:r>
            <a:r>
              <a:rPr lang="en-US" dirty="0"/>
              <a:t>, symmetric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489" name="Picture 2" descr="C:\Documents and Settings\dillerj\Desktop\Stats_Consult\JPGS - low res\CH06\low\NOLESS_TB06-02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2286000"/>
            <a:ext cx="8128000" cy="265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1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Z statistic for Distribution of Means</a:t>
            </a:r>
            <a:endParaRPr lang="en-US" dirty="0"/>
          </a:p>
        </p:txBody>
      </p:sp>
      <p:sp>
        <p:nvSpPr>
          <p:cNvPr id="2151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you use a distribution of means, you tweak how you calculate z!</a:t>
            </a:r>
          </a:p>
          <a:p>
            <a:r>
              <a:rPr lang="en-US" dirty="0"/>
              <a:t>Calculation of percentages stays the same.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u="sng" dirty="0"/>
              <a:t>z = M – </a:t>
            </a:r>
            <a:r>
              <a:rPr lang="en-US" u="sng" dirty="0" err="1"/>
              <a:t>μM</a:t>
            </a:r>
            <a:endParaRPr lang="en-US" u="sng" dirty="0"/>
          </a:p>
          <a:p>
            <a:pPr marL="0" indent="0">
              <a:buNone/>
            </a:pPr>
            <a:r>
              <a:rPr lang="en-US" dirty="0"/>
              <a:t>	   </a:t>
            </a:r>
            <a:r>
              <a:rPr lang="en-US" dirty="0" err="1"/>
              <a:t>σM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76644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/>
          <p:cNvSpPr txBox="1">
            <a:spLocks/>
          </p:cNvSpPr>
          <p:nvPr/>
        </p:nvSpPr>
        <p:spPr>
          <a:xfrm>
            <a:off x="914400" y="457200"/>
            <a:ext cx="8229600" cy="533400"/>
          </a:xfrm>
          <a:prstGeom prst="rect">
            <a:avLst/>
          </a:prstGeom>
        </p:spPr>
        <p:txBody>
          <a:bodyPr/>
          <a:lstStyle/>
          <a:p>
            <a:pPr algn="ctr" eaLnBrk="0" hangingPunct="0">
              <a:defRPr/>
            </a:pPr>
            <a:r>
              <a:rPr lang="en-US" sz="3600" b="1" kern="0" dirty="0">
                <a:solidFill>
                  <a:srgbClr val="800000"/>
                </a:solidFill>
                <a:latin typeface="Helvetica" pitchFamily="-48" charset="0"/>
                <a:ea typeface="+mj-ea"/>
                <a:cs typeface="Helvetica" pitchFamily="-48" charset="0"/>
              </a:rPr>
              <a:t>The Normal Curve and Catching Cheaters</a:t>
            </a:r>
          </a:p>
        </p:txBody>
      </p:sp>
      <p:sp>
        <p:nvSpPr>
          <p:cNvPr id="67586" name="Content Placeholder 2"/>
          <p:cNvSpPr txBox="1">
            <a:spLocks/>
          </p:cNvSpPr>
          <p:nvPr/>
        </p:nvSpPr>
        <p:spPr bwMode="auto">
          <a:xfrm>
            <a:off x="685800" y="1752600"/>
            <a:ext cx="83058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Tx/>
              <a:buChar char="&gt;"/>
            </a:pPr>
            <a:r>
              <a:rPr lang="en-US" sz="3200">
                <a:solidFill>
                  <a:schemeClr val="accent2"/>
                </a:solidFill>
              </a:rPr>
              <a:t>This pattern is an indication that researchers might be manipulating their analyses to push their z statistics beyond the cutoffs.</a:t>
            </a:r>
          </a:p>
        </p:txBody>
      </p:sp>
      <p:pic>
        <p:nvPicPr>
          <p:cNvPr id="67587" name="Picture 3" descr="Fig 6-13.ti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3790950"/>
            <a:ext cx="5829300" cy="306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29" name="Picture 4" descr="Nolan_fig07_0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47800" y="1905000"/>
            <a:ext cx="6172200" cy="4802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9" name="Text Box 5"/>
          <p:cNvSpPr txBox="1">
            <a:spLocks noChangeArrowheads="1"/>
          </p:cNvSpPr>
          <p:nvPr/>
        </p:nvSpPr>
        <p:spPr bwMode="auto">
          <a:xfrm>
            <a:off x="914400" y="381000"/>
            <a:ext cx="80772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sz="3600" b="1" dirty="0">
                <a:solidFill>
                  <a:srgbClr val="800000"/>
                </a:solidFill>
                <a:latin typeface="+mn-lt"/>
                <a:ea typeface="Geneva" pitchFamily="1" charset="-128"/>
                <a:cs typeface="+mn-cs"/>
              </a:rPr>
              <a:t>Development of a Normal Curve: Sample of 5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7" name="Picture 4" descr="Nolan_fig07_0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66800" y="1889125"/>
            <a:ext cx="7086600" cy="4740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3" name="Text Box 5"/>
          <p:cNvSpPr txBox="1">
            <a:spLocks noChangeArrowheads="1"/>
          </p:cNvSpPr>
          <p:nvPr/>
        </p:nvSpPr>
        <p:spPr bwMode="auto">
          <a:xfrm>
            <a:off x="1524000" y="457200"/>
            <a:ext cx="68580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sz="3600" b="1" dirty="0">
                <a:solidFill>
                  <a:srgbClr val="800000"/>
                </a:solidFill>
                <a:latin typeface="+mn-lt"/>
                <a:ea typeface="Geneva" pitchFamily="1" charset="-128"/>
                <a:cs typeface="+mn-cs"/>
              </a:rPr>
              <a:t>Development of a Normal Curve: Sample of 30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3" name="Picture 4" descr="Nolan_fig07_0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0" y="2135188"/>
            <a:ext cx="8077200" cy="3732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91" name="Text Box 5"/>
          <p:cNvSpPr txBox="1">
            <a:spLocks noChangeArrowheads="1"/>
          </p:cNvSpPr>
          <p:nvPr/>
        </p:nvSpPr>
        <p:spPr bwMode="auto">
          <a:xfrm>
            <a:off x="1066800" y="381000"/>
            <a:ext cx="80772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sz="3600" b="1">
                <a:solidFill>
                  <a:srgbClr val="800000"/>
                </a:solidFill>
                <a:latin typeface="+mn-lt"/>
                <a:ea typeface="Geneva" pitchFamily="1" charset="-128"/>
                <a:cs typeface="+mn-cs"/>
              </a:rPr>
              <a:t>Development of a Normal Curve: Sample of 140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Central Limit Theorem</a:t>
            </a:r>
          </a:p>
        </p:txBody>
      </p:sp>
      <p:sp>
        <p:nvSpPr>
          <p:cNvPr id="3072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As the sample size increases, the shape of the distribution becomes more like the normal curve.</a:t>
            </a:r>
          </a:p>
          <a:p>
            <a:r>
              <a:rPr lang="en-US"/>
              <a:t>Can you think of variables that might be normally distributed?</a:t>
            </a:r>
          </a:p>
          <a:p>
            <a:pPr lvl="1"/>
            <a:r>
              <a:rPr lang="en-US"/>
              <a:t>Think about it: Can nominal (categorical) variables be normally distributed?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Standardization, z Scores, and the Normal Curve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say we wanted to compare our student scores on the old GRE (800 point scale) to the new GRE (170 point scale)</a:t>
            </a:r>
          </a:p>
          <a:p>
            <a:r>
              <a:rPr lang="en-US" dirty="0"/>
              <a:t>Standardization: allows comparisons by creating a common shared distribution</a:t>
            </a:r>
          </a:p>
          <a:p>
            <a:pPr lvl="1"/>
            <a:r>
              <a:rPr lang="en-US" dirty="0"/>
              <a:t>Also allows us to create percentiles (</a:t>
            </a:r>
            <a:r>
              <a:rPr lang="en-US" i="1" dirty="0"/>
              <a:t>p</a:t>
            </a:r>
            <a:r>
              <a:rPr lang="en-US" dirty="0"/>
              <a:t>-values!)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1031</Words>
  <Application>Microsoft Macintosh PowerPoint</Application>
  <PresentationFormat>On-screen Show (4:3)</PresentationFormat>
  <Paragraphs>160</Paragraphs>
  <Slides>42</Slides>
  <Notes>32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8" baseType="lpstr">
      <vt:lpstr>Arial</vt:lpstr>
      <vt:lpstr>Calibri</vt:lpstr>
      <vt:lpstr>Helvetica</vt:lpstr>
      <vt:lpstr>Lucida Grande</vt:lpstr>
      <vt:lpstr>Office Theme</vt:lpstr>
      <vt:lpstr>Equation</vt:lpstr>
      <vt:lpstr>The Normal Curve, Standardization and z Scores</vt:lpstr>
      <vt:lpstr>Freakanomics!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Central Limit Theorem</vt:lpstr>
      <vt:lpstr>Standardization, z Scores, and the Normal Curve</vt:lpstr>
      <vt:lpstr>Standardization, z Scores, and the Normal Curve</vt:lpstr>
      <vt:lpstr>Standardization, z Scores, and the Normal Curve</vt:lpstr>
      <vt:lpstr>Standardization, z Scores, and the Normal Curve</vt:lpstr>
      <vt:lpstr>PowerPoint Presentation</vt:lpstr>
      <vt:lpstr>Standardization, z Scores, and the Normal Curve</vt:lpstr>
      <vt:lpstr>Examples</vt:lpstr>
      <vt:lpstr>Transforming Raw Scores to z Scores </vt:lpstr>
      <vt:lpstr>Transforming z Scores into Raw Scores</vt:lpstr>
      <vt:lpstr>Using z Scores to Make Comparisons</vt:lpstr>
      <vt:lpstr>Comparing Apples and Oranges</vt:lpstr>
      <vt:lpstr>Transforming z Scores into Percentiles</vt:lpstr>
      <vt:lpstr>PowerPoint Presentation</vt:lpstr>
      <vt:lpstr>PowerPoint Presentation</vt:lpstr>
      <vt:lpstr>Remember R</vt:lpstr>
      <vt:lpstr>Sketching the Normal Curve</vt:lpstr>
      <vt:lpstr>R Curves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 Curves</vt:lpstr>
      <vt:lpstr>PowerPoint Presentation</vt:lpstr>
      <vt:lpstr>PowerPoint Presentation</vt:lpstr>
      <vt:lpstr>PowerPoint Presentation</vt:lpstr>
      <vt:lpstr>PowerPoint Presentation</vt:lpstr>
      <vt:lpstr>Distribution Bunnies!</vt:lpstr>
      <vt:lpstr>The Central Limit Theorem </vt:lpstr>
      <vt:lpstr>Distribution of Means</vt:lpstr>
      <vt:lpstr>PowerPoint Presentation</vt:lpstr>
      <vt:lpstr>PowerPoint Presentation</vt:lpstr>
      <vt:lpstr>Z statistic for Distribution of Means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Normal Curve, Standardization and z Scores</dc:title>
  <dc:creator>Fatih Uenal</dc:creator>
  <cp:lastModifiedBy>Fatih Uenal</cp:lastModifiedBy>
  <cp:revision>1</cp:revision>
  <dcterms:created xsi:type="dcterms:W3CDTF">2020-06-20T22:56:03Z</dcterms:created>
  <dcterms:modified xsi:type="dcterms:W3CDTF">2020-06-20T22:56:07Z</dcterms:modified>
</cp:coreProperties>
</file>