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309" r:id="rId3"/>
    <p:sldId id="261" r:id="rId4"/>
    <p:sldId id="310" r:id="rId5"/>
    <p:sldId id="263" r:id="rId6"/>
    <p:sldId id="311" r:id="rId7"/>
    <p:sldId id="264" r:id="rId8"/>
    <p:sldId id="312" r:id="rId9"/>
    <p:sldId id="313" r:id="rId10"/>
    <p:sldId id="314" r:id="rId11"/>
    <p:sldId id="297" r:id="rId12"/>
    <p:sldId id="265" r:id="rId13"/>
    <p:sldId id="325" r:id="rId14"/>
    <p:sldId id="315" r:id="rId15"/>
    <p:sldId id="273" r:id="rId16"/>
    <p:sldId id="274" r:id="rId17"/>
    <p:sldId id="316" r:id="rId18"/>
    <p:sldId id="302" r:id="rId19"/>
    <p:sldId id="275" r:id="rId20"/>
    <p:sldId id="276" r:id="rId21"/>
    <p:sldId id="304" r:id="rId22"/>
    <p:sldId id="277" r:id="rId23"/>
    <p:sldId id="317" r:id="rId24"/>
    <p:sldId id="278" r:id="rId25"/>
    <p:sldId id="299" r:id="rId26"/>
    <p:sldId id="320" r:id="rId27"/>
    <p:sldId id="318" r:id="rId28"/>
    <p:sldId id="319" r:id="rId29"/>
    <p:sldId id="300" r:id="rId30"/>
    <p:sldId id="321" r:id="rId31"/>
    <p:sldId id="285" r:id="rId32"/>
    <p:sldId id="286" r:id="rId33"/>
    <p:sldId id="287" r:id="rId34"/>
    <p:sldId id="288" r:id="rId35"/>
    <p:sldId id="289" r:id="rId36"/>
    <p:sldId id="294" r:id="rId37"/>
    <p:sldId id="306" r:id="rId38"/>
    <p:sldId id="307" r:id="rId39"/>
    <p:sldId id="322"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Lucida Grande"/>
        <a:ea typeface="Geneva"/>
        <a:cs typeface="Geneva"/>
      </a:defRPr>
    </a:lvl1pPr>
    <a:lvl2pPr marL="457200" algn="l" rtl="0" fontAlgn="base">
      <a:spcBef>
        <a:spcPct val="0"/>
      </a:spcBef>
      <a:spcAft>
        <a:spcPct val="0"/>
      </a:spcAft>
      <a:defRPr sz="2400" kern="1200">
        <a:solidFill>
          <a:schemeClr val="tx1"/>
        </a:solidFill>
        <a:latin typeface="Lucida Grande"/>
        <a:ea typeface="Geneva"/>
        <a:cs typeface="Geneva"/>
      </a:defRPr>
    </a:lvl2pPr>
    <a:lvl3pPr marL="914400" algn="l" rtl="0" fontAlgn="base">
      <a:spcBef>
        <a:spcPct val="0"/>
      </a:spcBef>
      <a:spcAft>
        <a:spcPct val="0"/>
      </a:spcAft>
      <a:defRPr sz="2400" kern="1200">
        <a:solidFill>
          <a:schemeClr val="tx1"/>
        </a:solidFill>
        <a:latin typeface="Lucida Grande"/>
        <a:ea typeface="Geneva"/>
        <a:cs typeface="Geneva"/>
      </a:defRPr>
    </a:lvl3pPr>
    <a:lvl4pPr marL="1371600" algn="l" rtl="0" fontAlgn="base">
      <a:spcBef>
        <a:spcPct val="0"/>
      </a:spcBef>
      <a:spcAft>
        <a:spcPct val="0"/>
      </a:spcAft>
      <a:defRPr sz="2400" kern="1200">
        <a:solidFill>
          <a:schemeClr val="tx1"/>
        </a:solidFill>
        <a:latin typeface="Lucida Grande"/>
        <a:ea typeface="Geneva"/>
        <a:cs typeface="Geneva"/>
      </a:defRPr>
    </a:lvl4pPr>
    <a:lvl5pPr marL="1828800" algn="l" rtl="0" fontAlgn="base">
      <a:spcBef>
        <a:spcPct val="0"/>
      </a:spcBef>
      <a:spcAft>
        <a:spcPct val="0"/>
      </a:spcAft>
      <a:defRPr sz="2400" kern="1200">
        <a:solidFill>
          <a:schemeClr val="tx1"/>
        </a:solidFill>
        <a:latin typeface="Lucida Grande"/>
        <a:ea typeface="Geneva"/>
        <a:cs typeface="Geneva"/>
      </a:defRPr>
    </a:lvl5pPr>
    <a:lvl6pPr marL="2286000" algn="l" defTabSz="914400" rtl="0" eaLnBrk="1" latinLnBrk="0" hangingPunct="1">
      <a:defRPr sz="2400" kern="1200">
        <a:solidFill>
          <a:schemeClr val="tx1"/>
        </a:solidFill>
        <a:latin typeface="Lucida Grande"/>
        <a:ea typeface="Geneva"/>
        <a:cs typeface="Geneva"/>
      </a:defRPr>
    </a:lvl6pPr>
    <a:lvl7pPr marL="2743200" algn="l" defTabSz="914400" rtl="0" eaLnBrk="1" latinLnBrk="0" hangingPunct="1">
      <a:defRPr sz="2400" kern="1200">
        <a:solidFill>
          <a:schemeClr val="tx1"/>
        </a:solidFill>
        <a:latin typeface="Lucida Grande"/>
        <a:ea typeface="Geneva"/>
        <a:cs typeface="Geneva"/>
      </a:defRPr>
    </a:lvl7pPr>
    <a:lvl8pPr marL="3200400" algn="l" defTabSz="914400" rtl="0" eaLnBrk="1" latinLnBrk="0" hangingPunct="1">
      <a:defRPr sz="2400" kern="1200">
        <a:solidFill>
          <a:schemeClr val="tx1"/>
        </a:solidFill>
        <a:latin typeface="Lucida Grande"/>
        <a:ea typeface="Geneva"/>
        <a:cs typeface="Geneva"/>
      </a:defRPr>
    </a:lvl8pPr>
    <a:lvl9pPr marL="3657600" algn="l" defTabSz="914400" rtl="0" eaLnBrk="1" latinLnBrk="0" hangingPunct="1">
      <a:defRPr sz="2400" kern="1200">
        <a:solidFill>
          <a:schemeClr val="tx1"/>
        </a:solidFill>
        <a:latin typeface="Lucida Grande"/>
        <a:ea typeface="Geneva"/>
        <a:cs typeface="Genev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5D8866"/>
    <a:srgbClr val="B0E5CF"/>
    <a:srgbClr val="B3DAB0"/>
    <a:srgbClr val="3EBD86"/>
    <a:srgbClr val="113480"/>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558" autoAdjust="0"/>
  </p:normalViewPr>
  <p:slideViewPr>
    <p:cSldViewPr>
      <p:cViewPr varScale="1">
        <p:scale>
          <a:sx n="121" d="100"/>
          <a:sy n="121" d="100"/>
        </p:scale>
        <p:origin x="696" y="168"/>
      </p:cViewPr>
      <p:guideLst>
        <p:guide orient="horz" pos="2160"/>
        <p:guide pos="2880"/>
      </p:guideLst>
    </p:cSldViewPr>
  </p:slideViewPr>
  <p:outlineViewPr>
    <p:cViewPr>
      <p:scale>
        <a:sx n="33" d="100"/>
        <a:sy n="33" d="100"/>
      </p:scale>
      <p:origin x="24" y="1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44FAADB7-C020-4724-A710-C0F58E6D8604}" type="slidenum">
              <a:rPr lang="en-US"/>
              <a:pPr>
                <a:defRPr/>
              </a:pPr>
              <a:t>‹#›</a:t>
            </a:fld>
            <a:endParaRPr lang="en-US"/>
          </a:p>
        </p:txBody>
      </p:sp>
    </p:spTree>
    <p:extLst>
      <p:ext uri="{BB962C8B-B14F-4D97-AF65-F5344CB8AC3E}">
        <p14:creationId xmlns:p14="http://schemas.microsoft.com/office/powerpoint/2010/main" val="1244135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BE1A061-E345-468E-8E14-31342437F598}"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7506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1987" name="Slide Number Placeholder 3"/>
          <p:cNvSpPr>
            <a:spLocks noGrp="1"/>
          </p:cNvSpPr>
          <p:nvPr>
            <p:ph type="sldNum" sz="quarter" idx="5"/>
          </p:nvPr>
        </p:nvSpPr>
        <p:spPr>
          <a:noFill/>
        </p:spPr>
        <p:txBody>
          <a:bodyPr/>
          <a:lstStyle/>
          <a:p>
            <a:fld id="{0AB49C1C-A80E-4AB6-BE32-2950CB5FEB3E}" type="slidenum">
              <a:rPr lang="en-US" smtClean="0">
                <a:latin typeface="Lucida Grande"/>
                <a:ea typeface="Geneva"/>
                <a:cs typeface="Geneva"/>
              </a:rPr>
              <a:pPr/>
              <a:t>16</a:t>
            </a:fld>
            <a:endParaRPr lang="en-US">
              <a:latin typeface="Lucida Grande"/>
              <a:ea typeface="Geneva"/>
              <a:cs typeface="Geneva"/>
            </a:endParaRPr>
          </a:p>
        </p:txBody>
      </p:sp>
    </p:spTree>
    <p:extLst>
      <p:ext uri="{BB962C8B-B14F-4D97-AF65-F5344CB8AC3E}">
        <p14:creationId xmlns:p14="http://schemas.microsoft.com/office/powerpoint/2010/main" val="134848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4035" name="Slide Number Placeholder 3"/>
          <p:cNvSpPr>
            <a:spLocks noGrp="1"/>
          </p:cNvSpPr>
          <p:nvPr>
            <p:ph type="sldNum" sz="quarter" idx="5"/>
          </p:nvPr>
        </p:nvSpPr>
        <p:spPr>
          <a:noFill/>
        </p:spPr>
        <p:txBody>
          <a:bodyPr/>
          <a:lstStyle/>
          <a:p>
            <a:fld id="{0C4DA405-3589-4F35-9BEB-56EA9D5444D9}" type="slidenum">
              <a:rPr lang="en-US" smtClean="0">
                <a:latin typeface="Lucida Grande"/>
                <a:ea typeface="Geneva"/>
                <a:cs typeface="Geneva"/>
              </a:rPr>
              <a:pPr/>
              <a:t>18</a:t>
            </a:fld>
            <a:endParaRPr lang="en-US">
              <a:latin typeface="Lucida Grande"/>
              <a:ea typeface="Geneva"/>
              <a:cs typeface="Geneva"/>
            </a:endParaRPr>
          </a:p>
        </p:txBody>
      </p:sp>
    </p:spTree>
    <p:extLst>
      <p:ext uri="{BB962C8B-B14F-4D97-AF65-F5344CB8AC3E}">
        <p14:creationId xmlns:p14="http://schemas.microsoft.com/office/powerpoint/2010/main" val="1583561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6083" name="Slide Number Placeholder 3"/>
          <p:cNvSpPr>
            <a:spLocks noGrp="1"/>
          </p:cNvSpPr>
          <p:nvPr>
            <p:ph type="sldNum" sz="quarter" idx="5"/>
          </p:nvPr>
        </p:nvSpPr>
        <p:spPr>
          <a:noFill/>
        </p:spPr>
        <p:txBody>
          <a:bodyPr/>
          <a:lstStyle/>
          <a:p>
            <a:fld id="{28916AFA-05EF-4DBF-B62E-16F2044438BA}" type="slidenum">
              <a:rPr lang="en-US" smtClean="0">
                <a:latin typeface="Lucida Grande"/>
                <a:ea typeface="Geneva"/>
                <a:cs typeface="Geneva"/>
              </a:rPr>
              <a:pPr/>
              <a:t>19</a:t>
            </a:fld>
            <a:endParaRPr lang="en-US">
              <a:latin typeface="Lucida Grande"/>
              <a:ea typeface="Geneva"/>
              <a:cs typeface="Geneva"/>
            </a:endParaRPr>
          </a:p>
        </p:txBody>
      </p:sp>
    </p:spTree>
    <p:extLst>
      <p:ext uri="{BB962C8B-B14F-4D97-AF65-F5344CB8AC3E}">
        <p14:creationId xmlns:p14="http://schemas.microsoft.com/office/powerpoint/2010/main" val="39680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8131" name="Slide Number Placeholder 3"/>
          <p:cNvSpPr>
            <a:spLocks noGrp="1"/>
          </p:cNvSpPr>
          <p:nvPr>
            <p:ph type="sldNum" sz="quarter" idx="5"/>
          </p:nvPr>
        </p:nvSpPr>
        <p:spPr>
          <a:noFill/>
        </p:spPr>
        <p:txBody>
          <a:bodyPr/>
          <a:lstStyle/>
          <a:p>
            <a:fld id="{3D5CFA78-439B-41F6-8971-48B6620911F2}" type="slidenum">
              <a:rPr lang="en-US" smtClean="0">
                <a:latin typeface="Lucida Grande"/>
                <a:ea typeface="Geneva"/>
                <a:cs typeface="Geneva"/>
              </a:rPr>
              <a:pPr/>
              <a:t>20</a:t>
            </a:fld>
            <a:endParaRPr lang="en-US">
              <a:latin typeface="Lucida Grande"/>
              <a:ea typeface="Geneva"/>
              <a:cs typeface="Geneva"/>
            </a:endParaRPr>
          </a:p>
        </p:txBody>
      </p:sp>
    </p:spTree>
    <p:extLst>
      <p:ext uri="{BB962C8B-B14F-4D97-AF65-F5344CB8AC3E}">
        <p14:creationId xmlns:p14="http://schemas.microsoft.com/office/powerpoint/2010/main" val="69730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2227" name="Slide Number Placeholder 3"/>
          <p:cNvSpPr>
            <a:spLocks noGrp="1"/>
          </p:cNvSpPr>
          <p:nvPr>
            <p:ph type="sldNum" sz="quarter" idx="5"/>
          </p:nvPr>
        </p:nvSpPr>
        <p:spPr>
          <a:noFill/>
        </p:spPr>
        <p:txBody>
          <a:bodyPr/>
          <a:lstStyle/>
          <a:p>
            <a:fld id="{13EA6CDB-2660-4D7F-9786-27CB8B17F5D4}" type="slidenum">
              <a:rPr lang="en-US" smtClean="0">
                <a:latin typeface="Lucida Grande"/>
                <a:ea typeface="Geneva"/>
                <a:cs typeface="Geneva"/>
              </a:rPr>
              <a:pPr/>
              <a:t>22</a:t>
            </a:fld>
            <a:endParaRPr lang="en-US">
              <a:latin typeface="Lucida Grande"/>
              <a:ea typeface="Geneva"/>
              <a:cs typeface="Geneva"/>
            </a:endParaRPr>
          </a:p>
        </p:txBody>
      </p:sp>
    </p:spTree>
    <p:extLst>
      <p:ext uri="{BB962C8B-B14F-4D97-AF65-F5344CB8AC3E}">
        <p14:creationId xmlns:p14="http://schemas.microsoft.com/office/powerpoint/2010/main" val="286362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4275" name="Slide Number Placeholder 3"/>
          <p:cNvSpPr>
            <a:spLocks noGrp="1"/>
          </p:cNvSpPr>
          <p:nvPr>
            <p:ph type="sldNum" sz="quarter" idx="5"/>
          </p:nvPr>
        </p:nvSpPr>
        <p:spPr>
          <a:noFill/>
        </p:spPr>
        <p:txBody>
          <a:bodyPr/>
          <a:lstStyle/>
          <a:p>
            <a:fld id="{18A30D98-2C9C-465A-AB32-ADF41167CC13}" type="slidenum">
              <a:rPr lang="en-US" smtClean="0">
                <a:latin typeface="Lucida Grande"/>
                <a:ea typeface="Geneva"/>
                <a:cs typeface="Geneva"/>
              </a:rPr>
              <a:pPr/>
              <a:t>24</a:t>
            </a:fld>
            <a:endParaRPr lang="en-US">
              <a:latin typeface="Lucida Grande"/>
              <a:ea typeface="Geneva"/>
              <a:cs typeface="Geneva"/>
            </a:endParaRPr>
          </a:p>
        </p:txBody>
      </p:sp>
    </p:spTree>
    <p:extLst>
      <p:ext uri="{BB962C8B-B14F-4D97-AF65-F5344CB8AC3E}">
        <p14:creationId xmlns:p14="http://schemas.microsoft.com/office/powerpoint/2010/main" val="10122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8371" name="Slide Number Placeholder 3"/>
          <p:cNvSpPr>
            <a:spLocks noGrp="1"/>
          </p:cNvSpPr>
          <p:nvPr>
            <p:ph type="sldNum" sz="quarter" idx="5"/>
          </p:nvPr>
        </p:nvSpPr>
        <p:spPr>
          <a:noFill/>
        </p:spPr>
        <p:txBody>
          <a:bodyPr/>
          <a:lstStyle/>
          <a:p>
            <a:fld id="{9E21F570-A06C-4F5C-9926-EC44340F91ED}" type="slidenum">
              <a:rPr lang="en-US" smtClean="0">
                <a:latin typeface="Lucida Grande"/>
                <a:ea typeface="Geneva"/>
                <a:cs typeface="Geneva"/>
              </a:rPr>
              <a:pPr/>
              <a:t>25</a:t>
            </a:fld>
            <a:endParaRPr lang="en-US">
              <a:latin typeface="Lucida Grande"/>
              <a:ea typeface="Geneva"/>
              <a:cs typeface="Geneva"/>
            </a:endParaRPr>
          </a:p>
        </p:txBody>
      </p:sp>
    </p:spTree>
    <p:extLst>
      <p:ext uri="{BB962C8B-B14F-4D97-AF65-F5344CB8AC3E}">
        <p14:creationId xmlns:p14="http://schemas.microsoft.com/office/powerpoint/2010/main" val="1206534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27</a:t>
            </a:fld>
            <a:endParaRPr lang="en-US">
              <a:latin typeface="Lucida Grande"/>
              <a:ea typeface="Geneva"/>
              <a:cs typeface="Geneva"/>
            </a:endParaRPr>
          </a:p>
        </p:txBody>
      </p:sp>
    </p:spTree>
    <p:extLst>
      <p:ext uri="{BB962C8B-B14F-4D97-AF65-F5344CB8AC3E}">
        <p14:creationId xmlns:p14="http://schemas.microsoft.com/office/powerpoint/2010/main" val="347081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28</a:t>
            </a:fld>
            <a:endParaRPr lang="en-US">
              <a:latin typeface="Lucida Grande"/>
              <a:ea typeface="Geneva"/>
              <a:cs typeface="Geneva"/>
            </a:endParaRPr>
          </a:p>
        </p:txBody>
      </p:sp>
    </p:spTree>
    <p:extLst>
      <p:ext uri="{BB962C8B-B14F-4D97-AF65-F5344CB8AC3E}">
        <p14:creationId xmlns:p14="http://schemas.microsoft.com/office/powerpoint/2010/main" val="443875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29</a:t>
            </a:fld>
            <a:endParaRPr lang="en-US">
              <a:latin typeface="Lucida Grande"/>
              <a:ea typeface="Geneva"/>
              <a:cs typeface="Geneva"/>
            </a:endParaRPr>
          </a:p>
        </p:txBody>
      </p:sp>
    </p:spTree>
    <p:extLst>
      <p:ext uri="{BB962C8B-B14F-4D97-AF65-F5344CB8AC3E}">
        <p14:creationId xmlns:p14="http://schemas.microsoft.com/office/powerpoint/2010/main" val="239284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8AFDC234-E22E-4088-89F4-AF79C0E27269}" type="slidenum">
              <a:rPr lang="en-US" smtClean="0">
                <a:latin typeface="Lucida Grande"/>
                <a:ea typeface="Geneva"/>
                <a:cs typeface="Geneva"/>
              </a:rPr>
              <a:pPr/>
              <a:t>3</a:t>
            </a:fld>
            <a:endParaRPr lang="en-US">
              <a:latin typeface="Lucida Grande"/>
              <a:ea typeface="Geneva"/>
              <a:cs typeface="Geneva"/>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414562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6563" name="Slide Number Placeholder 3"/>
          <p:cNvSpPr>
            <a:spLocks noGrp="1"/>
          </p:cNvSpPr>
          <p:nvPr>
            <p:ph type="sldNum" sz="quarter" idx="5"/>
          </p:nvPr>
        </p:nvSpPr>
        <p:spPr>
          <a:noFill/>
        </p:spPr>
        <p:txBody>
          <a:bodyPr/>
          <a:lstStyle/>
          <a:p>
            <a:fld id="{2689B080-5BB1-4EC7-B8F2-EFE90137354E}" type="slidenum">
              <a:rPr lang="en-US" smtClean="0">
                <a:latin typeface="Lucida Grande"/>
                <a:ea typeface="Geneva"/>
                <a:cs typeface="Geneva"/>
              </a:rPr>
              <a:pPr/>
              <a:t>31</a:t>
            </a:fld>
            <a:endParaRPr lang="en-US">
              <a:latin typeface="Lucida Grande"/>
              <a:ea typeface="Geneva"/>
              <a:cs typeface="Geneva"/>
            </a:endParaRPr>
          </a:p>
        </p:txBody>
      </p:sp>
    </p:spTree>
    <p:extLst>
      <p:ext uri="{BB962C8B-B14F-4D97-AF65-F5344CB8AC3E}">
        <p14:creationId xmlns:p14="http://schemas.microsoft.com/office/powerpoint/2010/main" val="45275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8611" name="Slide Number Placeholder 3"/>
          <p:cNvSpPr>
            <a:spLocks noGrp="1"/>
          </p:cNvSpPr>
          <p:nvPr>
            <p:ph type="sldNum" sz="quarter" idx="5"/>
          </p:nvPr>
        </p:nvSpPr>
        <p:spPr>
          <a:noFill/>
        </p:spPr>
        <p:txBody>
          <a:bodyPr/>
          <a:lstStyle/>
          <a:p>
            <a:fld id="{9348D768-36FA-42D9-913D-445BBE3CA89C}" type="slidenum">
              <a:rPr lang="en-US" smtClean="0">
                <a:latin typeface="Lucida Grande"/>
                <a:ea typeface="Geneva"/>
                <a:cs typeface="Geneva"/>
              </a:rPr>
              <a:pPr/>
              <a:t>32</a:t>
            </a:fld>
            <a:endParaRPr lang="en-US">
              <a:latin typeface="Lucida Grande"/>
              <a:ea typeface="Geneva"/>
              <a:cs typeface="Geneva"/>
            </a:endParaRPr>
          </a:p>
        </p:txBody>
      </p:sp>
    </p:spTree>
    <p:extLst>
      <p:ext uri="{BB962C8B-B14F-4D97-AF65-F5344CB8AC3E}">
        <p14:creationId xmlns:p14="http://schemas.microsoft.com/office/powerpoint/2010/main" val="4089905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0659" name="Slide Number Placeholder 3"/>
          <p:cNvSpPr>
            <a:spLocks noGrp="1"/>
          </p:cNvSpPr>
          <p:nvPr>
            <p:ph type="sldNum" sz="quarter" idx="5"/>
          </p:nvPr>
        </p:nvSpPr>
        <p:spPr>
          <a:noFill/>
        </p:spPr>
        <p:txBody>
          <a:bodyPr/>
          <a:lstStyle/>
          <a:p>
            <a:fld id="{D840FC3F-82EF-4E9D-98F7-198BD2080ADC}" type="slidenum">
              <a:rPr lang="en-US" smtClean="0">
                <a:latin typeface="Lucida Grande"/>
                <a:ea typeface="Geneva"/>
                <a:cs typeface="Geneva"/>
              </a:rPr>
              <a:pPr/>
              <a:t>33</a:t>
            </a:fld>
            <a:endParaRPr lang="en-US">
              <a:latin typeface="Lucida Grande"/>
              <a:ea typeface="Geneva"/>
              <a:cs typeface="Geneva"/>
            </a:endParaRPr>
          </a:p>
        </p:txBody>
      </p:sp>
    </p:spTree>
    <p:extLst>
      <p:ext uri="{BB962C8B-B14F-4D97-AF65-F5344CB8AC3E}">
        <p14:creationId xmlns:p14="http://schemas.microsoft.com/office/powerpoint/2010/main" val="180736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2707" name="Slide Number Placeholder 3"/>
          <p:cNvSpPr>
            <a:spLocks noGrp="1"/>
          </p:cNvSpPr>
          <p:nvPr>
            <p:ph type="sldNum" sz="quarter" idx="5"/>
          </p:nvPr>
        </p:nvSpPr>
        <p:spPr>
          <a:noFill/>
        </p:spPr>
        <p:txBody>
          <a:bodyPr/>
          <a:lstStyle/>
          <a:p>
            <a:fld id="{BE789F5E-FF87-40C6-BC5A-7EEB233B2B5F}" type="slidenum">
              <a:rPr lang="en-US" smtClean="0">
                <a:latin typeface="Lucida Grande"/>
                <a:ea typeface="Geneva"/>
                <a:cs typeface="Geneva"/>
              </a:rPr>
              <a:pPr/>
              <a:t>34</a:t>
            </a:fld>
            <a:endParaRPr lang="en-US">
              <a:latin typeface="Lucida Grande"/>
              <a:ea typeface="Geneva"/>
              <a:cs typeface="Geneva"/>
            </a:endParaRPr>
          </a:p>
        </p:txBody>
      </p:sp>
    </p:spTree>
    <p:extLst>
      <p:ext uri="{BB962C8B-B14F-4D97-AF65-F5344CB8AC3E}">
        <p14:creationId xmlns:p14="http://schemas.microsoft.com/office/powerpoint/2010/main" val="271246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4755" name="Slide Number Placeholder 3"/>
          <p:cNvSpPr>
            <a:spLocks noGrp="1"/>
          </p:cNvSpPr>
          <p:nvPr>
            <p:ph type="sldNum" sz="quarter" idx="5"/>
          </p:nvPr>
        </p:nvSpPr>
        <p:spPr>
          <a:noFill/>
        </p:spPr>
        <p:txBody>
          <a:bodyPr/>
          <a:lstStyle/>
          <a:p>
            <a:fld id="{4E1C6BB1-589F-4E9A-9CE3-5EDF4307D1A8}" type="slidenum">
              <a:rPr lang="en-US" smtClean="0">
                <a:latin typeface="Lucida Grande"/>
                <a:ea typeface="Geneva"/>
                <a:cs typeface="Geneva"/>
              </a:rPr>
              <a:pPr/>
              <a:t>35</a:t>
            </a:fld>
            <a:endParaRPr lang="en-US">
              <a:latin typeface="Lucida Grande"/>
              <a:ea typeface="Geneva"/>
              <a:cs typeface="Geneva"/>
            </a:endParaRPr>
          </a:p>
        </p:txBody>
      </p:sp>
    </p:spTree>
    <p:extLst>
      <p:ext uri="{BB962C8B-B14F-4D97-AF65-F5344CB8AC3E}">
        <p14:creationId xmlns:p14="http://schemas.microsoft.com/office/powerpoint/2010/main" val="3438237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9875" name="Slide Number Placeholder 3"/>
          <p:cNvSpPr>
            <a:spLocks noGrp="1"/>
          </p:cNvSpPr>
          <p:nvPr>
            <p:ph type="sldNum" sz="quarter" idx="5"/>
          </p:nvPr>
        </p:nvSpPr>
        <p:spPr>
          <a:noFill/>
        </p:spPr>
        <p:txBody>
          <a:bodyPr/>
          <a:lstStyle/>
          <a:p>
            <a:fld id="{D3B40BBF-CC7D-437D-82D0-3DE401F201B2}" type="slidenum">
              <a:rPr lang="en-US" smtClean="0">
                <a:latin typeface="Lucida Grande"/>
                <a:ea typeface="Geneva"/>
                <a:cs typeface="Geneva"/>
              </a:rPr>
              <a:pPr/>
              <a:t>36</a:t>
            </a:fld>
            <a:endParaRPr lang="en-US">
              <a:latin typeface="Lucida Grande"/>
              <a:ea typeface="Geneva"/>
              <a:cs typeface="Geneva"/>
            </a:endParaRPr>
          </a:p>
        </p:txBody>
      </p:sp>
    </p:spTree>
    <p:extLst>
      <p:ext uri="{BB962C8B-B14F-4D97-AF65-F5344CB8AC3E}">
        <p14:creationId xmlns:p14="http://schemas.microsoft.com/office/powerpoint/2010/main" val="353461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5</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19040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6</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8021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7</a:t>
            </a:fld>
            <a:endParaRPr lang="en-US">
              <a:latin typeface="Lucida Grande"/>
              <a:ea typeface="Geneva"/>
              <a:cs typeface="Geneva"/>
            </a:endParaRPr>
          </a:p>
        </p:txBody>
      </p:sp>
    </p:spTree>
    <p:extLst>
      <p:ext uri="{BB962C8B-B14F-4D97-AF65-F5344CB8AC3E}">
        <p14:creationId xmlns:p14="http://schemas.microsoft.com/office/powerpoint/2010/main" val="41878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8</a:t>
            </a:fld>
            <a:endParaRPr lang="en-US">
              <a:latin typeface="Lucida Grande"/>
              <a:ea typeface="Geneva"/>
              <a:cs typeface="Geneva"/>
            </a:endParaRPr>
          </a:p>
        </p:txBody>
      </p:sp>
    </p:spTree>
    <p:extLst>
      <p:ext uri="{BB962C8B-B14F-4D97-AF65-F5344CB8AC3E}">
        <p14:creationId xmlns:p14="http://schemas.microsoft.com/office/powerpoint/2010/main" val="34091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9699" name="Slide Number Placeholder 3"/>
          <p:cNvSpPr>
            <a:spLocks noGrp="1"/>
          </p:cNvSpPr>
          <p:nvPr>
            <p:ph type="sldNum" sz="quarter" idx="5"/>
          </p:nvPr>
        </p:nvSpPr>
        <p:spPr>
          <a:noFill/>
        </p:spPr>
        <p:txBody>
          <a:bodyPr/>
          <a:lstStyle/>
          <a:p>
            <a:fld id="{E8C43D42-8B56-4C43-9B6F-7F3049D20970}" type="slidenum">
              <a:rPr lang="en-US" smtClean="0">
                <a:latin typeface="Lucida Grande"/>
                <a:ea typeface="Geneva"/>
                <a:cs typeface="Geneva"/>
              </a:rPr>
              <a:pPr/>
              <a:t>11</a:t>
            </a:fld>
            <a:endParaRPr lang="en-US">
              <a:latin typeface="Lucida Grande"/>
              <a:ea typeface="Geneva"/>
              <a:cs typeface="Geneva"/>
            </a:endParaRPr>
          </a:p>
        </p:txBody>
      </p:sp>
    </p:spTree>
    <p:extLst>
      <p:ext uri="{BB962C8B-B14F-4D97-AF65-F5344CB8AC3E}">
        <p14:creationId xmlns:p14="http://schemas.microsoft.com/office/powerpoint/2010/main" val="321751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1747" name="Slide Number Placeholder 3"/>
          <p:cNvSpPr>
            <a:spLocks noGrp="1"/>
          </p:cNvSpPr>
          <p:nvPr>
            <p:ph type="sldNum" sz="quarter" idx="5"/>
          </p:nvPr>
        </p:nvSpPr>
        <p:spPr>
          <a:noFill/>
        </p:spPr>
        <p:txBody>
          <a:bodyPr/>
          <a:lstStyle/>
          <a:p>
            <a:fld id="{3B6F42A8-6FD5-429D-9FA0-4F7D9FAC1814}" type="slidenum">
              <a:rPr lang="en-US" smtClean="0">
                <a:latin typeface="Lucida Grande"/>
                <a:ea typeface="Geneva"/>
                <a:cs typeface="Geneva"/>
              </a:rPr>
              <a:pPr/>
              <a:t>12</a:t>
            </a:fld>
            <a:endParaRPr lang="en-US">
              <a:latin typeface="Lucida Grande"/>
              <a:ea typeface="Geneva"/>
              <a:cs typeface="Geneva"/>
            </a:endParaRPr>
          </a:p>
        </p:txBody>
      </p:sp>
    </p:spTree>
    <p:extLst>
      <p:ext uri="{BB962C8B-B14F-4D97-AF65-F5344CB8AC3E}">
        <p14:creationId xmlns:p14="http://schemas.microsoft.com/office/powerpoint/2010/main" val="334436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9939" name="Slide Number Placeholder 3"/>
          <p:cNvSpPr>
            <a:spLocks noGrp="1"/>
          </p:cNvSpPr>
          <p:nvPr>
            <p:ph type="sldNum" sz="quarter" idx="5"/>
          </p:nvPr>
        </p:nvSpPr>
        <p:spPr>
          <a:noFill/>
        </p:spPr>
        <p:txBody>
          <a:bodyPr/>
          <a:lstStyle/>
          <a:p>
            <a:fld id="{86C6EBF6-79D9-433B-B89A-A39F2BED9FDA}" type="slidenum">
              <a:rPr lang="en-US" smtClean="0">
                <a:latin typeface="Lucida Grande"/>
                <a:ea typeface="Geneva"/>
                <a:cs typeface="Geneva"/>
              </a:rPr>
              <a:pPr/>
              <a:t>15</a:t>
            </a:fld>
            <a:endParaRPr lang="en-US">
              <a:latin typeface="Lucida Grande"/>
              <a:ea typeface="Geneva"/>
              <a:cs typeface="Geneva"/>
            </a:endParaRPr>
          </a:p>
        </p:txBody>
      </p:sp>
    </p:spTree>
    <p:extLst>
      <p:ext uri="{BB962C8B-B14F-4D97-AF65-F5344CB8AC3E}">
        <p14:creationId xmlns:p14="http://schemas.microsoft.com/office/powerpoint/2010/main" val="336436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dirty="0">
                <a:solidFill>
                  <a:schemeClr val="bg1"/>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bg1"/>
                </a:solidFill>
                <a:latin typeface="Helvetica" pitchFamily="-48" charset="0"/>
                <a:cs typeface="Helvetica" pitchFamily="-48"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defRPr/>
            </a:pPr>
            <a:fld id="{489C8922-B58C-4ED8-836C-9BA0D457098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7A8441-C8EE-448D-BA69-33593FA63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219200"/>
            <a:ext cx="1943100" cy="4876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1219200"/>
            <a:ext cx="5676900" cy="4876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9399BF-AA8C-40CB-92FE-381017AB5C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533400"/>
          </a:xfrm>
        </p:spPr>
        <p:txBody>
          <a:bodyPr/>
          <a:lstStyle/>
          <a:p>
            <a:r>
              <a:rPr lang="en-US" dirty="0"/>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A8A528-AB04-437A-AF4F-5CD483EF47A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685800"/>
          </a:xfrm>
        </p:spPr>
        <p:txBody>
          <a:body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86EA3A-7CB2-4929-A6C4-A6D0CBD261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a:solidFill>
                  <a:srgbClr val="3EBD86"/>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EA47D8-9910-4288-B4E5-1F8E060F9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6A1D48-DB89-4FAC-BC50-43407612395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C54CD-A791-4B74-B425-4435C2E33D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096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9812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667000"/>
            <a:ext cx="4040188" cy="3459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9812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667000"/>
            <a:ext cx="4041775" cy="3459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2EACCF-AB45-4032-919B-13554112D8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60F799-AF40-486A-87F1-662A2442ED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333185C-0CD2-4F29-B852-F5630925FF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762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219200"/>
            <a:ext cx="511175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981200"/>
            <a:ext cx="3008313"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3F9B9D-3734-407C-A4A3-4D016A6D1B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EA4E09-D1DE-4542-9569-6EB862D419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685800" y="1219200"/>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0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Helvetica" pitchFamily="-48" charset="0"/>
                <a:ea typeface="Geneva" pitchFamily="-48"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Lucida Grande" pitchFamily="-48" charset="0"/>
                <a:ea typeface="Geneva" pitchFamily="-48"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Helvetica" pitchFamily="-48" charset="0"/>
                <a:ea typeface="Geneva" pitchFamily="-48" charset="-128"/>
                <a:cs typeface="+mn-cs"/>
              </a:defRPr>
            </a:lvl1pPr>
          </a:lstStyle>
          <a:p>
            <a:pPr>
              <a:defRPr/>
            </a:pPr>
            <a:fld id="{FB00E05B-3AC8-4D23-BEB9-FDB733062D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txStyles>
    <p:titleStyle>
      <a:lvl1pPr algn="ctr" rtl="0" eaLnBrk="0" fontAlgn="base" hangingPunct="0">
        <a:spcBef>
          <a:spcPct val="0"/>
        </a:spcBef>
        <a:spcAft>
          <a:spcPct val="0"/>
        </a:spcAft>
        <a:defRPr sz="3600" b="1">
          <a:solidFill>
            <a:srgbClr val="800000"/>
          </a:solidFill>
          <a:latin typeface="Helvetica"/>
          <a:ea typeface="+mj-ea"/>
          <a:cs typeface="Helvetica"/>
        </a:defRPr>
      </a:lvl1pPr>
      <a:lvl2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2pPr>
      <a:lvl3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3pPr>
      <a:lvl4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4pPr>
      <a:lvl5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5pPr>
      <a:lvl6pPr marL="4572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6pPr>
      <a:lvl7pPr marL="9144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7pPr>
      <a:lvl8pPr marL="13716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8pPr>
      <a:lvl9pPr marL="18288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9pPr>
    </p:titleStyle>
    <p:bodyStyle>
      <a:lvl1pPr marL="342900" indent="-342900" algn="l" rtl="0" eaLnBrk="0" fontAlgn="base" hangingPunct="0">
        <a:spcBef>
          <a:spcPct val="20000"/>
        </a:spcBef>
        <a:spcAft>
          <a:spcPct val="0"/>
        </a:spcAft>
        <a:buChar char="&gt;"/>
        <a:defRPr sz="3200">
          <a:solidFill>
            <a:srgbClr val="1862B2"/>
          </a:solidFill>
          <a:latin typeface="+mn-lt"/>
          <a:ea typeface="+mn-ea"/>
          <a:cs typeface="+mn-cs"/>
        </a:defRPr>
      </a:lvl1pPr>
      <a:lvl2pPr marL="742950" indent="-285750" algn="l" rtl="0" eaLnBrk="0" fontAlgn="base" hangingPunct="0">
        <a:spcBef>
          <a:spcPct val="20000"/>
        </a:spcBef>
        <a:spcAft>
          <a:spcPct val="0"/>
        </a:spcAft>
        <a:buFont typeface="Lucida Grande"/>
        <a:buChar char="•"/>
        <a:defRPr sz="2800">
          <a:solidFill>
            <a:srgbClr val="3EBD86"/>
          </a:solidFill>
          <a:latin typeface="+mn-lt"/>
          <a:ea typeface="+mn-ea"/>
          <a:cs typeface="Geneva"/>
        </a:defRPr>
      </a:lvl2pPr>
      <a:lvl3pPr marL="1085850" indent="-228600" algn="l" rtl="0" eaLnBrk="0" fontAlgn="base" hangingPunct="0">
        <a:spcBef>
          <a:spcPct val="20000"/>
        </a:spcBef>
        <a:spcAft>
          <a:spcPct val="0"/>
        </a:spcAft>
        <a:buChar char="&gt;"/>
        <a:defRPr sz="2400">
          <a:solidFill>
            <a:schemeClr val="tx1"/>
          </a:solidFill>
          <a:latin typeface="+mn-lt"/>
          <a:ea typeface="+mn-ea"/>
          <a:cs typeface="Geneva"/>
        </a:defRPr>
      </a:lvl3pPr>
      <a:lvl4pPr marL="1428750" indent="-228600" algn="l" rtl="0" eaLnBrk="0" fontAlgn="base" hangingPunct="0">
        <a:spcBef>
          <a:spcPct val="20000"/>
        </a:spcBef>
        <a:spcAft>
          <a:spcPct val="0"/>
        </a:spcAft>
        <a:buChar char="–"/>
        <a:defRPr sz="2000">
          <a:solidFill>
            <a:schemeClr val="tx1"/>
          </a:solidFill>
          <a:latin typeface="+mn-lt"/>
          <a:ea typeface="+mn-ea"/>
          <a:cs typeface="Geneva"/>
        </a:defRPr>
      </a:lvl4pPr>
      <a:lvl5pPr marL="1771650" indent="-228600" algn="l" rtl="0" eaLnBrk="0" fontAlgn="base" hangingPunct="0">
        <a:spcBef>
          <a:spcPct val="20000"/>
        </a:spcBef>
        <a:spcAft>
          <a:spcPct val="0"/>
        </a:spcAft>
        <a:buChar char="»"/>
        <a:defRPr sz="2000">
          <a:solidFill>
            <a:schemeClr val="tx1"/>
          </a:solidFill>
          <a:latin typeface="+mn-lt"/>
          <a:ea typeface="+mn-ea"/>
          <a:cs typeface="Geneva"/>
        </a:defRPr>
      </a:lvl5pPr>
      <a:lvl6pPr marL="2228850" indent="-228600" algn="l" rtl="0" fontAlgn="base">
        <a:spcBef>
          <a:spcPct val="20000"/>
        </a:spcBef>
        <a:spcAft>
          <a:spcPct val="0"/>
        </a:spcAft>
        <a:buChar char="»"/>
        <a:defRPr sz="2000">
          <a:solidFill>
            <a:schemeClr val="tx1"/>
          </a:solidFill>
          <a:latin typeface="+mn-lt"/>
          <a:ea typeface="+mn-ea"/>
        </a:defRPr>
      </a:lvl6pPr>
      <a:lvl7pPr marL="2686050" indent="-228600" algn="l" rtl="0" fontAlgn="base">
        <a:spcBef>
          <a:spcPct val="20000"/>
        </a:spcBef>
        <a:spcAft>
          <a:spcPct val="0"/>
        </a:spcAft>
        <a:buChar char="»"/>
        <a:defRPr sz="2000">
          <a:solidFill>
            <a:schemeClr val="tx1"/>
          </a:solidFill>
          <a:latin typeface="+mn-lt"/>
          <a:ea typeface="+mn-ea"/>
        </a:defRPr>
      </a:lvl7pPr>
      <a:lvl8pPr marL="3143250" indent="-228600" algn="l" rtl="0" fontAlgn="base">
        <a:spcBef>
          <a:spcPct val="20000"/>
        </a:spcBef>
        <a:spcAft>
          <a:spcPct val="0"/>
        </a:spcAft>
        <a:buChar char="»"/>
        <a:defRPr sz="2000">
          <a:solidFill>
            <a:schemeClr val="tx1"/>
          </a:solidFill>
          <a:latin typeface="+mn-lt"/>
          <a:ea typeface="+mn-ea"/>
        </a:defRPr>
      </a:lvl8pPr>
      <a:lvl9pPr marL="360045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terriko/how-does-biology-explain-the-low-numbers-of-women-in-cs-hint-it-doesnt?ref=http://www.slate.com/blogs/xx_factor/2013/08/29/are_women_bad_at_math_graphs_refut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5375F6C2-2D02-244B-AD35-93B3A6FC2658}"/>
              </a:ext>
            </a:extLst>
          </p:cNvPr>
          <p:cNvPicPr>
            <a:picLocks noChangeAspect="1"/>
          </p:cNvPicPr>
          <p:nvPr/>
        </p:nvPicPr>
        <p:blipFill rotWithShape="1">
          <a:blip r:embed="rId3"/>
          <a:srcRect l="3621" r="23178" b="8620"/>
          <a:stretch/>
        </p:blipFill>
        <p:spPr>
          <a:xfrm>
            <a:off x="2642616" y="10"/>
            <a:ext cx="6501384" cy="6857990"/>
          </a:xfrm>
          <a:prstGeom prst="rect">
            <a:avLst/>
          </a:prstGeom>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85" name="Rectangle 2"/>
          <p:cNvSpPr>
            <a:spLocks noGrp="1" noChangeArrowheads="1"/>
          </p:cNvSpPr>
          <p:nvPr>
            <p:ph type="ctrTitle"/>
          </p:nvPr>
        </p:nvSpPr>
        <p:spPr>
          <a:xfrm>
            <a:off x="358485" y="1122363"/>
            <a:ext cx="3017520" cy="3204134"/>
          </a:xfrm>
        </p:spPr>
        <p:txBody>
          <a:bodyPr anchor="b">
            <a:normAutofit/>
          </a:bodyPr>
          <a:lstStyle/>
          <a:p>
            <a:pPr algn="l" eaLnBrk="1" hangingPunct="1"/>
            <a:r>
              <a:rPr lang="en-US" sz="3900"/>
              <a:t>Confidence Intervals, Effect Size and Power</a:t>
            </a:r>
          </a:p>
        </p:txBody>
      </p:sp>
      <p:sp>
        <p:nvSpPr>
          <p:cNvPr id="16386" name="Rectangle 3"/>
          <p:cNvSpPr>
            <a:spLocks noGrp="1" noChangeArrowheads="1"/>
          </p:cNvSpPr>
          <p:nvPr>
            <p:ph type="subTitle" idx="1"/>
          </p:nvPr>
        </p:nvSpPr>
        <p:spPr>
          <a:xfrm>
            <a:off x="358485" y="4872922"/>
            <a:ext cx="3017519" cy="1208141"/>
          </a:xfrm>
        </p:spPr>
        <p:txBody>
          <a:bodyPr>
            <a:normAutofit/>
          </a:bodyPr>
          <a:lstStyle/>
          <a:p>
            <a:pPr algn="l" eaLnBrk="1" hangingPunct="1"/>
            <a:r>
              <a:rPr lang="en-US" sz="1700"/>
              <a:t>Chapter 8</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The calculations are not that different than what we’ve been doing:</a:t>
            </a:r>
          </a:p>
          <a:p>
            <a:pPr lvl="1"/>
            <a:r>
              <a:rPr lang="en-US" dirty="0"/>
              <a:t>Take a z-score where 95% of the data is in the middle of the distribution</a:t>
            </a:r>
          </a:p>
          <a:p>
            <a:pPr lvl="1"/>
            <a:r>
              <a:rPr lang="en-US" dirty="0"/>
              <a:t>Translate that back to a raw score to match the mean.</a:t>
            </a:r>
          </a:p>
          <a:p>
            <a:pPr lvl="1"/>
            <a:r>
              <a:rPr lang="en-US" dirty="0"/>
              <a:t>(draw)</a:t>
            </a:r>
          </a:p>
        </p:txBody>
      </p:sp>
    </p:spTree>
    <p:extLst>
      <p:ext uri="{BB962C8B-B14F-4D97-AF65-F5344CB8AC3E}">
        <p14:creationId xmlns:p14="http://schemas.microsoft.com/office/powerpoint/2010/main" val="249375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371600" y="685800"/>
            <a:ext cx="7772400" cy="533400"/>
          </a:xfrm>
        </p:spPr>
        <p:txBody>
          <a:bodyPr/>
          <a:lstStyle/>
          <a:p>
            <a:r>
              <a:rPr lang="en-US"/>
              <a:t>Calculating Confidence Intervals</a:t>
            </a:r>
          </a:p>
        </p:txBody>
      </p:sp>
      <p:sp>
        <p:nvSpPr>
          <p:cNvPr id="28674" name="Content Placeholder 2"/>
          <p:cNvSpPr>
            <a:spLocks noGrp="1"/>
          </p:cNvSpPr>
          <p:nvPr>
            <p:ph idx="1"/>
          </p:nvPr>
        </p:nvSpPr>
        <p:spPr>
          <a:xfrm>
            <a:off x="914400" y="1828800"/>
            <a:ext cx="7772400" cy="4191000"/>
          </a:xfrm>
        </p:spPr>
        <p:txBody>
          <a:bodyPr/>
          <a:lstStyle/>
          <a:p>
            <a:r>
              <a:rPr lang="en-US"/>
              <a:t>Step 1: Draw a picture of a distribution that will include confidence intervals</a:t>
            </a:r>
          </a:p>
          <a:p>
            <a:r>
              <a:rPr lang="en-US"/>
              <a:t>Step 2: Indicate the bounds of the CI on the drawing</a:t>
            </a:r>
          </a:p>
          <a:p>
            <a:r>
              <a:rPr lang="en-US"/>
              <a:t>Step 3: Determine the z statistics that fall at each line marking the middle 95%</a:t>
            </a:r>
          </a:p>
          <a:p>
            <a:r>
              <a:rPr lang="en-US"/>
              <a:t>Step 4: Turn the z statistic back into raw means</a:t>
            </a:r>
          </a:p>
          <a:p>
            <a:r>
              <a:rPr lang="en-US"/>
              <a:t>Step 5: Check that the CIs make sense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066800" y="838200"/>
            <a:ext cx="7772400" cy="533400"/>
          </a:xfrm>
        </p:spPr>
        <p:txBody>
          <a:bodyPr/>
          <a:lstStyle/>
          <a:p>
            <a:pPr eaLnBrk="1" hangingPunct="1"/>
            <a:r>
              <a:rPr lang="en-US"/>
              <a:t>Confidence Interval for </a:t>
            </a:r>
            <a:r>
              <a:rPr lang="en-US" i="1"/>
              <a:t>z</a:t>
            </a:r>
            <a:r>
              <a:rPr lang="en-US"/>
              <a:t>-test</a:t>
            </a:r>
          </a:p>
        </p:txBody>
      </p:sp>
      <p:sp>
        <p:nvSpPr>
          <p:cNvPr id="30722" name="Rectangle 3"/>
          <p:cNvSpPr>
            <a:spLocks noGrp="1" noChangeArrowheads="1"/>
          </p:cNvSpPr>
          <p:nvPr>
            <p:ph type="body" idx="1"/>
          </p:nvPr>
        </p:nvSpPr>
        <p:spPr>
          <a:xfrm>
            <a:off x="1143000" y="1981200"/>
            <a:ext cx="7772400" cy="4114800"/>
          </a:xfrm>
        </p:spPr>
        <p:txBody>
          <a:bodyPr/>
          <a:lstStyle/>
          <a:p>
            <a:pPr eaLnBrk="1" hangingPunct="1">
              <a:buFontTx/>
              <a:buNone/>
            </a:pPr>
            <a:r>
              <a:rPr lang="en-US" i="1"/>
              <a:t>		M</a:t>
            </a:r>
            <a:r>
              <a:rPr lang="en-US" i="1" baseline="-25000"/>
              <a:t>lower</a:t>
            </a:r>
            <a:r>
              <a:rPr lang="en-US"/>
              <a:t> = - </a:t>
            </a:r>
            <a:r>
              <a:rPr lang="en-US" i="1"/>
              <a:t>z</a:t>
            </a:r>
            <a:r>
              <a:rPr lang="en-US"/>
              <a:t>(</a:t>
            </a:r>
            <a:r>
              <a:rPr lang="el-GR"/>
              <a:t>σ</a:t>
            </a:r>
            <a:r>
              <a:rPr lang="en-US" i="1" baseline="-25000"/>
              <a:t>M</a:t>
            </a:r>
            <a:r>
              <a:rPr lang="en-US"/>
              <a:t>) + </a:t>
            </a:r>
            <a:r>
              <a:rPr lang="en-US" i="1"/>
              <a:t>M</a:t>
            </a:r>
            <a:r>
              <a:rPr lang="en-US" i="1" baseline="-25000"/>
              <a:t>sample</a:t>
            </a:r>
          </a:p>
          <a:p>
            <a:pPr eaLnBrk="1" hangingPunct="1">
              <a:buFontTx/>
              <a:buNone/>
            </a:pPr>
            <a:endParaRPr lang="en-US"/>
          </a:p>
          <a:p>
            <a:pPr eaLnBrk="1" hangingPunct="1">
              <a:buFontTx/>
              <a:buNone/>
            </a:pPr>
            <a:r>
              <a:rPr lang="en-US" i="1"/>
              <a:t>		M</a:t>
            </a:r>
            <a:r>
              <a:rPr lang="en-US" i="1" baseline="-25000"/>
              <a:t>upper</a:t>
            </a:r>
            <a:r>
              <a:rPr lang="en-US"/>
              <a:t> = </a:t>
            </a:r>
            <a:r>
              <a:rPr lang="en-US" i="1"/>
              <a:t>z</a:t>
            </a:r>
            <a:r>
              <a:rPr lang="en-US"/>
              <a:t>(</a:t>
            </a:r>
            <a:r>
              <a:rPr lang="el-GR"/>
              <a:t>σ</a:t>
            </a:r>
            <a:r>
              <a:rPr lang="en-US" i="1" baseline="-25000"/>
              <a:t>M</a:t>
            </a:r>
            <a:r>
              <a:rPr lang="en-US"/>
              <a:t>) + </a:t>
            </a:r>
            <a:r>
              <a:rPr lang="en-US" i="1"/>
              <a:t>M</a:t>
            </a:r>
            <a:r>
              <a:rPr lang="en-US" i="1" baseline="-25000"/>
              <a:t>sample</a:t>
            </a:r>
          </a:p>
          <a:p>
            <a:pPr eaLnBrk="1" hangingPunct="1">
              <a:buFontTx/>
              <a:buNone/>
            </a:pPr>
            <a:endParaRPr lang="en-US"/>
          </a:p>
          <a:p>
            <a:pPr eaLnBrk="1" hangingPunct="1"/>
            <a:r>
              <a:rPr lang="en-US"/>
              <a:t>Think about it: Why do we need two calculations?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in R</a:t>
            </a:r>
          </a:p>
        </p:txBody>
      </p:sp>
      <p:sp>
        <p:nvSpPr>
          <p:cNvPr id="3" name="Content Placeholder 2"/>
          <p:cNvSpPr>
            <a:spLocks noGrp="1"/>
          </p:cNvSpPr>
          <p:nvPr>
            <p:ph idx="1"/>
          </p:nvPr>
        </p:nvSpPr>
        <p:spPr/>
        <p:txBody>
          <a:bodyPr/>
          <a:lstStyle/>
          <a:p>
            <a:r>
              <a:rPr lang="en-US" dirty="0"/>
              <a:t>42.5 + </a:t>
            </a:r>
            <a:r>
              <a:rPr lang="en-US" dirty="0" err="1"/>
              <a:t>qnorm</a:t>
            </a:r>
            <a:r>
              <a:rPr lang="en-US" dirty="0"/>
              <a:t>(.05/2, </a:t>
            </a:r>
            <a:r>
              <a:rPr lang="en-US" dirty="0" err="1"/>
              <a:t>lower.tail</a:t>
            </a:r>
            <a:r>
              <a:rPr lang="en-US" dirty="0"/>
              <a:t> = T)*12</a:t>
            </a:r>
          </a:p>
          <a:p>
            <a:r>
              <a:rPr lang="en-US" dirty="0"/>
              <a:t>42.5 + </a:t>
            </a:r>
            <a:r>
              <a:rPr lang="en-US" dirty="0" err="1"/>
              <a:t>qnorm</a:t>
            </a:r>
            <a:r>
              <a:rPr lang="en-US"/>
              <a:t>(.05/2, </a:t>
            </a:r>
            <a:r>
              <a:rPr lang="en-US" dirty="0" err="1"/>
              <a:t>lower.tail</a:t>
            </a:r>
            <a:r>
              <a:rPr lang="en-US" dirty="0"/>
              <a:t> = F)*12</a:t>
            </a:r>
          </a:p>
          <a:p>
            <a:pPr lvl="1"/>
            <a:r>
              <a:rPr lang="en-US" dirty="0"/>
              <a:t>Made up numbers</a:t>
            </a:r>
          </a:p>
          <a:p>
            <a:pPr lvl="1"/>
            <a:r>
              <a:rPr lang="en-US" dirty="0"/>
              <a:t>Notice the QNORM</a:t>
            </a:r>
          </a:p>
          <a:p>
            <a:pPr lvl="2"/>
            <a:r>
              <a:rPr lang="en-US" dirty="0"/>
              <a:t>Lower tail = T gives you the lower confidence interval</a:t>
            </a:r>
          </a:p>
          <a:p>
            <a:pPr lvl="2"/>
            <a:r>
              <a:rPr lang="en-US" dirty="0"/>
              <a:t>Lower tail = F gives you the upper confidence interval. </a:t>
            </a:r>
          </a:p>
        </p:txBody>
      </p:sp>
    </p:spTree>
    <p:extLst>
      <p:ext uri="{BB962C8B-B14F-4D97-AF65-F5344CB8AC3E}">
        <p14:creationId xmlns:p14="http://schemas.microsoft.com/office/powerpoint/2010/main" val="3811269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 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42287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p:txBody>
          <a:bodyPr/>
          <a:lstStyle/>
          <a:p>
            <a:r>
              <a:rPr lang="en-US" dirty="0"/>
              <a:t>Which do you think more accurately represents the data: point estimate or interval estimate?</a:t>
            </a:r>
          </a:p>
          <a:p>
            <a:pPr lvl="1"/>
            <a:r>
              <a:rPr lang="en-US" dirty="0"/>
              <a:t>Why?</a:t>
            </a:r>
          </a:p>
          <a:p>
            <a:r>
              <a:rPr lang="en-US" dirty="0"/>
              <a:t>What are the advantages and disadvantages of each method?</a:t>
            </a:r>
          </a:p>
        </p:txBody>
      </p:sp>
      <p:sp>
        <p:nvSpPr>
          <p:cNvPr id="38914" name="Title 2"/>
          <p:cNvSpPr>
            <a:spLocks noGrp="1"/>
          </p:cNvSpPr>
          <p:nvPr>
            <p:ph type="title"/>
          </p:nvPr>
        </p:nvSpPr>
        <p:spPr>
          <a:xfrm>
            <a:off x="685800" y="914400"/>
            <a:ext cx="7772400" cy="533400"/>
          </a:xfrm>
        </p:spPr>
        <p:txBody>
          <a:bodyPr/>
          <a:lstStyle/>
          <a:p>
            <a:r>
              <a:rPr lang="en-US" sz="3200"/>
              <a:t>Think About It</a:t>
            </a:r>
            <a:endParaRPr lang="en-US" sz="320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990600" y="914400"/>
            <a:ext cx="8153400" cy="457200"/>
          </a:xfrm>
        </p:spPr>
        <p:txBody>
          <a:bodyPr/>
          <a:lstStyle/>
          <a:p>
            <a:pPr eaLnBrk="1" hangingPunct="1"/>
            <a:r>
              <a:rPr lang="en-US" dirty="0"/>
              <a:t>Effect Size: Just How Big Is the Difference?</a:t>
            </a:r>
          </a:p>
        </p:txBody>
      </p:sp>
      <p:sp>
        <p:nvSpPr>
          <p:cNvPr id="40962" name="Rectangle 3"/>
          <p:cNvSpPr>
            <a:spLocks noGrp="1" noChangeArrowheads="1"/>
          </p:cNvSpPr>
          <p:nvPr>
            <p:ph type="body" idx="1"/>
          </p:nvPr>
        </p:nvSpPr>
        <p:spPr>
          <a:xfrm>
            <a:off x="838200" y="2286000"/>
            <a:ext cx="7772400" cy="3886200"/>
          </a:xfrm>
        </p:spPr>
        <p:txBody>
          <a:bodyPr/>
          <a:lstStyle/>
          <a:p>
            <a:pPr eaLnBrk="1" hangingPunct="1"/>
            <a:r>
              <a:rPr lang="en-US" dirty="0"/>
              <a:t>Significant = Big?</a:t>
            </a:r>
          </a:p>
          <a:p>
            <a:pPr eaLnBrk="1" hangingPunct="1"/>
            <a:r>
              <a:rPr lang="en-US" dirty="0"/>
              <a:t>Significant </a:t>
            </a:r>
            <a:r>
              <a:rPr lang="en-US" i="1" dirty="0"/>
              <a:t>=</a:t>
            </a:r>
            <a:r>
              <a:rPr lang="en-US" dirty="0"/>
              <a:t> Different?</a:t>
            </a:r>
          </a:p>
          <a:p>
            <a:pPr eaLnBrk="1" hangingPunct="1"/>
            <a:r>
              <a:rPr lang="en-US" dirty="0"/>
              <a:t>Increasing sample size will make us more likely to find a statistically significant effect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08420067"/>
              </p:ext>
            </p:extLst>
          </p:nvPr>
        </p:nvGraphicFramePr>
        <p:xfrm>
          <a:off x="685800" y="1981200"/>
          <a:ext cx="7848600" cy="4038600"/>
        </p:xfrm>
        <a:graphic>
          <a:graphicData uri="http://schemas.openxmlformats.org/drawingml/2006/table">
            <a:tbl>
              <a:tblPr firstRow="1" bandRow="1">
                <a:tableStyleId>{073A0DAA-6AF3-43AB-8588-CEC1D06C72B9}</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1346200">
                <a:tc>
                  <a:txBody>
                    <a:bodyPr/>
                    <a:lstStyle/>
                    <a:p>
                      <a:endParaRPr lang="en-US" dirty="0"/>
                    </a:p>
                  </a:txBody>
                  <a:tcPr/>
                </a:tc>
                <a:tc>
                  <a:txBody>
                    <a:bodyPr/>
                    <a:lstStyle/>
                    <a:p>
                      <a:r>
                        <a:rPr lang="en-US" dirty="0"/>
                        <a:t>Small Effect Size</a:t>
                      </a:r>
                    </a:p>
                  </a:txBody>
                  <a:tcPr/>
                </a:tc>
                <a:tc>
                  <a:txBody>
                    <a:bodyPr/>
                    <a:lstStyle/>
                    <a:p>
                      <a:r>
                        <a:rPr lang="en-US" dirty="0"/>
                        <a:t>Big Effect Size</a:t>
                      </a:r>
                    </a:p>
                  </a:txBody>
                  <a:tcPr/>
                </a:tc>
                <a:extLst>
                  <a:ext uri="{0D108BD9-81ED-4DB2-BD59-A6C34878D82A}">
                    <a16:rowId xmlns:a16="http://schemas.microsoft.com/office/drawing/2014/main" val="10000"/>
                  </a:ext>
                </a:extLst>
              </a:tr>
              <a:tr h="1346200">
                <a:tc>
                  <a:txBody>
                    <a:bodyPr/>
                    <a:lstStyle/>
                    <a:p>
                      <a:r>
                        <a:rPr lang="en-US" dirty="0"/>
                        <a:t>Fail</a:t>
                      </a:r>
                      <a:r>
                        <a:rPr lang="en-US" baseline="0" dirty="0"/>
                        <a:t> to reject null</a:t>
                      </a:r>
                      <a:endParaRPr lang="en-US" dirty="0"/>
                    </a:p>
                  </a:txBody>
                  <a:tcPr/>
                </a:tc>
                <a:tc>
                  <a:txBody>
                    <a:bodyPr/>
                    <a:lstStyle/>
                    <a:p>
                      <a:r>
                        <a:rPr lang="en-US" dirty="0"/>
                        <a:t>Probably not there, sample size not issue</a:t>
                      </a:r>
                    </a:p>
                  </a:txBody>
                  <a:tcPr/>
                </a:tc>
                <a:tc>
                  <a:txBody>
                    <a:bodyPr/>
                    <a:lstStyle/>
                    <a:p>
                      <a:r>
                        <a:rPr lang="en-US" dirty="0"/>
                        <a:t>Important!</a:t>
                      </a:r>
                      <a:r>
                        <a:rPr lang="en-US" baseline="0" dirty="0"/>
                        <a:t> May not have enough people in study</a:t>
                      </a:r>
                      <a:endParaRPr lang="en-US" dirty="0"/>
                    </a:p>
                  </a:txBody>
                  <a:tcPr/>
                </a:tc>
                <a:extLst>
                  <a:ext uri="{0D108BD9-81ED-4DB2-BD59-A6C34878D82A}">
                    <a16:rowId xmlns:a16="http://schemas.microsoft.com/office/drawing/2014/main" val="10001"/>
                  </a:ext>
                </a:extLst>
              </a:tr>
              <a:tr h="1346200">
                <a:tc>
                  <a:txBody>
                    <a:bodyPr/>
                    <a:lstStyle/>
                    <a:p>
                      <a:r>
                        <a:rPr lang="en-US" dirty="0"/>
                        <a:t>Reject null</a:t>
                      </a:r>
                    </a:p>
                  </a:txBody>
                  <a:tcPr/>
                </a:tc>
                <a:tc>
                  <a:txBody>
                    <a:bodyPr/>
                    <a:lstStyle/>
                    <a:p>
                      <a:r>
                        <a:rPr lang="en-US" dirty="0"/>
                        <a:t>Probably not there, sample size may be causing</a:t>
                      </a:r>
                      <a:r>
                        <a:rPr lang="en-US" baseline="0" dirty="0"/>
                        <a:t> rejection (Type 1)</a:t>
                      </a:r>
                      <a:endParaRPr lang="en-US" dirty="0"/>
                    </a:p>
                  </a:txBody>
                  <a:tcPr/>
                </a:tc>
                <a:tc>
                  <a:txBody>
                    <a:bodyPr/>
                    <a:lstStyle/>
                    <a:p>
                      <a:r>
                        <a:rPr lang="en-US" dirty="0"/>
                        <a:t>Important</a:t>
                      </a:r>
                      <a:r>
                        <a:rPr lang="en-US" baseline="0" dirty="0"/>
                        <a:t> and we found it! (power).</a:t>
                      </a:r>
                      <a:endParaRPr lang="en-US" dirty="0"/>
                    </a:p>
                  </a:txBody>
                  <a:tcPr/>
                </a:tc>
                <a:extLst>
                  <a:ext uri="{0D108BD9-81ED-4DB2-BD59-A6C34878D82A}">
                    <a16:rowId xmlns:a16="http://schemas.microsoft.com/office/drawing/2014/main" val="10002"/>
                  </a:ext>
                </a:extLst>
              </a:tr>
            </a:tbl>
          </a:graphicData>
        </a:graphic>
      </p:graphicFrame>
      <p:sp>
        <p:nvSpPr>
          <p:cNvPr id="4" name="Rectangle 2"/>
          <p:cNvSpPr txBox="1">
            <a:spLocks noChangeArrowheads="1"/>
          </p:cNvSpPr>
          <p:nvPr/>
        </p:nvSpPr>
        <p:spPr bwMode="auto">
          <a:xfrm>
            <a:off x="990600" y="914400"/>
            <a:ext cx="8153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800000"/>
                </a:solidFill>
                <a:latin typeface="Helvetica"/>
                <a:ea typeface="+mj-ea"/>
                <a:cs typeface="Helvetica"/>
              </a:defRPr>
            </a:lvl1pPr>
            <a:lvl2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2pPr>
            <a:lvl3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3pPr>
            <a:lvl4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4pPr>
            <a:lvl5pPr algn="ctr" rtl="0" eaLnBrk="0" fontAlgn="base" hangingPunct="0">
              <a:spcBef>
                <a:spcPct val="0"/>
              </a:spcBef>
              <a:spcAft>
                <a:spcPct val="0"/>
              </a:spcAft>
              <a:defRPr sz="3600" b="1">
                <a:solidFill>
                  <a:srgbClr val="800000"/>
                </a:solidFill>
                <a:latin typeface="Helvetica" pitchFamily="-80" charset="0"/>
                <a:ea typeface="Geneva" pitchFamily="-80" charset="-128"/>
                <a:cs typeface="Helvetica" pitchFamily="-48" charset="0"/>
              </a:defRPr>
            </a:lvl5pPr>
            <a:lvl6pPr marL="4572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6pPr>
            <a:lvl7pPr marL="9144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7pPr>
            <a:lvl8pPr marL="13716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8pPr>
            <a:lvl9pPr marL="1828800" algn="ctr" rtl="0" fontAlgn="base">
              <a:spcBef>
                <a:spcPct val="0"/>
              </a:spcBef>
              <a:spcAft>
                <a:spcPct val="0"/>
              </a:spcAft>
              <a:defRPr sz="3600">
                <a:solidFill>
                  <a:srgbClr val="AC6A42"/>
                </a:solidFill>
                <a:latin typeface="B Helvetica Bold" pitchFamily="1" charset="0"/>
                <a:ea typeface="Geneva" pitchFamily="-80" charset="-128"/>
                <a:cs typeface="Geneva" pitchFamily="-80" charset="-128"/>
              </a:defRPr>
            </a:lvl9pPr>
          </a:lstStyle>
          <a:p>
            <a:pPr eaLnBrk="1" hangingPunct="1"/>
            <a:r>
              <a:rPr lang="en-US"/>
              <a:t>Effect Size: Just How Big Is the Difference?</a:t>
            </a:r>
            <a:endParaRPr lang="en-US" dirty="0"/>
          </a:p>
        </p:txBody>
      </p:sp>
    </p:spTree>
    <p:extLst>
      <p:ext uri="{BB962C8B-B14F-4D97-AF65-F5344CB8AC3E}">
        <p14:creationId xmlns:p14="http://schemas.microsoft.com/office/powerpoint/2010/main" val="22110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838200" y="685800"/>
            <a:ext cx="7772400" cy="533400"/>
          </a:xfrm>
        </p:spPr>
        <p:txBody>
          <a:bodyPr/>
          <a:lstStyle/>
          <a:p>
            <a:pPr eaLnBrk="1" hangingPunct="1"/>
            <a:br>
              <a:rPr lang="en-US"/>
            </a:br>
            <a:r>
              <a:rPr lang="en-US"/>
              <a:t>What is effect size?</a:t>
            </a:r>
            <a:br>
              <a:rPr lang="en-US"/>
            </a:br>
            <a:endParaRPr lang="en-US"/>
          </a:p>
        </p:txBody>
      </p:sp>
      <p:sp>
        <p:nvSpPr>
          <p:cNvPr id="43010" name="Content Placeholder 2"/>
          <p:cNvSpPr>
            <a:spLocks noGrp="1"/>
          </p:cNvSpPr>
          <p:nvPr>
            <p:ph idx="1"/>
          </p:nvPr>
        </p:nvSpPr>
        <p:spPr>
          <a:xfrm>
            <a:off x="838200" y="1981200"/>
            <a:ext cx="7772400" cy="4114800"/>
          </a:xfrm>
        </p:spPr>
        <p:txBody>
          <a:bodyPr/>
          <a:lstStyle/>
          <a:p>
            <a:pPr eaLnBrk="1" hangingPunct="1"/>
            <a:r>
              <a:rPr lang="en-US" dirty="0"/>
              <a:t>Size of a difference that is unaffected by sample size</a:t>
            </a:r>
          </a:p>
          <a:p>
            <a:pPr lvl="1" eaLnBrk="1" hangingPunct="1"/>
            <a:r>
              <a:rPr lang="en-US" dirty="0"/>
              <a:t>How much two populations </a:t>
            </a:r>
            <a:r>
              <a:rPr lang="en-US" i="1" dirty="0"/>
              <a:t>do not </a:t>
            </a:r>
            <a:r>
              <a:rPr lang="en-US" dirty="0"/>
              <a:t>overlap</a:t>
            </a:r>
          </a:p>
          <a:p>
            <a:pPr eaLnBrk="1" hangingPunct="1"/>
            <a:r>
              <a:rPr lang="en-US" dirty="0"/>
              <a:t>Standardization across studies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4" descr="Nolan_fig12_08"/>
          <p:cNvPicPr>
            <a:picLocks noChangeAspect="1" noChangeArrowheads="1"/>
          </p:cNvPicPr>
          <p:nvPr/>
        </p:nvPicPr>
        <p:blipFill>
          <a:blip r:embed="rId3"/>
          <a:srcRect/>
          <a:stretch>
            <a:fillRect/>
          </a:stretch>
        </p:blipFill>
        <p:spPr bwMode="auto">
          <a:xfrm>
            <a:off x="1143000" y="2286000"/>
            <a:ext cx="6858000" cy="4381500"/>
          </a:xfrm>
          <a:prstGeom prst="rect">
            <a:avLst/>
          </a:prstGeom>
          <a:noFill/>
          <a:ln w="9525">
            <a:noFill/>
            <a:miter lim="800000"/>
            <a:headEnd/>
            <a:tailEnd/>
          </a:ln>
        </p:spPr>
      </p:pic>
      <p:sp>
        <p:nvSpPr>
          <p:cNvPr id="19459" name="Text Box 5"/>
          <p:cNvSpPr txBox="1">
            <a:spLocks noChangeArrowheads="1"/>
          </p:cNvSpPr>
          <p:nvPr/>
        </p:nvSpPr>
        <p:spPr bwMode="auto">
          <a:xfrm>
            <a:off x="685800" y="304800"/>
            <a:ext cx="8229600" cy="1816100"/>
          </a:xfrm>
          <a:prstGeom prst="rect">
            <a:avLst/>
          </a:prstGeom>
          <a:noFill/>
          <a:ln w="9525">
            <a:noFill/>
            <a:miter lim="800000"/>
            <a:headEnd/>
            <a:tailEnd/>
          </a:ln>
        </p:spPr>
        <p:txBody>
          <a:bodyPr>
            <a:spAutoFit/>
          </a:bodyPr>
          <a:lstStyle/>
          <a:p>
            <a:pPr algn="ctr" eaLnBrk="0" hangingPunct="0">
              <a:spcBef>
                <a:spcPct val="50000"/>
              </a:spcBef>
              <a:defRPr/>
            </a:pPr>
            <a:r>
              <a:rPr lang="en-US" sz="3200" b="1" dirty="0">
                <a:solidFill>
                  <a:srgbClr val="800000"/>
                </a:solidFill>
                <a:latin typeface="+mn-lt"/>
                <a:ea typeface="Geneva" pitchFamily="-48" charset="-128"/>
                <a:cs typeface="+mn-cs"/>
              </a:rPr>
              <a:t>Effect Size &amp; Mean Differences         </a:t>
            </a:r>
          </a:p>
          <a:p>
            <a:pPr algn="ctr" eaLnBrk="0" hangingPunct="0">
              <a:spcBef>
                <a:spcPct val="50000"/>
              </a:spcBef>
              <a:defRPr/>
            </a:pPr>
            <a:r>
              <a:rPr lang="en-US" sz="3200" b="1" dirty="0">
                <a:solidFill>
                  <a:srgbClr val="800000"/>
                </a:solidFill>
                <a:latin typeface="+mn-lt"/>
                <a:ea typeface="Geneva" pitchFamily="-48" charset="-128"/>
                <a:cs typeface="+mn-cs"/>
              </a:rPr>
              <a:t>Imagine both represent significant effects: Which effect is bigger?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Dangers of NHST</a:t>
            </a:r>
          </a:p>
        </p:txBody>
      </p:sp>
      <p:sp>
        <p:nvSpPr>
          <p:cNvPr id="3" name="Content Placeholder 2"/>
          <p:cNvSpPr>
            <a:spLocks noGrp="1"/>
          </p:cNvSpPr>
          <p:nvPr>
            <p:ph idx="1"/>
          </p:nvPr>
        </p:nvSpPr>
        <p:spPr/>
        <p:txBody>
          <a:bodyPr/>
          <a:lstStyle/>
          <a:p>
            <a:r>
              <a:rPr lang="en-US" dirty="0"/>
              <a:t>We already discussed that statistically significant </a:t>
            </a:r>
            <a:r>
              <a:rPr lang="en-US" i="1" dirty="0"/>
              <a:t>does not</a:t>
            </a:r>
            <a:r>
              <a:rPr lang="en-US" dirty="0"/>
              <a:t> always mean practically important.</a:t>
            </a:r>
          </a:p>
          <a:p>
            <a:pPr lvl="1"/>
            <a:r>
              <a:rPr lang="en-US" dirty="0"/>
              <a:t>Be especially skeptical if they have very large sample sizes (without any of the information presented in </a:t>
            </a:r>
            <a:r>
              <a:rPr lang="en-US"/>
              <a:t>this chapter).</a:t>
            </a:r>
          </a:p>
        </p:txBody>
      </p:sp>
    </p:spTree>
    <p:extLst>
      <p:ext uri="{BB962C8B-B14F-4D97-AF65-F5344CB8AC3E}">
        <p14:creationId xmlns:p14="http://schemas.microsoft.com/office/powerpoint/2010/main" val="237273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4" descr="Nolan_fig12_09"/>
          <p:cNvPicPr>
            <a:picLocks noChangeAspect="1" noChangeArrowheads="1"/>
          </p:cNvPicPr>
          <p:nvPr/>
        </p:nvPicPr>
        <p:blipFill>
          <a:blip r:embed="rId3"/>
          <a:srcRect/>
          <a:stretch>
            <a:fillRect/>
          </a:stretch>
        </p:blipFill>
        <p:spPr bwMode="auto">
          <a:xfrm>
            <a:off x="1143000" y="2225675"/>
            <a:ext cx="7010400" cy="4479925"/>
          </a:xfrm>
          <a:prstGeom prst="rect">
            <a:avLst/>
          </a:prstGeom>
          <a:noFill/>
          <a:ln w="9525">
            <a:noFill/>
            <a:miter lim="800000"/>
            <a:headEnd/>
            <a:tailEnd/>
          </a:ln>
        </p:spPr>
      </p:pic>
      <p:sp>
        <p:nvSpPr>
          <p:cNvPr id="20483" name="Text Box 5"/>
          <p:cNvSpPr txBox="1">
            <a:spLocks noChangeArrowheads="1"/>
          </p:cNvSpPr>
          <p:nvPr/>
        </p:nvSpPr>
        <p:spPr bwMode="auto">
          <a:xfrm>
            <a:off x="1219200" y="381000"/>
            <a:ext cx="8077200" cy="1754188"/>
          </a:xfrm>
          <a:prstGeom prst="rect">
            <a:avLst/>
          </a:prstGeom>
          <a:noFill/>
          <a:ln w="9525">
            <a:noFill/>
            <a:miter lim="800000"/>
            <a:headEnd/>
            <a:tailEnd/>
          </a:ln>
        </p:spPr>
        <p:txBody>
          <a:bodyPr>
            <a:spAutoFit/>
          </a:bodyPr>
          <a:lstStyle/>
          <a:p>
            <a:pPr algn="ctr" eaLnBrk="0" hangingPunct="0">
              <a:defRPr/>
            </a:pPr>
            <a:r>
              <a:rPr lang="en-US" sz="3600" b="1" dirty="0">
                <a:solidFill>
                  <a:srgbClr val="800000"/>
                </a:solidFill>
                <a:latin typeface="+mn-lt"/>
                <a:ea typeface="Geneva" pitchFamily="-48" charset="-128"/>
                <a:cs typeface="+mn-cs"/>
              </a:rPr>
              <a:t>Effect Size and Standard Deviation</a:t>
            </a:r>
          </a:p>
          <a:p>
            <a:pPr algn="ctr" eaLnBrk="0" hangingPunct="0">
              <a:defRPr/>
            </a:pPr>
            <a:r>
              <a:rPr lang="en-US" sz="3600" b="1" dirty="0">
                <a:solidFill>
                  <a:srgbClr val="800000"/>
                </a:solidFill>
                <a:latin typeface="+mn-lt"/>
                <a:ea typeface="Geneva" pitchFamily="-48" charset="-128"/>
                <a:cs typeface="+mn-cs"/>
              </a:rPr>
              <a:t>Note the spread in the two figures: Which effect size is bigger?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5800" y="1981200"/>
            <a:ext cx="8077200" cy="4114800"/>
          </a:xfrm>
          <a:prstGeom prst="rect">
            <a:avLst/>
          </a:prstGeom>
        </p:spPr>
        <p:txBody>
          <a:bodyPr/>
          <a:lstStyle/>
          <a:p>
            <a:pPr marL="342900" indent="-342900" eaLnBrk="0" hangingPunct="0">
              <a:spcBef>
                <a:spcPct val="20000"/>
              </a:spcBef>
              <a:buFontTx/>
              <a:buChar char="&gt;"/>
              <a:defRPr/>
            </a:pPr>
            <a:r>
              <a:rPr lang="en-US" sz="3200" dirty="0">
                <a:solidFill>
                  <a:schemeClr val="accent2"/>
                </a:solidFill>
                <a:latin typeface="Lucida Grande" pitchFamily="-48" charset="0"/>
                <a:ea typeface="Geneva" pitchFamily="-48" charset="-128"/>
                <a:cs typeface="+mn-cs"/>
              </a:rPr>
              <a:t>Decrease the amount of overlap between two distributions:</a:t>
            </a:r>
          </a:p>
          <a:p>
            <a:pPr eaLnBrk="0" hangingPunct="0">
              <a:defRPr/>
            </a:pPr>
            <a:r>
              <a:rPr lang="en-US" sz="3200" dirty="0">
                <a:solidFill>
                  <a:schemeClr val="accent2"/>
                </a:solidFill>
                <a:latin typeface="Lucida Grande" pitchFamily="-48" charset="0"/>
                <a:ea typeface="Geneva" pitchFamily="-48" charset="-128"/>
                <a:cs typeface="+mn-cs"/>
              </a:rPr>
              <a:t>   1.  Their means are farther apart</a:t>
            </a:r>
          </a:p>
          <a:p>
            <a:pPr eaLnBrk="0" hangingPunct="0">
              <a:defRPr/>
            </a:pPr>
            <a:r>
              <a:rPr lang="en-US" sz="3200" dirty="0">
                <a:solidFill>
                  <a:schemeClr val="accent2"/>
                </a:solidFill>
                <a:latin typeface="Lucida Grande" pitchFamily="-48" charset="0"/>
                <a:ea typeface="Geneva" pitchFamily="-48" charset="-128"/>
                <a:cs typeface="+mn-cs"/>
              </a:rPr>
              <a:t>   2.  The variation within each 	</a:t>
            </a:r>
            <a:r>
              <a:rPr lang="en-US" sz="3200" b="1" dirty="0">
                <a:solidFill>
                  <a:schemeClr val="accent2"/>
                </a:solidFill>
                <a:latin typeface="Lucida Grande" pitchFamily="-48" charset="0"/>
                <a:ea typeface="Geneva" pitchFamily="-48" charset="-128"/>
                <a:cs typeface="+mn-cs"/>
              </a:rPr>
              <a:t>population</a:t>
            </a:r>
            <a:r>
              <a:rPr lang="en-US" sz="3200" dirty="0">
                <a:solidFill>
                  <a:schemeClr val="accent2"/>
                </a:solidFill>
                <a:latin typeface="Lucida Grande" pitchFamily="-48" charset="0"/>
                <a:ea typeface="Geneva" pitchFamily="-48" charset="-128"/>
                <a:cs typeface="+mn-cs"/>
              </a:rPr>
              <a:t> is smaller</a:t>
            </a:r>
            <a:endParaRPr lang="en-US" sz="3200" kern="0" dirty="0">
              <a:solidFill>
                <a:schemeClr val="accent2"/>
              </a:solidFill>
              <a:latin typeface="+mn-lt"/>
              <a:ea typeface="+mn-ea"/>
              <a:cs typeface="+mn-cs"/>
            </a:endParaRPr>
          </a:p>
        </p:txBody>
      </p:sp>
      <p:sp>
        <p:nvSpPr>
          <p:cNvPr id="3" name="Title 3"/>
          <p:cNvSpPr txBox="1">
            <a:spLocks/>
          </p:cNvSpPr>
          <p:nvPr/>
        </p:nvSpPr>
        <p:spPr>
          <a:xfrm>
            <a:off x="838200" y="685800"/>
            <a:ext cx="7772400" cy="533400"/>
          </a:xfrm>
          <a:prstGeom prst="rect">
            <a:avLst/>
          </a:prstGeom>
        </p:spPr>
        <p:txBody>
          <a:bodyPr/>
          <a:lstStyle/>
          <a:p>
            <a:pPr algn="ctr">
              <a:defRPr/>
            </a:pPr>
            <a:r>
              <a:rPr lang="en-US" sz="3200" b="1" kern="0" dirty="0">
                <a:solidFill>
                  <a:srgbClr val="800000"/>
                </a:solidFill>
                <a:latin typeface="Helvetica" pitchFamily="-48" charset="0"/>
                <a:ea typeface="+mj-ea"/>
                <a:cs typeface="Helvetica" pitchFamily="-48" charset="0"/>
              </a:rPr>
              <a:t>Increasing Effect Size</a:t>
            </a:r>
            <a:endParaRPr lang="en-US" sz="3600" b="1" kern="0" dirty="0">
              <a:solidFill>
                <a:srgbClr val="C00000"/>
              </a:solidFill>
              <a:latin typeface="Helvetica" pitchFamily="-48" charset="0"/>
              <a:ea typeface="+mj-ea"/>
              <a:cs typeface="Helvetica" pitchFamily="-4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762000" y="1752600"/>
            <a:ext cx="7772400" cy="4114800"/>
          </a:xfrm>
        </p:spPr>
        <p:txBody>
          <a:bodyPr/>
          <a:lstStyle/>
          <a:p>
            <a:r>
              <a:rPr lang="en-US">
                <a:ea typeface="Helvetica"/>
                <a:cs typeface="Helvetica"/>
              </a:rPr>
              <a:t>Cohen’s </a:t>
            </a:r>
            <a:r>
              <a:rPr lang="en-US" i="1">
                <a:ea typeface="Helvetica"/>
                <a:cs typeface="Helvetica"/>
              </a:rPr>
              <a:t>d </a:t>
            </a:r>
            <a:r>
              <a:rPr lang="en-US"/>
              <a:t>Estimates effect size</a:t>
            </a:r>
          </a:p>
          <a:p>
            <a:r>
              <a:rPr lang="en-US"/>
              <a:t>Assesses difference between means using standard deviation instead of standard error</a:t>
            </a:r>
          </a:p>
        </p:txBody>
      </p:sp>
      <p:graphicFrame>
        <p:nvGraphicFramePr>
          <p:cNvPr id="1026" name="Object 2"/>
          <p:cNvGraphicFramePr>
            <a:graphicFrameLocks noChangeAspect="1"/>
          </p:cNvGraphicFramePr>
          <p:nvPr/>
        </p:nvGraphicFramePr>
        <p:xfrm>
          <a:off x="2743200" y="4267200"/>
          <a:ext cx="2557463" cy="1416050"/>
        </p:xfrm>
        <a:graphic>
          <a:graphicData uri="http://schemas.openxmlformats.org/presentationml/2006/ole">
            <mc:AlternateContent xmlns:mc="http://schemas.openxmlformats.org/markup-compatibility/2006">
              <mc:Choice xmlns:v="urn:schemas-microsoft-com:vml" Requires="v">
                <p:oleObj spid="_x0000_s1060" name="Equation" r:id="rId4" imgW="711000" imgH="393480" progId="Equation.3">
                  <p:embed/>
                </p:oleObj>
              </mc:Choice>
              <mc:Fallback>
                <p:oleObj name="Equation" r:id="rId4" imgW="7110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267200"/>
                        <a:ext cx="2557463" cy="1416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8" name="Title 3"/>
          <p:cNvSpPr>
            <a:spLocks noGrp="1"/>
          </p:cNvSpPr>
          <p:nvPr>
            <p:ph type="title"/>
          </p:nvPr>
        </p:nvSpPr>
        <p:spPr>
          <a:xfrm>
            <a:off x="838200" y="685800"/>
            <a:ext cx="7772400" cy="533400"/>
          </a:xfrm>
        </p:spPr>
        <p:txBody>
          <a:bodyPr/>
          <a:lstStyle/>
          <a:p>
            <a:pPr eaLnBrk="1" hangingPunct="1"/>
            <a:r>
              <a:rPr lang="en-US" sz="3200"/>
              <a:t>Calculating Effect Size</a:t>
            </a:r>
            <a:endParaRPr lang="en-US">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 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22295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2" descr="C:\Documents and Settings\dillerj\Desktop\Stats_Consult\JPGS - low res\CH08\low\NOLESS_TB08-01.jpg"/>
          <p:cNvPicPr>
            <a:picLocks noChangeAspect="1" noChangeArrowheads="1"/>
          </p:cNvPicPr>
          <p:nvPr/>
        </p:nvPicPr>
        <p:blipFill>
          <a:blip r:embed="rId3"/>
          <a:srcRect/>
          <a:stretch>
            <a:fillRect/>
          </a:stretch>
        </p:blipFill>
        <p:spPr bwMode="auto">
          <a:xfrm>
            <a:off x="787400" y="1905000"/>
            <a:ext cx="8128000" cy="2959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idx="4294967295"/>
          </p:nvPr>
        </p:nvSpPr>
        <p:spPr>
          <a:xfrm>
            <a:off x="838200" y="685800"/>
            <a:ext cx="7772400" cy="533400"/>
          </a:xfrm>
        </p:spPr>
        <p:txBody>
          <a:bodyPr/>
          <a:lstStyle/>
          <a:p>
            <a:r>
              <a:rPr lang="en-US"/>
              <a:t>Statistical Power</a:t>
            </a:r>
          </a:p>
        </p:txBody>
      </p:sp>
      <p:sp>
        <p:nvSpPr>
          <p:cNvPr id="57346" name="Text Placeholder 2"/>
          <p:cNvSpPr>
            <a:spLocks noGrp="1"/>
          </p:cNvSpPr>
          <p:nvPr>
            <p:ph type="body" idx="4294967295"/>
          </p:nvPr>
        </p:nvSpPr>
        <p:spPr>
          <a:xfrm>
            <a:off x="762000" y="1828800"/>
            <a:ext cx="7772400" cy="4114800"/>
          </a:xfrm>
        </p:spPr>
        <p:txBody>
          <a:bodyPr/>
          <a:lstStyle/>
          <a:p>
            <a:r>
              <a:rPr lang="en-US"/>
              <a:t>The measure of our ability to reject the null hypothesis, given that the null is false</a:t>
            </a:r>
          </a:p>
          <a:p>
            <a:pPr lvl="1"/>
            <a:r>
              <a:rPr lang="en-US"/>
              <a:t>The probability that we will reject the null when we should</a:t>
            </a:r>
          </a:p>
          <a:p>
            <a:pPr lvl="1"/>
            <a:r>
              <a:rPr lang="en-US"/>
              <a:t>The probability that we will avoid a Type II error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Rangers Example</a:t>
            </a:r>
          </a:p>
        </p:txBody>
      </p:sp>
      <p:sp>
        <p:nvSpPr>
          <p:cNvPr id="3" name="Content Placeholder 2"/>
          <p:cNvSpPr>
            <a:spLocks noGrp="1"/>
          </p:cNvSpPr>
          <p:nvPr>
            <p:ph idx="1"/>
          </p:nvPr>
        </p:nvSpPr>
        <p:spPr/>
        <p:txBody>
          <a:bodyPr/>
          <a:lstStyle/>
          <a:p>
            <a:r>
              <a:rPr lang="en-US" dirty="0"/>
              <a:t>See handout!</a:t>
            </a:r>
          </a:p>
        </p:txBody>
      </p:sp>
    </p:spTree>
    <p:extLst>
      <p:ext uri="{BB962C8B-B14F-4D97-AF65-F5344CB8AC3E}">
        <p14:creationId xmlns:p14="http://schemas.microsoft.com/office/powerpoint/2010/main" val="3078920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a:xfrm>
            <a:off x="762000" y="685800"/>
            <a:ext cx="7772400" cy="533400"/>
          </a:xfrm>
        </p:spPr>
        <p:txBody>
          <a:bodyPr/>
          <a:lstStyle/>
          <a:p>
            <a:r>
              <a:rPr lang="en-US" dirty="0"/>
              <a:t>Calculating Power</a:t>
            </a:r>
          </a:p>
        </p:txBody>
      </p:sp>
      <p:sp>
        <p:nvSpPr>
          <p:cNvPr id="59394" name="Text Placeholder 2"/>
          <p:cNvSpPr>
            <a:spLocks noGrp="1"/>
          </p:cNvSpPr>
          <p:nvPr>
            <p:ph type="body" idx="4294967295"/>
          </p:nvPr>
        </p:nvSpPr>
        <p:spPr>
          <a:xfrm>
            <a:off x="685800" y="1676400"/>
            <a:ext cx="8229600" cy="4114800"/>
          </a:xfrm>
        </p:spPr>
        <p:txBody>
          <a:bodyPr/>
          <a:lstStyle/>
          <a:p>
            <a:r>
              <a:rPr lang="en-US" dirty="0"/>
              <a:t>Step 1: Determine the information needed to calculate power</a:t>
            </a:r>
          </a:p>
          <a:p>
            <a:pPr lvl="1"/>
            <a:r>
              <a:rPr lang="en-US" dirty="0"/>
              <a:t>Population mean (um)</a:t>
            </a:r>
          </a:p>
          <a:p>
            <a:pPr lvl="1"/>
            <a:r>
              <a:rPr lang="en-US" dirty="0"/>
              <a:t>Standard error (N, o needed)</a:t>
            </a:r>
          </a:p>
          <a:p>
            <a:pPr lvl="1"/>
            <a:r>
              <a:rPr lang="en-US" dirty="0"/>
              <a:t>Sample mean found (M)</a:t>
            </a:r>
          </a:p>
          <a:p>
            <a:pPr lvl="1"/>
            <a:endParaRPr lang="en-US" dirty="0"/>
          </a:p>
        </p:txBody>
      </p:sp>
    </p:spTree>
    <p:extLst>
      <p:ext uri="{BB962C8B-B14F-4D97-AF65-F5344CB8AC3E}">
        <p14:creationId xmlns:p14="http://schemas.microsoft.com/office/powerpoint/2010/main" val="182103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a:xfrm>
            <a:off x="762000" y="685800"/>
            <a:ext cx="7772400" cy="533400"/>
          </a:xfrm>
        </p:spPr>
        <p:txBody>
          <a:bodyPr/>
          <a:lstStyle/>
          <a:p>
            <a:r>
              <a:rPr lang="en-US" dirty="0"/>
              <a:t>Calculating Power</a:t>
            </a:r>
          </a:p>
        </p:txBody>
      </p:sp>
      <p:sp>
        <p:nvSpPr>
          <p:cNvPr id="59394" name="Text Placeholder 2"/>
          <p:cNvSpPr>
            <a:spLocks noGrp="1"/>
          </p:cNvSpPr>
          <p:nvPr>
            <p:ph type="body" idx="4294967295"/>
          </p:nvPr>
        </p:nvSpPr>
        <p:spPr>
          <a:xfrm>
            <a:off x="685800" y="1676400"/>
            <a:ext cx="8229600" cy="4114800"/>
          </a:xfrm>
        </p:spPr>
        <p:txBody>
          <a:bodyPr/>
          <a:lstStyle/>
          <a:p>
            <a:r>
              <a:rPr lang="en-US" dirty="0"/>
              <a:t>Step 2: Determine a critical z value (cut off score)</a:t>
            </a:r>
          </a:p>
          <a:p>
            <a:r>
              <a:rPr lang="en-US" dirty="0"/>
              <a:t>Calculate raw score for that z:</a:t>
            </a:r>
          </a:p>
          <a:p>
            <a:r>
              <a:rPr lang="en-US" dirty="0" err="1"/>
              <a:t>Mneeded</a:t>
            </a:r>
            <a:r>
              <a:rPr lang="en-US" dirty="0"/>
              <a:t> = um + (</a:t>
            </a:r>
            <a:r>
              <a:rPr lang="en-US" dirty="0" err="1"/>
              <a:t>om</a:t>
            </a:r>
            <a:r>
              <a:rPr lang="en-US" dirty="0"/>
              <a:t>)*z</a:t>
            </a:r>
          </a:p>
        </p:txBody>
      </p:sp>
    </p:spTree>
    <p:extLst>
      <p:ext uri="{BB962C8B-B14F-4D97-AF65-F5344CB8AC3E}">
        <p14:creationId xmlns:p14="http://schemas.microsoft.com/office/powerpoint/2010/main" val="182103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a:xfrm>
            <a:off x="762000" y="685800"/>
            <a:ext cx="7772400" cy="533400"/>
          </a:xfrm>
        </p:spPr>
        <p:txBody>
          <a:bodyPr/>
          <a:lstStyle/>
          <a:p>
            <a:r>
              <a:rPr lang="en-US" dirty="0"/>
              <a:t>Calculating Power</a:t>
            </a:r>
          </a:p>
        </p:txBody>
      </p:sp>
      <p:sp>
        <p:nvSpPr>
          <p:cNvPr id="59394" name="Text Placeholder 2"/>
          <p:cNvSpPr>
            <a:spLocks noGrp="1"/>
          </p:cNvSpPr>
          <p:nvPr>
            <p:ph type="body" idx="4294967295"/>
          </p:nvPr>
        </p:nvSpPr>
        <p:spPr>
          <a:xfrm>
            <a:off x="685800" y="1676400"/>
            <a:ext cx="8229600" cy="4114800"/>
          </a:xfrm>
        </p:spPr>
        <p:txBody>
          <a:bodyPr/>
          <a:lstStyle/>
          <a:p>
            <a:r>
              <a:rPr lang="en-US" dirty="0"/>
              <a:t>Step 3: Figure out the distance between the M needed and sample M you estimated</a:t>
            </a:r>
          </a:p>
          <a:p>
            <a:pPr lvl="1"/>
            <a:r>
              <a:rPr lang="en-US" dirty="0"/>
              <a:t>Z = (</a:t>
            </a:r>
            <a:r>
              <a:rPr lang="en-US" dirty="0" err="1"/>
              <a:t>Mneeded</a:t>
            </a:r>
            <a:r>
              <a:rPr lang="en-US" dirty="0"/>
              <a:t> – </a:t>
            </a:r>
            <a:r>
              <a:rPr lang="en-US" dirty="0" err="1"/>
              <a:t>Msample</a:t>
            </a:r>
            <a:r>
              <a:rPr lang="en-US" dirty="0"/>
              <a:t>) / </a:t>
            </a:r>
            <a:r>
              <a:rPr lang="en-US" dirty="0" err="1"/>
              <a:t>om</a:t>
            </a:r>
            <a:endParaRPr lang="en-US" dirty="0"/>
          </a:p>
          <a:p>
            <a:pPr lvl="1"/>
            <a:endParaRPr lang="en-US" dirty="0"/>
          </a:p>
          <a:p>
            <a:r>
              <a:rPr lang="en-US" dirty="0"/>
              <a:t>Then the percentage of the distribution above/below that score is power</a:t>
            </a:r>
          </a:p>
          <a:p>
            <a:pPr lvl="1"/>
            <a:r>
              <a:rPr lang="en-US" dirty="0"/>
              <a:t>(matches your hypothesis of higher or lower)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85800" y="685800"/>
            <a:ext cx="7772400" cy="533400"/>
          </a:xfrm>
        </p:spPr>
        <p:txBody>
          <a:bodyPr/>
          <a:lstStyle/>
          <a:p>
            <a:pPr eaLnBrk="1" hangingPunct="1"/>
            <a:r>
              <a:rPr lang="en-US" dirty="0"/>
              <a:t>Women are bad at Math.</a:t>
            </a:r>
          </a:p>
        </p:txBody>
      </p:sp>
      <p:sp>
        <p:nvSpPr>
          <p:cNvPr id="20482" name="Rectangle 3"/>
          <p:cNvSpPr>
            <a:spLocks noGrp="1" noChangeArrowheads="1"/>
          </p:cNvSpPr>
          <p:nvPr>
            <p:ph type="body" idx="1"/>
          </p:nvPr>
        </p:nvSpPr>
        <p:spPr/>
        <p:txBody>
          <a:bodyPr/>
          <a:lstStyle/>
          <a:p>
            <a:pPr eaLnBrk="1" hangingPunct="1"/>
            <a:r>
              <a:rPr lang="en-US" dirty="0"/>
              <a:t>While I joke about being bad at math, I </a:t>
            </a:r>
            <a:r>
              <a:rPr lang="en-US" i="1" dirty="0"/>
              <a:t>really dislike </a:t>
            </a:r>
            <a:r>
              <a:rPr lang="en-US" dirty="0"/>
              <a:t>when people tell me women are not good at math.</a:t>
            </a:r>
          </a:p>
          <a:p>
            <a:pPr lvl="1" eaLnBrk="1" hangingPunct="1"/>
            <a:r>
              <a:rPr lang="en-US" dirty="0"/>
              <a:t>Seriously, I was on the state math team.  </a:t>
            </a:r>
          </a:p>
          <a:p>
            <a:pPr eaLnBrk="1" hangingPunct="1"/>
            <a:r>
              <a:rPr lang="en-US" dirty="0">
                <a:hlinkClick r:id="rId3"/>
              </a:rPr>
              <a:t>Cool presentation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increases power?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572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905000" y="457200"/>
            <a:ext cx="6781800" cy="646113"/>
          </a:xfrm>
          <a:prstGeom prst="rect">
            <a:avLst/>
          </a:prstGeom>
          <a:noFill/>
          <a:ln w="9525">
            <a:noFill/>
            <a:miter lim="800000"/>
            <a:headEnd/>
            <a:tailEnd/>
          </a:ln>
        </p:spPr>
        <p:txBody>
          <a:bodyPr>
            <a:spAutoFit/>
          </a:bodyPr>
          <a:lstStyle/>
          <a:p>
            <a:pPr algn="ctr" eaLnBrk="0" hangingPunct="0">
              <a:spcBef>
                <a:spcPct val="50000"/>
              </a:spcBef>
              <a:defRPr/>
            </a:pPr>
            <a:r>
              <a:rPr lang="en-US" sz="3600" b="1" dirty="0">
                <a:solidFill>
                  <a:srgbClr val="800000"/>
                </a:solidFill>
                <a:latin typeface="+mn-lt"/>
                <a:ea typeface="Geneva" pitchFamily="-48" charset="-128"/>
                <a:cs typeface="+mn-cs"/>
              </a:rPr>
              <a:t>Increasing Alpha</a:t>
            </a:r>
          </a:p>
        </p:txBody>
      </p:sp>
      <p:pic>
        <p:nvPicPr>
          <p:cNvPr id="65538" name="Picture 2" descr="E:\CH08\NolH2e_fig_08_10.jpg"/>
          <p:cNvPicPr>
            <a:picLocks noChangeAspect="1" noChangeArrowheads="1"/>
          </p:cNvPicPr>
          <p:nvPr/>
        </p:nvPicPr>
        <p:blipFill>
          <a:blip r:embed="rId3"/>
          <a:srcRect/>
          <a:stretch>
            <a:fillRect/>
          </a:stretch>
        </p:blipFill>
        <p:spPr bwMode="auto">
          <a:xfrm>
            <a:off x="1636713" y="1219200"/>
            <a:ext cx="6669087" cy="5486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5"/>
          <p:cNvSpPr txBox="1">
            <a:spLocks noChangeArrowheads="1"/>
          </p:cNvSpPr>
          <p:nvPr/>
        </p:nvSpPr>
        <p:spPr bwMode="auto">
          <a:xfrm>
            <a:off x="1143000" y="381000"/>
            <a:ext cx="8077200" cy="646113"/>
          </a:xfrm>
          <a:prstGeom prst="rect">
            <a:avLst/>
          </a:prstGeom>
          <a:noFill/>
          <a:ln w="9525">
            <a:noFill/>
            <a:miter lim="800000"/>
            <a:headEnd/>
            <a:tailEnd/>
          </a:ln>
        </p:spPr>
        <p:txBody>
          <a:bodyPr>
            <a:spAutoFit/>
          </a:bodyPr>
          <a:lstStyle/>
          <a:p>
            <a:pPr algn="ctr" eaLnBrk="0" hangingPunct="0">
              <a:spcBef>
                <a:spcPct val="50000"/>
              </a:spcBef>
              <a:defRPr/>
            </a:pPr>
            <a:r>
              <a:rPr lang="en-US" sz="3600" b="1" dirty="0">
                <a:solidFill>
                  <a:srgbClr val="800000"/>
                </a:solidFill>
                <a:latin typeface="+mn-lt"/>
                <a:ea typeface="Geneva" pitchFamily="-48" charset="-128"/>
                <a:cs typeface="+mn-cs"/>
              </a:rPr>
              <a:t>Two-Tailed Verses One-Tailed Tests</a:t>
            </a:r>
          </a:p>
        </p:txBody>
      </p:sp>
      <p:pic>
        <p:nvPicPr>
          <p:cNvPr id="67586" name="Picture 2" descr="E:\CH08\NolH2e_fig_08_12.jpg"/>
          <p:cNvPicPr>
            <a:picLocks noChangeAspect="1" noChangeArrowheads="1"/>
          </p:cNvPicPr>
          <p:nvPr/>
        </p:nvPicPr>
        <p:blipFill>
          <a:blip r:embed="rId3"/>
          <a:srcRect/>
          <a:stretch>
            <a:fillRect/>
          </a:stretch>
        </p:blipFill>
        <p:spPr bwMode="auto">
          <a:xfrm>
            <a:off x="1371600" y="1371600"/>
            <a:ext cx="7162800" cy="53546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676400" y="381000"/>
            <a:ext cx="7010400" cy="1200150"/>
          </a:xfrm>
          <a:prstGeom prst="rect">
            <a:avLst/>
          </a:prstGeom>
          <a:noFill/>
          <a:ln w="9525">
            <a:noFill/>
            <a:miter lim="800000"/>
            <a:headEnd/>
            <a:tailEnd/>
          </a:ln>
        </p:spPr>
        <p:txBody>
          <a:bodyPr>
            <a:spAutoFit/>
          </a:bodyPr>
          <a:lstStyle/>
          <a:p>
            <a:pPr algn="ctr" eaLnBrk="0" hangingPunct="0">
              <a:spcBef>
                <a:spcPct val="50000"/>
              </a:spcBef>
              <a:defRPr/>
            </a:pPr>
            <a:r>
              <a:rPr lang="en-US" sz="3600" b="1" dirty="0">
                <a:solidFill>
                  <a:srgbClr val="800000"/>
                </a:solidFill>
                <a:latin typeface="+mn-lt"/>
                <a:ea typeface="Geneva" pitchFamily="-48" charset="-128"/>
                <a:cs typeface="+mn-cs"/>
              </a:rPr>
              <a:t>Increasing Sample Size or Decreasing Standard Deviation</a:t>
            </a:r>
          </a:p>
        </p:txBody>
      </p:sp>
      <p:pic>
        <p:nvPicPr>
          <p:cNvPr id="69634" name="Picture 3" descr="E:\CH08\NolH2e_fig_08_12.jpg"/>
          <p:cNvPicPr>
            <a:picLocks noChangeAspect="1" noChangeArrowheads="1"/>
          </p:cNvPicPr>
          <p:nvPr/>
        </p:nvPicPr>
        <p:blipFill>
          <a:blip r:embed="rId3"/>
          <a:srcRect/>
          <a:stretch>
            <a:fillRect/>
          </a:stretch>
        </p:blipFill>
        <p:spPr bwMode="auto">
          <a:xfrm>
            <a:off x="1905000" y="1730375"/>
            <a:ext cx="6553200" cy="4899025"/>
          </a:xfrm>
          <a:prstGeom prst="rect">
            <a:avLst/>
          </a:prstGeom>
          <a:noFill/>
          <a:ln w="9525">
            <a:noFill/>
            <a:miter lim="800000"/>
            <a:headEnd/>
            <a:tailEnd/>
          </a:ln>
        </p:spPr>
      </p:pic>
      <p:sp>
        <p:nvSpPr>
          <p:cNvPr id="2" name="TextBox 1"/>
          <p:cNvSpPr txBox="1"/>
          <p:nvPr/>
        </p:nvSpPr>
        <p:spPr>
          <a:xfrm>
            <a:off x="304800" y="4191000"/>
            <a:ext cx="2133600" cy="1981200"/>
          </a:xfrm>
          <a:prstGeom prst="rect">
            <a:avLst/>
          </a:prstGeom>
          <a:noFill/>
        </p:spPr>
        <p:txBody>
          <a:bodyPr wrap="square" rtlCol="0">
            <a:spAutoFit/>
          </a:bodyPr>
          <a:lstStyle/>
          <a:p>
            <a:r>
              <a:rPr lang="en-US" dirty="0"/>
              <a:t>Both of these decrease standard error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1219200" y="381000"/>
            <a:ext cx="8077200" cy="1200150"/>
          </a:xfrm>
          <a:prstGeom prst="rect">
            <a:avLst/>
          </a:prstGeom>
          <a:noFill/>
          <a:ln w="9525">
            <a:noFill/>
            <a:miter lim="800000"/>
            <a:headEnd/>
            <a:tailEnd/>
          </a:ln>
        </p:spPr>
        <p:txBody>
          <a:bodyPr>
            <a:spAutoFit/>
          </a:bodyPr>
          <a:lstStyle/>
          <a:p>
            <a:pPr algn="ctr" eaLnBrk="0" hangingPunct="0">
              <a:spcBef>
                <a:spcPct val="50000"/>
              </a:spcBef>
              <a:defRPr/>
            </a:pPr>
            <a:r>
              <a:rPr lang="en-US" sz="3600" b="1" dirty="0">
                <a:solidFill>
                  <a:srgbClr val="800000"/>
                </a:solidFill>
                <a:latin typeface="+mn-lt"/>
                <a:ea typeface="Geneva" pitchFamily="-48" charset="-128"/>
                <a:cs typeface="+mn-cs"/>
              </a:rPr>
              <a:t>Increasing the Difference between the Means</a:t>
            </a:r>
          </a:p>
        </p:txBody>
      </p:sp>
      <p:pic>
        <p:nvPicPr>
          <p:cNvPr id="71682" name="Picture 2" descr="E:\CH08\NolH2e_fig_08_13.jpg"/>
          <p:cNvPicPr>
            <a:picLocks noChangeAspect="1" noChangeArrowheads="1"/>
          </p:cNvPicPr>
          <p:nvPr/>
        </p:nvPicPr>
        <p:blipFill>
          <a:blip r:embed="rId3"/>
          <a:srcRect/>
          <a:stretch>
            <a:fillRect/>
          </a:stretch>
        </p:blipFill>
        <p:spPr bwMode="auto">
          <a:xfrm>
            <a:off x="1905000" y="1600200"/>
            <a:ext cx="6327775" cy="5181600"/>
          </a:xfrm>
          <a:prstGeom prst="rect">
            <a:avLst/>
          </a:prstGeom>
          <a:noFill/>
          <a:ln w="9525">
            <a:noFill/>
            <a:miter lim="800000"/>
            <a:headEnd/>
            <a:tailEnd/>
          </a:ln>
        </p:spPr>
      </p:pic>
      <p:sp>
        <p:nvSpPr>
          <p:cNvPr id="2" name="TextBox 1"/>
          <p:cNvSpPr txBox="1"/>
          <p:nvPr/>
        </p:nvSpPr>
        <p:spPr>
          <a:xfrm>
            <a:off x="541590" y="4649808"/>
            <a:ext cx="1703712" cy="461665"/>
          </a:xfrm>
          <a:prstGeom prst="rect">
            <a:avLst/>
          </a:prstGeom>
          <a:noFill/>
        </p:spPr>
        <p:txBody>
          <a:bodyPr wrap="none" rtlCol="0">
            <a:spAutoFit/>
          </a:bodyPr>
          <a:lstStyle/>
          <a:p>
            <a:r>
              <a:rPr lang="en-US" dirty="0"/>
              <a:t>Effect size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body" idx="1"/>
          </p:nvPr>
        </p:nvSpPr>
        <p:spPr>
          <a:xfrm>
            <a:off x="838200" y="1828800"/>
            <a:ext cx="7772400" cy="4114800"/>
          </a:xfrm>
        </p:spPr>
        <p:txBody>
          <a:bodyPr/>
          <a:lstStyle/>
          <a:p>
            <a:pPr eaLnBrk="1" hangingPunct="1"/>
            <a:r>
              <a:rPr lang="en-US"/>
              <a:t>Larger sample size increases power</a:t>
            </a:r>
          </a:p>
          <a:p>
            <a:pPr eaLnBrk="1" hangingPunct="1"/>
            <a:r>
              <a:rPr lang="en-US"/>
              <a:t>Alpha level</a:t>
            </a:r>
          </a:p>
          <a:p>
            <a:pPr lvl="1" eaLnBrk="1" hangingPunct="1"/>
            <a:r>
              <a:rPr lang="en-US"/>
              <a:t>Higher level increases power (e.g., from .05 to .10)</a:t>
            </a:r>
          </a:p>
          <a:p>
            <a:pPr eaLnBrk="1" hangingPunct="1"/>
            <a:r>
              <a:rPr lang="en-US"/>
              <a:t>One-tailed tests have more power than two-tailed tests</a:t>
            </a:r>
          </a:p>
          <a:p>
            <a:pPr eaLnBrk="1" hangingPunct="1"/>
            <a:r>
              <a:rPr lang="en-US"/>
              <a:t>Decrease standard deviation</a:t>
            </a:r>
          </a:p>
          <a:p>
            <a:pPr eaLnBrk="1" hangingPunct="1"/>
            <a:r>
              <a:rPr lang="en-US"/>
              <a:t>Increase difference between the means</a:t>
            </a:r>
          </a:p>
        </p:txBody>
      </p:sp>
      <p:sp>
        <p:nvSpPr>
          <p:cNvPr id="73730" name="Title 2"/>
          <p:cNvSpPr>
            <a:spLocks noGrp="1"/>
          </p:cNvSpPr>
          <p:nvPr>
            <p:ph type="title"/>
          </p:nvPr>
        </p:nvSpPr>
        <p:spPr>
          <a:xfrm>
            <a:off x="685800" y="609600"/>
            <a:ext cx="7772400" cy="533400"/>
          </a:xfrm>
        </p:spPr>
        <p:txBody>
          <a:bodyPr/>
          <a:lstStyle/>
          <a:p>
            <a:r>
              <a:rPr lang="en-US"/>
              <a:t>Factors Affecting Power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a:xfrm>
            <a:off x="762000" y="2133600"/>
            <a:ext cx="7772400" cy="4114800"/>
          </a:xfrm>
        </p:spPr>
        <p:txBody>
          <a:bodyPr/>
          <a:lstStyle/>
          <a:p>
            <a:r>
              <a:rPr lang="en-US"/>
              <a:t>Why would it be important to know the statistical power of your study?</a:t>
            </a:r>
          </a:p>
        </p:txBody>
      </p:sp>
      <p:sp>
        <p:nvSpPr>
          <p:cNvPr id="78850" name="Title 2"/>
          <p:cNvSpPr>
            <a:spLocks noGrp="1"/>
          </p:cNvSpPr>
          <p:nvPr>
            <p:ph type="title"/>
          </p:nvPr>
        </p:nvSpPr>
        <p:spPr>
          <a:xfrm>
            <a:off x="762000" y="914400"/>
            <a:ext cx="7772400" cy="533400"/>
          </a:xfrm>
        </p:spPr>
        <p:txBody>
          <a:bodyPr/>
          <a:lstStyle/>
          <a:p>
            <a:r>
              <a:rPr lang="en-US" sz="3200"/>
              <a:t>Think About It</a:t>
            </a:r>
            <a:endParaRPr lang="en-US" sz="3200">
              <a:solidFill>
                <a:srgbClr val="99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762000" y="685800"/>
            <a:ext cx="7772400" cy="533400"/>
          </a:xfrm>
        </p:spPr>
        <p:txBody>
          <a:bodyPr/>
          <a:lstStyle/>
          <a:p>
            <a:r>
              <a:rPr lang="en-US"/>
              <a:t>Meta-Analysis</a:t>
            </a:r>
          </a:p>
        </p:txBody>
      </p:sp>
      <p:sp>
        <p:nvSpPr>
          <p:cNvPr id="75778" name="Content Placeholder 2"/>
          <p:cNvSpPr>
            <a:spLocks noGrp="1"/>
          </p:cNvSpPr>
          <p:nvPr>
            <p:ph idx="1"/>
          </p:nvPr>
        </p:nvSpPr>
        <p:spPr>
          <a:xfrm>
            <a:off x="685800" y="2057400"/>
            <a:ext cx="8382000" cy="4038600"/>
          </a:xfrm>
        </p:spPr>
        <p:txBody>
          <a:bodyPr/>
          <a:lstStyle/>
          <a:p>
            <a:r>
              <a:rPr lang="en-US"/>
              <a:t>Meta-analysis considers many studies simultaneously.</a:t>
            </a:r>
          </a:p>
          <a:p>
            <a:r>
              <a:rPr lang="en-US"/>
              <a:t>Allows us to think of each individual study as just one data point in a larger study.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914400" y="685800"/>
            <a:ext cx="7772400" cy="533400"/>
          </a:xfrm>
        </p:spPr>
        <p:txBody>
          <a:bodyPr/>
          <a:lstStyle/>
          <a:p>
            <a:r>
              <a:rPr lang="en-US"/>
              <a:t>The Logic of Meta-Analysis</a:t>
            </a:r>
          </a:p>
        </p:txBody>
      </p:sp>
      <p:sp>
        <p:nvSpPr>
          <p:cNvPr id="76802" name="Content Placeholder 2"/>
          <p:cNvSpPr>
            <a:spLocks noGrp="1"/>
          </p:cNvSpPr>
          <p:nvPr>
            <p:ph idx="1"/>
          </p:nvPr>
        </p:nvSpPr>
        <p:spPr>
          <a:xfrm>
            <a:off x="1066800" y="1981200"/>
            <a:ext cx="8077200" cy="4114800"/>
          </a:xfrm>
        </p:spPr>
        <p:txBody>
          <a:bodyPr/>
          <a:lstStyle/>
          <a:p>
            <a:r>
              <a:rPr lang="en-US" dirty="0"/>
              <a:t>STEP 1: Select the topic of interest</a:t>
            </a:r>
          </a:p>
          <a:p>
            <a:r>
              <a:rPr lang="en-US" dirty="0"/>
              <a:t>STEP 2: Locate every study that has</a:t>
            </a:r>
          </a:p>
          <a:p>
            <a:pPr marL="0" indent="0">
              <a:buNone/>
            </a:pPr>
            <a:r>
              <a:rPr lang="en-US" dirty="0"/>
              <a:t>been conducted and meets the criteria</a:t>
            </a:r>
          </a:p>
          <a:p>
            <a:r>
              <a:rPr lang="en-US" dirty="0"/>
              <a:t>STEP 3: Calculate an effect size, often Cohen’s </a:t>
            </a:r>
            <a:r>
              <a:rPr lang="en-US" i="1" dirty="0"/>
              <a:t>d, for every study</a:t>
            </a:r>
          </a:p>
          <a:p>
            <a:r>
              <a:rPr lang="en-US" dirty="0"/>
              <a:t>STEP 4: Calculate statistics and create appropriate graphs</a:t>
            </a:r>
            <a:endParaRPr lang="en-US"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2600" y="444500"/>
            <a:ext cx="8166100" cy="5969000"/>
          </a:xfrm>
          <a:prstGeom prst="rect">
            <a:avLst/>
          </a:prstGeom>
        </p:spPr>
      </p:pic>
    </p:spTree>
    <p:extLst>
      <p:ext uri="{BB962C8B-B14F-4D97-AF65-F5344CB8AC3E}">
        <p14:creationId xmlns:p14="http://schemas.microsoft.com/office/powerpoint/2010/main" val="86549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Practically Useful Numbers</a:t>
            </a:r>
          </a:p>
        </p:txBody>
      </p:sp>
      <p:sp>
        <p:nvSpPr>
          <p:cNvPr id="3" name="Content Placeholder 2"/>
          <p:cNvSpPr>
            <a:spLocks noGrp="1"/>
          </p:cNvSpPr>
          <p:nvPr>
            <p:ph idx="1"/>
          </p:nvPr>
        </p:nvSpPr>
        <p:spPr/>
        <p:txBody>
          <a:bodyPr/>
          <a:lstStyle/>
          <a:p>
            <a:r>
              <a:rPr lang="en-US" dirty="0"/>
              <a:t>So what do we do to judge a study for the practical significance?</a:t>
            </a:r>
          </a:p>
          <a:p>
            <a:pPr lvl="1"/>
            <a:r>
              <a:rPr lang="en-US" dirty="0"/>
              <a:t>Confidence Intervals (small = good)</a:t>
            </a:r>
          </a:p>
          <a:p>
            <a:pPr lvl="1"/>
            <a:r>
              <a:rPr lang="en-US" dirty="0"/>
              <a:t>Effect size (big = good)</a:t>
            </a:r>
          </a:p>
        </p:txBody>
      </p:sp>
    </p:spTree>
    <p:extLst>
      <p:ext uri="{BB962C8B-B14F-4D97-AF65-F5344CB8AC3E}">
        <p14:creationId xmlns:p14="http://schemas.microsoft.com/office/powerpoint/2010/main" val="101156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0" y="457200"/>
            <a:ext cx="9144000" cy="990600"/>
          </a:xfrm>
        </p:spPr>
        <p:txBody>
          <a:bodyPr/>
          <a:lstStyle/>
          <a:p>
            <a:pPr eaLnBrk="1" hangingPunct="1"/>
            <a:r>
              <a:rPr lang="en-US"/>
              <a:t>Confidence Intervals</a:t>
            </a:r>
          </a:p>
        </p:txBody>
      </p:sp>
      <p:sp>
        <p:nvSpPr>
          <p:cNvPr id="24578" name="Rectangle 3"/>
          <p:cNvSpPr>
            <a:spLocks noGrp="1" noChangeArrowheads="1"/>
          </p:cNvSpPr>
          <p:nvPr>
            <p:ph type="body" idx="1"/>
          </p:nvPr>
        </p:nvSpPr>
        <p:spPr>
          <a:xfrm>
            <a:off x="685800" y="1981200"/>
            <a:ext cx="7772400" cy="4038600"/>
          </a:xfrm>
        </p:spPr>
        <p:txBody>
          <a:bodyPr/>
          <a:lstStyle/>
          <a:p>
            <a:pPr eaLnBrk="1" hangingPunct="1"/>
            <a:r>
              <a:rPr lang="en-US" dirty="0"/>
              <a:t>Point estimate: summary statistic – one number as an estimate of the population</a:t>
            </a:r>
          </a:p>
          <a:p>
            <a:pPr lvl="1" eaLnBrk="1" hangingPunct="1"/>
            <a:r>
              <a:rPr lang="en-US" dirty="0"/>
              <a:t>e.g., mean</a:t>
            </a:r>
          </a:p>
          <a:p>
            <a:pPr lvl="1" eaLnBrk="1" hangingPunct="1"/>
            <a:r>
              <a:rPr lang="en-US" dirty="0"/>
              <a:t>Just one number rather than an aggregate…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0" y="457200"/>
            <a:ext cx="9144000" cy="990600"/>
          </a:xfrm>
        </p:spPr>
        <p:txBody>
          <a:bodyPr/>
          <a:lstStyle/>
          <a:p>
            <a:pPr eaLnBrk="1" hangingPunct="1"/>
            <a:r>
              <a:rPr lang="en-US"/>
              <a:t>Confidence Intervals</a:t>
            </a:r>
          </a:p>
        </p:txBody>
      </p:sp>
      <p:sp>
        <p:nvSpPr>
          <p:cNvPr id="24578" name="Rectangle 3"/>
          <p:cNvSpPr>
            <a:spLocks noGrp="1" noChangeArrowheads="1"/>
          </p:cNvSpPr>
          <p:nvPr>
            <p:ph type="body" idx="1"/>
          </p:nvPr>
        </p:nvSpPr>
        <p:spPr>
          <a:xfrm>
            <a:off x="685800" y="1981200"/>
            <a:ext cx="7772400" cy="4038600"/>
          </a:xfrm>
        </p:spPr>
        <p:txBody>
          <a:bodyPr/>
          <a:lstStyle/>
          <a:p>
            <a:pPr eaLnBrk="1" hangingPunct="1"/>
            <a:r>
              <a:rPr lang="en-US" dirty="0"/>
              <a:t>Interval estimate: based on our sample statistic, range of sample statistics we would expect if we repeatedly sampled from the same population</a:t>
            </a:r>
          </a:p>
          <a:p>
            <a:pPr lvl="1" eaLnBrk="1" hangingPunct="1"/>
            <a:r>
              <a:rPr lang="en-US" dirty="0"/>
              <a:t>e.g.,  Confidence interval</a:t>
            </a:r>
          </a:p>
          <a:p>
            <a:pPr lvl="1" eaLnBrk="1" hangingPunct="1"/>
            <a:r>
              <a:rPr lang="en-US" dirty="0"/>
              <a:t>Tells you a lot at once!</a:t>
            </a:r>
          </a:p>
        </p:txBody>
      </p:sp>
    </p:spTree>
    <p:extLst>
      <p:ext uri="{BB962C8B-B14F-4D97-AF65-F5344CB8AC3E}">
        <p14:creationId xmlns:p14="http://schemas.microsoft.com/office/powerpoint/2010/main" val="152804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1905000"/>
            <a:ext cx="7772400" cy="4114800"/>
          </a:xfrm>
        </p:spPr>
        <p:txBody>
          <a:bodyPr>
            <a:normAutofit/>
          </a:bodyPr>
          <a:lstStyle/>
          <a:p>
            <a:pPr>
              <a:defRPr/>
            </a:pPr>
            <a:r>
              <a:rPr lang="en-US" dirty="0"/>
              <a:t>Interval estimate that includes the mean we would expect for the sample statistic a certain percentage of the time were we to sample from the same population repeatedly</a:t>
            </a:r>
          </a:p>
          <a:p>
            <a:pPr lvl="1">
              <a:buFont typeface="Lucida Grande" pitchFamily="-48" charset="0"/>
              <a:buChar char="•"/>
              <a:defRPr/>
            </a:pPr>
            <a:r>
              <a:rPr lang="en-US" dirty="0"/>
              <a:t>Typically set at 95 or 99%</a:t>
            </a:r>
          </a:p>
          <a:p>
            <a:pPr lvl="1">
              <a:buFont typeface="Lucida Grande" pitchFamily="-48" charset="0"/>
              <a:buChar char="•"/>
              <a:defRPr/>
            </a:pPr>
            <a:r>
              <a:rPr lang="en-US" dirty="0"/>
              <a:t>(hint that matches p&lt;.05, p&lt;.01)</a:t>
            </a:r>
          </a:p>
        </p:txBody>
      </p:sp>
      <p:sp>
        <p:nvSpPr>
          <p:cNvPr id="26626" name="Title 2"/>
          <p:cNvSpPr>
            <a:spLocks noGrp="1"/>
          </p:cNvSpPr>
          <p:nvPr>
            <p:ph type="title"/>
          </p:nvPr>
        </p:nvSpPr>
        <p:spPr>
          <a:xfrm>
            <a:off x="762000" y="685800"/>
            <a:ext cx="7772400" cy="533400"/>
          </a:xfrm>
        </p:spPr>
        <p:txBody>
          <a:bodyPr/>
          <a:lstStyle/>
          <a:p>
            <a:r>
              <a:rPr lang="en-US"/>
              <a:t>Confidence Intervals</a:t>
            </a:r>
            <a:endParaRPr lang="en-US">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1905000"/>
            <a:ext cx="7772400" cy="4114800"/>
          </a:xfrm>
        </p:spPr>
        <p:txBody>
          <a:bodyPr>
            <a:normAutofit/>
          </a:bodyPr>
          <a:lstStyle/>
          <a:p>
            <a:pPr>
              <a:defRPr/>
            </a:pPr>
            <a:r>
              <a:rPr lang="en-US" dirty="0"/>
              <a:t>The range around the mean when we add and subtract a margin of error</a:t>
            </a:r>
          </a:p>
          <a:p>
            <a:pPr>
              <a:defRPr/>
            </a:pPr>
            <a:r>
              <a:rPr lang="en-US" dirty="0"/>
              <a:t>Confirms findings of hypothesis testing and adds more detail</a:t>
            </a:r>
          </a:p>
          <a:p>
            <a:pPr>
              <a:defRPr/>
            </a:pPr>
            <a:endParaRPr lang="en-US" dirty="0"/>
          </a:p>
        </p:txBody>
      </p:sp>
      <p:sp>
        <p:nvSpPr>
          <p:cNvPr id="26626" name="Title 2"/>
          <p:cNvSpPr>
            <a:spLocks noGrp="1"/>
          </p:cNvSpPr>
          <p:nvPr>
            <p:ph type="title"/>
          </p:nvPr>
        </p:nvSpPr>
        <p:spPr>
          <a:xfrm>
            <a:off x="762000" y="685800"/>
            <a:ext cx="7772400" cy="533400"/>
          </a:xfrm>
        </p:spPr>
        <p:txBody>
          <a:bodyPr/>
          <a:lstStyle/>
          <a:p>
            <a:r>
              <a:rPr lang="en-US"/>
              <a:t>Confidence Intervals</a:t>
            </a:r>
            <a:endParaRPr lang="en-US">
              <a:solidFill>
                <a:srgbClr val="C00000"/>
              </a:solidFill>
            </a:endParaRPr>
          </a:p>
        </p:txBody>
      </p:sp>
    </p:spTree>
    <p:extLst>
      <p:ext uri="{BB962C8B-B14F-4D97-AF65-F5344CB8AC3E}">
        <p14:creationId xmlns:p14="http://schemas.microsoft.com/office/powerpoint/2010/main" val="62288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Maybe a solution to the problems of NHST?</a:t>
            </a:r>
          </a:p>
          <a:p>
            <a:pPr lvl="1"/>
            <a:r>
              <a:rPr lang="en-US" dirty="0"/>
              <a:t>Some argue we should calculate means and CIs and if they </a:t>
            </a:r>
            <a:r>
              <a:rPr lang="en-US" i="1" dirty="0"/>
              <a:t>do not</a:t>
            </a:r>
            <a:r>
              <a:rPr lang="en-US" dirty="0"/>
              <a:t> overlap, that means they are different!</a:t>
            </a:r>
          </a:p>
          <a:p>
            <a:pPr lvl="2"/>
            <a:r>
              <a:rPr lang="en-US" dirty="0"/>
              <a:t>Only works sometimes though … </a:t>
            </a:r>
          </a:p>
        </p:txBody>
      </p:sp>
    </p:spTree>
    <p:extLst>
      <p:ext uri="{BB962C8B-B14F-4D97-AF65-F5344CB8AC3E}">
        <p14:creationId xmlns:p14="http://schemas.microsoft.com/office/powerpoint/2010/main" val="157068261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B Helvetica Bold"/>
        <a:ea typeface="Geneva"/>
        <a:cs typeface="Geneva"/>
      </a:majorFont>
      <a:minorFont>
        <a:latin typeface="Helvetica"/>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Grande" pitchFamily="-80" charset="0"/>
            <a:ea typeface="Geneva" pitchFamily="-80" charset="-128"/>
            <a:cs typeface="Geneva"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Grande" pitchFamily="-80" charset="0"/>
            <a:ea typeface="Geneva" pitchFamily="-80" charset="-128"/>
            <a:cs typeface="Geneva"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1244</Words>
  <Application>Microsoft Macintosh PowerPoint</Application>
  <PresentationFormat>On-screen Show (4:3)</PresentationFormat>
  <Paragraphs>165</Paragraphs>
  <Slides>39</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B Helvetica Bold</vt:lpstr>
      <vt:lpstr>Calibri</vt:lpstr>
      <vt:lpstr>Helvetica</vt:lpstr>
      <vt:lpstr>Lucida Grande</vt:lpstr>
      <vt:lpstr>Blank Presentation</vt:lpstr>
      <vt:lpstr>Equation</vt:lpstr>
      <vt:lpstr>Confidence Intervals, Effect Size and Power</vt:lpstr>
      <vt:lpstr>The Dangers of NHST</vt:lpstr>
      <vt:lpstr>Women are bad at Math.</vt:lpstr>
      <vt:lpstr>Practically Useful Numbers</vt:lpstr>
      <vt:lpstr>Confidence Intervals</vt:lpstr>
      <vt:lpstr>Confidence Intervals</vt:lpstr>
      <vt:lpstr>Confidence Intervals</vt:lpstr>
      <vt:lpstr>Confidence Intervals</vt:lpstr>
      <vt:lpstr>Confidence Intervals</vt:lpstr>
      <vt:lpstr>Confidence Intervals</vt:lpstr>
      <vt:lpstr>Calculating Confidence Intervals</vt:lpstr>
      <vt:lpstr>Confidence Interval for z-test</vt:lpstr>
      <vt:lpstr>CI in R</vt:lpstr>
      <vt:lpstr>Example</vt:lpstr>
      <vt:lpstr>Think About It</vt:lpstr>
      <vt:lpstr>Effect Size: Just How Big Is the Difference?</vt:lpstr>
      <vt:lpstr>PowerPoint Presentation</vt:lpstr>
      <vt:lpstr> What is effect size? </vt:lpstr>
      <vt:lpstr>PowerPoint Presentation</vt:lpstr>
      <vt:lpstr>PowerPoint Presentation</vt:lpstr>
      <vt:lpstr>PowerPoint Presentation</vt:lpstr>
      <vt:lpstr>Calculating Effect Size</vt:lpstr>
      <vt:lpstr>Example</vt:lpstr>
      <vt:lpstr>PowerPoint Presentation</vt:lpstr>
      <vt:lpstr>Statistical Power</vt:lpstr>
      <vt:lpstr>Power Rangers Example</vt:lpstr>
      <vt:lpstr>Calculating Power</vt:lpstr>
      <vt:lpstr>Calculating Power</vt:lpstr>
      <vt:lpstr>Calculating Power</vt:lpstr>
      <vt:lpstr>What increases power?</vt:lpstr>
      <vt:lpstr>PowerPoint Presentation</vt:lpstr>
      <vt:lpstr>PowerPoint Presentation</vt:lpstr>
      <vt:lpstr>PowerPoint Presentation</vt:lpstr>
      <vt:lpstr>PowerPoint Presentation</vt:lpstr>
      <vt:lpstr>Factors Affecting Power</vt:lpstr>
      <vt:lpstr>Think About It</vt:lpstr>
      <vt:lpstr>Meta-Analysis</vt:lpstr>
      <vt:lpstr>The Logic of Meta-Analysis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 Effect Size and Power</dc:title>
  <dc:creator>Fatih Uenal</dc:creator>
  <cp:lastModifiedBy>Fatih Uenal</cp:lastModifiedBy>
  <cp:revision>1</cp:revision>
  <dcterms:created xsi:type="dcterms:W3CDTF">2020-06-20T22:56:59Z</dcterms:created>
  <dcterms:modified xsi:type="dcterms:W3CDTF">2020-06-20T22:57:14Z</dcterms:modified>
</cp:coreProperties>
</file>