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14" r:id="rId3"/>
    <p:sldId id="315" r:id="rId4"/>
    <p:sldId id="316" r:id="rId5"/>
    <p:sldId id="317" r:id="rId6"/>
    <p:sldId id="318" r:id="rId7"/>
    <p:sldId id="332" r:id="rId8"/>
    <p:sldId id="303" r:id="rId9"/>
    <p:sldId id="319" r:id="rId10"/>
    <p:sldId id="305" r:id="rId11"/>
    <p:sldId id="320" r:id="rId12"/>
    <p:sldId id="321" r:id="rId13"/>
    <p:sldId id="283" r:id="rId14"/>
    <p:sldId id="333" r:id="rId15"/>
    <p:sldId id="334" r:id="rId16"/>
    <p:sldId id="335" r:id="rId17"/>
    <p:sldId id="341" r:id="rId18"/>
    <p:sldId id="342" r:id="rId19"/>
    <p:sldId id="343" r:id="rId20"/>
    <p:sldId id="344" r:id="rId21"/>
    <p:sldId id="336" r:id="rId22"/>
    <p:sldId id="337" r:id="rId23"/>
    <p:sldId id="345" r:id="rId24"/>
    <p:sldId id="338" r:id="rId25"/>
    <p:sldId id="340" r:id="rId26"/>
    <p:sldId id="339" r:id="rId27"/>
    <p:sldId id="34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0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4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B43300-B31E-49AD-8751-A411090F9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9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96BB2-AF0D-44B5-A123-A265ACDA668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93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3DAE-06F0-41D8-B428-F80B9CAFAA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5EF49-2605-44F2-AFD2-73F2DE1860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E19EB-ACC3-4CDF-9AFB-9D1ACB2A82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E881-E368-4BCA-8B6C-1B30EBB13A5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-48" charset="0"/>
                <a:cs typeface="Helvetica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3639AB-1639-4B85-AE0F-9E6BE3970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6F78F-D78A-4741-B9C6-E880A499D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876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A9252-C09B-4429-B40B-489FD906B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242B1-7D5B-4759-B115-964DB2DEF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B2DE1-3E57-48E0-9309-2F831DDE7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3EBD86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2DCF-05B0-4668-96D2-3D5425B79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DE51-0CF9-4765-893E-C42318657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E3826-009C-4BA4-85A5-E28EBEF43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2716D-76D9-41AC-9827-8CE324DF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5AC8E-9DEF-4759-B05D-E385A6E3F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9E6D-DC61-48C2-AE42-FBDEBDFE4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D8AC7-790B-483D-AE92-B095FCB1C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FAAD5-2BA8-46D5-86C4-165E77DD2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Helvetica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itchFamily="-48" charset="0"/>
              </a:defRPr>
            </a:lvl1pPr>
          </a:lstStyle>
          <a:p>
            <a:pPr>
              <a:defRPr/>
            </a:pPr>
            <a:fld id="{636CD94A-F0D1-4A15-8CBB-0BDF5F5F1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  <p:sldLayoutId id="2147483762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&gt;"/>
        <a:defRPr sz="3200">
          <a:solidFill>
            <a:srgbClr val="1862B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Lucida Grande" pitchFamily="-48" charset="0"/>
        <a:buChar char="•"/>
        <a:defRPr sz="2800">
          <a:solidFill>
            <a:srgbClr val="3EBD86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C2820E3-E372-5744-9159-934F0B396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sz="4200" dirty="0">
                <a:latin typeface="Helvetica" pitchFamily="-48" charset="0"/>
                <a:cs typeface="Helvetica" pitchFamily="-48" charset="0"/>
              </a:rPr>
              <a:t>The Paired-Samples       </a:t>
            </a:r>
            <a:r>
              <a:rPr lang="en-US" sz="4200" i="1" dirty="0">
                <a:latin typeface="Helvetica" pitchFamily="-48" charset="0"/>
                <a:cs typeface="Helvetica" pitchFamily="-48" charset="0"/>
              </a:rPr>
              <a:t>t </a:t>
            </a:r>
            <a:r>
              <a:rPr lang="en-US" sz="4200" dirty="0">
                <a:latin typeface="Helvetica" pitchFamily="-48" charset="0"/>
                <a:cs typeface="Helvetica" pitchFamily="-48" charset="0"/>
              </a:rPr>
              <a:t>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1700" dirty="0"/>
              <a:t>Chapter 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38200" y="5334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800000"/>
                </a:solidFill>
                <a:latin typeface="Arial" charset="0"/>
              </a:rPr>
              <a:t>Distribution of Differences Between Means</a:t>
            </a:r>
          </a:p>
        </p:txBody>
      </p:sp>
      <p:pic>
        <p:nvPicPr>
          <p:cNvPr id="13317" name="Picture 5" descr="Noless_fig_09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7239000" cy="492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Distribution of Differences Between Means</a:t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does that do for us?</a:t>
            </a:r>
          </a:p>
          <a:p>
            <a:pPr lvl="1"/>
            <a:r>
              <a:rPr lang="en-US" dirty="0"/>
              <a:t>Creates a comparison distribution (still talking about </a:t>
            </a:r>
            <a:r>
              <a:rPr lang="en-US" i="1" dirty="0"/>
              <a:t>t</a:t>
            </a:r>
            <a:r>
              <a:rPr lang="en-US" dirty="0"/>
              <a:t> here … remember the comparison distribution is the “population where the null is true”)</a:t>
            </a:r>
          </a:p>
          <a:p>
            <a:pPr marL="457200" lvl="1" indent="0">
              <a:buNone/>
            </a:pPr>
            <a:r>
              <a:rPr lang="en-US" dirty="0"/>
              <a:t>Where the difference is centered around zero, therefore um = 0.</a:t>
            </a:r>
          </a:p>
        </p:txBody>
      </p:sp>
    </p:spTree>
    <p:extLst>
      <p:ext uri="{BB962C8B-B14F-4D97-AF65-F5344CB8AC3E}">
        <p14:creationId xmlns:p14="http://schemas.microsoft.com/office/powerpoint/2010/main" val="283558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Distribution of Differences Between Means</a:t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one set of scores by creating a difference score …</a:t>
            </a:r>
          </a:p>
          <a:p>
            <a:pPr lvl="1"/>
            <a:r>
              <a:rPr lang="en-US" dirty="0"/>
              <a:t>You basically are doing a single sample t where um = 0.</a:t>
            </a:r>
          </a:p>
          <a:p>
            <a:pPr lvl="1"/>
            <a:r>
              <a:rPr lang="en-US" dirty="0"/>
              <a:t>Whew! Same steps.</a:t>
            </a:r>
          </a:p>
        </p:txBody>
      </p:sp>
    </p:spTree>
    <p:extLst>
      <p:ext uri="{BB962C8B-B14F-4D97-AF65-F5344CB8AC3E}">
        <p14:creationId xmlns:p14="http://schemas.microsoft.com/office/powerpoint/2010/main" val="211039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0"/>
            <a:ext cx="7772400" cy="533400"/>
          </a:xfrm>
        </p:spPr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Steps for Calculating Paired Sample </a:t>
            </a:r>
            <a:r>
              <a:rPr lang="en-US" i="1" dirty="0">
                <a:latin typeface="Helvetica" pitchFamily="-48" charset="0"/>
                <a:cs typeface="Helvetica" pitchFamily="-48" charset="0"/>
              </a:rPr>
              <a:t>t</a:t>
            </a:r>
            <a:r>
              <a:rPr lang="en-US" dirty="0">
                <a:latin typeface="Helvetica" pitchFamily="-48" charset="0"/>
                <a:cs typeface="Helvetica" pitchFamily="-48" charset="0"/>
              </a:rPr>
              <a:t> Tests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4294967295"/>
          </p:nvPr>
        </p:nvSpPr>
        <p:spPr>
          <a:xfrm>
            <a:off x="762000" y="213360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/>
              <a:t>Step 1: Identify the populations (levels), distribution, and assumptions.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2: State the null and research hypotheses.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3: Determine the characteristics of the comparison distribution.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4: Determine critical values, or cutoffs.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5: Calculate the test statistic.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6: Make a decision.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work some examples: chapter 10 </a:t>
            </a:r>
            <a:r>
              <a:rPr lang="en-US" dirty="0" err="1"/>
              <a:t>docx</a:t>
            </a:r>
            <a:r>
              <a:rPr lang="en-US" dirty="0"/>
              <a:t> on blackboard. </a:t>
            </a:r>
          </a:p>
          <a:p>
            <a:r>
              <a:rPr lang="en-US" dirty="0"/>
              <a:t>List out the assumptions:</a:t>
            </a:r>
          </a:p>
          <a:p>
            <a:pPr lvl="1"/>
            <a:r>
              <a:rPr lang="en-US" dirty="0"/>
              <a:t>DV is scale?</a:t>
            </a:r>
          </a:p>
          <a:p>
            <a:pPr lvl="1"/>
            <a:r>
              <a:rPr lang="en-US" dirty="0"/>
              <a:t>Random selection or assignment?</a:t>
            </a:r>
          </a:p>
          <a:p>
            <a:pPr lvl="1"/>
            <a:r>
              <a:rPr lang="en-US" dirty="0"/>
              <a:t>Normal?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sample, population, and hypotheses</a:t>
            </a:r>
          </a:p>
          <a:p>
            <a:pPr lvl="1"/>
            <a:r>
              <a:rPr lang="en-US" dirty="0"/>
              <a:t>Sample: difference scores for the two measurements </a:t>
            </a:r>
          </a:p>
          <a:p>
            <a:pPr lvl="1"/>
            <a:r>
              <a:rPr lang="en-US" dirty="0"/>
              <a:t>Population: those difference scores will be zero (um = 0)</a:t>
            </a:r>
          </a:p>
        </p:txBody>
      </p:sp>
    </p:spTree>
    <p:extLst>
      <p:ext uri="{BB962C8B-B14F-4D97-AF65-F5344CB8AC3E}">
        <p14:creationId xmlns:p14="http://schemas.microsoft.com/office/powerpoint/2010/main" val="13195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descriptive statistics</a:t>
            </a:r>
          </a:p>
          <a:p>
            <a:r>
              <a:rPr lang="en-US" dirty="0"/>
              <a:t>M difference: </a:t>
            </a:r>
          </a:p>
          <a:p>
            <a:r>
              <a:rPr lang="en-US" dirty="0"/>
              <a:t>SD difference:</a:t>
            </a:r>
          </a:p>
          <a:p>
            <a:r>
              <a:rPr lang="en-US" dirty="0"/>
              <a:t>SE difference:</a:t>
            </a:r>
          </a:p>
          <a:p>
            <a:r>
              <a:rPr lang="en-US" dirty="0"/>
              <a:t>N:</a:t>
            </a:r>
          </a:p>
          <a:p>
            <a:r>
              <a:rPr lang="en-US" dirty="0"/>
              <a:t>um = 0</a:t>
            </a:r>
          </a:p>
        </p:txBody>
      </p:sp>
    </p:spTree>
    <p:extLst>
      <p:ext uri="{BB962C8B-B14F-4D97-AF65-F5344CB8AC3E}">
        <p14:creationId xmlns:p14="http://schemas.microsoft.com/office/powerpoint/2010/main" val="85641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two sets of scores to deal with.</a:t>
            </a:r>
          </a:p>
          <a:p>
            <a:pPr lvl="1"/>
            <a:r>
              <a:rPr lang="en-US" dirty="0"/>
              <a:t>We can use these scores in wide format, so let’s enter them that way.</a:t>
            </a:r>
          </a:p>
          <a:p>
            <a:pPr lvl="1"/>
            <a:r>
              <a:rPr lang="en-US" dirty="0"/>
              <a:t>Excel file is online.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3568700"/>
            <a:ext cx="2806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get a mean difference score first.</a:t>
            </a:r>
          </a:p>
          <a:p>
            <a:pPr lvl="1"/>
            <a:r>
              <a:rPr lang="en-US" dirty="0"/>
              <a:t>Important! Think about the hypothesis. If you pick a one-tailed test, the order of subtraction is important!</a:t>
            </a:r>
          </a:p>
        </p:txBody>
      </p:sp>
    </p:spTree>
    <p:extLst>
      <p:ext uri="{BB962C8B-B14F-4D97-AF65-F5344CB8AC3E}">
        <p14:creationId xmlns:p14="http://schemas.microsoft.com/office/powerpoint/2010/main" val="81271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difference score to calculate the numbers you need:</a:t>
            </a:r>
          </a:p>
          <a:p>
            <a:pPr lvl="1"/>
            <a:r>
              <a:rPr lang="en-US" dirty="0"/>
              <a:t>difference = </a:t>
            </a:r>
            <a:r>
              <a:rPr lang="en-US" i="1" dirty="0" err="1"/>
              <a:t>data$column</a:t>
            </a:r>
            <a:r>
              <a:rPr lang="en-US" i="1" dirty="0"/>
              <a:t> – </a:t>
            </a:r>
            <a:r>
              <a:rPr lang="en-US" i="1" dirty="0" err="1"/>
              <a:t>data$column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53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everything we’ve worked with has been </a:t>
            </a:r>
            <a:r>
              <a:rPr lang="en-US" i="1" dirty="0"/>
              <a:t>one</a:t>
            </a:r>
            <a:r>
              <a:rPr lang="en-US" dirty="0"/>
              <a:t> sample</a:t>
            </a:r>
          </a:p>
          <a:p>
            <a:pPr lvl="1"/>
            <a:r>
              <a:rPr lang="en-US" dirty="0"/>
              <a:t>One person = Z score</a:t>
            </a:r>
          </a:p>
          <a:p>
            <a:pPr lvl="1"/>
            <a:r>
              <a:rPr lang="en-US" dirty="0"/>
              <a:t>One sample with population standard deviation = Z test</a:t>
            </a:r>
          </a:p>
          <a:p>
            <a:pPr lvl="1"/>
            <a:r>
              <a:rPr lang="en-US" dirty="0"/>
              <a:t>One sample no population standard deviation = single t-test</a:t>
            </a:r>
          </a:p>
        </p:txBody>
      </p:sp>
    </p:spTree>
    <p:extLst>
      <p:ext uri="{BB962C8B-B14F-4D97-AF65-F5344CB8AC3E}">
        <p14:creationId xmlns:p14="http://schemas.microsoft.com/office/powerpoint/2010/main" val="347861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in </a:t>
            </a:r>
            <a:r>
              <a:rPr lang="en-US" i="1"/>
              <a:t>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mean, </a:t>
            </a:r>
            <a:r>
              <a:rPr lang="en-US" dirty="0" err="1"/>
              <a:t>sd</a:t>
            </a:r>
            <a:r>
              <a:rPr lang="en-US" dirty="0"/>
              <a:t>, and se in the same way we did in the last chapter:</a:t>
            </a:r>
          </a:p>
          <a:p>
            <a:pPr lvl="1"/>
            <a:r>
              <a:rPr lang="en-US" dirty="0"/>
              <a:t>summary(difference)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(difference)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(difference) / </a:t>
            </a:r>
            <a:r>
              <a:rPr lang="en-US" dirty="0" err="1"/>
              <a:t>sqrt</a:t>
            </a:r>
            <a:r>
              <a:rPr lang="en-US" dirty="0"/>
              <a:t>(length(difference))</a:t>
            </a:r>
          </a:p>
        </p:txBody>
      </p:sp>
    </p:spTree>
    <p:extLst>
      <p:ext uri="{BB962C8B-B14F-4D97-AF65-F5344CB8AC3E}">
        <p14:creationId xmlns:p14="http://schemas.microsoft.com/office/powerpoint/2010/main" val="59654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cut off score,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endParaRPr lang="en-US" baseline="-25000" dirty="0"/>
          </a:p>
          <a:p>
            <a:r>
              <a:rPr lang="en-US" dirty="0"/>
              <a:t>Less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r>
              <a:rPr lang="en-US" dirty="0"/>
              <a:t>Greater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F)</a:t>
            </a:r>
          </a:p>
          <a:p>
            <a:r>
              <a:rPr lang="en-US" dirty="0"/>
              <a:t>Difference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(.05/2,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324600"/>
            <a:ext cx="769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also be .01 – </a:t>
            </a:r>
            <a:r>
              <a:rPr lang="en-US"/>
              <a:t>remember to read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3202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</a:t>
            </a:r>
            <a:r>
              <a:rPr lang="en-US" baseline="-25000" dirty="0"/>
              <a:t>actual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chemeClr val="accent6"/>
                </a:solidFill>
              </a:rPr>
              <a:t>t.test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</a:rPr>
              <a:t>data</a:t>
            </a:r>
            <a:r>
              <a:rPr lang="en-US" sz="2400" dirty="0" err="1">
                <a:solidFill>
                  <a:schemeClr val="accent6"/>
                </a:solidFill>
              </a:rPr>
              <a:t>$</a:t>
            </a:r>
            <a:r>
              <a:rPr lang="en-US" sz="2400" i="1" dirty="0" err="1">
                <a:solidFill>
                  <a:schemeClr val="accent6"/>
                </a:solidFill>
              </a:rPr>
              <a:t>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/>
                </a:solidFill>
              </a:rPr>
              <a:t>		</a:t>
            </a:r>
            <a:r>
              <a:rPr lang="en-US" sz="2400" i="1" dirty="0" err="1">
                <a:solidFill>
                  <a:schemeClr val="accent6"/>
                </a:solidFill>
              </a:rPr>
              <a:t>data$column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paired = T,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alternative = “less” OR “greater” OR 				“</a:t>
            </a:r>
            <a:r>
              <a:rPr lang="en-US" sz="2400" dirty="0" err="1">
                <a:solidFill>
                  <a:schemeClr val="accent6"/>
                </a:solidFill>
              </a:rPr>
              <a:t>two.sided</a:t>
            </a:r>
            <a:r>
              <a:rPr lang="en-US" sz="2400" dirty="0">
                <a:solidFill>
                  <a:schemeClr val="accent6"/>
                </a:solidFill>
              </a:rPr>
              <a:t>”,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</a:t>
            </a:r>
            <a:r>
              <a:rPr lang="en-US" sz="2400" dirty="0" err="1">
                <a:solidFill>
                  <a:schemeClr val="accent6"/>
                </a:solidFill>
              </a:rPr>
              <a:t>conf.level</a:t>
            </a:r>
            <a:r>
              <a:rPr lang="en-US" sz="2400" dirty="0">
                <a:solidFill>
                  <a:schemeClr val="accent6"/>
                </a:solidFill>
              </a:rPr>
              <a:t> = .95 OR .99)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1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Stop! Make sure your mean difference score, </a:t>
            </a:r>
            <a:r>
              <a:rPr lang="en-US" dirty="0" err="1"/>
              <a:t>df</a:t>
            </a:r>
            <a:r>
              <a:rPr lang="en-US" dirty="0"/>
              <a:t>, and hypothesis all match.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8423013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step 4 and 5 – is your score more extreme? </a:t>
            </a:r>
          </a:p>
          <a:p>
            <a:pPr lvl="1"/>
            <a:r>
              <a:rPr lang="en-US" dirty="0"/>
              <a:t>Reject the null</a:t>
            </a:r>
          </a:p>
          <a:p>
            <a:r>
              <a:rPr lang="en-US" dirty="0"/>
              <a:t>Compare step 4 and 5 – is your score closer to the middle?</a:t>
            </a:r>
          </a:p>
          <a:p>
            <a:pPr lvl="1"/>
            <a:r>
              <a:rPr lang="en-US" dirty="0"/>
              <a:t>Fail to reject the null </a:t>
            </a:r>
          </a:p>
        </p:txBody>
      </p:sp>
    </p:spTree>
    <p:extLst>
      <p:ext uri="{BB962C8B-B14F-4D97-AF65-F5344CB8AC3E}">
        <p14:creationId xmlns:p14="http://schemas.microsoft.com/office/powerpoint/2010/main" val="86923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= </a:t>
            </a:r>
            <a:r>
              <a:rPr lang="en-US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r>
              <a:rPr lang="en-US" dirty="0"/>
              <a:t>Upper = </a:t>
            </a:r>
            <a:r>
              <a:rPr lang="en-US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endParaRPr lang="en-US" dirty="0"/>
          </a:p>
          <a:p>
            <a:r>
              <a:rPr lang="en-US" dirty="0"/>
              <a:t>A quicker way!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t.test</a:t>
            </a:r>
            <a:r>
              <a:rPr lang="en-US" dirty="0"/>
              <a:t>() with a TWO tailed test to get the two tailed confidence interval. </a:t>
            </a:r>
          </a:p>
          <a:p>
            <a:pPr lvl="1"/>
            <a:r>
              <a:rPr lang="en-US" dirty="0"/>
              <a:t>Or use the effect size coding R script!</a:t>
            </a:r>
          </a:p>
        </p:txBody>
      </p:sp>
    </p:spTree>
    <p:extLst>
      <p:ext uri="{BB962C8B-B14F-4D97-AF65-F5344CB8AC3E}">
        <p14:creationId xmlns:p14="http://schemas.microsoft.com/office/powerpoint/2010/main" val="121921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33400"/>
          </a:xfrm>
        </p:spPr>
        <p:txBody>
          <a:bodyPr/>
          <a:lstStyle/>
          <a:p>
            <a:r>
              <a:rPr lang="en-US">
                <a:latin typeface="Helvetica" pitchFamily="-48" charset="0"/>
                <a:cs typeface="Helvetica" pitchFamily="-48" charset="0"/>
              </a:rPr>
              <a:t>Effect Size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Cohen’s d:</a:t>
            </a:r>
          </a:p>
          <a:p>
            <a:pPr lvl="1"/>
            <a:r>
              <a:rPr lang="en-US" dirty="0"/>
              <a:t>Note this S = s of the difference scores not s of either level. </a:t>
            </a:r>
          </a:p>
          <a:p>
            <a:pPr lvl="1"/>
            <a:r>
              <a:rPr lang="en-US" dirty="0"/>
              <a:t>Remember, SD = s.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352800" y="4724400"/>
          <a:ext cx="19065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749300" imgH="406400" progId="Equation.3">
                  <p:embed/>
                </p:oleObj>
              </mc:Choice>
              <mc:Fallback>
                <p:oleObj name="Equation" r:id="rId4" imgW="749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24400"/>
                        <a:ext cx="190658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87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all the </a:t>
            </a:r>
            <a:r>
              <a:rPr lang="en-US" dirty="0" err="1"/>
              <a:t>effsize.R</a:t>
            </a:r>
            <a:r>
              <a:rPr lang="en-US" dirty="0"/>
              <a:t> to get the right functions.</a:t>
            </a:r>
          </a:p>
          <a:p>
            <a:r>
              <a:rPr lang="en-US" dirty="0" err="1"/>
              <a:t>d.deptdiff</a:t>
            </a:r>
            <a:r>
              <a:rPr lang="en-US" dirty="0"/>
              <a:t>(</a:t>
            </a:r>
            <a:r>
              <a:rPr lang="en-US" dirty="0" err="1"/>
              <a:t>mdiff</a:t>
            </a:r>
            <a:r>
              <a:rPr lang="en-US" dirty="0"/>
              <a:t> = .857, </a:t>
            </a:r>
            <a:r>
              <a:rPr lang="en-US" dirty="0" err="1"/>
              <a:t>sddiff</a:t>
            </a:r>
            <a:r>
              <a:rPr lang="en-US" dirty="0"/>
              <a:t> = 1.07, n = 7, a = .05, k = 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4958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= 0.86, SD = 1.07, SE = 0.40, 95%CI[-0.13 - 1.85]</a:t>
            </a:r>
          </a:p>
          <a:p>
            <a:r>
              <a:rPr lang="en-US" dirty="0"/>
              <a:t>t(6) = 2.12, p =  0.08, d = 0.80, 95%CI[-0.09 - 1.64]</a:t>
            </a:r>
          </a:p>
          <a:p>
            <a:endParaRPr lang="en-US" dirty="0"/>
          </a:p>
          <a:p>
            <a:r>
              <a:rPr lang="en-US" dirty="0"/>
              <a:t>- Remember that t values here are always two-tailed, t will match but not necessarily p.</a:t>
            </a:r>
          </a:p>
        </p:txBody>
      </p:sp>
    </p:spTree>
    <p:extLst>
      <p:ext uri="{BB962C8B-B14F-4D97-AF65-F5344CB8AC3E}">
        <p14:creationId xmlns:p14="http://schemas.microsoft.com/office/powerpoint/2010/main" val="13972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if we want to study either </a:t>
            </a:r>
            <a:r>
              <a:rPr lang="en-US" i="1" dirty="0"/>
              <a:t>two </a:t>
            </a:r>
            <a:r>
              <a:rPr lang="en-US" dirty="0"/>
              <a:t>groups or the same group </a:t>
            </a:r>
            <a:r>
              <a:rPr lang="en-US" i="1" dirty="0"/>
              <a:t>twice</a:t>
            </a:r>
            <a:endParaRPr lang="en-US" dirty="0"/>
          </a:p>
          <a:p>
            <a:pPr lvl="1"/>
            <a:r>
              <a:rPr lang="en-US" dirty="0"/>
              <a:t>Between subjects = when people are only in one group or another (can’t be both)</a:t>
            </a:r>
          </a:p>
          <a:p>
            <a:pPr lvl="1"/>
            <a:r>
              <a:rPr lang="en-US" dirty="0"/>
              <a:t>Repeated measures = when people take all the parts of the study</a:t>
            </a:r>
          </a:p>
        </p:txBody>
      </p:sp>
    </p:spTree>
    <p:extLst>
      <p:ext uri="{BB962C8B-B14F-4D97-AF65-F5344CB8AC3E}">
        <p14:creationId xmlns:p14="http://schemas.microsoft.com/office/powerpoint/2010/main" val="34372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subjects design = independent t test (chapter 11)</a:t>
            </a:r>
          </a:p>
          <a:p>
            <a:r>
              <a:rPr lang="en-US" dirty="0"/>
              <a:t>Repeated measures design = dependent t test (chapter 10)</a:t>
            </a:r>
          </a:p>
        </p:txBody>
      </p:sp>
    </p:spTree>
    <p:extLst>
      <p:ext uri="{BB962C8B-B14F-4D97-AF65-F5344CB8AC3E}">
        <p14:creationId xmlns:p14="http://schemas.microsoft.com/office/powerpoint/2010/main" val="171852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do you do when people take things multiple times?</a:t>
            </a:r>
          </a:p>
          <a:p>
            <a:pPr lvl="1"/>
            <a:r>
              <a:rPr lang="en-US" dirty="0"/>
              <a:t>Order effects = the order of the levels changes the dependent scores</a:t>
            </a:r>
          </a:p>
          <a:p>
            <a:pPr lvl="2"/>
            <a:r>
              <a:rPr lang="en-US" dirty="0"/>
              <a:t>Weight estimation study</a:t>
            </a:r>
          </a:p>
          <a:p>
            <a:pPr lvl="2"/>
            <a:r>
              <a:rPr lang="en-US" dirty="0"/>
              <a:t>Often also called fatigue effects</a:t>
            </a:r>
          </a:p>
          <a:p>
            <a:pPr lvl="1"/>
            <a:r>
              <a:rPr lang="en-US" dirty="0"/>
              <a:t>What to do?!</a:t>
            </a:r>
          </a:p>
        </p:txBody>
      </p:sp>
    </p:spTree>
    <p:extLst>
      <p:ext uri="{BB962C8B-B14F-4D97-AF65-F5344CB8AC3E}">
        <p14:creationId xmlns:p14="http://schemas.microsoft.com/office/powerpoint/2010/main" val="198454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Counterbalancing</a:t>
            </a:r>
          </a:p>
          <a:p>
            <a:pPr lvl="1"/>
            <a:r>
              <a:rPr lang="en-US" dirty="0"/>
              <a:t>Randomly assigning the order of the levels, so that some people get part 1 first, and some people get part 2 first</a:t>
            </a:r>
          </a:p>
          <a:p>
            <a:pPr lvl="1"/>
            <a:r>
              <a:rPr lang="en-US" dirty="0"/>
              <a:t>Ensures that the order effects cancel each other out</a:t>
            </a:r>
          </a:p>
          <a:p>
            <a:pPr lvl="1"/>
            <a:r>
              <a:rPr lang="en-US" dirty="0"/>
              <a:t>So, now we might meet step 2!</a:t>
            </a:r>
          </a:p>
        </p:txBody>
      </p:sp>
    </p:spTree>
    <p:extLst>
      <p:ext uri="{BB962C8B-B14F-4D97-AF65-F5344CB8AC3E}">
        <p14:creationId xmlns:p14="http://schemas.microsoft.com/office/powerpoint/2010/main" val="14238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20269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&gt;=30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  <a:r>
                        <a:rPr lang="en-US" baseline="0" dirty="0"/>
                        <a:t> is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– do </a:t>
                      </a:r>
                      <a:r>
                        <a:rPr lang="en-US" dirty="0" err="1"/>
                        <a:t>nonparametrics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selection (sampling)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assignment (to</a:t>
                      </a:r>
                      <a:r>
                        <a:rPr lang="en-US" baseline="0" dirty="0"/>
                        <a:t> which counterbalance order! We can do this now!)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4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772400" cy="533400"/>
          </a:xfrm>
        </p:spPr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Paired-Samples </a:t>
            </a:r>
            <a:r>
              <a:rPr lang="en-US" i="1" dirty="0">
                <a:latin typeface="Helvetica" pitchFamily="-48" charset="0"/>
                <a:cs typeface="Helvetica" pitchFamily="-48" charset="0"/>
              </a:rPr>
              <a:t>t </a:t>
            </a:r>
            <a:r>
              <a:rPr lang="en-US" dirty="0">
                <a:latin typeface="Helvetica" pitchFamily="-48" charset="0"/>
                <a:cs typeface="Helvetica" pitchFamily="-48" charset="0"/>
              </a:rPr>
              <a:t>Test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Two sample means and a within-groups design</a:t>
            </a:r>
          </a:p>
          <a:p>
            <a:pPr eaLnBrk="1" hangingPunct="1"/>
            <a:r>
              <a:rPr lang="en-US" dirty="0"/>
              <a:t>We have two scores for each person … how can we test that?</a:t>
            </a:r>
          </a:p>
          <a:p>
            <a:pPr lvl="1"/>
            <a:r>
              <a:rPr lang="en-US" dirty="0"/>
              <a:t>The major difference in the paired-samples </a:t>
            </a:r>
            <a:r>
              <a:rPr lang="en-US" i="1" dirty="0"/>
              <a:t>t</a:t>
            </a:r>
            <a:r>
              <a:rPr lang="en-US" dirty="0"/>
              <a:t> test is that we must create difference scores for every participant </a:t>
            </a:r>
          </a:p>
          <a:p>
            <a:pPr lvl="1" eaLnBrk="1" hangingPunct="1">
              <a:buFont typeface="Lucida Grande" pitchFamily="-48" charset="0"/>
              <a:buNone/>
            </a:pPr>
            <a:endParaRPr lang="en-US" i="1" dirty="0"/>
          </a:p>
          <a:p>
            <a:pPr lvl="1" eaLnBrk="1" hangingPunct="1">
              <a:buFont typeface="Lucida Grande" pitchFamily="-48" charset="0"/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Paired-Samples </a:t>
            </a:r>
            <a:r>
              <a:rPr lang="en-US" i="1" dirty="0">
                <a:latin typeface="Helvetica" pitchFamily="-48" charset="0"/>
                <a:cs typeface="Helvetica" pitchFamily="-48" charset="0"/>
              </a:rPr>
              <a:t>t </a:t>
            </a:r>
            <a:r>
              <a:rPr lang="en-US" dirty="0">
                <a:latin typeface="Helvetica" pitchFamily="-48" charset="0"/>
                <a:cs typeface="Helvetica" pitchFamily="-48" charset="0"/>
              </a:rPr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Z = Distribution of scores</a:t>
            </a:r>
          </a:p>
          <a:p>
            <a:pPr lvl="1"/>
            <a:r>
              <a:rPr lang="en-US" dirty="0"/>
              <a:t>Z = distribution of means (for samples)</a:t>
            </a:r>
          </a:p>
          <a:p>
            <a:pPr lvl="1"/>
            <a:r>
              <a:rPr lang="en-US" dirty="0"/>
              <a:t>t = distribution of means (for samples with estimated standard deviation)</a:t>
            </a:r>
          </a:p>
          <a:p>
            <a:pPr lvl="1"/>
            <a:r>
              <a:rPr lang="en-US" dirty="0"/>
              <a:t>t = distribution of differences between means (for paired samples with estimated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8479691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B Helvetica Bold"/>
        <a:ea typeface="Geneva"/>
        <a:cs typeface="Geneva"/>
      </a:majorFont>
      <a:minorFont>
        <a:latin typeface="Helvetic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Macintosh PowerPoint</Application>
  <PresentationFormat>On-screen Show (4:3)</PresentationFormat>
  <Paragraphs>139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 Helvetica Bold</vt:lpstr>
      <vt:lpstr>Calibri</vt:lpstr>
      <vt:lpstr>Helvetica</vt:lpstr>
      <vt:lpstr>Lucida Grande</vt:lpstr>
      <vt:lpstr>Blank Presentation</vt:lpstr>
      <vt:lpstr>Equation</vt:lpstr>
      <vt:lpstr>The Paired-Samples       t Test</vt:lpstr>
      <vt:lpstr>Research Design Issues</vt:lpstr>
      <vt:lpstr>Research Design Issues</vt:lpstr>
      <vt:lpstr>Research Design Issues</vt:lpstr>
      <vt:lpstr>Research Design Issues</vt:lpstr>
      <vt:lpstr>Research Design Issues</vt:lpstr>
      <vt:lpstr>Assumptions</vt:lpstr>
      <vt:lpstr>Paired-Samples t Test</vt:lpstr>
      <vt:lpstr>Paired-Samples t Test</vt:lpstr>
      <vt:lpstr>PowerPoint Presentation</vt:lpstr>
      <vt:lpstr>Distribution of Differences Between Means </vt:lpstr>
      <vt:lpstr>Distribution of Differences Between Means </vt:lpstr>
      <vt:lpstr>Steps for Calculating Paired Sample t Tests</vt:lpstr>
      <vt:lpstr>Step 1</vt:lpstr>
      <vt:lpstr>Step 2</vt:lpstr>
      <vt:lpstr>Step 3</vt:lpstr>
      <vt:lpstr>Calculating in R</vt:lpstr>
      <vt:lpstr>Calculating in R</vt:lpstr>
      <vt:lpstr>Calculating in R</vt:lpstr>
      <vt:lpstr>Calculating in R</vt:lpstr>
      <vt:lpstr>Step 4</vt:lpstr>
      <vt:lpstr>Step 5</vt:lpstr>
      <vt:lpstr>Step 5</vt:lpstr>
      <vt:lpstr>Step 6</vt:lpstr>
      <vt:lpstr>Confidence Interval</vt:lpstr>
      <vt:lpstr>Effect Size</vt:lpstr>
      <vt:lpstr>Effect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Paired-Samples       t Test</dc:title>
  <dc:creator>Fatih Uenal</dc:creator>
  <cp:lastModifiedBy>Fatih Uenal</cp:lastModifiedBy>
  <cp:revision>1</cp:revision>
  <dcterms:created xsi:type="dcterms:W3CDTF">2020-06-20T22:57:54Z</dcterms:created>
  <dcterms:modified xsi:type="dcterms:W3CDTF">2020-06-20T23:03:40Z</dcterms:modified>
</cp:coreProperties>
</file>