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68"/>
  </p:notesMasterIdLst>
  <p:sldIdLst>
    <p:sldId id="257" r:id="rId2"/>
    <p:sldId id="259" r:id="rId3"/>
    <p:sldId id="312" r:id="rId4"/>
    <p:sldId id="260" r:id="rId5"/>
    <p:sldId id="314" r:id="rId6"/>
    <p:sldId id="267" r:id="rId7"/>
    <p:sldId id="261" r:id="rId8"/>
    <p:sldId id="271" r:id="rId9"/>
    <p:sldId id="313" r:id="rId10"/>
    <p:sldId id="268" r:id="rId11"/>
    <p:sldId id="272" r:id="rId12"/>
    <p:sldId id="273" r:id="rId13"/>
    <p:sldId id="274" r:id="rId14"/>
    <p:sldId id="277" r:id="rId15"/>
    <p:sldId id="387" r:id="rId16"/>
    <p:sldId id="278" r:id="rId17"/>
    <p:sldId id="279" r:id="rId18"/>
    <p:sldId id="388" r:id="rId19"/>
    <p:sldId id="280" r:id="rId20"/>
    <p:sldId id="281" r:id="rId21"/>
    <p:sldId id="389" r:id="rId22"/>
    <p:sldId id="282" r:id="rId23"/>
    <p:sldId id="283" r:id="rId24"/>
    <p:sldId id="284" r:id="rId25"/>
    <p:sldId id="285" r:id="rId26"/>
    <p:sldId id="286" r:id="rId27"/>
    <p:sldId id="287" r:id="rId28"/>
    <p:sldId id="315" r:id="rId29"/>
    <p:sldId id="316" r:id="rId30"/>
    <p:sldId id="317" r:id="rId31"/>
    <p:sldId id="318" r:id="rId32"/>
    <p:sldId id="421" r:id="rId33"/>
    <p:sldId id="392" r:id="rId34"/>
    <p:sldId id="422" r:id="rId35"/>
    <p:sldId id="423" r:id="rId36"/>
    <p:sldId id="424" r:id="rId37"/>
    <p:sldId id="394" r:id="rId38"/>
    <p:sldId id="395" r:id="rId39"/>
    <p:sldId id="339" r:id="rId40"/>
    <p:sldId id="396" r:id="rId41"/>
    <p:sldId id="397" r:id="rId42"/>
    <p:sldId id="398" r:id="rId43"/>
    <p:sldId id="399" r:id="rId44"/>
    <p:sldId id="402" r:id="rId45"/>
    <p:sldId id="340" r:id="rId46"/>
    <p:sldId id="341" r:id="rId47"/>
    <p:sldId id="342" r:id="rId48"/>
    <p:sldId id="403" r:id="rId49"/>
    <p:sldId id="407" r:id="rId50"/>
    <p:sldId id="409" r:id="rId51"/>
    <p:sldId id="413" r:id="rId52"/>
    <p:sldId id="414" r:id="rId53"/>
    <p:sldId id="426" r:id="rId54"/>
    <p:sldId id="427" r:id="rId55"/>
    <p:sldId id="425" r:id="rId56"/>
    <p:sldId id="428" r:id="rId57"/>
    <p:sldId id="430" r:id="rId58"/>
    <p:sldId id="431" r:id="rId59"/>
    <p:sldId id="375" r:id="rId60"/>
    <p:sldId id="374" r:id="rId61"/>
    <p:sldId id="405" r:id="rId62"/>
    <p:sldId id="432" r:id="rId63"/>
    <p:sldId id="406" r:id="rId64"/>
    <p:sldId id="434" r:id="rId65"/>
    <p:sldId id="383" r:id="rId66"/>
    <p:sldId id="429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9"/>
    <p:restoredTop sz="93670"/>
  </p:normalViewPr>
  <p:slideViewPr>
    <p:cSldViewPr snapToGrid="0" snapToObjects="1">
      <p:cViewPr varScale="1">
        <p:scale>
          <a:sx n="65" d="100"/>
          <a:sy n="65" d="100"/>
        </p:scale>
        <p:origin x="216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9EF25-CBBE-3E42-99F7-3B0598E3AA60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F28F5-7749-BF4A-A81A-B5A2DCAF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B7213-EE19-4214-A530-5859E48E7FC5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>
              <a:latin typeface="Chantilly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0A32-B865-4F5C-B49F-855D94390F3F}" type="slidenum">
              <a:rPr lang="en-US"/>
              <a:pPr/>
              <a:t>18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>
              <a:latin typeface="Chantilly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1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FA099-325F-4416-B405-433296E18AB8}" type="slidenum">
              <a:rPr lang="en-US"/>
              <a:pPr/>
              <a:t>21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>
              <a:latin typeface="Chantilly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9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F28F5-7749-BF4A-A81A-B5A2DCAF42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46DBE-9D8D-49A5-8B27-3B64D023051B}" type="slidenum">
              <a:rPr lang="en-US"/>
              <a:pPr/>
              <a:t>46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4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CEE65-2915-42DA-8D43-F7099AF48135}" type="slidenum">
              <a:rPr lang="en-US"/>
              <a:pPr/>
              <a:t>47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71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7CA57-62E4-4DB6-A556-D8FD67AE638E}" type="slidenum">
              <a:rPr lang="en-US"/>
              <a:pPr/>
              <a:t>48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51364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53C11-B8FC-4783-B01B-D69CCCF4B5F5}" type="slidenum">
              <a:rPr lang="en-US"/>
              <a:pPr/>
              <a:t>59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6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F85106-AC1E-B04B-98E8-4099A3202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2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00663" y="1600200"/>
            <a:ext cx="3386137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00663" y="3938588"/>
            <a:ext cx="3386137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E92D1D9E-F67F-4F64-848C-769A58687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98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63713" y="1600200"/>
            <a:ext cx="6923087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9ACE2E-36E7-4CED-A504-F27308191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2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763713" y="1600200"/>
            <a:ext cx="6923087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52F8FDF-6E08-4192-AA36-7545D9F82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6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00663" y="1600200"/>
            <a:ext cx="3386137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00663" y="3938588"/>
            <a:ext cx="3386137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8A5C388-60BD-4747-89CF-93FD782FD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CE7425-4CC1-B743-950A-3DB5B15E104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Comparing several means: ANOVA (GLM 1)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Chapter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84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Theory of ANOVA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600200"/>
            <a:ext cx="7324725" cy="4349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calculate how much variability there is between scores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Total Sum of squares (SS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then calculate how much of this variability can be explained by the model we fit to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How much variability is due to the experimental manipulation, Model Sum of Squares (SS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)...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… and how much cannot be explained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How much variability is due to individual differences in performance, Residual Sum of Squares (SS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9204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85728"/>
            <a:ext cx="7758138" cy="1143000"/>
          </a:xfrm>
        </p:spPr>
        <p:txBody>
          <a:bodyPr/>
          <a:lstStyle/>
          <a:p>
            <a:r>
              <a:rPr lang="en-GB" smtClean="0"/>
              <a:t>Theory of ANOVA</a:t>
            </a: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20701" y="4437063"/>
            <a:ext cx="8166100" cy="168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If the experiment is successful, then the model will explain more variance than it can’t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SS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will be greater than SS</a:t>
            </a:r>
            <a:r>
              <a:rPr lang="en-US" sz="2400" baseline="-25000" dirty="0" smtClean="0"/>
              <a:t>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(however, we actually compare MS). </a:t>
            </a:r>
            <a:endParaRPr lang="en-US" sz="2400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2" y="1545510"/>
            <a:ext cx="8131273" cy="21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ANOVA Example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Testing the effects of Viagra on Libido using three groups:</a:t>
            </a:r>
          </a:p>
          <a:p>
            <a:pPr lvl="1"/>
            <a:r>
              <a:rPr lang="en-US" sz="2400" dirty="0" smtClean="0"/>
              <a:t>Placebo (Sugar Pill)</a:t>
            </a:r>
          </a:p>
          <a:p>
            <a:pPr lvl="1"/>
            <a:r>
              <a:rPr lang="en-US" sz="2400" dirty="0" smtClean="0"/>
              <a:t>Low Dose Viagra</a:t>
            </a:r>
          </a:p>
          <a:p>
            <a:pPr lvl="1"/>
            <a:r>
              <a:rPr lang="en-US" sz="2400" dirty="0" smtClean="0"/>
              <a:t>High Dose Viagra</a:t>
            </a:r>
          </a:p>
          <a:p>
            <a:r>
              <a:rPr lang="en-US" sz="2400" dirty="0" smtClean="0"/>
              <a:t>The Outcome/Dependent Variable (DV) was an objective measure of Libido.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92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Data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1" y="1535726"/>
            <a:ext cx="7574379" cy="43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Step 1: Calculate SS</a:t>
            </a:r>
            <a:r>
              <a:rPr lang="en-GB" baseline="-25000" smtClean="0"/>
              <a:t>T</a:t>
            </a:r>
            <a:endParaRPr lang="en-US" baseline="-25000" smtClean="0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758950" y="1544638"/>
          <a:ext cx="34067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6" name="Equation" r:id="rId3" imgW="1257120" imgH="241200" progId="Equation.3">
                  <p:embed/>
                </p:oleObj>
              </mc:Choice>
              <mc:Fallback>
                <p:oleObj name="Equation" r:id="rId3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544638"/>
                        <a:ext cx="3406775" cy="6524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637338" y="1725613"/>
          <a:ext cx="17129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" name="Equation" r:id="rId5" imgW="545760" imgH="253800" progId="Equation.3">
                  <p:embed/>
                </p:oleObj>
              </mc:Choice>
              <mc:Fallback>
                <p:oleObj name="Equation" r:id="rId5" imgW="545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1725613"/>
                        <a:ext cx="1712912" cy="796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6383338" y="3178175"/>
          <a:ext cx="20748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8" name="Equation" r:id="rId7" imgW="761760" imgH="203040" progId="Equation.3">
                  <p:embed/>
                </p:oleObj>
              </mc:Choice>
              <mc:Fallback>
                <p:oleObj name="Equation" r:id="rId7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178175"/>
                        <a:ext cx="2074862" cy="552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1987550" y="3105150"/>
          <a:ext cx="27828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9" name="Equation" r:id="rId9" imgW="1015920" imgH="228600" progId="Equation.3">
                  <p:embed/>
                </p:oleObj>
              </mc:Choice>
              <mc:Fallback>
                <p:oleObj name="Equation" r:id="rId9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105150"/>
                        <a:ext cx="2782888" cy="625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816100" y="4606925"/>
          <a:ext cx="33496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0" name="Equation" r:id="rId11" imgW="1066680" imgH="342720" progId="Equation.3">
                  <p:embed/>
                </p:oleObj>
              </mc:Choice>
              <mc:Fallback>
                <p:oleObj name="Equation" r:id="rId11" imgW="1066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606925"/>
                        <a:ext cx="3349625" cy="1074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AutoShape 9"/>
          <p:cNvSpPr>
            <a:spLocks noChangeArrowheads="1"/>
          </p:cNvSpPr>
          <p:nvPr/>
        </p:nvSpPr>
        <p:spPr bwMode="auto">
          <a:xfrm rot="1098035">
            <a:off x="5395913" y="1725613"/>
            <a:ext cx="987425" cy="501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81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5242" name="AutoShape 10"/>
          <p:cNvSpPr>
            <a:spLocks noChangeArrowheads="1"/>
          </p:cNvSpPr>
          <p:nvPr/>
        </p:nvSpPr>
        <p:spPr bwMode="auto">
          <a:xfrm rot="5443250">
            <a:off x="7213600" y="2574925"/>
            <a:ext cx="558800" cy="501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5243" name="AutoShape 11"/>
          <p:cNvSpPr>
            <a:spLocks noChangeArrowheads="1"/>
          </p:cNvSpPr>
          <p:nvPr/>
        </p:nvSpPr>
        <p:spPr bwMode="auto">
          <a:xfrm rot="-16200000">
            <a:off x="2763838" y="3852863"/>
            <a:ext cx="708025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5244" name="AutoShape 12"/>
          <p:cNvSpPr>
            <a:spLocks noChangeArrowheads="1"/>
          </p:cNvSpPr>
          <p:nvPr/>
        </p:nvSpPr>
        <p:spPr bwMode="auto">
          <a:xfrm rot="-21600000" flipH="1" flipV="1">
            <a:off x="5081588" y="3165475"/>
            <a:ext cx="1193800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animBg="1"/>
      <p:bldP spid="95242" grpId="0" animBg="1"/>
      <p:bldP spid="95243" grpId="0" animBg="1"/>
      <p:bldP spid="952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612152423"/>
              </p:ext>
            </p:extLst>
          </p:nvPr>
        </p:nvGraphicFramePr>
        <p:xfrm>
          <a:off x="457200" y="711300"/>
          <a:ext cx="7793598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Chart" r:id="rId4" imgW="7772400" imgH="4114800" progId="MSGraph.Chart.8">
                  <p:embed followColorScheme="full"/>
                </p:oleObj>
              </mc:Choice>
              <mc:Fallback>
                <p:oleObj name="Chart" r:id="rId4" imgW="7772400" imgH="4114800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11300"/>
                        <a:ext cx="7793598" cy="5184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884238" y="3303588"/>
            <a:ext cx="733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472363" y="2936875"/>
            <a:ext cx="167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Mean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1857375" y="3835400"/>
            <a:ext cx="18446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3662363" y="3427413"/>
            <a:ext cx="1844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5481638" y="2590800"/>
            <a:ext cx="18446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>
          <a:xfrm>
            <a:off x="125413" y="4763"/>
            <a:ext cx="7847012" cy="1143000"/>
          </a:xfrm>
        </p:spPr>
        <p:txBody>
          <a:bodyPr/>
          <a:lstStyle/>
          <a:p>
            <a:r>
              <a:rPr lang="en-GB" smtClean="0"/>
              <a:t>Total Sum of Squares (SS</a:t>
            </a:r>
            <a:r>
              <a:rPr lang="en-GB" baseline="-25000" smtClean="0"/>
              <a:t>T</a:t>
            </a:r>
            <a:r>
              <a:rPr lang="en-GB" smtClean="0"/>
              <a:t>):</a:t>
            </a:r>
            <a:endParaRPr lang="en-GB" dirty="0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 flipH="1">
            <a:off x="1976438" y="3303588"/>
            <a:ext cx="15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V="1">
            <a:off x="2344738" y="3303588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 flipV="1">
            <a:off x="2713038" y="3303588"/>
            <a:ext cx="0" cy="106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 flipV="1">
            <a:off x="3067050" y="3303588"/>
            <a:ext cx="0" cy="106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H="1">
            <a:off x="3435350" y="3170238"/>
            <a:ext cx="1588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3819525" y="271303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4541838" y="3186113"/>
            <a:ext cx="1587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V="1">
            <a:off x="4173538" y="3303588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4911725" y="3303588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 flipV="1">
            <a:off x="5280025" y="3303588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>
            <a:off x="5634038" y="1784350"/>
            <a:ext cx="0" cy="151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 flipH="1">
            <a:off x="6016625" y="3170238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>
            <a:off x="6370638" y="269875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7108825" y="2257425"/>
            <a:ext cx="0" cy="103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 flipV="1">
            <a:off x="6724650" y="3317875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nimBg="1"/>
      <p:bldP spid="89092" grpId="0" autoUpdateAnimBg="0"/>
      <p:bldP spid="89093" grpId="0" animBg="1"/>
      <p:bldP spid="89094" grpId="0" animBg="1"/>
      <p:bldP spid="89095" grpId="0" animBg="1"/>
      <p:bldP spid="89096" grpId="0" autoUpdateAnimBg="0"/>
      <p:bldP spid="89097" grpId="0" animBg="1"/>
      <p:bldP spid="89098" grpId="0" animBg="1"/>
      <p:bldP spid="89099" grpId="0" animBg="1"/>
      <p:bldP spid="89100" grpId="0" animBg="1"/>
      <p:bldP spid="89101" grpId="0" animBg="1"/>
      <p:bldP spid="89102" grpId="0" animBg="1"/>
      <p:bldP spid="89103" grpId="0" animBg="1"/>
      <p:bldP spid="89104" grpId="0" animBg="1"/>
      <p:bldP spid="89105" grpId="0" animBg="1"/>
      <p:bldP spid="89106" grpId="0" animBg="1"/>
      <p:bldP spid="89107" grpId="0" animBg="1"/>
      <p:bldP spid="89108" grpId="0" animBg="1"/>
      <p:bldP spid="89109" grpId="0" animBg="1"/>
      <p:bldP spid="89110" grpId="0" animBg="1"/>
      <p:bldP spid="89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Degrees of Freedom (df)</a:t>
            </a: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1" y="1600200"/>
            <a:ext cx="8140700" cy="2781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Degrees of Freedom (</a:t>
            </a:r>
            <a:r>
              <a:rPr lang="en-US" sz="2800" i="1" dirty="0" err="1" smtClean="0"/>
              <a:t>df</a:t>
            </a:r>
            <a:r>
              <a:rPr lang="en-US" sz="2800" dirty="0" smtClean="0"/>
              <a:t>) are the number of values that are free to vary.</a:t>
            </a:r>
          </a:p>
          <a:p>
            <a:r>
              <a:rPr lang="en-US" sz="2800" dirty="0" smtClean="0"/>
              <a:t>In general, the </a:t>
            </a:r>
            <a:r>
              <a:rPr lang="en-US" sz="2800" i="1" dirty="0" err="1" smtClean="0"/>
              <a:t>df</a:t>
            </a:r>
            <a:r>
              <a:rPr lang="en-US" sz="2800" dirty="0" smtClean="0"/>
              <a:t> are one less than the number of values used to calculate the SS.</a:t>
            </a:r>
            <a:endParaRPr lang="en-US" sz="2800" dirty="0"/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0550758"/>
              </p:ext>
            </p:extLst>
          </p:nvPr>
        </p:nvGraphicFramePr>
        <p:xfrm>
          <a:off x="2435225" y="5214938"/>
          <a:ext cx="524986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3" imgW="1396800" imgH="190440" progId="Equation.3">
                  <p:embed/>
                </p:oleObj>
              </mc:Choice>
              <mc:Fallback>
                <p:oleObj name="Equation" r:id="rId3" imgW="1396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5214938"/>
                        <a:ext cx="5249863" cy="7159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03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Step 2: Calculate SS</a:t>
            </a:r>
            <a:r>
              <a:rPr lang="en-GB" baseline="-25000" smtClean="0"/>
              <a:t>M</a:t>
            </a:r>
            <a:endParaRPr lang="en-US" baseline="-25000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378200" y="1839913"/>
          <a:ext cx="43449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" name="Equation" r:id="rId3" imgW="1384200" imgH="241200" progId="Equation.3">
                  <p:embed/>
                </p:oleObj>
              </mc:Choice>
              <mc:Fallback>
                <p:oleObj name="Equation" r:id="rId3" imgW="1384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839913"/>
                        <a:ext cx="4344988" cy="757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413000" y="3771900"/>
          <a:ext cx="62738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" name="Equation" r:id="rId5" imgW="3111480" imgH="799920" progId="Equation.3">
                  <p:embed/>
                </p:oleObj>
              </mc:Choice>
              <mc:Fallback>
                <p:oleObj name="Equation" r:id="rId5" imgW="31114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771900"/>
                        <a:ext cx="6273800" cy="1611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AutoShape 6"/>
          <p:cNvSpPr>
            <a:spLocks noChangeArrowheads="1"/>
          </p:cNvSpPr>
          <p:nvPr/>
        </p:nvSpPr>
        <p:spPr bwMode="auto">
          <a:xfrm rot="-16200000">
            <a:off x="5195888" y="2906713"/>
            <a:ext cx="708025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0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98140690"/>
              </p:ext>
            </p:extLst>
          </p:nvPr>
        </p:nvGraphicFramePr>
        <p:xfrm>
          <a:off x="337350" y="779463"/>
          <a:ext cx="8132762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Chart" r:id="rId4" imgW="7772400" imgH="4114800" progId="MSGraph.Chart.8">
                  <p:embed followColorScheme="full"/>
                </p:oleObj>
              </mc:Choice>
              <mc:Fallback>
                <p:oleObj name="Chart" r:id="rId4" imgW="7772400" imgH="4114800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50" y="779463"/>
                        <a:ext cx="8132762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884238" y="3303588"/>
            <a:ext cx="733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472363" y="2936875"/>
            <a:ext cx="167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Grand Mean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1857375" y="3835400"/>
            <a:ext cx="18446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662363" y="3427413"/>
            <a:ext cx="184467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5481638" y="2590800"/>
            <a:ext cx="1844675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title"/>
          </p:nvPr>
        </p:nvSpPr>
        <p:spPr>
          <a:xfrm>
            <a:off x="1296988" y="15568"/>
            <a:ext cx="7847012" cy="1143000"/>
          </a:xfrm>
        </p:spPr>
        <p:txBody>
          <a:bodyPr/>
          <a:lstStyle/>
          <a:p>
            <a:r>
              <a:rPr lang="en-GB" smtClean="0"/>
              <a:t>Model Sum of Squares (SS</a:t>
            </a:r>
            <a:r>
              <a:rPr lang="en-GB" baseline="-25000" smtClean="0"/>
              <a:t>M</a:t>
            </a:r>
            <a:r>
              <a:rPr lang="en-GB" smtClean="0"/>
              <a:t>):</a:t>
            </a:r>
            <a:endParaRPr lang="en-GB" dirty="0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 flipH="1">
            <a:off x="1976438" y="3303588"/>
            <a:ext cx="1587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 flipV="1">
            <a:off x="2344738" y="3303588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 flipH="1" flipV="1">
            <a:off x="2713038" y="3303588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 flipV="1">
            <a:off x="3067050" y="3303588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>
            <a:off x="3449638" y="3317875"/>
            <a:ext cx="1587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3819525" y="33020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4525963" y="3332163"/>
            <a:ext cx="1587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V="1">
            <a:off x="4173538" y="3303588"/>
            <a:ext cx="0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 flipV="1">
            <a:off x="4911725" y="3303588"/>
            <a:ext cx="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 flipV="1">
            <a:off x="5280025" y="33035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5634038" y="2595563"/>
            <a:ext cx="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>
            <a:off x="6016625" y="2609850"/>
            <a:ext cx="0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6370638" y="269875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 flipH="1">
            <a:off x="7108825" y="2611438"/>
            <a:ext cx="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 flipV="1">
            <a:off x="6738938" y="2566988"/>
            <a:ext cx="15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/>
      <p:bldP spid="91140" grpId="0" autoUpdateAnimBg="0"/>
      <p:bldP spid="91141" grpId="0" animBg="1"/>
      <p:bldP spid="91142" grpId="0" animBg="1"/>
      <p:bldP spid="91143" grpId="0" animBg="1"/>
      <p:bldP spid="91144" grpId="0" autoUpdateAnimBg="0"/>
      <p:bldP spid="91145" grpId="0" animBg="1"/>
      <p:bldP spid="91146" grpId="0" animBg="1"/>
      <p:bldP spid="91147" grpId="0" animBg="1"/>
      <p:bldP spid="91148" grpId="0" animBg="1"/>
      <p:bldP spid="91149" grpId="0" animBg="1"/>
      <p:bldP spid="91150" grpId="0" animBg="1"/>
      <p:bldP spid="91151" grpId="0" animBg="1"/>
      <p:bldP spid="91152" grpId="0" animBg="1"/>
      <p:bldP spid="91153" grpId="0" animBg="1"/>
      <p:bldP spid="91154" grpId="0" animBg="1"/>
      <p:bldP spid="91155" grpId="0" animBg="1"/>
      <p:bldP spid="91156" grpId="0" animBg="1"/>
      <p:bldP spid="91157" grpId="0" animBg="1"/>
      <p:bldP spid="91158" grpId="0" animBg="1"/>
      <p:bldP spid="911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Model Degrees of Freedom</a:t>
            </a: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600200"/>
            <a:ext cx="8229600" cy="2311400"/>
          </a:xfrm>
        </p:spPr>
        <p:txBody>
          <a:bodyPr/>
          <a:lstStyle/>
          <a:p>
            <a:r>
              <a:rPr lang="en-GB" sz="2800" smtClean="0"/>
              <a:t>How many values did we use to calculate SS</a:t>
            </a:r>
            <a:r>
              <a:rPr lang="en-GB" sz="2800" baseline="-25000" smtClean="0"/>
              <a:t>M</a:t>
            </a:r>
            <a:r>
              <a:rPr lang="en-GB" sz="2800" smtClean="0"/>
              <a:t>?</a:t>
            </a:r>
          </a:p>
          <a:p>
            <a:pPr lvl="1"/>
            <a:r>
              <a:rPr lang="en-GB" sz="2400" dirty="0" smtClean="0"/>
              <a:t>We used the 3 means (levels).</a:t>
            </a:r>
            <a:endParaRPr lang="en-US" sz="2400" dirty="0"/>
          </a:p>
        </p:txBody>
      </p:sp>
      <p:graphicFrame>
        <p:nvGraphicFramePr>
          <p:cNvPr id="993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52713" y="4395788"/>
          <a:ext cx="53546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3" imgW="1257120" imgH="190440" progId="Equation.3">
                  <p:embed/>
                </p:oleObj>
              </mc:Choice>
              <mc:Fallback>
                <p:oleObj name="Equation" r:id="rId3" imgW="1257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395788"/>
                        <a:ext cx="5354637" cy="811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2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When And Why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When we want to compare means we can use a </a:t>
            </a:r>
            <a:r>
              <a:rPr lang="en-US" sz="2800" i="1" smtClean="0"/>
              <a:t>t</a:t>
            </a:r>
            <a:r>
              <a:rPr lang="en-US" sz="2800" smtClean="0"/>
              <a:t>-test. This test has limitations: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You can compare only 2 means: often we would like to compare means from 3 or more groups.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It can be used only with one Predictor/Independent 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6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Step 3: Calculate SS</a:t>
            </a:r>
            <a:r>
              <a:rPr lang="en-GB" baseline="-25000" smtClean="0"/>
              <a:t>R</a:t>
            </a:r>
            <a:endParaRPr lang="en-US" baseline="-25000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6297613" y="1820863"/>
          <a:ext cx="17145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2" name="Equation" r:id="rId3" imgW="545760" imgH="253800" progId="Equation.3">
                  <p:embed/>
                </p:oleObj>
              </mc:Choice>
              <mc:Fallback>
                <p:oleObj name="Equation" r:id="rId3" imgW="545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1820863"/>
                        <a:ext cx="1714500" cy="796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6297613" y="3181350"/>
          <a:ext cx="23891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" name="Equation" r:id="rId5" imgW="761760" imgH="203040" progId="Equation.3">
                  <p:embed/>
                </p:oleObj>
              </mc:Choice>
              <mc:Fallback>
                <p:oleObj name="Equation" r:id="rId5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3181350"/>
                        <a:ext cx="2389187" cy="638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730375" y="3138488"/>
          <a:ext cx="31908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4" name="Equation" r:id="rId7" imgW="1015920" imgH="241200" progId="Equation.3">
                  <p:embed/>
                </p:oleObj>
              </mc:Choice>
              <mc:Fallback>
                <p:oleObj name="Equation" r:id="rId7" imgW="101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138488"/>
                        <a:ext cx="3190875" cy="757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AutoShape 8"/>
          <p:cNvSpPr>
            <a:spLocks noChangeArrowheads="1"/>
          </p:cNvSpPr>
          <p:nvPr/>
        </p:nvSpPr>
        <p:spPr bwMode="auto">
          <a:xfrm rot="5443250">
            <a:off x="7231063" y="2608263"/>
            <a:ext cx="558800" cy="501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 rot="-21600000" flipH="1" flipV="1">
            <a:off x="4921250" y="3289300"/>
            <a:ext cx="1193800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1317625" y="1417638"/>
          <a:ext cx="36036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5" name="Equation" r:id="rId9" imgW="1041120" imgH="241200" progId="Equation.3">
                  <p:embed/>
                </p:oleObj>
              </mc:Choice>
              <mc:Fallback>
                <p:oleObj name="Equation" r:id="rId9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417638"/>
                        <a:ext cx="3603625" cy="835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1317625" y="4603750"/>
          <a:ext cx="77708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" name="Equation" r:id="rId11" imgW="2768400" imgH="228600" progId="Equation.3">
                  <p:embed/>
                </p:oleObj>
              </mc:Choice>
              <mc:Fallback>
                <p:oleObj name="Equation" r:id="rId11" imgW="276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603750"/>
                        <a:ext cx="7770813" cy="641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8" name="AutoShape 12"/>
          <p:cNvSpPr>
            <a:spLocks noChangeArrowheads="1"/>
          </p:cNvSpPr>
          <p:nvPr/>
        </p:nvSpPr>
        <p:spPr bwMode="auto">
          <a:xfrm rot="-16200000">
            <a:off x="2584450" y="3984625"/>
            <a:ext cx="708025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 rot="1098035">
            <a:off x="5127625" y="1900238"/>
            <a:ext cx="987425" cy="501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7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animBg="1"/>
      <p:bldP spid="101385" grpId="0" animBg="1"/>
      <p:bldP spid="101388" grpId="0" animBg="1"/>
      <p:bldP spid="1013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892404740"/>
              </p:ext>
            </p:extLst>
          </p:nvPr>
        </p:nvGraphicFramePr>
        <p:xfrm>
          <a:off x="302692" y="583406"/>
          <a:ext cx="8132762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Chart" r:id="rId4" imgW="7772400" imgH="4114800" progId="MSGraph.Chart.8">
                  <p:embed followColorScheme="full"/>
                </p:oleObj>
              </mc:Choice>
              <mc:Fallback>
                <p:oleObj name="Chart" r:id="rId4" imgW="7772400" imgH="4114800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92" y="583406"/>
                        <a:ext cx="8132762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884238" y="3303588"/>
            <a:ext cx="733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7472363" y="2936875"/>
            <a:ext cx="167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Grand Mean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1857375" y="3835400"/>
            <a:ext cx="18446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3662363" y="3427413"/>
            <a:ext cx="1844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5481638" y="2590800"/>
            <a:ext cx="18446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title"/>
          </p:nvPr>
        </p:nvSpPr>
        <p:spPr>
          <a:xfrm>
            <a:off x="125413" y="4763"/>
            <a:ext cx="8672512" cy="1143000"/>
          </a:xfrm>
        </p:spPr>
        <p:txBody>
          <a:bodyPr/>
          <a:lstStyle/>
          <a:p>
            <a:r>
              <a:rPr lang="en-GB" smtClean="0"/>
              <a:t>Residual Sum of Squares (SS</a:t>
            </a:r>
            <a:r>
              <a:rPr lang="en-GB" baseline="-25000" smtClean="0"/>
              <a:t>R</a:t>
            </a:r>
            <a:r>
              <a:rPr lang="en-GB" smtClean="0"/>
              <a:t>):</a:t>
            </a:r>
            <a:endParaRPr lang="en-GB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H="1">
            <a:off x="1974850" y="3597275"/>
            <a:ext cx="3175" cy="234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V="1">
            <a:off x="2344738" y="3805238"/>
            <a:ext cx="0" cy="1333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V="1">
            <a:off x="2713038" y="3819525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flipH="1" flipV="1">
            <a:off x="3067050" y="3819525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 flipH="1">
            <a:off x="3435350" y="3170238"/>
            <a:ext cx="1588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3819525" y="2713038"/>
            <a:ext cx="0" cy="6778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H="1">
            <a:off x="4541838" y="3186113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V="1">
            <a:off x="4173538" y="3422650"/>
            <a:ext cx="0" cy="515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4911725" y="3406775"/>
            <a:ext cx="0" cy="515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5634038" y="1784350"/>
            <a:ext cx="0" cy="796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H="1">
            <a:off x="6002338" y="2593975"/>
            <a:ext cx="0" cy="428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7108825" y="2257425"/>
            <a:ext cx="0" cy="339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 flipH="1" flipV="1">
            <a:off x="6724650" y="2595563"/>
            <a:ext cx="0" cy="8556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5300" y="5880100"/>
            <a:ext cx="5689600" cy="396875"/>
            <a:chOff x="1112" y="3704"/>
            <a:chExt cx="3584" cy="250"/>
          </a:xfrm>
        </p:grpSpPr>
        <p:sp>
          <p:nvSpPr>
            <p:cNvPr id="93207" name="Text Box 23"/>
            <p:cNvSpPr txBox="1">
              <a:spLocks noChangeArrowheads="1"/>
            </p:cNvSpPr>
            <p:nvPr/>
          </p:nvSpPr>
          <p:spPr bwMode="auto">
            <a:xfrm>
              <a:off x="1112" y="3704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Df = 4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93208" name="Text Box 24"/>
            <p:cNvSpPr txBox="1">
              <a:spLocks noChangeArrowheads="1"/>
            </p:cNvSpPr>
            <p:nvPr/>
          </p:nvSpPr>
          <p:spPr bwMode="auto">
            <a:xfrm>
              <a:off x="2376" y="3704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Df = 4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93209" name="Text Box 25"/>
            <p:cNvSpPr txBox="1">
              <a:spLocks noChangeArrowheads="1"/>
            </p:cNvSpPr>
            <p:nvPr/>
          </p:nvSpPr>
          <p:spPr bwMode="auto">
            <a:xfrm>
              <a:off x="3592" y="3704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Df = 4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04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500"/>
                            </p:stCondLst>
                            <p:childTnLst>
                              <p:par>
                                <p:cTn id="84" presetID="53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nimBg="1"/>
      <p:bldP spid="93188" grpId="0" autoUpdateAnimBg="0"/>
      <p:bldP spid="93189" grpId="0" animBg="1"/>
      <p:bldP spid="93190" grpId="0" animBg="1"/>
      <p:bldP spid="93191" grpId="0" animBg="1"/>
      <p:bldP spid="93192" grpId="0" autoUpdateAnimBg="0"/>
      <p:bldP spid="93193" grpId="0" animBg="1"/>
      <p:bldP spid="93194" grpId="0" animBg="1"/>
      <p:bldP spid="93195" grpId="0" animBg="1"/>
      <p:bldP spid="93196" grpId="0" animBg="1"/>
      <p:bldP spid="93197" grpId="0" animBg="1"/>
      <p:bldP spid="93198" grpId="0" animBg="1"/>
      <p:bldP spid="93199" grpId="0" animBg="1"/>
      <p:bldP spid="93200" grpId="0" animBg="1"/>
      <p:bldP spid="93201" grpId="0" animBg="1"/>
      <p:bldP spid="93202" grpId="0" animBg="1"/>
      <p:bldP spid="93203" grpId="0" animBg="1"/>
      <p:bldP spid="93204" grpId="0" animBg="1"/>
      <p:bldP spid="932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Step 3: Calculate SS</a:t>
            </a:r>
            <a:r>
              <a:rPr lang="en-GB" baseline="-25000" smtClean="0"/>
              <a:t>R</a:t>
            </a:r>
            <a:endParaRPr lang="en-US" baseline="-25000"/>
          </a:p>
        </p:txBody>
      </p:sp>
      <p:graphicFrame>
        <p:nvGraphicFramePr>
          <p:cNvPr id="102412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63688" y="2408238"/>
          <a:ext cx="7121525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3" imgW="2768400" imgH="965160" progId="Equation.3">
                  <p:embed/>
                </p:oleObj>
              </mc:Choice>
              <mc:Fallback>
                <p:oleObj name="Equation" r:id="rId3" imgW="27684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408238"/>
                        <a:ext cx="7121525" cy="2482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8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1" y="274638"/>
            <a:ext cx="8343900" cy="1143000"/>
          </a:xfrm>
        </p:spPr>
        <p:txBody>
          <a:bodyPr/>
          <a:lstStyle/>
          <a:p>
            <a:pPr algn="ctr"/>
            <a:r>
              <a:rPr lang="en-GB" sz="4000" dirty="0" smtClean="0"/>
              <a:t>Residual Degrees of Freedom</a:t>
            </a:r>
            <a:endParaRPr lang="en-US" sz="40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1" y="1600200"/>
            <a:ext cx="8166099" cy="1879600"/>
          </a:xfrm>
        </p:spPr>
        <p:txBody>
          <a:bodyPr/>
          <a:lstStyle/>
          <a:p>
            <a:r>
              <a:rPr lang="en-GB" sz="2800" dirty="0" smtClean="0"/>
              <a:t>How many values did we use to calculate SS</a:t>
            </a:r>
            <a:r>
              <a:rPr lang="en-GB" sz="2800" baseline="-25000" dirty="0" smtClean="0"/>
              <a:t>R</a:t>
            </a:r>
            <a:r>
              <a:rPr lang="en-GB" sz="2800" dirty="0" smtClean="0"/>
              <a:t>?</a:t>
            </a:r>
          </a:p>
          <a:p>
            <a:pPr lvl="1"/>
            <a:r>
              <a:rPr lang="en-GB" sz="2400" dirty="0" smtClean="0"/>
              <a:t>We used the 5 scores for each of the SS for each group.</a:t>
            </a:r>
            <a:endParaRPr lang="en-US" sz="2400" dirty="0"/>
          </a:p>
        </p:txBody>
      </p:sp>
      <p:graphicFrame>
        <p:nvGraphicFramePr>
          <p:cNvPr id="10445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70125" y="3479800"/>
          <a:ext cx="5919788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3" imgW="1828800" imgH="749160" progId="Equation.3">
                  <p:embed/>
                </p:oleObj>
              </mc:Choice>
              <mc:Fallback>
                <p:oleObj name="Equation" r:id="rId3" imgW="18288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3479800"/>
                        <a:ext cx="5919788" cy="2425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7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Double Check</a:t>
            </a:r>
            <a:endParaRPr lang="en-US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794000" y="1439863"/>
          <a:ext cx="4395788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3" imgW="1269720" imgH="545760" progId="Equation.3">
                  <p:embed/>
                </p:oleObj>
              </mc:Choice>
              <mc:Fallback>
                <p:oleObj name="Equation" r:id="rId3" imgW="12697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439863"/>
                        <a:ext cx="4395788" cy="18875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3452813" y="4003675"/>
          <a:ext cx="30321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Equation" r:id="rId5" imgW="876240" imgH="533160" progId="Equation.3">
                  <p:embed/>
                </p:oleObj>
              </mc:Choice>
              <mc:Fallback>
                <p:oleObj name="Equation" r:id="rId5" imgW="876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003675"/>
                        <a:ext cx="3032125" cy="1844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2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smtClean="0"/>
              <a:t>Step 4: Calculate the Mean Squared Error</a:t>
            </a:r>
            <a:endParaRPr lang="en-US" sz="4000"/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092325" y="2170113"/>
          <a:ext cx="6021388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3" imgW="1739880" imgH="368280" progId="Equation.3">
                  <p:embed/>
                </p:oleObj>
              </mc:Choice>
              <mc:Fallback>
                <p:oleObj name="Equation" r:id="rId3" imgW="1739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170113"/>
                        <a:ext cx="6021388" cy="1274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378075" y="4167188"/>
          <a:ext cx="5449888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Equation" r:id="rId5" imgW="1574640" imgH="368280" progId="Equation.3">
                  <p:embed/>
                </p:oleObj>
              </mc:Choice>
              <mc:Fallback>
                <p:oleObj name="Equation" r:id="rId5" imgW="1574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167188"/>
                        <a:ext cx="5449888" cy="1274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Step 5: Calculate the </a:t>
            </a:r>
            <a:r>
              <a:rPr lang="en-GB" sz="4000" i="1" smtClean="0"/>
              <a:t>F</a:t>
            </a:r>
            <a:r>
              <a:rPr lang="en-GB" sz="4000" smtClean="0"/>
              <a:t>-Ratio</a:t>
            </a:r>
            <a:endParaRPr lang="en-US" sz="4000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4252913" y="1920875"/>
          <a:ext cx="18907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" name="Equation" r:id="rId3" imgW="545760" imgH="368280" progId="Equation.3">
                  <p:embed/>
                </p:oleObj>
              </mc:Choice>
              <mc:Fallback>
                <p:oleObj name="Equation" r:id="rId3" imgW="5457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1920875"/>
                        <a:ext cx="1890712" cy="1273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652713" y="3944938"/>
          <a:ext cx="50990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Equation" r:id="rId5" imgW="1473120" imgH="368280" progId="Equation.3">
                  <p:embed/>
                </p:oleObj>
              </mc:Choice>
              <mc:Fallback>
                <p:oleObj name="Equation" r:id="rId5" imgW="1473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3944938"/>
                        <a:ext cx="5099050" cy="1273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smtClean="0"/>
              <a:t>Step 6: Construct a Summary Table</a:t>
            </a:r>
            <a:endParaRPr lang="en-US" sz="4000"/>
          </a:p>
        </p:txBody>
      </p:sp>
      <p:graphicFrame>
        <p:nvGraphicFramePr>
          <p:cNvPr id="6" name="Group 102"/>
          <p:cNvGraphicFramePr>
            <a:graphicFrameLocks noGrp="1"/>
          </p:cNvGraphicFramePr>
          <p:nvPr>
            <p:ph type="tbl" idx="1"/>
          </p:nvPr>
        </p:nvGraphicFramePr>
        <p:xfrm>
          <a:off x="1571604" y="1643050"/>
          <a:ext cx="6923087" cy="403066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76387"/>
                <a:gridCol w="1192213"/>
                <a:gridCol w="1385887"/>
                <a:gridCol w="1384300"/>
                <a:gridCol w="1384300"/>
              </a:tblGrid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Source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SS</a:t>
                      </a:r>
                      <a:endParaRPr kumimoji="0" lang="en-GB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df</a:t>
                      </a:r>
                      <a:endParaRPr kumimoji="0" lang="en-GB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MS</a:t>
                      </a:r>
                      <a:endParaRPr kumimoji="0" lang="en-GB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GB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Model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20.14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10.067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5.12*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Residual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23.60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1.967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Total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43.74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F</a:t>
            </a:r>
            <a:r>
              <a:rPr lang="en-US" smtClean="0"/>
              <a:t>-tables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we’ve got two sets of degrees of freedom</a:t>
            </a:r>
          </a:p>
          <a:p>
            <a:pPr lvl="1"/>
            <a:r>
              <a:rPr lang="en-US" sz="2400" dirty="0" smtClean="0"/>
              <a:t>DF model (treatment)</a:t>
            </a:r>
          </a:p>
          <a:p>
            <a:pPr lvl="1"/>
            <a:r>
              <a:rPr lang="en-US" sz="2400" dirty="0" smtClean="0"/>
              <a:t>DF residual (error)</a:t>
            </a:r>
          </a:p>
        </p:txBody>
      </p:sp>
    </p:spTree>
    <p:extLst>
      <p:ext uri="{BB962C8B-B14F-4D97-AF65-F5344CB8AC3E}">
        <p14:creationId xmlns:p14="http://schemas.microsoft.com/office/powerpoint/2010/main" val="13729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F</a:t>
            </a:r>
            <a:r>
              <a:rPr lang="en-US" smtClean="0"/>
              <a:t>-values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all these formulas are based on variances, F values are never negative.</a:t>
            </a:r>
          </a:p>
          <a:p>
            <a:r>
              <a:rPr lang="en-US" sz="2400" dirty="0" smtClean="0"/>
              <a:t>Think about the logic (model / error)</a:t>
            </a:r>
          </a:p>
          <a:p>
            <a:pPr lvl="1"/>
            <a:r>
              <a:rPr lang="en-US" sz="2400" dirty="0" smtClean="0"/>
              <a:t>If your values are small you are saying model = error = just a bunch of noise because people are different</a:t>
            </a:r>
          </a:p>
          <a:p>
            <a:pPr lvl="1"/>
            <a:r>
              <a:rPr lang="en-US" sz="2400" dirty="0" smtClean="0"/>
              <a:t>If your values are large then model &gt; error, which means you are finding an effect.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33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ANOVA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Compares several means.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Can be used when you have manipulated more than one Independent Variables.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It is an extension of regression (the General Linear Model).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screening: accuracy, missing, outliers</a:t>
            </a:r>
          </a:p>
          <a:p>
            <a:r>
              <a:rPr lang="en-US" sz="2400" dirty="0" smtClean="0"/>
              <a:t>Normality </a:t>
            </a:r>
          </a:p>
          <a:p>
            <a:r>
              <a:rPr lang="en-US" sz="2400" dirty="0" smtClean="0"/>
              <a:t>Linearity (it is called the general linear model!)</a:t>
            </a:r>
          </a:p>
          <a:p>
            <a:r>
              <a:rPr lang="en-US" sz="2400" dirty="0" smtClean="0"/>
              <a:t>Homogeneity – </a:t>
            </a:r>
            <a:r>
              <a:rPr lang="en-US" sz="2400" dirty="0" err="1" smtClean="0"/>
              <a:t>Levene’s</a:t>
            </a:r>
            <a:r>
              <a:rPr lang="en-US" sz="2400" dirty="0" smtClean="0"/>
              <a:t> (new!)</a:t>
            </a:r>
          </a:p>
          <a:p>
            <a:r>
              <a:rPr lang="en-US" sz="2400" dirty="0" smtClean="0"/>
              <a:t>Homoscedasticity (still a form of regression)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8921" y="6185690"/>
            <a:ext cx="84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you can do the normal screening we’ve already done and add </a:t>
            </a:r>
            <a:r>
              <a:rPr lang="en-US" dirty="0" err="1" smtClean="0"/>
              <a:t>Levene’s</a:t>
            </a:r>
            <a:r>
              <a:rPr lang="en-US" dirty="0" smtClean="0"/>
              <a:t>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30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ANOVA is often called a “robust test”</a:t>
            </a:r>
          </a:p>
          <a:p>
            <a:pPr lvl="1"/>
            <a:r>
              <a:rPr lang="en-US" sz="2400" dirty="0" smtClean="0"/>
              <a:t>What? Robustness = ability to still give you accurate results even though the assumptions are bent.</a:t>
            </a:r>
          </a:p>
          <a:p>
            <a:r>
              <a:rPr lang="en-US" sz="2400" dirty="0" smtClean="0"/>
              <a:t>Yes mostly:</a:t>
            </a:r>
          </a:p>
          <a:p>
            <a:pPr lvl="1"/>
            <a:r>
              <a:rPr lang="en-US" sz="2400" dirty="0" smtClean="0"/>
              <a:t>When groups are equal</a:t>
            </a:r>
          </a:p>
          <a:p>
            <a:pPr lvl="1"/>
            <a:r>
              <a:rPr lang="en-US" sz="2400" dirty="0" smtClean="0"/>
              <a:t>When sample sizes are sufficiently large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9904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Levene’s</a:t>
            </a:r>
            <a:r>
              <a:rPr lang="en-US" sz="2400" dirty="0" smtClean="0"/>
              <a:t> Test</a:t>
            </a:r>
          </a:p>
          <a:p>
            <a:pPr lvl="1"/>
            <a:r>
              <a:rPr lang="en-US" sz="2400" dirty="0" err="1" smtClean="0"/>
              <a:t>Levene’s</a:t>
            </a:r>
            <a:r>
              <a:rPr lang="en-US" sz="2400" dirty="0" smtClean="0"/>
              <a:t> test is an ANOVA using variances as a testing point, </a:t>
            </a:r>
            <a:r>
              <a:rPr lang="en-US" sz="2400" dirty="0" smtClean="0"/>
              <a:t>instead </a:t>
            </a:r>
            <a:r>
              <a:rPr lang="en-US" sz="2400" dirty="0" smtClean="0"/>
              <a:t>of the means. </a:t>
            </a:r>
          </a:p>
          <a:p>
            <a:pPr lvl="1"/>
            <a:r>
              <a:rPr lang="en-US" sz="2400" dirty="0" smtClean="0"/>
              <a:t>Tells you if variances are equal across groups. </a:t>
            </a:r>
          </a:p>
          <a:p>
            <a:pPr lvl="1"/>
            <a:r>
              <a:rPr lang="en-US" sz="2400" dirty="0" smtClean="0"/>
              <a:t>You DO NOT want this test to be significant, but remember the big important rule, </a:t>
            </a:r>
            <a:r>
              <a:rPr lang="en-US" sz="2400" i="1" dirty="0" smtClean="0"/>
              <a:t>p</a:t>
            </a:r>
            <a:r>
              <a:rPr lang="en-US" sz="2400" dirty="0" smtClean="0"/>
              <a:t> &lt; .001 is bad.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433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ANOVA!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are going to use the </a:t>
            </a:r>
            <a:r>
              <a:rPr lang="en-US" sz="2400" dirty="0" err="1" smtClean="0"/>
              <a:t>ezANOVA</a:t>
            </a:r>
            <a:r>
              <a:rPr lang="en-US" sz="2400" dirty="0" smtClean="0"/>
              <a:t> function in the </a:t>
            </a:r>
            <a:r>
              <a:rPr lang="en-US" sz="2400" dirty="0" err="1" smtClean="0"/>
              <a:t>ez</a:t>
            </a:r>
            <a:r>
              <a:rPr lang="en-US" sz="2400" dirty="0" smtClean="0"/>
              <a:t> library. </a:t>
            </a:r>
          </a:p>
          <a:p>
            <a:pPr lvl="1"/>
            <a:r>
              <a:rPr lang="en-US" sz="2200" dirty="0" smtClean="0"/>
              <a:t>The advantage of </a:t>
            </a:r>
            <a:r>
              <a:rPr lang="en-US" sz="2200" dirty="0" err="1" smtClean="0"/>
              <a:t>ez</a:t>
            </a:r>
            <a:r>
              <a:rPr lang="en-US" sz="2200" dirty="0" smtClean="0"/>
              <a:t> </a:t>
            </a:r>
            <a:r>
              <a:rPr lang="en-US" sz="2200" dirty="0" err="1" smtClean="0"/>
              <a:t>anova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Runs </a:t>
            </a:r>
            <a:r>
              <a:rPr lang="en-US" sz="2200" dirty="0" err="1" smtClean="0"/>
              <a:t>Levene’s</a:t>
            </a:r>
            <a:r>
              <a:rPr lang="en-US" sz="2200" dirty="0" smtClean="0"/>
              <a:t> test for you.</a:t>
            </a:r>
          </a:p>
          <a:p>
            <a:pPr lvl="1"/>
            <a:r>
              <a:rPr lang="en-US" sz="2200" dirty="0" smtClean="0"/>
              <a:t>Gives you an effect size, along with the ANOVA. 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758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ANOVA!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First, you must add a participant number if you do not already have one in the dataset.</a:t>
            </a:r>
          </a:p>
          <a:p>
            <a:pPr lvl="1"/>
            <a:r>
              <a:rPr lang="en-US" sz="2400" dirty="0" smtClean="0"/>
              <a:t>It is advantageous to wait to add one until the end of data screening (or you would need to drop that column for every assumption test). </a:t>
            </a:r>
          </a:p>
          <a:p>
            <a:pPr lvl="1"/>
            <a:r>
              <a:rPr lang="en-US" sz="2400" i="1" dirty="0" err="1" smtClean="0"/>
              <a:t>dataset</a:t>
            </a:r>
            <a:r>
              <a:rPr lang="en-US" sz="2400" dirty="0" err="1" smtClean="0"/>
              <a:t>$partno</a:t>
            </a:r>
            <a:r>
              <a:rPr lang="en-US" sz="2400" dirty="0" smtClean="0"/>
              <a:t> = 1:nrow(</a:t>
            </a:r>
            <a:r>
              <a:rPr lang="en-US" sz="2400" i="1" dirty="0" smtClean="0"/>
              <a:t>dataset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Also make sure the IV is factored, or it will not give you </a:t>
            </a:r>
            <a:r>
              <a:rPr lang="en-US" sz="2400" dirty="0" err="1" smtClean="0"/>
              <a:t>Levene’s</a:t>
            </a:r>
            <a:r>
              <a:rPr lang="en-US" sz="2400" dirty="0" smtClean="0"/>
              <a:t> test. 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664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ANOVA!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 an </a:t>
            </a:r>
            <a:r>
              <a:rPr lang="en-US" sz="2400" dirty="0" err="1" smtClean="0"/>
              <a:t>ezANOVA</a:t>
            </a:r>
            <a:r>
              <a:rPr lang="en-US" sz="2400" dirty="0" smtClean="0"/>
              <a:t>!</a:t>
            </a:r>
          </a:p>
          <a:p>
            <a:r>
              <a:rPr lang="en-US" sz="2400" dirty="0" err="1" smtClean="0"/>
              <a:t>ezANOVA</a:t>
            </a:r>
            <a:r>
              <a:rPr lang="en-US" sz="2400" dirty="0" smtClean="0"/>
              <a:t>(</a:t>
            </a:r>
          </a:p>
          <a:p>
            <a:pPr lvl="1"/>
            <a:r>
              <a:rPr lang="en-US" sz="2200" dirty="0" smtClean="0"/>
              <a:t>data = </a:t>
            </a:r>
            <a:r>
              <a:rPr lang="en-US" sz="2200" b="1" i="1" dirty="0" smtClean="0"/>
              <a:t>dataset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 smtClean="0"/>
              <a:t>dv = </a:t>
            </a:r>
            <a:r>
              <a:rPr lang="en-US" sz="2200" b="1" i="1" dirty="0" smtClean="0"/>
              <a:t>dv column</a:t>
            </a:r>
            <a:r>
              <a:rPr lang="en-US" sz="2200" i="1" dirty="0" smtClean="0"/>
              <a:t>, </a:t>
            </a:r>
          </a:p>
          <a:p>
            <a:pPr lvl="1"/>
            <a:r>
              <a:rPr lang="en-US" sz="2200" dirty="0" smtClean="0"/>
              <a:t>between = </a:t>
            </a:r>
            <a:r>
              <a:rPr lang="en-US" sz="2200" b="1" i="1" dirty="0" smtClean="0"/>
              <a:t>iv column</a:t>
            </a:r>
            <a:r>
              <a:rPr lang="en-US" sz="2200" i="1" dirty="0" smtClean="0"/>
              <a:t>,</a:t>
            </a:r>
            <a:endParaRPr lang="en-US" sz="2200" dirty="0" smtClean="0"/>
          </a:p>
          <a:p>
            <a:pPr lvl="1"/>
            <a:r>
              <a:rPr lang="en-US" sz="2200" dirty="0" err="1" smtClean="0"/>
              <a:t>wid</a:t>
            </a:r>
            <a:r>
              <a:rPr lang="en-US" sz="2200" dirty="0" smtClean="0"/>
              <a:t> = </a:t>
            </a:r>
            <a:r>
              <a:rPr lang="en-US" sz="2200" dirty="0" err="1" smtClean="0"/>
              <a:t>partno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 smtClean="0"/>
              <a:t>type = 3,</a:t>
            </a:r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etailed = 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3127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output!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will get a warning </a:t>
            </a:r>
            <a:r>
              <a:rPr lang="mr-IN" sz="2400" dirty="0" smtClean="0"/>
              <a:t>–</a:t>
            </a:r>
            <a:r>
              <a:rPr lang="en-US" sz="2400" dirty="0" smtClean="0"/>
              <a:t> just ignore it.</a:t>
            </a:r>
          </a:p>
          <a:p>
            <a:pPr lvl="1"/>
            <a:r>
              <a:rPr lang="en-US" sz="2400" dirty="0" smtClean="0"/>
              <a:t>“Warning converting </a:t>
            </a:r>
            <a:r>
              <a:rPr lang="en-US" sz="2400" dirty="0" err="1" smtClean="0"/>
              <a:t>partno</a:t>
            </a:r>
            <a:r>
              <a:rPr lang="en-US" sz="2400" dirty="0" smtClean="0"/>
              <a:t> to a factor for ANOVA”.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5455"/>
            <a:ext cx="9144000" cy="2383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500" y="6248400"/>
            <a:ext cx="569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Levene’s</a:t>
            </a:r>
            <a:r>
              <a:rPr lang="en-US" dirty="0" smtClean="0"/>
              <a:t> test is not significant, </a:t>
            </a:r>
            <a:r>
              <a:rPr lang="en-US" i="1" dirty="0" smtClean="0"/>
              <a:t>F</a:t>
            </a:r>
            <a:r>
              <a:rPr lang="en-US" dirty="0" smtClean="0"/>
              <a:t>(2,12) = 0.12, </a:t>
            </a:r>
            <a:r>
              <a:rPr lang="en-US" i="1" dirty="0" smtClean="0"/>
              <a:t>p</a:t>
            </a:r>
            <a:r>
              <a:rPr lang="en-US" dirty="0" smtClean="0"/>
              <a:t> = 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65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the ANOVA!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do you do if homogeneity test was significant? (</a:t>
            </a:r>
            <a:r>
              <a:rPr lang="en-US" sz="2400" dirty="0" err="1" smtClean="0"/>
              <a:t>Levene’s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Run a Welch correction on the ANOVA using the </a:t>
            </a:r>
            <a:r>
              <a:rPr lang="en-US" sz="2400" dirty="0" err="1" smtClean="0"/>
              <a:t>oneway</a:t>
            </a:r>
            <a:r>
              <a:rPr lang="en-US" sz="2400" dirty="0" smtClean="0"/>
              <a:t> function.</a:t>
            </a:r>
          </a:p>
          <a:p>
            <a:r>
              <a:rPr lang="en-US" sz="2400" dirty="0" err="1" smtClean="0"/>
              <a:t>oneway.test</a:t>
            </a:r>
            <a:r>
              <a:rPr lang="en-US" sz="2400" dirty="0" smtClean="0"/>
              <a:t>(Y ~ X, data = data)</a:t>
            </a:r>
          </a:p>
        </p:txBody>
      </p:sp>
    </p:spTree>
    <p:extLst>
      <p:ext uri="{BB962C8B-B14F-4D97-AF65-F5344CB8AC3E}">
        <p14:creationId xmlns:p14="http://schemas.microsoft.com/office/powerpoint/2010/main" val="454700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the ANOVA!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8" y="2006066"/>
            <a:ext cx="8683214" cy="15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8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 – just F-test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significant effect of Viagra on levels of libido, </a:t>
            </a:r>
            <a:r>
              <a:rPr lang="en-US" i="1" dirty="0" smtClean="0"/>
              <a:t>F</a:t>
            </a:r>
            <a:r>
              <a:rPr lang="en-US" dirty="0" smtClean="0"/>
              <a:t>(2, 12) = 5.12, </a:t>
            </a:r>
            <a:r>
              <a:rPr lang="en-US" i="1" dirty="0" smtClean="0"/>
              <a:t>p</a:t>
            </a:r>
            <a:r>
              <a:rPr lang="en-US" dirty="0" smtClean="0"/>
              <a:t> = .03, </a:t>
            </a:r>
            <a:r>
              <a:rPr lang="en-US" i="1" dirty="0" smtClean="0"/>
              <a:t>η</a:t>
            </a:r>
            <a:r>
              <a:rPr lang="en-US" i="1" baseline="30000" dirty="0" smtClean="0"/>
              <a:t>2</a:t>
            </a:r>
            <a:r>
              <a:rPr lang="en-US" dirty="0" smtClean="0"/>
              <a:t>= .46.</a:t>
            </a:r>
          </a:p>
          <a:p>
            <a:r>
              <a:rPr lang="en-US" dirty="0" smtClean="0"/>
              <a:t>We will talk about Means, SD/SE as part of the post hoc test.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5455"/>
            <a:ext cx="9144000" cy="23838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216400"/>
            <a:ext cx="9144000" cy="495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6413500"/>
            <a:ext cx="789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Remember, you can turn off scientific notation with options(</a:t>
            </a:r>
            <a:r>
              <a:rPr lang="en-US" dirty="0" err="1" smtClean="0"/>
              <a:t>scipen</a:t>
            </a:r>
            <a:r>
              <a:rPr lang="en-US" dirty="0" smtClean="0"/>
              <a:t> = 999)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4638"/>
            <a:ext cx="7810500" cy="1143000"/>
          </a:xfrm>
        </p:spPr>
        <p:txBody>
          <a:bodyPr/>
          <a:lstStyle/>
          <a:p>
            <a:r>
              <a:rPr lang="en-GB" sz="4000" smtClean="0"/>
              <a:t>Why Not Use Lots of </a:t>
            </a:r>
            <a:r>
              <a:rPr lang="en-GB" sz="4000" i="1" smtClean="0"/>
              <a:t>t</a:t>
            </a:r>
            <a:r>
              <a:rPr lang="en-GB" sz="4000" smtClean="0"/>
              <a:t>-Tests?</a:t>
            </a:r>
            <a:endParaRPr lang="en-US" sz="40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31801" y="1600200"/>
            <a:ext cx="8255000" cy="1684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If we want to compare several means why don’t we compare pairs of means with </a:t>
            </a:r>
            <a:r>
              <a:rPr lang="en-US" sz="2400" i="1" dirty="0" smtClean="0"/>
              <a:t>t</a:t>
            </a:r>
            <a:r>
              <a:rPr lang="en-US" sz="2400" dirty="0" smtClean="0"/>
              <a:t>-tests?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Can’t look at several independent variables.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Inflates the Type I error rate.</a:t>
            </a: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3581400"/>
            <a:ext cx="669925" cy="2438400"/>
            <a:chOff x="278" y="2455"/>
            <a:chExt cx="422" cy="1474"/>
          </a:xfrm>
        </p:grpSpPr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292" y="2455"/>
              <a:ext cx="390" cy="3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278" y="2983"/>
              <a:ext cx="418" cy="4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auto">
            <a:xfrm>
              <a:off x="292" y="3520"/>
              <a:ext cx="408" cy="40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48038" y="3679118"/>
            <a:ext cx="2203450" cy="690419"/>
            <a:chOff x="1447" y="2535"/>
            <a:chExt cx="1388" cy="437"/>
          </a:xfrm>
        </p:grpSpPr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1447" y="2535"/>
              <a:ext cx="390" cy="3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2417" y="2554"/>
              <a:ext cx="418" cy="4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66571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975" y="2665"/>
              <a:ext cx="296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Vs</a:t>
              </a:r>
              <a:endPara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94075" y="4579941"/>
            <a:ext cx="2192338" cy="719138"/>
            <a:chOff x="1425" y="3076"/>
            <a:chExt cx="1381" cy="453"/>
          </a:xfrm>
        </p:grpSpPr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1425" y="3111"/>
              <a:ext cx="418" cy="4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66574" name="AutoShape 14"/>
            <p:cNvSpPr>
              <a:spLocks noChangeArrowheads="1"/>
            </p:cNvSpPr>
            <p:nvPr/>
          </p:nvSpPr>
          <p:spPr bwMode="auto">
            <a:xfrm>
              <a:off x="2398" y="3076"/>
              <a:ext cx="408" cy="451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66575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2000" y="3246"/>
              <a:ext cx="296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Vs</a:t>
              </a:r>
              <a:endPara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59488" y="4071938"/>
            <a:ext cx="2019300" cy="649287"/>
            <a:chOff x="3645" y="2445"/>
            <a:chExt cx="1272" cy="409"/>
          </a:xfrm>
        </p:grpSpPr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3645" y="2455"/>
              <a:ext cx="390" cy="3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66578" name="AutoShape 18"/>
            <p:cNvSpPr>
              <a:spLocks noChangeArrowheads="1"/>
            </p:cNvSpPr>
            <p:nvPr/>
          </p:nvSpPr>
          <p:spPr bwMode="auto">
            <a:xfrm>
              <a:off x="4509" y="2445"/>
              <a:ext cx="408" cy="40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6657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4124" y="2553"/>
              <a:ext cx="296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Vs</a:t>
              </a:r>
            </a:p>
          </p:txBody>
        </p:sp>
      </p:grpSp>
      <p:sp>
        <p:nvSpPr>
          <p:cNvPr id="66580" name="AutoShape 20"/>
          <p:cNvSpPr>
            <a:spLocks noChangeArrowheads="1"/>
          </p:cNvSpPr>
          <p:nvPr/>
        </p:nvSpPr>
        <p:spPr bwMode="auto">
          <a:xfrm>
            <a:off x="2916238" y="3605213"/>
            <a:ext cx="5616575" cy="16525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665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25245"/>
              </p:ext>
            </p:extLst>
          </p:nvPr>
        </p:nvGraphicFramePr>
        <p:xfrm>
          <a:off x="3271838" y="5599113"/>
          <a:ext cx="50022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3" imgW="2209680" imgH="253800" progId="Equation.3">
                  <p:embed/>
                </p:oleObj>
              </mc:Choice>
              <mc:Fallback>
                <p:oleObj name="Equation" r:id="rId3" imgW="2209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5599113"/>
                        <a:ext cx="5002212" cy="571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17088" dir="2963922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size for the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ANOVA, there are two effect sizes – one for the overall (omnibus) test and one for the follow up tests (coming next).</a:t>
            </a:r>
          </a:p>
          <a:p>
            <a:r>
              <a:rPr lang="en-US" sz="2400" dirty="0" smtClean="0"/>
              <a:t>Let’s talk about the overall test:</a:t>
            </a:r>
          </a:p>
          <a:p>
            <a:r>
              <a:rPr lang="en-US" sz="2400" dirty="0" smtClean="0"/>
              <a:t>F-test</a:t>
            </a:r>
          </a:p>
          <a:p>
            <a:pPr lvl="1"/>
            <a:r>
              <a:rPr lang="en-US" sz="2400" i="1" dirty="0" smtClean="0"/>
              <a:t>R</a:t>
            </a:r>
            <a:r>
              <a:rPr lang="en-US" sz="2400" i="1" baseline="30000" dirty="0" smtClean="0"/>
              <a:t>2</a:t>
            </a:r>
          </a:p>
          <a:p>
            <a:pPr lvl="1"/>
            <a:r>
              <a:rPr lang="en-US" sz="2400" i="1" dirty="0" smtClean="0"/>
              <a:t>η</a:t>
            </a:r>
            <a:r>
              <a:rPr lang="en-US" sz="2400" i="1" baseline="30000" dirty="0" smtClean="0"/>
              <a:t>2 </a:t>
            </a:r>
            <a:r>
              <a:rPr lang="en-US" sz="2400" i="1" dirty="0" smtClean="0"/>
              <a:t>-</a:t>
            </a:r>
            <a:r>
              <a:rPr lang="en-US" sz="2400" i="1" baseline="30000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smtClean="0"/>
              <a:t>ges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)</a:t>
            </a:r>
            <a:endParaRPr lang="en-US" sz="2400" i="1" dirty="0" smtClean="0"/>
          </a:p>
          <a:p>
            <a:pPr lvl="1"/>
            <a:r>
              <a:rPr lang="en-US" sz="2400" i="1" dirty="0" smtClean="0"/>
              <a:t>ω</a:t>
            </a:r>
            <a:r>
              <a:rPr lang="en-US" sz="2400" i="1" baseline="30000" dirty="0" smtClean="0"/>
              <a:t>2</a:t>
            </a:r>
          </a:p>
          <a:p>
            <a:pPr lvl="1"/>
            <a:endParaRPr lang="en-US" sz="2400" i="1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134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size for the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Proportion </a:t>
            </a:r>
            <a:r>
              <a:rPr lang="en-US" sz="2400" dirty="0" smtClean="0"/>
              <a:t>of variability accounted for by an effect</a:t>
            </a:r>
          </a:p>
          <a:p>
            <a:r>
              <a:rPr lang="en-US" sz="2400" dirty="0" smtClean="0"/>
              <a:t>Useful when you have more than two means, gives you the total good variance with 3+ means</a:t>
            </a:r>
          </a:p>
          <a:p>
            <a:r>
              <a:rPr lang="en-US" sz="2400" dirty="0" smtClean="0"/>
              <a:t>Can only be positive</a:t>
            </a:r>
          </a:p>
          <a:p>
            <a:r>
              <a:rPr lang="en-US" sz="2400" dirty="0" smtClean="0"/>
              <a:t>Range from .00 – 1.00</a:t>
            </a:r>
          </a:p>
          <a:p>
            <a:r>
              <a:rPr lang="en-US" sz="2400" dirty="0"/>
              <a:t>Small = .01, medium = .06, large = .</a:t>
            </a:r>
            <a:r>
              <a:rPr lang="en-US" sz="2400" dirty="0" smtClean="0"/>
              <a:t>15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577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size for the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more traditionally listed with regression</a:t>
            </a:r>
          </a:p>
          <a:p>
            <a:r>
              <a:rPr lang="en-US" sz="2400" dirty="0" smtClean="0"/>
              <a:t>ɳ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more traditionally listed with ANOVA</a:t>
            </a:r>
          </a:p>
          <a:p>
            <a:r>
              <a:rPr lang="en-US" sz="2400" dirty="0" err="1" smtClean="0"/>
              <a:t>SSModel</a:t>
            </a:r>
            <a:r>
              <a:rPr lang="en-US" sz="2400" dirty="0" smtClean="0"/>
              <a:t>/</a:t>
            </a:r>
            <a:r>
              <a:rPr lang="en-US" sz="2400" dirty="0" err="1" smtClean="0"/>
              <a:t>SStotal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Remember total = model + residuals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474" y="437583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20.13+23.6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smtClean="0"/>
              <a:t>43.73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20.13/43.73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[1] 0.4603247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72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size for the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ω</a:t>
            </a:r>
            <a:r>
              <a:rPr lang="en-US" sz="2400" baseline="30000" dirty="0" smtClean="0"/>
              <a:t>2</a:t>
            </a:r>
            <a:endParaRPr lang="en-US" sz="2400" dirty="0" smtClean="0"/>
          </a:p>
          <a:p>
            <a:r>
              <a:rPr lang="en-US" sz="2400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and </a:t>
            </a:r>
            <a:r>
              <a:rPr lang="en-US" sz="2400" i="1" dirty="0"/>
              <a:t>η</a:t>
            </a:r>
            <a:r>
              <a:rPr lang="en-US" sz="2400" i="1" baseline="30000" dirty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tend to overestimate effect size</a:t>
            </a:r>
          </a:p>
          <a:p>
            <a:r>
              <a:rPr lang="en-US" sz="2400" dirty="0" smtClean="0"/>
              <a:t>Omega squared is an 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style effect size (variance accounted for) that estimates effect size on population parameters 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u="sng" dirty="0" smtClean="0"/>
              <a:t>SSM – (</a:t>
            </a:r>
            <a:r>
              <a:rPr lang="en-US" sz="2400" u="sng" dirty="0" err="1" smtClean="0"/>
              <a:t>dfM</a:t>
            </a:r>
            <a:r>
              <a:rPr lang="en-US" sz="2400" u="sng" dirty="0" smtClean="0"/>
              <a:t>)*MSR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SStotal</a:t>
            </a:r>
            <a:r>
              <a:rPr lang="en-US" sz="2400" dirty="0" smtClean="0"/>
              <a:t> + MSR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0586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size for the ANOVA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743200"/>
            <a:ext cx="8917782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4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Post Hocs and Trends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7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344488"/>
            <a:ext cx="7772400" cy="1143000"/>
          </a:xfrm>
        </p:spPr>
        <p:txBody>
          <a:bodyPr/>
          <a:lstStyle/>
          <a:p>
            <a:r>
              <a:rPr lang="en-GB" smtClean="0"/>
              <a:t>Why Use Follow-Up Tests?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76930" y="1671638"/>
            <a:ext cx="7270750" cy="422116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The </a:t>
            </a:r>
            <a:r>
              <a:rPr lang="en-GB" sz="2400" i="1" dirty="0" smtClean="0"/>
              <a:t>F</a:t>
            </a:r>
            <a:r>
              <a:rPr lang="en-GB" sz="2400" dirty="0" smtClean="0"/>
              <a:t>-ratio tells us only that the experiment was successful</a:t>
            </a:r>
          </a:p>
          <a:p>
            <a:pPr lvl="1"/>
            <a:r>
              <a:rPr lang="en-GB" sz="2400" dirty="0" smtClean="0"/>
              <a:t>i.e. group means were different</a:t>
            </a:r>
          </a:p>
          <a:p>
            <a:r>
              <a:rPr lang="en-GB" sz="2400" dirty="0" smtClean="0"/>
              <a:t>It does not tell us specifically which group means differ from which.</a:t>
            </a:r>
          </a:p>
          <a:p>
            <a:r>
              <a:rPr lang="en-GB" sz="2400" dirty="0" smtClean="0"/>
              <a:t>We need additional tests to find out where the group differences lie.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59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build="p" autoUpdateAnimBg="0" advAuto="100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4488"/>
            <a:ext cx="7772400" cy="1143000"/>
          </a:xfrm>
        </p:spPr>
        <p:txBody>
          <a:bodyPr/>
          <a:lstStyle/>
          <a:p>
            <a:r>
              <a:rPr lang="en-GB" smtClean="0"/>
              <a:t>How?</a:t>
            </a:r>
            <a:endParaRPr lang="en-GB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612900" y="1671638"/>
            <a:ext cx="7080250" cy="4411662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Multiple </a:t>
            </a:r>
            <a:r>
              <a:rPr lang="en-GB" sz="2800" i="1" dirty="0" smtClean="0"/>
              <a:t>t</a:t>
            </a:r>
            <a:r>
              <a:rPr lang="en-GB" sz="2800" dirty="0" smtClean="0"/>
              <a:t>-tests</a:t>
            </a:r>
          </a:p>
          <a:p>
            <a:pPr lvl="1"/>
            <a:r>
              <a:rPr lang="en-GB" sz="2400" dirty="0" smtClean="0"/>
              <a:t>We saw earlier that this path is a bad idea</a:t>
            </a:r>
          </a:p>
          <a:p>
            <a:r>
              <a:rPr lang="en-GB" sz="2800" dirty="0" smtClean="0"/>
              <a:t>Orthogonal Contrasts/Comparisons</a:t>
            </a:r>
          </a:p>
          <a:p>
            <a:pPr lvl="1"/>
            <a:r>
              <a:rPr lang="en-GB" sz="2400" dirty="0" smtClean="0"/>
              <a:t>Hypothesis driven</a:t>
            </a:r>
          </a:p>
          <a:p>
            <a:pPr lvl="1"/>
            <a:r>
              <a:rPr lang="en-GB" sz="2400" dirty="0" smtClean="0"/>
              <a:t>Planned </a:t>
            </a:r>
            <a:r>
              <a:rPr lang="en-GB" sz="2400" i="1" dirty="0" smtClean="0"/>
              <a:t>a priori</a:t>
            </a:r>
            <a:endParaRPr lang="en-GB" sz="2400" b="1" i="1" dirty="0" smtClean="0">
              <a:solidFill>
                <a:srgbClr val="FFFF00"/>
              </a:solidFill>
            </a:endParaRPr>
          </a:p>
          <a:p>
            <a:r>
              <a:rPr lang="en-GB" sz="2800" i="1" dirty="0" smtClean="0"/>
              <a:t>Post Hoc</a:t>
            </a:r>
            <a:r>
              <a:rPr lang="en-GB" sz="2800" dirty="0" smtClean="0"/>
              <a:t> Tests</a:t>
            </a:r>
          </a:p>
          <a:p>
            <a:pPr lvl="1"/>
            <a:r>
              <a:rPr lang="en-GB" sz="2400" dirty="0" smtClean="0"/>
              <a:t>Not Planned (</a:t>
            </a:r>
            <a:r>
              <a:rPr lang="en-GB" sz="2400" i="1" dirty="0" smtClean="0"/>
              <a:t>a</a:t>
            </a:r>
            <a:r>
              <a:rPr lang="en-GB" sz="2400" dirty="0" smtClean="0"/>
              <a:t> </a:t>
            </a:r>
            <a:r>
              <a:rPr lang="en-GB" sz="2400" i="1" dirty="0" smtClean="0"/>
              <a:t>posteriori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Compare all pairs of means</a:t>
            </a:r>
          </a:p>
          <a:p>
            <a:r>
              <a:rPr lang="en-GB" sz="2800" dirty="0" smtClean="0"/>
              <a:t>Trend Analysis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823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39" grpId="0" build="p" autoUpdateAnimBg="0" advAuto="200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4488"/>
            <a:ext cx="7993063" cy="1143000"/>
          </a:xfrm>
        </p:spPr>
        <p:txBody>
          <a:bodyPr/>
          <a:lstStyle/>
          <a:p>
            <a:r>
              <a:rPr lang="en-GB" smtClean="0"/>
              <a:t>Post Hoc Tests</a:t>
            </a:r>
            <a:endParaRPr lang="en-GB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1671638"/>
            <a:ext cx="8553450" cy="354488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Compare each mean against all others.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In general terms they use a stricter criterion to accept an effect as significant.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TEST = </a:t>
            </a:r>
            <a:r>
              <a:rPr lang="en-GB" sz="2400" dirty="0" err="1" smtClean="0"/>
              <a:t>t.test</a:t>
            </a:r>
            <a:r>
              <a:rPr lang="en-GB" sz="2400" dirty="0" smtClean="0"/>
              <a:t> or </a:t>
            </a:r>
            <a:r>
              <a:rPr lang="en-GB" sz="2400" dirty="0" err="1" smtClean="0"/>
              <a:t>F.test</a:t>
            </a:r>
            <a:endParaRPr lang="en-GB" sz="24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CORRECTION = None, Bonferroni(*), Tukey, SNK, </a:t>
            </a:r>
            <a:r>
              <a:rPr lang="en-GB" sz="2400" dirty="0" err="1" smtClean="0"/>
              <a:t>Scheffe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613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Post Hoc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all of these post </a:t>
            </a:r>
            <a:r>
              <a:rPr lang="en-US" sz="2400" dirty="0" err="1" smtClean="0"/>
              <a:t>hocs</a:t>
            </a:r>
            <a:r>
              <a:rPr lang="en-US" sz="2400" dirty="0" smtClean="0"/>
              <a:t>, we are going to use t-test to calculate the if the differences between means is significant.</a:t>
            </a:r>
          </a:p>
          <a:p>
            <a:r>
              <a:rPr lang="en-US" sz="2400" dirty="0" smtClean="0"/>
              <a:t>We are going to run the Bonferroni and compare to no correction to talk about how these corrections work. </a:t>
            </a:r>
          </a:p>
        </p:txBody>
      </p:sp>
    </p:spTree>
    <p:extLst>
      <p:ext uri="{BB962C8B-B14F-4D97-AF65-F5344CB8AC3E}">
        <p14:creationId xmlns:p14="http://schemas.microsoft.com/office/powerpoint/2010/main" val="214066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Formula = 1 – (1-alpha)</a:t>
            </a:r>
            <a:r>
              <a:rPr lang="en-US" sz="2400" baseline="30000" dirty="0" smtClean="0"/>
              <a:t>c</a:t>
            </a:r>
            <a:endParaRPr lang="en-US" sz="2400" dirty="0" smtClean="0"/>
          </a:p>
          <a:p>
            <a:pPr lvl="1"/>
            <a:r>
              <a:rPr lang="en-US" sz="2400" dirty="0" smtClean="0"/>
              <a:t>Alpha = type 1 error rate = .05 usually (that’s why the last slide had .95)</a:t>
            </a:r>
          </a:p>
          <a:p>
            <a:pPr lvl="1"/>
            <a:r>
              <a:rPr lang="en-US" sz="2400" dirty="0" smtClean="0"/>
              <a:t>C = number of comparisons</a:t>
            </a:r>
          </a:p>
          <a:p>
            <a:r>
              <a:rPr lang="en-US" sz="2400" dirty="0" smtClean="0"/>
              <a:t>Familywise = across a set tests for one hypothesis</a:t>
            </a:r>
          </a:p>
          <a:p>
            <a:r>
              <a:rPr lang="en-US" sz="2400" dirty="0" err="1" smtClean="0"/>
              <a:t>Experimentwise</a:t>
            </a:r>
            <a:r>
              <a:rPr lang="en-US" sz="2400" dirty="0" smtClean="0"/>
              <a:t> = across the entire experiment</a:t>
            </a:r>
          </a:p>
        </p:txBody>
      </p:sp>
    </p:spTree>
    <p:extLst>
      <p:ext uri="{BB962C8B-B14F-4D97-AF65-F5344CB8AC3E}">
        <p14:creationId xmlns:p14="http://schemas.microsoft.com/office/powerpoint/2010/main" val="802014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Post Hoc Tests - Bonferroni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Restricted sets of contrasts – these tests are better with smaller families of hypotheses (i.e. less comparisons over they get overly strict).</a:t>
            </a:r>
          </a:p>
          <a:p>
            <a:pPr lvl="1"/>
            <a:r>
              <a:rPr lang="en-US" sz="2400" dirty="0" smtClean="0"/>
              <a:t>These tests adjust the required p value needed for significance. </a:t>
            </a:r>
          </a:p>
          <a:p>
            <a:r>
              <a:rPr lang="en-US" sz="2400" dirty="0" smtClean="0"/>
              <a:t>Bonferroni – through some fancy math, we’ve shown that the family wise error rate is &lt; number of comparisons times alpha. </a:t>
            </a:r>
          </a:p>
          <a:p>
            <a:pPr lvl="1"/>
            <a:r>
              <a:rPr lang="en-US" sz="2200" dirty="0" smtClean="0"/>
              <a:t>⍺ &lt; c*⍺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854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Post Hoc Tests - Bonferroni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2000"/>
              </a:spcBef>
            </a:pPr>
            <a:r>
              <a:rPr lang="en-US" sz="2400" dirty="0" smtClean="0"/>
              <a:t>Therefore it’s easy to correct for the problem by dividing alpha by c to control where alpha = </a:t>
            </a:r>
            <a:r>
              <a:rPr lang="en-US" sz="2400" dirty="0"/>
              <a:t>⍺ / </a:t>
            </a:r>
            <a:r>
              <a:rPr lang="en-US" sz="2400" dirty="0" smtClean="0"/>
              <a:t>c</a:t>
            </a:r>
          </a:p>
          <a:p>
            <a:pPr marL="228600" lvl="2">
              <a:spcBef>
                <a:spcPts val="2000"/>
              </a:spcBef>
            </a:pPr>
            <a:r>
              <a:rPr lang="en-US" sz="2400" dirty="0" smtClean="0"/>
              <a:t>However, Bonferroni will over correct for large number of tests</a:t>
            </a:r>
          </a:p>
          <a:p>
            <a:pPr marL="228600" lvl="2">
              <a:spcBef>
                <a:spcPts val="2000"/>
              </a:spcBef>
            </a:pPr>
            <a:r>
              <a:rPr lang="en-US" sz="2400" dirty="0" smtClean="0"/>
              <a:t>Other types of restricted contrasts:</a:t>
            </a:r>
          </a:p>
          <a:p>
            <a:pPr marL="457200" lvl="3">
              <a:spcBef>
                <a:spcPts val="2000"/>
              </a:spcBef>
            </a:pPr>
            <a:r>
              <a:rPr lang="en-US" sz="2400" dirty="0" err="1" smtClean="0"/>
              <a:t>Sidak</a:t>
            </a:r>
            <a:r>
              <a:rPr lang="en-US" sz="2400" dirty="0" smtClean="0"/>
              <a:t>-Bonferroni</a:t>
            </a:r>
          </a:p>
          <a:p>
            <a:pPr marL="457200" lvl="3">
              <a:spcBef>
                <a:spcPts val="2000"/>
              </a:spcBef>
            </a:pPr>
            <a:r>
              <a:rPr lang="en-US" sz="2400" dirty="0" err="1" smtClean="0"/>
              <a:t>Dunnett’s</a:t>
            </a:r>
            <a:r>
              <a:rPr lang="en-US" sz="2400" dirty="0" smtClean="0"/>
              <a:t> test</a:t>
            </a:r>
          </a:p>
          <a:p>
            <a:pPr marL="228600" lvl="2">
              <a:spcBef>
                <a:spcPts val="2000"/>
              </a:spcBef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516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Hoc Tests - Bonferroni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>
            <a:normAutofit/>
          </a:bodyPr>
          <a:lstStyle/>
          <a:p>
            <a:pPr marL="228600" lvl="2">
              <a:spcBef>
                <a:spcPts val="2000"/>
              </a:spcBef>
            </a:pPr>
            <a:r>
              <a:rPr lang="mr-IN" sz="2400" dirty="0" err="1" smtClean="0"/>
              <a:t>pairwise.t.test</a:t>
            </a:r>
            <a:r>
              <a:rPr lang="mr-IN" sz="2400" dirty="0" smtClean="0"/>
              <a:t>(</a:t>
            </a:r>
            <a:r>
              <a:rPr lang="en-US" sz="2400" i="1" dirty="0" smtClean="0"/>
              <a:t>DV column</a:t>
            </a:r>
            <a:r>
              <a:rPr lang="mr-IN" sz="2400" dirty="0" smtClean="0"/>
              <a:t>,</a:t>
            </a:r>
            <a:endParaRPr lang="en-US" sz="2400" dirty="0" smtClean="0"/>
          </a:p>
          <a:p>
            <a:pPr marL="457200" lvl="3">
              <a:spcBef>
                <a:spcPts val="2000"/>
              </a:spcBef>
            </a:pPr>
            <a:r>
              <a:rPr lang="en-US" sz="2400" i="1" dirty="0" smtClean="0"/>
              <a:t>IV column,</a:t>
            </a:r>
          </a:p>
          <a:p>
            <a:pPr marL="457200" lvl="3">
              <a:spcBef>
                <a:spcPts val="2000"/>
              </a:spcBef>
            </a:pPr>
            <a:r>
              <a:rPr lang="mr-IN" sz="2400" dirty="0" err="1"/>
              <a:t>p.adjust.method</a:t>
            </a:r>
            <a:r>
              <a:rPr lang="mr-IN" sz="2400" dirty="0"/>
              <a:t> = "</a:t>
            </a:r>
            <a:r>
              <a:rPr lang="mr-IN" sz="2400" dirty="0" err="1" smtClean="0"/>
              <a:t>bonferroni</a:t>
            </a:r>
            <a:r>
              <a:rPr lang="mr-IN" sz="2400" dirty="0" smtClean="0"/>
              <a:t>”</a:t>
            </a:r>
            <a:r>
              <a:rPr lang="en-US" sz="2400" dirty="0" smtClean="0"/>
              <a:t>, </a:t>
            </a:r>
          </a:p>
          <a:p>
            <a:pPr marL="457200" lvl="3">
              <a:spcBef>
                <a:spcPts val="2000"/>
              </a:spcBef>
            </a:pPr>
            <a:r>
              <a:rPr lang="en-US" sz="2400" dirty="0"/>
              <a:t>p</a:t>
            </a:r>
            <a:r>
              <a:rPr lang="en-US" sz="2400" dirty="0" smtClean="0"/>
              <a:t>aired = F, </a:t>
            </a:r>
          </a:p>
          <a:p>
            <a:pPr marL="457200" lvl="3">
              <a:spcBef>
                <a:spcPts val="2000"/>
              </a:spcBef>
            </a:pPr>
            <a:r>
              <a:rPr lang="en-US" sz="2400" dirty="0" err="1" smtClean="0"/>
              <a:t>var.equal</a:t>
            </a:r>
            <a:r>
              <a:rPr lang="en-US" sz="2400" dirty="0" smtClean="0"/>
              <a:t> = 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367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 - </a:t>
            </a:r>
            <a:r>
              <a:rPr lang="en-GB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719349"/>
              </p:ext>
            </p:extLst>
          </p:nvPr>
        </p:nvGraphicFramePr>
        <p:xfrm>
          <a:off x="498475" y="1981200"/>
          <a:ext cx="75565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300"/>
                <a:gridCol w="1511300"/>
                <a:gridCol w="1511300"/>
                <a:gridCol w="1511300"/>
                <a:gridCol w="1511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Correction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Bonferroni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4260850"/>
            <a:ext cx="5372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88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 - </a:t>
            </a:r>
            <a:r>
              <a:rPr lang="en-GB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729326"/>
              </p:ext>
            </p:extLst>
          </p:nvPr>
        </p:nvGraphicFramePr>
        <p:xfrm>
          <a:off x="498475" y="1981200"/>
          <a:ext cx="75565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300"/>
                <a:gridCol w="1511300"/>
                <a:gridCol w="1511300"/>
                <a:gridCol w="1511300"/>
                <a:gridCol w="1511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Correction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Bonferroni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114800"/>
            <a:ext cx="5257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96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 for Post </a:t>
            </a:r>
            <a:r>
              <a:rPr lang="en-US" dirty="0" err="1" smtClean="0"/>
              <a:t>Hocs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Because we have calculated every pairwise combination, we can use </a:t>
            </a:r>
            <a:r>
              <a:rPr lang="en-US" sz="2400" i="1" dirty="0" smtClean="0"/>
              <a:t>d</a:t>
            </a:r>
            <a:r>
              <a:rPr lang="en-US" sz="2400" dirty="0" smtClean="0"/>
              <a:t> to calculate the effect sizes for each combination.</a:t>
            </a:r>
          </a:p>
          <a:p>
            <a:r>
              <a:rPr lang="en-US" sz="2400" dirty="0" smtClean="0"/>
              <a:t>Use MOTE for independent t,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216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 </a:t>
            </a:r>
            <a:r>
              <a:rPr lang="mr-IN" dirty="0" smtClean="0"/>
              <a:t>–</a:t>
            </a:r>
            <a:r>
              <a:rPr lang="en-GB" dirty="0" smtClean="0"/>
              <a:t> Effect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667079"/>
              </p:ext>
            </p:extLst>
          </p:nvPr>
        </p:nvGraphicFramePr>
        <p:xfrm>
          <a:off x="498475" y="1981200"/>
          <a:ext cx="75565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300"/>
                <a:gridCol w="1511300"/>
                <a:gridCol w="1511300"/>
                <a:gridCol w="1511300"/>
                <a:gridCol w="1511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Correction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Bonferroni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4114800"/>
            <a:ext cx="4102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54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 significant effect of Viagra on </a:t>
            </a:r>
            <a:r>
              <a:rPr lang="en-US" dirty="0" smtClean="0"/>
              <a:t>libido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(2, 12) = 5.12, </a:t>
            </a:r>
            <a:r>
              <a:rPr lang="en-US" i="1" dirty="0"/>
              <a:t>p</a:t>
            </a:r>
            <a:r>
              <a:rPr lang="en-US" dirty="0"/>
              <a:t> = .03, </a:t>
            </a:r>
            <a:r>
              <a:rPr lang="en-US" i="1" dirty="0"/>
              <a:t>η</a:t>
            </a:r>
            <a:r>
              <a:rPr lang="en-US" i="1" baseline="30000" dirty="0"/>
              <a:t>2</a:t>
            </a:r>
            <a:r>
              <a:rPr lang="en-US" dirty="0"/>
              <a:t>= .</a:t>
            </a:r>
            <a:r>
              <a:rPr lang="en-US" dirty="0" smtClean="0"/>
              <a:t>46. Post hoc independent </a:t>
            </a:r>
            <a:r>
              <a:rPr lang="en-US" i="1" dirty="0" smtClean="0"/>
              <a:t>t</a:t>
            </a:r>
            <a:r>
              <a:rPr lang="en-US" dirty="0" smtClean="0"/>
              <a:t> tests with a Bonferroni correction were used to find differences in levels of Viagra. The placebo group was not significantly different from low dose group (</a:t>
            </a:r>
            <a:r>
              <a:rPr lang="en-US" i="1" dirty="0" smtClean="0"/>
              <a:t>p</a:t>
            </a:r>
            <a:r>
              <a:rPr lang="en-US" dirty="0" smtClean="0"/>
              <a:t> = .85, </a:t>
            </a:r>
            <a:r>
              <a:rPr lang="en-US" i="1" dirty="0" smtClean="0"/>
              <a:t>d</a:t>
            </a:r>
            <a:r>
              <a:rPr lang="en-US" dirty="0" smtClean="0"/>
              <a:t> = 0.77), but was significantly different from from the high dose group (</a:t>
            </a:r>
            <a:r>
              <a:rPr lang="en-US" i="1" dirty="0" smtClean="0"/>
              <a:t>p</a:t>
            </a:r>
            <a:r>
              <a:rPr lang="en-US" dirty="0" smtClean="0"/>
              <a:t> = .03, </a:t>
            </a:r>
            <a:r>
              <a:rPr lang="en-US" i="1" dirty="0" smtClean="0"/>
              <a:t>d</a:t>
            </a:r>
            <a:r>
              <a:rPr lang="en-US" dirty="0" smtClean="0"/>
              <a:t> = 1.94). The low dose and high dose group were not significantly different (</a:t>
            </a:r>
            <a:r>
              <a:rPr lang="en-US" i="1" dirty="0" smtClean="0"/>
              <a:t>p</a:t>
            </a:r>
            <a:r>
              <a:rPr lang="en-US" dirty="0" smtClean="0"/>
              <a:t> = .20, </a:t>
            </a:r>
            <a:r>
              <a:rPr lang="en-US" i="1" dirty="0" smtClean="0"/>
              <a:t>d</a:t>
            </a:r>
            <a:r>
              <a:rPr lang="en-US" dirty="0" smtClean="0"/>
              <a:t> 1.24). </a:t>
            </a:r>
            <a:endParaRPr lang="en-US" dirty="0"/>
          </a:p>
          <a:p>
            <a:r>
              <a:rPr lang="en-US" dirty="0"/>
              <a:t>Include a figure of the means!  OR list the means in the paragraph.</a:t>
            </a:r>
          </a:p>
        </p:txBody>
      </p:sp>
    </p:spTree>
    <p:extLst>
      <p:ext uri="{BB962C8B-B14F-4D97-AF65-F5344CB8AC3E}">
        <p14:creationId xmlns:p14="http://schemas.microsoft.com/office/powerpoint/2010/main" val="1859668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273050"/>
            <a:ext cx="71755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22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Trend Analysis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1181100"/>
            <a:ext cx="680824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Regression v ANOVA</a:t>
            </a:r>
            <a:endParaRPr lang="en-US" sz="40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smtClean="0"/>
              <a:t>ANOVA in Regression: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Used to assess whether the regression model is good at predicting an outcome.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ANOVA in Experiments: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Used to see whether experimental manipulations lead to differences in performance on an outcome (DV).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By manipulating a predictor variable can we cause (and therefore predict) a change in behavior?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Actually can be the same question!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24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Trend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Quadratic Trend = a curve across levels</a:t>
            </a:r>
          </a:p>
          <a:p>
            <a:r>
              <a:rPr lang="en-US" sz="2400" dirty="0" smtClean="0"/>
              <a:t>Cubic Trend = two changes in direction of trend</a:t>
            </a:r>
          </a:p>
          <a:p>
            <a:r>
              <a:rPr lang="en-US" sz="2400" dirty="0" smtClean="0"/>
              <a:t>Quartic Trend = three changes in direction of trend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419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Trend Analysis in 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First, we have to set up the data:</a:t>
            </a:r>
          </a:p>
          <a:p>
            <a:r>
              <a:rPr lang="en-US" sz="2400" dirty="0" smtClean="0"/>
              <a:t>k = 3 ##set to the number of groups</a:t>
            </a:r>
          </a:p>
          <a:p>
            <a:r>
              <a:rPr lang="en-US" sz="2400" dirty="0" smtClean="0"/>
              <a:t>contrasts(</a:t>
            </a:r>
            <a:r>
              <a:rPr lang="en-US" sz="2400" i="1" dirty="0" smtClean="0"/>
              <a:t>IV column</a:t>
            </a:r>
            <a:r>
              <a:rPr lang="en-US" sz="2400" dirty="0" smtClean="0"/>
              <a:t>) = </a:t>
            </a:r>
            <a:r>
              <a:rPr lang="en-US" sz="2400" dirty="0" err="1" smtClean="0"/>
              <a:t>contr.poly</a:t>
            </a:r>
            <a:r>
              <a:rPr lang="en-US" sz="2400" dirty="0" smtClean="0"/>
              <a:t>(k) </a:t>
            </a:r>
          </a:p>
          <a:p>
            <a:pPr lvl="1"/>
            <a:r>
              <a:rPr lang="en-US" sz="2200" dirty="0" smtClean="0"/>
              <a:t>##note this does change the original dataset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050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Then run </a:t>
            </a:r>
            <a:r>
              <a:rPr lang="en-US" sz="2400" dirty="0" smtClean="0"/>
              <a:t>an ANOVA </a:t>
            </a:r>
            <a:r>
              <a:rPr lang="mr-IN" sz="2400" dirty="0" smtClean="0"/>
              <a:t>–</a:t>
            </a:r>
            <a:r>
              <a:rPr lang="en-US" sz="2400" dirty="0" smtClean="0"/>
              <a:t> coded as a lm():</a:t>
            </a:r>
          </a:p>
          <a:p>
            <a:pPr lvl="1"/>
            <a:r>
              <a:rPr lang="en-US" sz="2200" dirty="0" smtClean="0"/>
              <a:t>This code is what the book suggests for all ANOVAs, but </a:t>
            </a:r>
            <a:r>
              <a:rPr lang="en-US" sz="2200" dirty="0" err="1" smtClean="0"/>
              <a:t>ezANOVA</a:t>
            </a:r>
            <a:r>
              <a:rPr lang="en-US" sz="2200" dirty="0" smtClean="0"/>
              <a:t> is much easier. </a:t>
            </a:r>
          </a:p>
          <a:p>
            <a:pPr lvl="1"/>
            <a:endParaRPr lang="en-US" sz="2200" dirty="0"/>
          </a:p>
          <a:p>
            <a:pPr lvl="1"/>
            <a:r>
              <a:rPr lang="en-US" sz="2400" dirty="0"/>
              <a:t>output = </a:t>
            </a:r>
            <a:r>
              <a:rPr lang="en-US" sz="2400" dirty="0" err="1" smtClean="0"/>
              <a:t>aov</a:t>
            </a:r>
            <a:r>
              <a:rPr lang="en-US" sz="2400" dirty="0" smtClean="0"/>
              <a:t>(</a:t>
            </a:r>
            <a:r>
              <a:rPr lang="en-US" sz="2400" i="1" dirty="0" smtClean="0"/>
              <a:t>DV</a:t>
            </a:r>
            <a:r>
              <a:rPr lang="en-US" sz="2400" dirty="0" smtClean="0"/>
              <a:t> </a:t>
            </a:r>
            <a:r>
              <a:rPr lang="en-US" sz="2400" dirty="0"/>
              <a:t>~ </a:t>
            </a:r>
            <a:r>
              <a:rPr lang="en-US" sz="2400" i="1" dirty="0" smtClean="0"/>
              <a:t>IV</a:t>
            </a:r>
            <a:r>
              <a:rPr lang="en-US" sz="2400" dirty="0" smtClean="0"/>
              <a:t>, </a:t>
            </a:r>
            <a:r>
              <a:rPr lang="en-US" sz="2400" dirty="0"/>
              <a:t>data = </a:t>
            </a:r>
            <a:r>
              <a:rPr lang="en-US" sz="2400" i="1" dirty="0"/>
              <a:t>dataset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summary.lm</a:t>
            </a:r>
            <a:r>
              <a:rPr lang="en-US" sz="2400" dirty="0"/>
              <a:t>(output)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0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Trend Analysis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718931"/>
            <a:ext cx="7629526" cy="31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81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9400"/>
            <a:ext cx="71628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85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Reporting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was a significant linear trend, </a:t>
            </a:r>
            <a:r>
              <a:rPr lang="en-US" sz="2400" i="1" dirty="0" smtClean="0"/>
              <a:t>t</a:t>
            </a:r>
            <a:r>
              <a:rPr lang="en-US" sz="2400" dirty="0" smtClean="0"/>
              <a:t>(12) = 3.157, </a:t>
            </a:r>
            <a:r>
              <a:rPr lang="en-US" sz="2400" i="1" dirty="0" smtClean="0"/>
              <a:t>p</a:t>
            </a:r>
            <a:r>
              <a:rPr lang="en-US" sz="2400" dirty="0" smtClean="0"/>
              <a:t> = .008, 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</a:t>
            </a:r>
            <a:r>
              <a:rPr lang="en-US" sz="2400" dirty="0" smtClean="0"/>
              <a:t>= .46, indicating that as the dose of Viagra increased, libido increased as well. </a:t>
            </a:r>
          </a:p>
          <a:p>
            <a:r>
              <a:rPr lang="en-US" sz="2400" dirty="0" smtClean="0"/>
              <a:t>(Include line graph). </a:t>
            </a:r>
          </a:p>
        </p:txBody>
      </p:sp>
    </p:spTree>
    <p:extLst>
      <p:ext uri="{BB962C8B-B14F-4D97-AF65-F5344CB8AC3E}">
        <p14:creationId xmlns:p14="http://schemas.microsoft.com/office/powerpoint/2010/main" val="42565893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mr-IN" dirty="0" smtClean="0"/>
              <a:t>–</a:t>
            </a:r>
            <a:r>
              <a:rPr lang="en-US" dirty="0" smtClean="0"/>
              <a:t> One Way Between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pwr.anova.test</a:t>
            </a:r>
            <a:r>
              <a:rPr lang="en-US" dirty="0" smtClean="0"/>
              <a:t>(k = </a:t>
            </a:r>
            <a:r>
              <a:rPr lang="en-US" i="1" dirty="0" smtClean="0"/>
              <a:t>number of levels for the IV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smtClean="0"/>
              <a:t>n = NULL,</a:t>
            </a:r>
          </a:p>
          <a:p>
            <a:r>
              <a:rPr lang="en-US" dirty="0" smtClean="0"/>
              <a:t>f = </a:t>
            </a:r>
            <a:r>
              <a:rPr lang="en-US" i="1" dirty="0" smtClean="0"/>
              <a:t>convert eta squared,</a:t>
            </a:r>
            <a:endParaRPr lang="en-US" dirty="0" smtClean="0"/>
          </a:p>
          <a:p>
            <a:r>
              <a:rPr lang="en-US" dirty="0" err="1" smtClean="0"/>
              <a:t>sig.level</a:t>
            </a:r>
            <a:r>
              <a:rPr lang="en-US" dirty="0" smtClean="0"/>
              <a:t> = .05,</a:t>
            </a:r>
          </a:p>
          <a:p>
            <a:r>
              <a:rPr lang="en-US" dirty="0" smtClean="0"/>
              <a:t>power = .80)</a:t>
            </a:r>
          </a:p>
          <a:p>
            <a:r>
              <a:rPr lang="en-US" smtClean="0"/>
              <a:t>To convert: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8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Does ANOVA Tell us?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Null Hyothesis:</a:t>
            </a:r>
          </a:p>
          <a:p>
            <a:pPr lvl="1"/>
            <a:r>
              <a:rPr lang="en-US" sz="2400" smtClean="0"/>
              <a:t>Like a t-test, ANOVA tests the null hypothesis that the means are the same.</a:t>
            </a:r>
          </a:p>
          <a:p>
            <a:r>
              <a:rPr lang="en-US" sz="2800" smtClean="0"/>
              <a:t>Experimental Hypothesis:</a:t>
            </a:r>
          </a:p>
          <a:p>
            <a:pPr lvl="1"/>
            <a:r>
              <a:rPr lang="en-US" sz="2400" smtClean="0"/>
              <a:t>The means differ.</a:t>
            </a:r>
          </a:p>
          <a:p>
            <a:r>
              <a:rPr lang="en-US" sz="2800" smtClean="0"/>
              <a:t>ANOVA is an Omnibus test</a:t>
            </a:r>
          </a:p>
          <a:p>
            <a:pPr lvl="1"/>
            <a:r>
              <a:rPr lang="en-US" sz="2400" smtClean="0"/>
              <a:t>It test for an overall difference between groups.</a:t>
            </a:r>
          </a:p>
          <a:p>
            <a:pPr lvl="1"/>
            <a:r>
              <a:rPr lang="en-US" sz="2400" smtClean="0"/>
              <a:t>It tells us that the group means are different.</a:t>
            </a:r>
          </a:p>
          <a:p>
            <a:pPr lvl="1"/>
            <a:r>
              <a:rPr lang="en-US" sz="2400" smtClean="0"/>
              <a:t>It doesn’t tell us exactly which means differ.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5247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Theory of ANOVA</a:t>
            </a: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93701" y="1727200"/>
            <a:ext cx="7950199" cy="4222750"/>
          </a:xfrm>
        </p:spPr>
        <p:txBody>
          <a:bodyPr/>
          <a:lstStyle/>
          <a:p>
            <a:r>
              <a:rPr lang="en-US" sz="2800" smtClean="0"/>
              <a:t>We compare the amount of variability explained by the Model (experiment), to the error in the model (individual differences)</a:t>
            </a:r>
          </a:p>
          <a:p>
            <a:pPr lvl="1"/>
            <a:r>
              <a:rPr lang="en-US" sz="2400" smtClean="0"/>
              <a:t>This ratio is called the</a:t>
            </a:r>
            <a:r>
              <a:rPr lang="en-US" sz="2400" i="1" smtClean="0"/>
              <a:t> F</a:t>
            </a:r>
            <a:r>
              <a:rPr lang="en-US" sz="2400" smtClean="0"/>
              <a:t>-ratio.</a:t>
            </a:r>
          </a:p>
          <a:p>
            <a:r>
              <a:rPr lang="en-US" sz="2800" smtClean="0"/>
              <a:t>If the model explains a lot more variability than it can’t explain, then the experimental manipulation has had a significant effect on the outcome (DV).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71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F</a:t>
            </a:r>
            <a:r>
              <a:rPr lang="en-US" smtClean="0"/>
              <a:t>-ratio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Variance created by our manipulation (IV levels)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Good variance (systematic variance)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Variance created by unknown factors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Bad variance (unsystematic variance)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Drawing here.</a:t>
            </a:r>
          </a:p>
          <a:p>
            <a:r>
              <a:rPr lang="en-US" sz="2400" i="1" dirty="0" smtClean="0"/>
              <a:t>F</a:t>
            </a:r>
            <a:r>
              <a:rPr lang="en-US" sz="2400" dirty="0" smtClean="0"/>
              <a:t>-ratio = systematic / unsystematic </a:t>
            </a:r>
          </a:p>
          <a:p>
            <a:pPr lvl="1"/>
            <a:r>
              <a:rPr lang="en-US" sz="2400" dirty="0" smtClean="0"/>
              <a:t>But now these formulas are more complicated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27546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451</TotalTime>
  <Words>2255</Words>
  <Application>Microsoft Macintosh PowerPoint</Application>
  <PresentationFormat>On-screen Show (4:3)</PresentationFormat>
  <Paragraphs>348</Paragraphs>
  <Slides>66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 Black</vt:lpstr>
      <vt:lpstr>Calibri</vt:lpstr>
      <vt:lpstr>Chantilly</vt:lpstr>
      <vt:lpstr>Comic Sans MS</vt:lpstr>
      <vt:lpstr>Rockwell</vt:lpstr>
      <vt:lpstr>Times New Roman</vt:lpstr>
      <vt:lpstr>Trebuchet MS</vt:lpstr>
      <vt:lpstr>Wingdings</vt:lpstr>
      <vt:lpstr>Advantage</vt:lpstr>
      <vt:lpstr>Equation</vt:lpstr>
      <vt:lpstr>Chart</vt:lpstr>
      <vt:lpstr>Comparing several means: ANOVA (GLM 1)</vt:lpstr>
      <vt:lpstr>When And Why</vt:lpstr>
      <vt:lpstr>When And Why</vt:lpstr>
      <vt:lpstr>Why Not Use Lots of t-Tests?</vt:lpstr>
      <vt:lpstr>Type 1 error rate</vt:lpstr>
      <vt:lpstr>Regression v ANOVA</vt:lpstr>
      <vt:lpstr>What Does ANOVA Tell us?</vt:lpstr>
      <vt:lpstr>Theory of ANOVA</vt:lpstr>
      <vt:lpstr>F-ratio</vt:lpstr>
      <vt:lpstr>Theory of ANOVA</vt:lpstr>
      <vt:lpstr>Theory of ANOVA</vt:lpstr>
      <vt:lpstr>ANOVA Example</vt:lpstr>
      <vt:lpstr>The Data</vt:lpstr>
      <vt:lpstr>Step 1: Calculate SST</vt:lpstr>
      <vt:lpstr>Total Sum of Squares (SST):</vt:lpstr>
      <vt:lpstr>Degrees of Freedom (df)</vt:lpstr>
      <vt:lpstr>Step 2: Calculate SSM</vt:lpstr>
      <vt:lpstr>Model Sum of Squares (SSM):</vt:lpstr>
      <vt:lpstr>Model Degrees of Freedom</vt:lpstr>
      <vt:lpstr>Step 3: Calculate SSR</vt:lpstr>
      <vt:lpstr>Residual Sum of Squares (SSR):</vt:lpstr>
      <vt:lpstr>Step 3: Calculate SSR</vt:lpstr>
      <vt:lpstr>Residual Degrees of Freedom</vt:lpstr>
      <vt:lpstr>Double Check</vt:lpstr>
      <vt:lpstr>Step 4: Calculate the Mean Squared Error</vt:lpstr>
      <vt:lpstr>Step 5: Calculate the F-Ratio</vt:lpstr>
      <vt:lpstr>Step 6: Construct a Summary Table</vt:lpstr>
      <vt:lpstr>F-tables</vt:lpstr>
      <vt:lpstr>F-values</vt:lpstr>
      <vt:lpstr>Assumptions</vt:lpstr>
      <vt:lpstr>Assumptions</vt:lpstr>
      <vt:lpstr>Assumptions</vt:lpstr>
      <vt:lpstr>Run the ANOVA!</vt:lpstr>
      <vt:lpstr>Run the ANOVA!</vt:lpstr>
      <vt:lpstr>Run the ANOVA!</vt:lpstr>
      <vt:lpstr>Get the output!</vt:lpstr>
      <vt:lpstr>Run the ANOVA!</vt:lpstr>
      <vt:lpstr>Run the ANOVA!</vt:lpstr>
      <vt:lpstr>APA – just F-test part</vt:lpstr>
      <vt:lpstr>Effect size for the ANOVA</vt:lpstr>
      <vt:lpstr>Effect size for the ANOVA</vt:lpstr>
      <vt:lpstr>Effect size for the ANOVA</vt:lpstr>
      <vt:lpstr>Effect size for the ANOVA</vt:lpstr>
      <vt:lpstr>Effect size for the ANOVA</vt:lpstr>
      <vt:lpstr>Post Hocs and Trends</vt:lpstr>
      <vt:lpstr>Why Use Follow-Up Tests?</vt:lpstr>
      <vt:lpstr>How?</vt:lpstr>
      <vt:lpstr>Post Hoc Tests</vt:lpstr>
      <vt:lpstr>Post Hoc Tests</vt:lpstr>
      <vt:lpstr>Post Hoc Tests - Bonferroni</vt:lpstr>
      <vt:lpstr>Post Hoc Tests - Bonferroni</vt:lpstr>
      <vt:lpstr>Post Hoc Tests - Bonferroni</vt:lpstr>
      <vt:lpstr>Post Hoc Tests - Comparison</vt:lpstr>
      <vt:lpstr>Post Hoc Tests - Comparison</vt:lpstr>
      <vt:lpstr>Effect Size for Post Hocs</vt:lpstr>
      <vt:lpstr>Post Hoc Tests – Effect Size</vt:lpstr>
      <vt:lpstr>Reporting Results</vt:lpstr>
      <vt:lpstr>PowerPoint Presentation</vt:lpstr>
      <vt:lpstr>Trend Analysis</vt:lpstr>
      <vt:lpstr>Trend Analyses</vt:lpstr>
      <vt:lpstr>Trend Analysis in R</vt:lpstr>
      <vt:lpstr>Trend Analysis in R</vt:lpstr>
      <vt:lpstr>Trend Analysis in R</vt:lpstr>
      <vt:lpstr>PowerPoint Presentation</vt:lpstr>
      <vt:lpstr>Reporting Results</vt:lpstr>
      <vt:lpstr>Power – One Way Between Subjects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Erin M. Buchanan</cp:lastModifiedBy>
  <cp:revision>147</cp:revision>
  <dcterms:created xsi:type="dcterms:W3CDTF">2013-10-02T05:02:32Z</dcterms:created>
  <dcterms:modified xsi:type="dcterms:W3CDTF">2017-10-08T19:35:52Z</dcterms:modified>
</cp:coreProperties>
</file>