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10287000" cx="18288000"/>
  <p:notesSz cx="6858000" cy="9144000"/>
  <p:embeddedFontLst>
    <p:embeddedFont>
      <p:font typeface="Anek Bangla"/>
      <p:bold r:id="rId26"/>
    </p:embeddedFont>
    <p:embeddedFont>
      <p:font typeface="Anek Bangla SemiBo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572B9F-A6A9-48F3-9987-7A8A1786F9EE}">
  <a:tblStyle styleId="{0D572B9F-A6A9-48F3-9987-7A8A1786F9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nekBangla-bold.fntdata"/><Relationship Id="rId25" Type="http://schemas.openxmlformats.org/officeDocument/2006/relationships/slide" Target="slides/slide19.xml"/><Relationship Id="rId28" Type="http://schemas.openxmlformats.org/officeDocument/2006/relationships/font" Target="fonts/AnekBanglaSemiBold-bold.fntdata"/><Relationship Id="rId27" Type="http://schemas.openxmlformats.org/officeDocument/2006/relationships/font" Target="fonts/AnekBangla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f898479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프로젝트 이름 소개</a:t>
            </a:r>
            <a:endParaRPr/>
          </a:p>
        </p:txBody>
      </p:sp>
      <p:sp>
        <p:nvSpPr>
          <p:cNvPr id="82" name="Google Shape;82;g34f8984792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f8984792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4f8984792c_0_3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f8984792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4f8984792c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00826ab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공공데이터포털 사이트에서 필요한 데이터를 수집했습니다.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처음에 가져온 전국 병원 및 약국 정보는 병원과 병원상세 파일이 따로 존재해서 해당 두 파일을 로그스테시를 이용해서 암호화요양기호를 기준으로 머지했습니다.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두번째로 가져온 장애인편의시설 현황 파일은 파일이 아닌 API로만 존재해서 파이썬을 통해 페이지 단위로 데이터를 수집했습니다.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데이터를 수집하는 과정에서 폐업한 정보와 위치정보가 존재하지 않는 값을 제외해서 총 약 18만3천개의 데이터 중 약 5만3천개의 데이터를 수집했습니다.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그리고 가져온 데이터를 바탕으로 필요한 정보를 가공하고, 형식에 맞지 않는 값을 수정했습니다.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서로 다른 파일이다보니 컬럼명이 서로 달라 같은 형식으로 맞춰주고, 주소 컬럼을 바탕으로 시도코드, 시군구코드, 읍면동을 추출해서 컬럼을 추가했습니다.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500826abd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00826abd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대시보드 이동 패널을 통해 병원, 약국, 복지 각 대시보드 링크로 이동가능</a:t>
            </a:r>
            <a:r>
              <a:rPr lang="ko-KR"/>
              <a:t>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왼쪽 위에 위치한 데이터 시각화는 맵입니다. 초록색은 병원, 파란색은 약국, 분홍색은 장애인 복지시시설을 나타냅니다.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오른쪽은 병원 리스트 테이블입니다. 여기서 병원의 이름과 정보를 볼 수 있습니다. 진료 시간 컬럼들의 값 존재 여부 확인을 통해 주말 진료 여부도 확인이 가능하게 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왼쪽 아래는 도시 별 병원 수입니다 X축에 도시 컬럼을, Y축에 병원 수 컬럼을 넣어 막대그래프로 나타냈습니다.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마지막으로 파이 차트입니다. 병원 종류의 비율을 확인할 수 있습니다.</a:t>
            </a:r>
            <a:endParaRPr/>
          </a:p>
        </p:txBody>
      </p:sp>
      <p:sp>
        <p:nvSpPr>
          <p:cNvPr id="257" name="Google Shape;257;g3500826abd6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00826abd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대시보드와 지도는 앞에서 소개한 것과 동일합니다.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오른쪽은 약국 리스트 테이블입니다. 약국명과 주소, 우편번호를 확인할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왼쪽 아래는 도시별 약국 수를 나타낸 막대 그래프입니다. </a:t>
            </a:r>
            <a:r>
              <a:rPr lang="ko-KR">
                <a:solidFill>
                  <a:schemeClr val="dk1"/>
                </a:solidFill>
              </a:rPr>
              <a:t>X축에 도시 컬럼을, Y축에 약국 수 컬럼을 넣어 막대그래프로 나타냈습니다.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500826abd6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00826abd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복지상세지도는 복지시설 중 장애인에게 유용할 정보인 한국장애인고용공단 및 지사, 보건소, 의료시설, 교육시설, 복지시설 5종류의 위치를 나타낸 맵임.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각각 한국장애인고용공단 및 지사는 노란색, 보건소는 보라색, 의료시설인 의</a:t>
            </a:r>
            <a:r>
              <a:rPr lang="ko-KR">
                <a:solidFill>
                  <a:srgbClr val="343741"/>
                </a:solidFill>
              </a:rPr>
              <a:t>원·치과의원·한의원·조산소·산후조리원은 분홍색, 교육시설은 파란색, 복지시설은 초록색으로 나타냄.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장애인편의시설 테이블을 통해 전체 복지시설 리스트를 볼 수 있음. 시설유형, 시설명, 주소 컬럼을 넣었음.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도시별 복지시설 차트를 통해 전국 시도별로 복지시설이 얼마나 있는지 차이를 알 수 있음.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또한 복지시설유형 파이차트를 통해 시설유형별로 범위가 얼마나 있는지 차이를 알 수 있음. 복지시설유형은 74개 있음.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1" name="Google Shape;281;g3500826abd6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00826abd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실제 사용하는 화면 영상</a:t>
            </a:r>
            <a:endParaRPr/>
          </a:p>
        </p:txBody>
      </p:sp>
      <p:sp>
        <p:nvSpPr>
          <p:cNvPr id="293" name="Google Shape;293;g3500826abd6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f8984792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34f8984792c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4f8984792c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사공이 많아 배가 산으로 갔다…</a:t>
            </a:r>
            <a:endParaRPr/>
          </a:p>
        </p:txBody>
      </p:sp>
      <p:sp>
        <p:nvSpPr>
          <p:cNvPr id="317" name="Google Shape;317;g34f8984792c_0_2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4f8984792c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34f8984792c_0_3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f898479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목차 소개</a:t>
            </a:r>
            <a:endParaRPr/>
          </a:p>
        </p:txBody>
      </p:sp>
      <p:sp>
        <p:nvSpPr>
          <p:cNvPr id="99" name="Google Shape;99;g34f8984792c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f8984792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개요</a:t>
            </a:r>
            <a:endParaRPr/>
          </a:p>
        </p:txBody>
      </p:sp>
      <p:sp>
        <p:nvSpPr>
          <p:cNvPr id="124" name="Google Shape;124;g34f8984792c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f8984792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주제는 장애인 복지시설 주변의 의료 접근성 분석 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해당 주제를 선정한 배경 및 기획 의도는 장애인 복지 시설을 이용하는 사용자들은 병원에 갈 일이나 돌발 상황이 생길수있기 때문에 병원과 약국을 쉽게 찾을수있다면 좋을거같아서 선정하게 되었습니다. </a:t>
            </a:r>
            <a:br>
              <a:rPr lang="ko-KR"/>
            </a:br>
            <a:r>
              <a:rPr lang="ko-KR"/>
              <a:t>해당 프로젝트에 사용된 기술은 다음과 같습니다. </a:t>
            </a:r>
            <a:endParaRPr/>
          </a:p>
        </p:txBody>
      </p:sp>
      <p:sp>
        <p:nvSpPr>
          <p:cNvPr id="137" name="Google Shape;137;g34f8984792c_0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12735472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개발 흐름도입니다.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512735472d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f8984792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4f8984792c_0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f8984792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4f8984792c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f8984792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4f8984792c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f8984792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4f8984792c_0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hyperlink" Target="https://www.data.go.kr/tcs/dss/selectApiDataDetailView.do?publicDataPk=15092317" TargetMode="External"/><Relationship Id="rId7" Type="http://schemas.openxmlformats.org/officeDocument/2006/relationships/hyperlink" Target="https://www.data.go.kr/tcs/dss/selectFileDataDetailView.do?publicDataPk=15051059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hyperlink" Target="http://drive.google.com/file/d/1xFNTpJn_T8F_vJgTzYUJVZwk8q8hLbHp/view" TargetMode="External"/><Relationship Id="rId7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31.png"/><Relationship Id="rId7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11" Type="http://schemas.openxmlformats.org/officeDocument/2006/relationships/image" Target="../media/image10.png"/><Relationship Id="rId10" Type="http://schemas.openxmlformats.org/officeDocument/2006/relationships/image" Target="../media/image15.png"/><Relationship Id="rId9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24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Relationship Id="rId7" Type="http://schemas.openxmlformats.org/officeDocument/2006/relationships/hyperlink" Target="https://www.data.go.kr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27000" y="7531100"/>
            <a:ext cx="18541999" cy="2997200"/>
          </a:xfrm>
          <a:prstGeom prst="rect">
            <a:avLst/>
          </a:prstGeom>
          <a:noFill/>
          <a:ln>
            <a:noFill/>
          </a:ln>
          <a:effectLst>
            <a:outerShdw dir="5400000" dist="230245">
              <a:srgbClr val="D8D8D8"/>
            </a:outerShdw>
          </a:effectLst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3100" y="533400"/>
            <a:ext cx="16941799" cy="9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3000" y="7924800"/>
            <a:ext cx="16002000" cy="1295400"/>
          </a:xfrm>
          <a:prstGeom prst="rect">
            <a:avLst/>
          </a:prstGeom>
          <a:noFill/>
          <a:ln>
            <a:noFill/>
          </a:ln>
          <a:effectLst>
            <a:outerShdw dir="5400000" dist="119617">
              <a:srgbClr val="D8D8D8"/>
            </a:outerShdw>
          </a:effectLst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3000" y="1257300"/>
            <a:ext cx="2286000" cy="622300"/>
          </a:xfrm>
          <a:prstGeom prst="rect">
            <a:avLst/>
          </a:prstGeom>
          <a:noFill/>
          <a:ln>
            <a:noFill/>
          </a:ln>
          <a:effectLst>
            <a:outerShdw dir="5400000" dist="71225">
              <a:srgbClr val="D8D8D8"/>
            </a:outerShdw>
          </a:effectLst>
        </p:spPr>
      </p:pic>
      <p:sp>
        <p:nvSpPr>
          <p:cNvPr id="89" name="Google Shape;89;p13"/>
          <p:cNvSpPr txBox="1"/>
          <p:nvPr/>
        </p:nvSpPr>
        <p:spPr>
          <a:xfrm>
            <a:off x="1397000" y="1384300"/>
            <a:ext cx="1778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595959"/>
                </a:solidFill>
                <a:latin typeface="Anek Bangla"/>
                <a:ea typeface="Anek Bangla"/>
                <a:cs typeface="Anek Bangla"/>
                <a:sym typeface="Anek Bangla"/>
              </a:rPr>
              <a:t>20</a:t>
            </a:r>
            <a:r>
              <a:rPr b="1" lang="ko-KR" sz="2000">
                <a:solidFill>
                  <a:srgbClr val="595959"/>
                </a:solidFill>
                <a:latin typeface="Anek Bangla"/>
                <a:ea typeface="Anek Bangla"/>
                <a:cs typeface="Anek Bangla"/>
                <a:sym typeface="Anek Bangla"/>
              </a:rPr>
              <a:t>25</a:t>
            </a:r>
            <a:r>
              <a:rPr b="1" i="0" lang="ko-KR" sz="2000" u="none" cap="none" strike="noStrike">
                <a:solidFill>
                  <a:srgbClr val="595959"/>
                </a:solidFill>
                <a:latin typeface="Anek Bangla"/>
                <a:ea typeface="Anek Bangla"/>
                <a:cs typeface="Anek Bangla"/>
                <a:sym typeface="Anek Bangla"/>
              </a:rPr>
              <a:t>.</a:t>
            </a:r>
            <a:r>
              <a:rPr b="1" lang="ko-KR" sz="2000">
                <a:solidFill>
                  <a:srgbClr val="595959"/>
                </a:solidFill>
                <a:latin typeface="Anek Bangla"/>
                <a:ea typeface="Anek Bangla"/>
                <a:cs typeface="Anek Bangla"/>
                <a:sym typeface="Anek Bangla"/>
              </a:rPr>
              <a:t>04.25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4023900" y="8112600"/>
            <a:ext cx="102402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구선민, </a:t>
            </a:r>
            <a:r>
              <a:rPr lang="ko-KR" sz="6000">
                <a:latin typeface="Calibri"/>
                <a:ea typeface="Calibri"/>
                <a:cs typeface="Calibri"/>
                <a:sym typeface="Calibri"/>
              </a:rPr>
              <a:t>변초은, 정재은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Calibri"/>
                <a:ea typeface="Calibri"/>
                <a:cs typeface="Calibri"/>
                <a:sym typeface="Calibri"/>
              </a:rPr>
              <a:t>https://github.com/FUlcho23/Kibana-Driven_Medical_Info_Explorer.git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912100" y="660400"/>
            <a:ext cx="246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latin typeface="Anek Bangla SemiBold"/>
                <a:ea typeface="Anek Bangla SemiBold"/>
                <a:cs typeface="Anek Bangla SemiBold"/>
                <a:sym typeface="Anek Bangla SemiBold"/>
              </a:rPr>
              <a:t>표지</a:t>
            </a:r>
            <a:endParaRPr>
              <a:latin typeface="Anek Bangla SemiBold"/>
              <a:ea typeface="Anek Bangla SemiBold"/>
              <a:cs typeface="Anek Bangla SemiBold"/>
              <a:sym typeface="Anek Bangla SemiBold"/>
            </a:endParaRPr>
          </a:p>
        </p:txBody>
      </p:sp>
      <p:grpSp>
        <p:nvGrpSpPr>
          <p:cNvPr id="92" name="Google Shape;92;p13"/>
          <p:cNvGrpSpPr/>
          <p:nvPr/>
        </p:nvGrpSpPr>
        <p:grpSpPr>
          <a:xfrm>
            <a:off x="3994263" y="3771950"/>
            <a:ext cx="10299575" cy="1733150"/>
            <a:chOff x="3994263" y="4629200"/>
            <a:chExt cx="10299575" cy="1733150"/>
          </a:xfrm>
        </p:grpSpPr>
        <p:pic>
          <p:nvPicPr>
            <p:cNvPr id="93" name="Google Shape;93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3963638" y="4629200"/>
              <a:ext cx="330200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994263" y="4629200"/>
              <a:ext cx="330200" cy="27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3"/>
            <p:cNvSpPr txBox="1"/>
            <p:nvPr/>
          </p:nvSpPr>
          <p:spPr>
            <a:xfrm>
              <a:off x="4023900" y="4698550"/>
              <a:ext cx="10240200" cy="166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400">
                  <a:latin typeface="Calibri"/>
                  <a:ea typeface="Calibri"/>
                  <a:cs typeface="Calibri"/>
                  <a:sym typeface="Calibri"/>
                </a:rPr>
                <a:t>빅데이터 검색엔진</a:t>
              </a:r>
              <a:endParaRPr/>
            </a:p>
          </p:txBody>
        </p:sp>
      </p:grpSp>
      <p:sp>
        <p:nvSpPr>
          <p:cNvPr id="96" name="Google Shape;96;p13"/>
          <p:cNvSpPr txBox="1"/>
          <p:nvPr/>
        </p:nvSpPr>
        <p:spPr>
          <a:xfrm>
            <a:off x="5777850" y="5505100"/>
            <a:ext cx="673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ko-KR" sz="2400">
                <a:solidFill>
                  <a:schemeClr val="dk1"/>
                </a:solidFill>
              </a:rPr>
              <a:t>장애인 복지시설 주변의 의료 접근성 분석 -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533400"/>
            <a:ext cx="16941799" cy="9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/>
          <p:nvPr/>
        </p:nvSpPr>
        <p:spPr>
          <a:xfrm>
            <a:off x="7912100" y="660400"/>
            <a:ext cx="246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21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수행절차</a:t>
            </a:r>
            <a:endParaRPr b="1" sz="2100">
              <a:latin typeface="Anek Bangla"/>
              <a:ea typeface="Anek Bangla"/>
              <a:cs typeface="Anek Bangla"/>
              <a:sym typeface="Anek Bangla"/>
            </a:endParaRPr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1701800"/>
            <a:ext cx="16002000" cy="1181100"/>
          </a:xfrm>
          <a:prstGeom prst="rect">
            <a:avLst/>
          </a:prstGeom>
          <a:noFill/>
          <a:ln>
            <a:noFill/>
          </a:ln>
          <a:effectLst>
            <a:outerShdw dir="5400000" dist="126586">
              <a:srgbClr val="D8D8D8"/>
            </a:outerShdw>
          </a:effectLst>
        </p:spPr>
      </p:pic>
      <p:sp>
        <p:nvSpPr>
          <p:cNvPr id="227" name="Google Shape;227;p22"/>
          <p:cNvSpPr txBox="1"/>
          <p:nvPr/>
        </p:nvSpPr>
        <p:spPr>
          <a:xfrm>
            <a:off x="2908300" y="1828800"/>
            <a:ext cx="98679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latin typeface="Calibri"/>
                <a:ea typeface="Calibri"/>
                <a:cs typeface="Calibri"/>
                <a:sym typeface="Calibri"/>
              </a:rPr>
              <a:t>수행절차 - 간트차트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1308000" y="1894837"/>
            <a:ext cx="1072437" cy="7568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03</a:t>
            </a:r>
          </a:p>
        </p:txBody>
      </p:sp>
      <p:pic>
        <p:nvPicPr>
          <p:cNvPr id="229" name="Google Shape;22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3006" y="3114675"/>
            <a:ext cx="16001999" cy="634538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533400"/>
            <a:ext cx="16941799" cy="9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14185900" y="4495800"/>
            <a:ext cx="37592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13296900" y="4495800"/>
            <a:ext cx="37592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3000" y="7759700"/>
            <a:ext cx="16002000" cy="1549400"/>
          </a:xfrm>
          <a:prstGeom prst="rect">
            <a:avLst/>
          </a:prstGeom>
          <a:noFill/>
          <a:ln>
            <a:noFill/>
          </a:ln>
          <a:effectLst>
            <a:outerShdw dir="5400000" dist="142585">
              <a:srgbClr val="D8D8D8"/>
            </a:outerShdw>
          </a:effectLst>
        </p:spPr>
      </p:pic>
      <p:sp>
        <p:nvSpPr>
          <p:cNvPr id="239" name="Google Shape;239;p23"/>
          <p:cNvSpPr txBox="1"/>
          <p:nvPr/>
        </p:nvSpPr>
        <p:spPr>
          <a:xfrm>
            <a:off x="7912100" y="660400"/>
            <a:ext cx="246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latin typeface="Anek Bangla"/>
                <a:ea typeface="Anek Bangla"/>
                <a:cs typeface="Anek Bangla"/>
                <a:sym typeface="Anek Bangla"/>
              </a:rPr>
              <a:t>수행 경과</a:t>
            </a:r>
            <a:endParaRPr/>
          </a:p>
        </p:txBody>
      </p:sp>
      <p:sp>
        <p:nvSpPr>
          <p:cNvPr id="240" name="Google Shape;240;p23"/>
          <p:cNvSpPr txBox="1"/>
          <p:nvPr/>
        </p:nvSpPr>
        <p:spPr>
          <a:xfrm>
            <a:off x="1320800" y="5969000"/>
            <a:ext cx="116586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latin typeface="Calibri"/>
                <a:ea typeface="Calibri"/>
                <a:cs typeface="Calibri"/>
                <a:sym typeface="Calibri"/>
              </a:rPr>
              <a:t>수행 경과</a:t>
            </a:r>
            <a:endParaRPr/>
          </a:p>
        </p:txBody>
      </p:sp>
      <p:sp>
        <p:nvSpPr>
          <p:cNvPr id="241" name="Google Shape;241;p23"/>
          <p:cNvSpPr txBox="1"/>
          <p:nvPr/>
        </p:nvSpPr>
        <p:spPr>
          <a:xfrm>
            <a:off x="1651000" y="8115300"/>
            <a:ext cx="10045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ko-KR" sz="2200">
                <a:latin typeface="Calibri"/>
                <a:ea typeface="Calibri"/>
                <a:cs typeface="Calibri"/>
                <a:sym typeface="Calibri"/>
              </a:rPr>
              <a:t>수행 경과 화면 구성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ko-KR" sz="2200">
                <a:latin typeface="Calibri"/>
                <a:ea typeface="Calibri"/>
                <a:cs typeface="Calibri"/>
                <a:sym typeface="Calibri"/>
              </a:rPr>
              <a:t>검색 필터 실 사용 화면</a:t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1320800" y="4749750"/>
            <a:ext cx="2229705" cy="12192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04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533400"/>
            <a:ext cx="16941799" cy="9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1701800"/>
            <a:ext cx="16002000" cy="1181100"/>
          </a:xfrm>
          <a:prstGeom prst="rect">
            <a:avLst/>
          </a:prstGeom>
          <a:noFill/>
          <a:ln>
            <a:noFill/>
          </a:ln>
          <a:effectLst>
            <a:outerShdw dir="5400000" dist="126586">
              <a:srgbClr val="E6E6E6"/>
            </a:outerShdw>
          </a:effectLst>
        </p:spPr>
      </p:pic>
      <p:sp>
        <p:nvSpPr>
          <p:cNvPr id="250" name="Google Shape;250;p24"/>
          <p:cNvSpPr txBox="1"/>
          <p:nvPr/>
        </p:nvSpPr>
        <p:spPr>
          <a:xfrm>
            <a:off x="2908300" y="1828800"/>
            <a:ext cx="98679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latin typeface="Calibri"/>
                <a:ea typeface="Calibri"/>
                <a:cs typeface="Calibri"/>
                <a:sym typeface="Calibri"/>
              </a:rPr>
              <a:t>수행 경과 - 데이터 수집/정제</a:t>
            </a:r>
            <a:endParaRPr/>
          </a:p>
        </p:txBody>
      </p:sp>
      <p:sp>
        <p:nvSpPr>
          <p:cNvPr id="251" name="Google Shape;251;p24"/>
          <p:cNvSpPr txBox="1"/>
          <p:nvPr/>
        </p:nvSpPr>
        <p:spPr>
          <a:xfrm>
            <a:off x="7912100" y="660400"/>
            <a:ext cx="246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latin typeface="Anek Bangla"/>
                <a:ea typeface="Anek Bangla"/>
                <a:cs typeface="Anek Bangla"/>
                <a:sym typeface="Anek Bangla"/>
              </a:rPr>
              <a:t>수행 경과</a:t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1308000" y="1894837"/>
            <a:ext cx="1069298" cy="7568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04</a:t>
            </a:r>
          </a:p>
        </p:txBody>
      </p:sp>
      <p:sp>
        <p:nvSpPr>
          <p:cNvPr id="253" name="Google Shape;253;p24"/>
          <p:cNvSpPr txBox="1"/>
          <p:nvPr/>
        </p:nvSpPr>
        <p:spPr>
          <a:xfrm>
            <a:off x="1308000" y="3290850"/>
            <a:ext cx="7827900" cy="60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데이터 원본 파일</a:t>
            </a:r>
            <a:endParaRPr b="1" sz="24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ko-KR" sz="2200">
                <a:solidFill>
                  <a:srgbClr val="333333"/>
                </a:solidFill>
              </a:rPr>
              <a:t>한국사회보장정보원_장애인편의시설 현황</a:t>
            </a:r>
            <a:endParaRPr sz="2200">
              <a:solidFill>
                <a:srgbClr val="333333"/>
              </a:solidFill>
            </a:endParaRPr>
          </a:p>
          <a:p>
            <a:pPr indent="0" lvl="0" marL="457200" marR="0" rtl="0" algn="l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u="sng">
                <a:solidFill>
                  <a:schemeClr val="hlink"/>
                </a:solidFill>
                <a:hlinkClick r:id="rId6"/>
              </a:rPr>
              <a:t>https://www.data.go.kr/tcs/dss/selectApiDataDetailView.do?publicDataPk=15092317</a:t>
            </a:r>
            <a:endParaRPr i="1"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ko-KR" sz="2200">
                <a:solidFill>
                  <a:srgbClr val="333333"/>
                </a:solidFill>
              </a:rPr>
              <a:t>건강보험심사평가원_전국 병의원 및 약국 현황</a:t>
            </a:r>
            <a:endParaRPr sz="2200">
              <a:solidFill>
                <a:srgbClr val="333333"/>
              </a:solidFill>
            </a:endParaRPr>
          </a:p>
          <a:p>
            <a:pPr indent="0" lvl="0" marL="457200" marR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u="sng">
                <a:solidFill>
                  <a:schemeClr val="hlink"/>
                </a:solidFill>
                <a:hlinkClick r:id="rId7"/>
              </a:rPr>
              <a:t>https://www.data.go.kr/tcs/dss/selectFileDataDetailView.do?publicDataPk=15051059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77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 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</a:rPr>
              <a:t>데이터 수정 내용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just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ko-KR" sz="2200">
                <a:solidFill>
                  <a:schemeClr val="dk1"/>
                </a:solidFill>
              </a:rPr>
              <a:t>데이터 파일들은 logstash를 이용해서 elasticsearch에 업로드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just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ko-KR" sz="2200">
                <a:solidFill>
                  <a:schemeClr val="dk1"/>
                </a:solidFill>
              </a:rPr>
              <a:t>병원 진료 시간 형식 900, 1330을 9:00, 13:00으로 바꿈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ko-KR" sz="2200">
                <a:solidFill>
                  <a:schemeClr val="dk1"/>
                </a:solidFill>
              </a:rPr>
              <a:t>병원 진료 시간에 NULL값인 데이터를 - - : - - 로 바꿈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ko-KR" sz="2200">
                <a:solidFill>
                  <a:schemeClr val="dk1"/>
                </a:solidFill>
              </a:rPr>
              <a:t>복지 파일의 주소 컬럼에서 시도코드명, 시군구코드명, 읍면동을 추출해서 컬럼 추가함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9135900" y="3152550"/>
            <a:ext cx="8009100" cy="6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-KR" sz="1800">
                <a:solidFill>
                  <a:schemeClr val="dk1"/>
                </a:solidFill>
              </a:rPr>
              <a:t>병원 파일 컬럼명(암호화요양기호 기준, 병원과 상세 파일 머지)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</a:rPr>
              <a:t>암호화요양기호,요양기관명,종별코드,종별코드명,시도코드,시도코드명,시군구코드,시군구코드명,읍면동,우편번호,주소,전화번호,병원홈페이지,개설일자,</a:t>
            </a:r>
            <a:endParaRPr sz="17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</a:rPr>
              <a:t>총의사수,한방(일반, 인턴, 레지던트, 전문의)_인원수,치과</a:t>
            </a:r>
            <a:r>
              <a:rPr lang="ko-KR" sz="1700">
                <a:solidFill>
                  <a:schemeClr val="dk1"/>
                </a:solidFill>
              </a:rPr>
              <a:t>(일반, 인턴, 레지던트, 전문의)_인원수</a:t>
            </a:r>
            <a:r>
              <a:rPr lang="ko-KR" sz="1700">
                <a:solidFill>
                  <a:schemeClr val="dk1"/>
                </a:solidFill>
              </a:rPr>
              <a:t>,의과</a:t>
            </a:r>
            <a:r>
              <a:rPr lang="ko-KR" sz="1700">
                <a:solidFill>
                  <a:schemeClr val="dk1"/>
                </a:solidFill>
              </a:rPr>
              <a:t>(일반, 인턴, 레지던트, 전문의)_인원수</a:t>
            </a:r>
            <a:r>
              <a:rPr lang="ko-KR" sz="1700">
                <a:solidFill>
                  <a:schemeClr val="dk1"/>
                </a:solidFill>
              </a:rPr>
              <a:t>,조산사_인원수,</a:t>
            </a:r>
            <a:endParaRPr sz="17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</a:rPr>
              <a:t>진료시작(종료)시간_(월,화,수,목,금,토,일)요일,점심시간_평일(토요일),접수시간_평일(토요일),휴진안내_공휴일(일요일),응급실_주간(야간)_운영여부,응급실_주간(야간)_전화번호1(2),좌표(X),좌표(Y)</a:t>
            </a:r>
            <a:endParaRPr sz="5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77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ko-KR" sz="1800">
                <a:solidFill>
                  <a:schemeClr val="dk1"/>
                </a:solidFill>
              </a:rPr>
              <a:t>약국 파일 컬럼명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</a:rPr>
              <a:t>암호화요양기호,요양기관명,종별코드,종별코드명,시도코드,시도코드명,시군구코드,시군구코드명,읍면동,우편번호,주소,전화번호,개설일자,좌표(X),좌표(Y)</a:t>
            </a:r>
            <a:endParaRPr sz="5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77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ko-KR" sz="1800">
                <a:solidFill>
                  <a:schemeClr val="dk1"/>
                </a:solidFill>
              </a:rPr>
              <a:t>복지 파일 컬럼명(파이썬을 이용해 데이터를 가져오고 편집)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</a:rPr>
              <a:t>시설명, 시설유형, 주소, 복지로관리시설구분코드, 시설ID, 영업상태구분코드, 위도, 경도, 시도코드명, 시군구코드명, 읍면동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533400"/>
            <a:ext cx="16941799" cy="9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1701800"/>
            <a:ext cx="16002000" cy="1181100"/>
          </a:xfrm>
          <a:prstGeom prst="rect">
            <a:avLst/>
          </a:prstGeom>
          <a:noFill/>
          <a:ln>
            <a:noFill/>
          </a:ln>
          <a:effectLst>
            <a:outerShdw dir="5400000" dist="126586">
              <a:srgbClr val="E6E6E6"/>
            </a:outerShdw>
          </a:effectLst>
        </p:spPr>
      </p:pic>
      <p:sp>
        <p:nvSpPr>
          <p:cNvPr id="262" name="Google Shape;262;p25"/>
          <p:cNvSpPr txBox="1"/>
          <p:nvPr/>
        </p:nvSpPr>
        <p:spPr>
          <a:xfrm>
            <a:off x="2908300" y="1828800"/>
            <a:ext cx="98679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latin typeface="Calibri"/>
                <a:ea typeface="Calibri"/>
                <a:cs typeface="Calibri"/>
                <a:sym typeface="Calibri"/>
              </a:rPr>
              <a:t>수행 경과 - </a:t>
            </a:r>
            <a:r>
              <a:rPr lang="ko-KR" sz="5000">
                <a:latin typeface="Calibri"/>
                <a:ea typeface="Calibri"/>
                <a:cs typeface="Calibri"/>
                <a:sym typeface="Calibri"/>
              </a:rPr>
              <a:t>화면1(병원)</a:t>
            </a:r>
            <a:endParaRPr/>
          </a:p>
        </p:txBody>
      </p:sp>
      <p:sp>
        <p:nvSpPr>
          <p:cNvPr id="263" name="Google Shape;263;p25"/>
          <p:cNvSpPr txBox="1"/>
          <p:nvPr/>
        </p:nvSpPr>
        <p:spPr>
          <a:xfrm>
            <a:off x="7912100" y="660400"/>
            <a:ext cx="246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latin typeface="Anek Bangla"/>
                <a:ea typeface="Anek Bangla"/>
                <a:cs typeface="Anek Bangla"/>
                <a:sym typeface="Anek Bangla"/>
              </a:rPr>
              <a:t>수행 경과</a:t>
            </a:r>
            <a:endParaRPr/>
          </a:p>
        </p:txBody>
      </p:sp>
      <p:sp>
        <p:nvSpPr>
          <p:cNvPr id="264" name="Google Shape;264;p25"/>
          <p:cNvSpPr/>
          <p:nvPr/>
        </p:nvSpPr>
        <p:spPr>
          <a:xfrm>
            <a:off x="1308000" y="1894837"/>
            <a:ext cx="1069298" cy="7568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04</a:t>
            </a:r>
          </a:p>
        </p:txBody>
      </p:sp>
      <p:sp>
        <p:nvSpPr>
          <p:cNvPr id="265" name="Google Shape;265;p25"/>
          <p:cNvSpPr txBox="1"/>
          <p:nvPr/>
        </p:nvSpPr>
        <p:spPr>
          <a:xfrm>
            <a:off x="12156375" y="3899600"/>
            <a:ext cx="4535700" cy="41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병원 대시보드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대시보드 이동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Font typeface="Calibri"/>
              <a:buChar char="-"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맵 (</a:t>
            </a:r>
            <a:r>
              <a:rPr lang="ko-KR" sz="3200">
                <a:solidFill>
                  <a:srgbClr val="6BAC3A"/>
                </a:solidFill>
                <a:latin typeface="Calibri"/>
                <a:ea typeface="Calibri"/>
                <a:cs typeface="Calibri"/>
                <a:sym typeface="Calibri"/>
              </a:rPr>
              <a:t>병원</a:t>
            </a: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sz="3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약국</a:t>
            </a: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sz="3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3200">
                <a:solidFill>
                  <a:srgbClr val="DD5982"/>
                </a:solidFill>
                <a:latin typeface="Calibri"/>
                <a:ea typeface="Calibri"/>
                <a:cs typeface="Calibri"/>
                <a:sym typeface="Calibri"/>
              </a:rPr>
              <a:t>복지</a:t>
            </a: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병원 리스트 테이블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도시별 병원 수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종별코드명 파이 차트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3000" y="3064050"/>
            <a:ext cx="10364208" cy="651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533400"/>
            <a:ext cx="16941799" cy="9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1701800"/>
            <a:ext cx="16002000" cy="1181100"/>
          </a:xfrm>
          <a:prstGeom prst="rect">
            <a:avLst/>
          </a:prstGeom>
          <a:noFill/>
          <a:ln>
            <a:noFill/>
          </a:ln>
          <a:effectLst>
            <a:outerShdw dir="5400000" dist="126586">
              <a:srgbClr val="E6E6E6"/>
            </a:outerShdw>
          </a:effectLst>
        </p:spPr>
      </p:pic>
      <p:sp>
        <p:nvSpPr>
          <p:cNvPr id="274" name="Google Shape;274;p26"/>
          <p:cNvSpPr txBox="1"/>
          <p:nvPr/>
        </p:nvSpPr>
        <p:spPr>
          <a:xfrm>
            <a:off x="2908300" y="1828800"/>
            <a:ext cx="98679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latin typeface="Calibri"/>
                <a:ea typeface="Calibri"/>
                <a:cs typeface="Calibri"/>
                <a:sym typeface="Calibri"/>
              </a:rPr>
              <a:t>수행 경과 - </a:t>
            </a:r>
            <a:r>
              <a:rPr lang="ko-KR" sz="5000">
                <a:latin typeface="Calibri"/>
                <a:ea typeface="Calibri"/>
                <a:cs typeface="Calibri"/>
                <a:sym typeface="Calibri"/>
              </a:rPr>
              <a:t>화면2(약국)</a:t>
            </a:r>
            <a:endParaRPr/>
          </a:p>
        </p:txBody>
      </p:sp>
      <p:sp>
        <p:nvSpPr>
          <p:cNvPr id="275" name="Google Shape;275;p26"/>
          <p:cNvSpPr txBox="1"/>
          <p:nvPr/>
        </p:nvSpPr>
        <p:spPr>
          <a:xfrm>
            <a:off x="7912100" y="660400"/>
            <a:ext cx="246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latin typeface="Anek Bangla"/>
                <a:ea typeface="Anek Bangla"/>
                <a:cs typeface="Anek Bangla"/>
                <a:sym typeface="Anek Bangla"/>
              </a:rPr>
              <a:t>수행 경과</a:t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1308000" y="1894837"/>
            <a:ext cx="1069298" cy="7568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04</a:t>
            </a:r>
          </a:p>
        </p:txBody>
      </p:sp>
      <p:sp>
        <p:nvSpPr>
          <p:cNvPr id="277" name="Google Shape;277;p26"/>
          <p:cNvSpPr txBox="1"/>
          <p:nvPr/>
        </p:nvSpPr>
        <p:spPr>
          <a:xfrm>
            <a:off x="12156375" y="3899600"/>
            <a:ext cx="4535700" cy="3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약국 대시보드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대시보드 이동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맵 (</a:t>
            </a:r>
            <a:r>
              <a:rPr lang="ko-KR" sz="3200">
                <a:solidFill>
                  <a:srgbClr val="6BAC3A"/>
                </a:solidFill>
                <a:latin typeface="Calibri"/>
                <a:ea typeface="Calibri"/>
                <a:cs typeface="Calibri"/>
                <a:sym typeface="Calibri"/>
              </a:rPr>
              <a:t>병원</a:t>
            </a: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sz="3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약국</a:t>
            </a: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sz="3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3200">
                <a:solidFill>
                  <a:srgbClr val="DD5982"/>
                </a:solidFill>
                <a:latin typeface="Calibri"/>
                <a:ea typeface="Calibri"/>
                <a:cs typeface="Calibri"/>
                <a:sym typeface="Calibri"/>
              </a:rPr>
              <a:t>복지</a:t>
            </a: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약국 테이블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도시별 약국 수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3000" y="3053775"/>
            <a:ext cx="10335275" cy="64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533400"/>
            <a:ext cx="16941799" cy="9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1701800"/>
            <a:ext cx="16002000" cy="1181100"/>
          </a:xfrm>
          <a:prstGeom prst="rect">
            <a:avLst/>
          </a:prstGeom>
          <a:noFill/>
          <a:ln>
            <a:noFill/>
          </a:ln>
          <a:effectLst>
            <a:outerShdw dir="5400000" dist="126586">
              <a:srgbClr val="E6E6E6"/>
            </a:outerShdw>
          </a:effectLst>
        </p:spPr>
      </p:pic>
      <p:sp>
        <p:nvSpPr>
          <p:cNvPr id="286" name="Google Shape;286;p27"/>
          <p:cNvSpPr txBox="1"/>
          <p:nvPr/>
        </p:nvSpPr>
        <p:spPr>
          <a:xfrm>
            <a:off x="2908300" y="1828800"/>
            <a:ext cx="98679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latin typeface="Calibri"/>
                <a:ea typeface="Calibri"/>
                <a:cs typeface="Calibri"/>
                <a:sym typeface="Calibri"/>
              </a:rPr>
              <a:t>수행 경과 - </a:t>
            </a:r>
            <a:r>
              <a:rPr lang="ko-KR" sz="5000">
                <a:latin typeface="Calibri"/>
                <a:ea typeface="Calibri"/>
                <a:cs typeface="Calibri"/>
                <a:sym typeface="Calibri"/>
              </a:rPr>
              <a:t>화면3(복지시설)</a:t>
            </a:r>
            <a:endParaRPr/>
          </a:p>
        </p:txBody>
      </p:sp>
      <p:sp>
        <p:nvSpPr>
          <p:cNvPr id="287" name="Google Shape;287;p27"/>
          <p:cNvSpPr txBox="1"/>
          <p:nvPr/>
        </p:nvSpPr>
        <p:spPr>
          <a:xfrm>
            <a:off x="7912100" y="660400"/>
            <a:ext cx="246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latin typeface="Anek Bangla"/>
                <a:ea typeface="Anek Bangla"/>
                <a:cs typeface="Anek Bangla"/>
                <a:sym typeface="Anek Bangla"/>
              </a:rPr>
              <a:t>수행 경과</a:t>
            </a:r>
            <a:endParaRPr/>
          </a:p>
        </p:txBody>
      </p:sp>
      <p:sp>
        <p:nvSpPr>
          <p:cNvPr id="288" name="Google Shape;288;p27"/>
          <p:cNvSpPr/>
          <p:nvPr/>
        </p:nvSpPr>
        <p:spPr>
          <a:xfrm>
            <a:off x="1308000" y="1894837"/>
            <a:ext cx="1069298" cy="7568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04</a:t>
            </a:r>
          </a:p>
        </p:txBody>
      </p:sp>
      <p:sp>
        <p:nvSpPr>
          <p:cNvPr id="289" name="Google Shape;289;p27"/>
          <p:cNvSpPr txBox="1"/>
          <p:nvPr/>
        </p:nvSpPr>
        <p:spPr>
          <a:xfrm>
            <a:off x="12156375" y="3899600"/>
            <a:ext cx="6653400" cy="56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복지시설 대시보드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대시보드 이동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맵 (</a:t>
            </a:r>
            <a:r>
              <a:rPr lang="ko-KR" sz="3200">
                <a:solidFill>
                  <a:srgbClr val="6BAC3A"/>
                </a:solidFill>
                <a:latin typeface="Calibri"/>
                <a:ea typeface="Calibri"/>
                <a:cs typeface="Calibri"/>
                <a:sym typeface="Calibri"/>
              </a:rPr>
              <a:t>병원</a:t>
            </a: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sz="3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약국</a:t>
            </a: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sz="3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3200">
                <a:solidFill>
                  <a:srgbClr val="DD5982"/>
                </a:solidFill>
                <a:latin typeface="Calibri"/>
                <a:ea typeface="Calibri"/>
                <a:cs typeface="Calibri"/>
                <a:sym typeface="Calibri"/>
              </a:rPr>
              <a:t>복지</a:t>
            </a: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맵 (복지시설 상세)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152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CC10C"/>
                </a:solidFill>
                <a:highlight>
                  <a:srgbClr val="FFFFFF"/>
                </a:highlight>
              </a:rPr>
              <a:t>        </a:t>
            </a:r>
            <a:r>
              <a:rPr lang="ko-KR" sz="1800">
                <a:solidFill>
                  <a:srgbClr val="F7BA00"/>
                </a:solidFill>
                <a:highlight>
                  <a:srgbClr val="FFFFFF"/>
                </a:highlight>
              </a:rPr>
              <a:t>한국장애인고용공단 및 지사</a:t>
            </a:r>
            <a:r>
              <a:rPr lang="ko-KR" sz="1800">
                <a:solidFill>
                  <a:srgbClr val="343741"/>
                </a:solidFill>
                <a:highlight>
                  <a:srgbClr val="FFFFFF"/>
                </a:highlight>
              </a:rPr>
              <a:t>,</a:t>
            </a:r>
            <a:r>
              <a:rPr lang="ko-KR" sz="1800">
                <a:solidFill>
                  <a:srgbClr val="F1C232"/>
                </a:solidFill>
                <a:highlight>
                  <a:srgbClr val="FFFFFF"/>
                </a:highlight>
              </a:rPr>
              <a:t> </a:t>
            </a:r>
            <a:r>
              <a:rPr lang="ko-KR" sz="1800">
                <a:solidFill>
                  <a:srgbClr val="674EA7"/>
                </a:solidFill>
                <a:highlight>
                  <a:srgbClr val="FFFFFF"/>
                </a:highlight>
              </a:rPr>
              <a:t>보건소</a:t>
            </a:r>
            <a:r>
              <a:rPr lang="ko-KR" sz="1800">
                <a:solidFill>
                  <a:srgbClr val="343741"/>
                </a:solidFill>
                <a:highlight>
                  <a:srgbClr val="FFFFFF"/>
                </a:highlight>
              </a:rPr>
              <a:t>,</a:t>
            </a:r>
            <a:endParaRPr sz="1800">
              <a:solidFill>
                <a:srgbClr val="674EA7"/>
              </a:solidFill>
              <a:highlight>
                <a:srgbClr val="FFFFFF"/>
              </a:highlight>
            </a:endParaRPr>
          </a:p>
          <a:p>
            <a:pPr indent="0" lvl="0" marL="762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D5982"/>
                </a:solidFill>
                <a:highlight>
                  <a:srgbClr val="FFFFFF"/>
                </a:highlight>
              </a:rPr>
              <a:t>        의료시설</a:t>
            </a:r>
            <a:r>
              <a:rPr lang="ko-KR" sz="1800">
                <a:solidFill>
                  <a:srgbClr val="343741"/>
                </a:solidFill>
                <a:highlight>
                  <a:srgbClr val="FFFFFF"/>
                </a:highlight>
              </a:rPr>
              <a:t>, </a:t>
            </a:r>
            <a:r>
              <a:rPr lang="ko-KR" sz="1800">
                <a:solidFill>
                  <a:schemeClr val="dk2"/>
                </a:solidFill>
                <a:highlight>
                  <a:srgbClr val="FFFFFF"/>
                </a:highlight>
              </a:rPr>
              <a:t>교육시설</a:t>
            </a:r>
            <a:r>
              <a:rPr lang="ko-KR" sz="1800">
                <a:solidFill>
                  <a:srgbClr val="343741"/>
                </a:solidFill>
                <a:highlight>
                  <a:srgbClr val="FFFFFF"/>
                </a:highlight>
              </a:rPr>
              <a:t>, </a:t>
            </a:r>
            <a:r>
              <a:rPr lang="ko-KR" sz="1800">
                <a:solidFill>
                  <a:srgbClr val="6BAC3A"/>
                </a:solidFill>
                <a:highlight>
                  <a:srgbClr val="FFFFFF"/>
                </a:highlight>
              </a:rPr>
              <a:t>복지시설</a:t>
            </a:r>
            <a:endParaRPr sz="1800">
              <a:solidFill>
                <a:srgbClr val="6BAC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장애인편의시설 테이블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도시별 복지시설 수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복지시설유형 파이 차트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3000" y="3072925"/>
            <a:ext cx="10318574" cy="648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533400"/>
            <a:ext cx="16941799" cy="9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1701800"/>
            <a:ext cx="16002000" cy="1181100"/>
          </a:xfrm>
          <a:prstGeom prst="rect">
            <a:avLst/>
          </a:prstGeom>
          <a:noFill/>
          <a:ln>
            <a:noFill/>
          </a:ln>
          <a:effectLst>
            <a:outerShdw dir="5400000" dist="126586">
              <a:srgbClr val="E6E6E6"/>
            </a:outerShdw>
          </a:effectLst>
        </p:spPr>
      </p:pic>
      <p:sp>
        <p:nvSpPr>
          <p:cNvPr id="298" name="Google Shape;298;p28"/>
          <p:cNvSpPr txBox="1"/>
          <p:nvPr/>
        </p:nvSpPr>
        <p:spPr>
          <a:xfrm>
            <a:off x="2908300" y="1828800"/>
            <a:ext cx="98679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latin typeface="Calibri"/>
                <a:ea typeface="Calibri"/>
                <a:cs typeface="Calibri"/>
                <a:sym typeface="Calibri"/>
              </a:rPr>
              <a:t>수행 경과 - </a:t>
            </a:r>
            <a:r>
              <a:rPr lang="ko-KR" sz="5000">
                <a:latin typeface="Calibri"/>
                <a:ea typeface="Calibri"/>
                <a:cs typeface="Calibri"/>
                <a:sym typeface="Calibri"/>
              </a:rPr>
              <a:t>실 사용 화면</a:t>
            </a:r>
            <a:endParaRPr/>
          </a:p>
        </p:txBody>
      </p:sp>
      <p:sp>
        <p:nvSpPr>
          <p:cNvPr id="299" name="Google Shape;299;p28"/>
          <p:cNvSpPr txBox="1"/>
          <p:nvPr/>
        </p:nvSpPr>
        <p:spPr>
          <a:xfrm>
            <a:off x="7912100" y="660400"/>
            <a:ext cx="246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latin typeface="Anek Bangla"/>
                <a:ea typeface="Anek Bangla"/>
                <a:cs typeface="Anek Bangla"/>
                <a:sym typeface="Anek Bangla"/>
              </a:rPr>
              <a:t>수행 경과</a:t>
            </a: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1308000" y="1894837"/>
            <a:ext cx="1069298" cy="7568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04</a:t>
            </a:r>
          </a:p>
        </p:txBody>
      </p:sp>
      <p:pic>
        <p:nvPicPr>
          <p:cNvPr id="301" name="Google Shape;301;p28" title="실 사용 화면.mp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3000" y="2943825"/>
            <a:ext cx="16002000" cy="6633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533400"/>
            <a:ext cx="16941799" cy="9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14185900" y="4495800"/>
            <a:ext cx="37592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13296900" y="4495800"/>
            <a:ext cx="37592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3000" y="7759700"/>
            <a:ext cx="16002000" cy="1549400"/>
          </a:xfrm>
          <a:prstGeom prst="rect">
            <a:avLst/>
          </a:prstGeom>
          <a:noFill/>
          <a:ln>
            <a:noFill/>
          </a:ln>
          <a:effectLst>
            <a:outerShdw dir="5400000" dist="142585">
              <a:srgbClr val="D8D8D8"/>
            </a:outerShdw>
          </a:effectLst>
        </p:spPr>
      </p:pic>
      <p:sp>
        <p:nvSpPr>
          <p:cNvPr id="311" name="Google Shape;311;p29"/>
          <p:cNvSpPr txBox="1"/>
          <p:nvPr/>
        </p:nvSpPr>
        <p:spPr>
          <a:xfrm>
            <a:off x="7912100" y="660400"/>
            <a:ext cx="246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latin typeface="Anek Bangla"/>
                <a:ea typeface="Anek Bangla"/>
                <a:cs typeface="Anek Bangla"/>
                <a:sym typeface="Anek Bangla"/>
              </a:rPr>
              <a:t>자체 평가 의견</a:t>
            </a:r>
            <a:endParaRPr/>
          </a:p>
        </p:txBody>
      </p:sp>
      <p:sp>
        <p:nvSpPr>
          <p:cNvPr id="312" name="Google Shape;312;p29"/>
          <p:cNvSpPr txBox="1"/>
          <p:nvPr/>
        </p:nvSpPr>
        <p:spPr>
          <a:xfrm>
            <a:off x="1320800" y="5969000"/>
            <a:ext cx="116586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latin typeface="Calibri"/>
                <a:ea typeface="Calibri"/>
                <a:cs typeface="Calibri"/>
                <a:sym typeface="Calibri"/>
              </a:rPr>
              <a:t>자체 평가 의견</a:t>
            </a:r>
            <a:endParaRPr/>
          </a:p>
        </p:txBody>
      </p:sp>
      <p:sp>
        <p:nvSpPr>
          <p:cNvPr id="313" name="Google Shape;313;p29"/>
          <p:cNvSpPr txBox="1"/>
          <p:nvPr/>
        </p:nvSpPr>
        <p:spPr>
          <a:xfrm>
            <a:off x="1651000" y="8115300"/>
            <a:ext cx="10045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ko-KR" sz="2200">
                <a:latin typeface="Calibri"/>
                <a:ea typeface="Calibri"/>
                <a:cs typeface="Calibri"/>
                <a:sym typeface="Calibri"/>
              </a:rPr>
              <a:t>자체 평가 의견</a:t>
            </a: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1320800" y="4749750"/>
            <a:ext cx="2249340" cy="12192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05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533400"/>
            <a:ext cx="16941799" cy="9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1701800"/>
            <a:ext cx="16002000" cy="1181100"/>
          </a:xfrm>
          <a:prstGeom prst="rect">
            <a:avLst/>
          </a:prstGeom>
          <a:noFill/>
          <a:ln>
            <a:noFill/>
          </a:ln>
          <a:effectLst>
            <a:outerShdw dir="5400000" dist="126586">
              <a:srgbClr val="E6E6E6"/>
            </a:outerShdw>
          </a:effectLst>
        </p:spPr>
      </p:pic>
      <p:pic>
        <p:nvPicPr>
          <p:cNvPr id="322" name="Google Shape;322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3000" y="3695700"/>
            <a:ext cx="3363665" cy="5168900"/>
          </a:xfrm>
          <a:prstGeom prst="rect">
            <a:avLst/>
          </a:prstGeom>
          <a:noFill/>
          <a:ln>
            <a:noFill/>
          </a:ln>
          <a:effectLst>
            <a:outerShdw dir="5400000" dist="126269">
              <a:srgbClr val="E6E6E6"/>
            </a:outerShdw>
          </a:effectLst>
        </p:spPr>
      </p:pic>
      <p:pic>
        <p:nvPicPr>
          <p:cNvPr id="323" name="Google Shape;323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62375" y="3695700"/>
            <a:ext cx="3289300" cy="5168900"/>
          </a:xfrm>
          <a:prstGeom prst="rect">
            <a:avLst/>
          </a:prstGeom>
          <a:noFill/>
          <a:ln>
            <a:noFill/>
          </a:ln>
          <a:effectLst>
            <a:outerShdw dir="5400000" dist="126269">
              <a:srgbClr val="E6E6E6"/>
            </a:outerShdw>
          </a:effectLst>
        </p:spPr>
      </p:pic>
      <p:pic>
        <p:nvPicPr>
          <p:cNvPr id="324" name="Google Shape;324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781335" y="3695700"/>
            <a:ext cx="3363665" cy="5168900"/>
          </a:xfrm>
          <a:prstGeom prst="rect">
            <a:avLst/>
          </a:prstGeom>
          <a:noFill/>
          <a:ln>
            <a:noFill/>
          </a:ln>
          <a:effectLst>
            <a:outerShdw dir="5400000" dist="126269">
              <a:srgbClr val="E6E6E6"/>
            </a:outerShdw>
          </a:effectLst>
        </p:spPr>
      </p:pic>
      <p:pic>
        <p:nvPicPr>
          <p:cNvPr id="325" name="Google Shape;325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27986" y="3695700"/>
            <a:ext cx="3363665" cy="5168900"/>
          </a:xfrm>
          <a:prstGeom prst="rect">
            <a:avLst/>
          </a:prstGeom>
          <a:noFill/>
          <a:ln>
            <a:noFill/>
          </a:ln>
          <a:effectLst>
            <a:outerShdw dir="5400000" dist="126269">
              <a:srgbClr val="E6E6E6"/>
            </a:outerShdw>
          </a:effectLst>
        </p:spPr>
      </p:pic>
      <p:sp>
        <p:nvSpPr>
          <p:cNvPr id="326" name="Google Shape;326;p30"/>
          <p:cNvSpPr txBox="1"/>
          <p:nvPr/>
        </p:nvSpPr>
        <p:spPr>
          <a:xfrm>
            <a:off x="10173445" y="3810000"/>
            <a:ext cx="22725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FFFFFF"/>
                </a:solidFill>
                <a:latin typeface="Anek Bangla SemiBold"/>
                <a:ea typeface="Anek Bangla SemiBold"/>
                <a:cs typeface="Anek Bangla SemiBold"/>
                <a:sym typeface="Anek Bangla SemiBold"/>
              </a:rPr>
              <a:t>추후개선/보완점</a:t>
            </a:r>
            <a:endParaRPr/>
          </a:p>
        </p:txBody>
      </p:sp>
      <p:sp>
        <p:nvSpPr>
          <p:cNvPr id="327" name="Google Shape;327;p30"/>
          <p:cNvSpPr txBox="1"/>
          <p:nvPr/>
        </p:nvSpPr>
        <p:spPr>
          <a:xfrm>
            <a:off x="2908300" y="1828800"/>
            <a:ext cx="98679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latin typeface="Calibri"/>
                <a:ea typeface="Calibri"/>
                <a:cs typeface="Calibri"/>
                <a:sym typeface="Calibri"/>
              </a:rPr>
              <a:t>자체 평가 의견</a:t>
            </a:r>
            <a:endParaRPr/>
          </a:p>
        </p:txBody>
      </p:sp>
      <p:sp>
        <p:nvSpPr>
          <p:cNvPr id="328" name="Google Shape;328;p30"/>
          <p:cNvSpPr txBox="1"/>
          <p:nvPr/>
        </p:nvSpPr>
        <p:spPr>
          <a:xfrm>
            <a:off x="7912100" y="660400"/>
            <a:ext cx="246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latin typeface="Anek Bangla"/>
                <a:ea typeface="Anek Bangla"/>
                <a:cs typeface="Anek Bangla"/>
                <a:sym typeface="Anek Bangla"/>
              </a:rPr>
              <a:t>자체 평가 의견</a:t>
            </a:r>
            <a:endParaRPr/>
          </a:p>
        </p:txBody>
      </p:sp>
      <p:sp>
        <p:nvSpPr>
          <p:cNvPr id="329" name="Google Shape;329;p30"/>
          <p:cNvSpPr txBox="1"/>
          <p:nvPr/>
        </p:nvSpPr>
        <p:spPr>
          <a:xfrm>
            <a:off x="1558588" y="4703075"/>
            <a:ext cx="2571600" cy="37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처음 계획했던 내용대로 잘 만들어진 것 같다.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6199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짧은 일정이었지만 결과물이 나와서 만족스럽다.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6199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처음 써보는 툴이라 걱정했는데 생각보다 잘 나와서 다행인 것 같다.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0"/>
          <p:cNvSpPr txBox="1"/>
          <p:nvPr/>
        </p:nvSpPr>
        <p:spPr>
          <a:xfrm>
            <a:off x="1688459" y="3810000"/>
            <a:ext cx="22725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FFFFFF"/>
                </a:solidFill>
                <a:latin typeface="Anek Bangla SemiBold"/>
                <a:ea typeface="Anek Bangla SemiBold"/>
                <a:cs typeface="Anek Bangla SemiBold"/>
                <a:sym typeface="Anek Bangla SemiBold"/>
              </a:rPr>
              <a:t>개인 완성도 평가</a:t>
            </a:r>
            <a:endParaRPr/>
          </a:p>
        </p:txBody>
      </p:sp>
      <p:sp>
        <p:nvSpPr>
          <p:cNvPr id="331" name="Google Shape;331;p30"/>
          <p:cNvSpPr txBox="1"/>
          <p:nvPr/>
        </p:nvSpPr>
        <p:spPr>
          <a:xfrm>
            <a:off x="5990746" y="3810000"/>
            <a:ext cx="22725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FFFFFF"/>
                </a:solidFill>
                <a:latin typeface="Anek Bangla SemiBold"/>
                <a:ea typeface="Anek Bangla SemiBold"/>
                <a:cs typeface="Anek Bangla SemiBold"/>
                <a:sym typeface="Anek Bangla SemiBold"/>
              </a:rPr>
              <a:t>잘한점</a:t>
            </a:r>
            <a:r>
              <a:rPr lang="ko-KR" sz="2400">
                <a:solidFill>
                  <a:srgbClr val="FFFFFF"/>
                </a:solidFill>
                <a:latin typeface="Anek Bangla SemiBold"/>
                <a:ea typeface="Anek Bangla SemiBold"/>
                <a:cs typeface="Anek Bangla SemiBold"/>
                <a:sym typeface="Anek Bangla SemiBold"/>
              </a:rPr>
              <a:t>/아쉬운점</a:t>
            </a:r>
            <a:endParaRPr/>
          </a:p>
        </p:txBody>
      </p:sp>
      <p:sp>
        <p:nvSpPr>
          <p:cNvPr id="332" name="Google Shape;332;p30"/>
          <p:cNvSpPr txBox="1"/>
          <p:nvPr/>
        </p:nvSpPr>
        <p:spPr>
          <a:xfrm>
            <a:off x="14326794" y="3810000"/>
            <a:ext cx="22725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FFFFFF"/>
                </a:solidFill>
                <a:latin typeface="Anek Bangla SemiBold"/>
                <a:ea typeface="Anek Bangla SemiBold"/>
                <a:cs typeface="Anek Bangla SemiBold"/>
                <a:sym typeface="Anek Bangla SemiBold"/>
              </a:rPr>
              <a:t>프로젝트 감상평</a:t>
            </a:r>
            <a:endParaRPr/>
          </a:p>
        </p:txBody>
      </p:sp>
      <p:sp>
        <p:nvSpPr>
          <p:cNvPr id="333" name="Google Shape;333;p30"/>
          <p:cNvSpPr/>
          <p:nvPr/>
        </p:nvSpPr>
        <p:spPr>
          <a:xfrm>
            <a:off x="1308000" y="1894837"/>
            <a:ext cx="1078715" cy="7568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05</a:t>
            </a:r>
          </a:p>
        </p:txBody>
      </p:sp>
      <p:sp>
        <p:nvSpPr>
          <p:cNvPr id="334" name="Google Shape;334;p30"/>
          <p:cNvSpPr txBox="1"/>
          <p:nvPr/>
        </p:nvSpPr>
        <p:spPr>
          <a:xfrm>
            <a:off x="5721213" y="4703075"/>
            <a:ext cx="2571600" cy="37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서로 다른 데이터값이 있는 파일 두 개를 처음 합쳐봤다.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6199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위도와 경도값이 없는 데이터는 시간이 부족해서 넣지 못해 아쉽다.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6199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시간 범위 컬럼도 있으면 좋을 것 같다.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10024025" y="4706347"/>
            <a:ext cx="2571600" cy="37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위도와 경도값이 없는 복지 데이터를 추가하고 싶다.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병원 </a:t>
            </a: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약국 진료 시간 범위에 대한 컬럼을 추가하고 싶다.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6199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Calibri"/>
              <a:buChar char="●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복지 시설과 병원 &amp; 약국의 이동 경로도 넣고 싶다.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14177350" y="4703075"/>
            <a:ext cx="2571600" cy="37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6199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파이썬과 로그스태시를 이용하여 데이터를 정제할 수 있다는 것이 신기했다.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6199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엘라스틱 서치와 키바나를 이용하여 데이터만 있다면 손쉽게 시각화할 수 있는 것이 좋았다.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6199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533400"/>
            <a:ext cx="16941799" cy="9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1"/>
          <p:cNvSpPr txBox="1"/>
          <p:nvPr/>
        </p:nvSpPr>
        <p:spPr>
          <a:xfrm>
            <a:off x="7912100" y="660400"/>
            <a:ext cx="246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latin typeface="Anek Bangla"/>
                <a:ea typeface="Anek Bangla"/>
                <a:cs typeface="Anek Bangla"/>
                <a:sym typeface="Anek Bangla"/>
              </a:rPr>
              <a:t>마무리</a:t>
            </a:r>
            <a:endParaRPr/>
          </a:p>
        </p:txBody>
      </p:sp>
      <p:sp>
        <p:nvSpPr>
          <p:cNvPr id="344" name="Google Shape;344;p31"/>
          <p:cNvSpPr/>
          <p:nvPr/>
        </p:nvSpPr>
        <p:spPr>
          <a:xfrm>
            <a:off x="3934963" y="4325575"/>
            <a:ext cx="10418074" cy="16358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감사합니다.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533400"/>
            <a:ext cx="16941799" cy="9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9600" y="2209800"/>
            <a:ext cx="11061700" cy="1117600"/>
          </a:xfrm>
          <a:prstGeom prst="rect">
            <a:avLst/>
          </a:prstGeom>
          <a:noFill/>
          <a:ln>
            <a:noFill/>
          </a:ln>
          <a:effectLst>
            <a:outerShdw dir="5400000" dist="128365">
              <a:srgbClr val="E6E6E6"/>
            </a:outerShdw>
          </a:effectLst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9600" y="3657600"/>
            <a:ext cx="11061700" cy="1117600"/>
          </a:xfrm>
          <a:prstGeom prst="rect">
            <a:avLst/>
          </a:prstGeom>
          <a:noFill/>
          <a:ln>
            <a:noFill/>
          </a:ln>
          <a:effectLst>
            <a:outerShdw dir="5400000" dist="128365">
              <a:srgbClr val="E6E6E6"/>
            </a:outerShdw>
          </a:effectLst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9600" y="5105400"/>
            <a:ext cx="11061700" cy="1117600"/>
          </a:xfrm>
          <a:prstGeom prst="rect">
            <a:avLst/>
          </a:prstGeom>
          <a:noFill/>
          <a:ln>
            <a:noFill/>
          </a:ln>
          <a:effectLst>
            <a:outerShdw dir="5400000" dist="128365">
              <a:srgbClr val="E6E6E6"/>
            </a:outerShdw>
          </a:effectLst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9600" y="6540500"/>
            <a:ext cx="11061700" cy="1117600"/>
          </a:xfrm>
          <a:prstGeom prst="rect">
            <a:avLst/>
          </a:prstGeom>
          <a:noFill/>
          <a:ln>
            <a:noFill/>
          </a:ln>
          <a:effectLst>
            <a:outerShdw dir="5400000" dist="128365">
              <a:srgbClr val="E6E6E6"/>
            </a:outerShdw>
          </a:effectLst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76900" y="7988300"/>
            <a:ext cx="11061700" cy="1117600"/>
          </a:xfrm>
          <a:prstGeom prst="rect">
            <a:avLst/>
          </a:prstGeom>
          <a:noFill/>
          <a:ln>
            <a:noFill/>
          </a:ln>
          <a:effectLst>
            <a:outerShdw dir="5400000" dist="128365">
              <a:srgbClr val="E6E6E6"/>
            </a:outerShdw>
          </a:effectLst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62100" y="1803400"/>
            <a:ext cx="139700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/>
          <p:nvPr/>
        </p:nvSpPr>
        <p:spPr>
          <a:xfrm>
            <a:off x="7454900" y="8280400"/>
            <a:ext cx="8585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latin typeface="Calibri"/>
                <a:ea typeface="Calibri"/>
                <a:cs typeface="Calibri"/>
                <a:sym typeface="Calibri"/>
              </a:rPr>
              <a:t>자체평가</a:t>
            </a:r>
            <a:endParaRPr/>
          </a:p>
        </p:txBody>
      </p:sp>
      <p:pic>
        <p:nvPicPr>
          <p:cNvPr id="110" name="Google Shape;110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21300" y="7696200"/>
            <a:ext cx="2489200" cy="20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/>
        </p:nvSpPr>
        <p:spPr>
          <a:xfrm>
            <a:off x="7912100" y="660400"/>
            <a:ext cx="246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latin typeface="Anek Bangla"/>
                <a:ea typeface="Anek Bangla"/>
                <a:cs typeface="Anek Bangla"/>
                <a:sym typeface="Anek Bangla"/>
              </a:rPr>
              <a:t>목차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1498600" y="1905000"/>
            <a:ext cx="3162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목차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1803400" y="1625600"/>
            <a:ext cx="3098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700" u="none" cap="none" strike="noStrike">
                <a:solidFill>
                  <a:srgbClr val="A0A0A0"/>
                </a:solidFill>
                <a:latin typeface="Anek Bangla"/>
                <a:ea typeface="Anek Bangla"/>
                <a:cs typeface="Anek Bangla"/>
                <a:sym typeface="Anek Bangla"/>
              </a:rPr>
              <a:t>INDEX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7454900" y="2501900"/>
            <a:ext cx="8585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latin typeface="Calibri"/>
                <a:ea typeface="Calibri"/>
                <a:cs typeface="Calibri"/>
                <a:sym typeface="Calibri"/>
              </a:rPr>
              <a:t>개요</a:t>
            </a:r>
            <a:endParaRPr/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57800" y="1917700"/>
            <a:ext cx="2540000" cy="20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7454900" y="3949700"/>
            <a:ext cx="8585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latin typeface="Calibri"/>
                <a:ea typeface="Calibri"/>
                <a:cs typeface="Calibri"/>
                <a:sym typeface="Calibri"/>
              </a:rPr>
              <a:t>팀 구성 및 역할 배분</a:t>
            </a:r>
            <a:endParaRPr/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08600" y="3365500"/>
            <a:ext cx="2501900" cy="20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 txBox="1"/>
          <p:nvPr/>
        </p:nvSpPr>
        <p:spPr>
          <a:xfrm>
            <a:off x="7454900" y="5397500"/>
            <a:ext cx="8585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latin typeface="Calibri"/>
                <a:ea typeface="Calibri"/>
                <a:cs typeface="Calibri"/>
                <a:sym typeface="Calibri"/>
              </a:rPr>
              <a:t>수행절차</a:t>
            </a:r>
            <a:endParaRPr/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21300" y="4813300"/>
            <a:ext cx="2501900" cy="20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/>
        </p:nvSpPr>
        <p:spPr>
          <a:xfrm>
            <a:off x="7454900" y="6832600"/>
            <a:ext cx="8585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latin typeface="Calibri"/>
                <a:ea typeface="Calibri"/>
                <a:cs typeface="Calibri"/>
                <a:sym typeface="Calibri"/>
              </a:rPr>
              <a:t>수행 경과</a:t>
            </a:r>
            <a:endParaRPr/>
          </a:p>
        </p:txBody>
      </p:sp>
      <p:pic>
        <p:nvPicPr>
          <p:cNvPr id="121" name="Google Shape;121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34000" y="6248400"/>
            <a:ext cx="2501900" cy="20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533400"/>
            <a:ext cx="16941799" cy="9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14185900" y="4495800"/>
            <a:ext cx="37592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13296900" y="4495800"/>
            <a:ext cx="37592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3000" y="7759700"/>
            <a:ext cx="16002000" cy="1549400"/>
          </a:xfrm>
          <a:prstGeom prst="rect">
            <a:avLst/>
          </a:prstGeom>
          <a:noFill/>
          <a:ln>
            <a:noFill/>
          </a:ln>
          <a:effectLst>
            <a:outerShdw dir="5400000" dist="142585">
              <a:srgbClr val="D8D8D8"/>
            </a:outerShdw>
          </a:effectLst>
        </p:spPr>
      </p:pic>
      <p:sp>
        <p:nvSpPr>
          <p:cNvPr id="131" name="Google Shape;131;p15"/>
          <p:cNvSpPr txBox="1"/>
          <p:nvPr/>
        </p:nvSpPr>
        <p:spPr>
          <a:xfrm>
            <a:off x="7912100" y="660400"/>
            <a:ext cx="246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latin typeface="Anek Bangla"/>
                <a:ea typeface="Anek Bangla"/>
                <a:cs typeface="Anek Bangla"/>
                <a:sym typeface="Anek Bangla"/>
              </a:rPr>
              <a:t>개요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1320800" y="5969000"/>
            <a:ext cx="116586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latin typeface="Calibri"/>
                <a:ea typeface="Calibri"/>
                <a:cs typeface="Calibri"/>
                <a:sym typeface="Calibri"/>
              </a:rPr>
              <a:t>개요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1651000" y="8115300"/>
            <a:ext cx="10045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ko-KR" sz="2200">
                <a:latin typeface="Calibri"/>
                <a:ea typeface="Calibri"/>
                <a:cs typeface="Calibri"/>
                <a:sym typeface="Calibri"/>
              </a:rPr>
              <a:t>해당 프로젝트의 주제, 배경 및 기획의도, 개발기술</a:t>
            </a:r>
            <a:endParaRPr/>
          </a:p>
          <a:p>
            <a:pPr indent="-342900" lvl="0" marL="34290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ko-KR" sz="2200">
                <a:latin typeface="Calibri"/>
                <a:ea typeface="Calibri"/>
                <a:cs typeface="Calibri"/>
                <a:sym typeface="Calibri"/>
              </a:rPr>
              <a:t>해당 프로젝트의 활용방안 및 기대효과</a:t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320800" y="4749750"/>
            <a:ext cx="1935175" cy="12192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533400"/>
            <a:ext cx="16941799" cy="9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1701800"/>
            <a:ext cx="16002000" cy="1181100"/>
          </a:xfrm>
          <a:prstGeom prst="rect">
            <a:avLst/>
          </a:prstGeom>
          <a:noFill/>
          <a:ln>
            <a:noFill/>
          </a:ln>
          <a:effectLst>
            <a:outerShdw dir="5400000" dist="126586">
              <a:srgbClr val="D8D8D8"/>
            </a:outerShdw>
          </a:effectLst>
        </p:spPr>
      </p:pic>
      <p:sp>
        <p:nvSpPr>
          <p:cNvPr id="142" name="Google Shape;142;p16"/>
          <p:cNvSpPr txBox="1"/>
          <p:nvPr/>
        </p:nvSpPr>
        <p:spPr>
          <a:xfrm>
            <a:off x="2908300" y="1828800"/>
            <a:ext cx="98679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latin typeface="Calibri"/>
                <a:ea typeface="Calibri"/>
                <a:cs typeface="Calibri"/>
                <a:sym typeface="Calibri"/>
              </a:rPr>
              <a:t>개발 개요 - 주제/배경/기술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7912100" y="660400"/>
            <a:ext cx="246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latin typeface="Anek Bangla"/>
                <a:ea typeface="Anek Bangla"/>
                <a:cs typeface="Anek Bangla"/>
                <a:sym typeface="Anek Bangla"/>
              </a:rPr>
              <a:t>개요</a:t>
            </a:r>
            <a:endParaRPr b="1" sz="2100">
              <a:latin typeface="Anek Bangla"/>
              <a:ea typeface="Anek Bangla"/>
              <a:cs typeface="Anek Bangla"/>
              <a:sym typeface="Anek Bangla"/>
            </a:endParaRPr>
          </a:p>
        </p:txBody>
      </p:sp>
      <p:grpSp>
        <p:nvGrpSpPr>
          <p:cNvPr id="144" name="Google Shape;144;p16"/>
          <p:cNvGrpSpPr/>
          <p:nvPr/>
        </p:nvGrpSpPr>
        <p:grpSpPr>
          <a:xfrm>
            <a:off x="1143023" y="3172925"/>
            <a:ext cx="9233191" cy="6123475"/>
            <a:chOff x="1143000" y="3172925"/>
            <a:chExt cx="9624926" cy="6123475"/>
          </a:xfrm>
        </p:grpSpPr>
        <p:pic>
          <p:nvPicPr>
            <p:cNvPr id="145" name="Google Shape;145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43000" y="3172925"/>
              <a:ext cx="9624926" cy="6123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16"/>
            <p:cNvSpPr txBox="1"/>
            <p:nvPr/>
          </p:nvSpPr>
          <p:spPr>
            <a:xfrm>
              <a:off x="1656463" y="4058175"/>
              <a:ext cx="8598000" cy="43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77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/>
                <a:t>주제 : 장애인 복지시설 주변의 의료 접근성 분석</a:t>
              </a:r>
              <a:endParaRPr sz="2400"/>
            </a:p>
            <a:p>
              <a:pPr indent="0" lvl="0" marL="0" marR="0" rtl="0" algn="l">
                <a:lnSpc>
                  <a:spcPct val="1577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ko-KR" sz="2400"/>
                <a:t>배경 및 기획 의도 : </a:t>
              </a:r>
              <a:endParaRPr sz="2400"/>
            </a:p>
            <a:p>
              <a:pPr indent="-381000" lvl="0" marL="457200" marR="0" rtl="0" algn="just">
                <a:lnSpc>
                  <a:spcPct val="1577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Char char="-"/>
              </a:pPr>
              <a:r>
                <a:rPr lang="ko-KR" sz="2400"/>
                <a:t>장애인 복지 시설을 이용하는 사용자들은 대부분 병원에 갈 일이 많습니다. 그렇다 보니 급한 일이 생기는</a:t>
              </a:r>
              <a:r>
                <a:rPr lang="ko-KR" sz="2400"/>
                <a:t> 경우,</a:t>
              </a:r>
              <a:r>
                <a:rPr lang="ko-KR" sz="2400"/>
                <a:t> 갈 수 있는 병원이나 약국을 더욱</a:t>
              </a:r>
              <a:r>
                <a:rPr lang="ko-KR" sz="2400"/>
                <a:t> </a:t>
              </a:r>
              <a:r>
                <a:rPr lang="ko-KR" sz="2400"/>
                <a:t>쉽게 찾을 수 있다면 좋지 않을까 싶어 해당 프로젝트를 진행하게 되었습니다.</a:t>
              </a:r>
              <a:endParaRPr sz="2400"/>
            </a:p>
          </p:txBody>
        </p:sp>
      </p:grpSp>
      <p:graphicFrame>
        <p:nvGraphicFramePr>
          <p:cNvPr id="147" name="Google Shape;147;p16"/>
          <p:cNvGraphicFramePr/>
          <p:nvPr/>
        </p:nvGraphicFramePr>
        <p:xfrm>
          <a:off x="10755450" y="317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{0D572B9F-A6A9-48F3-9987-7A8A1786F9EE}</a:tableStyleId>
              </a:tblPr>
              <a:tblGrid>
                <a:gridCol w="3194775"/>
                <a:gridCol w="3194775"/>
              </a:tblGrid>
              <a:tr h="102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400">
                          <a:solidFill>
                            <a:schemeClr val="lt1"/>
                          </a:solidFill>
                        </a:rPr>
                        <a:t>단계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400">
                          <a:solidFill>
                            <a:schemeClr val="lt1"/>
                          </a:solidFill>
                        </a:rPr>
                        <a:t>사용 기술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02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/>
                        <a:t>개발환경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/>
                        <a:t>Windows 11 (64bit)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/>
                        <a:t>데이터 수집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/>
                        <a:t>공공데이터포털</a:t>
                      </a:r>
                      <a:endParaRPr sz="24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(</a:t>
                      </a:r>
                      <a:r>
                        <a:rPr lang="ko-KR" sz="2000" u="sng">
                          <a:solidFill>
                            <a:schemeClr val="hlink"/>
                          </a:solidFill>
                          <a:hlinkClick r:id="rId7"/>
                        </a:rPr>
                        <a:t>https://www.data.go.kr/</a:t>
                      </a:r>
                      <a:r>
                        <a:rPr lang="ko-KR" sz="2000"/>
                        <a:t>)</a:t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/>
                        <a:t>데이터 정제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/>
                        <a:t>Python, Logstash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/>
                        <a:t>데이터 저장/검색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/>
                        <a:t>Elasticsearch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/>
                        <a:t>시각화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/>
                        <a:t>Kibana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16"/>
          <p:cNvSpPr/>
          <p:nvPr/>
        </p:nvSpPr>
        <p:spPr>
          <a:xfrm>
            <a:off x="1384200" y="1894837"/>
            <a:ext cx="928050" cy="7568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533400"/>
            <a:ext cx="16941799" cy="9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1701800"/>
            <a:ext cx="16002000" cy="1181100"/>
          </a:xfrm>
          <a:prstGeom prst="rect">
            <a:avLst/>
          </a:prstGeom>
          <a:noFill/>
          <a:ln>
            <a:noFill/>
          </a:ln>
          <a:effectLst>
            <a:outerShdw dir="5400000" dist="126586">
              <a:srgbClr val="D8D8D8"/>
            </a:outerShdw>
          </a:effectLst>
        </p:spPr>
      </p:pic>
      <p:sp>
        <p:nvSpPr>
          <p:cNvPr id="156" name="Google Shape;156;p17"/>
          <p:cNvSpPr txBox="1"/>
          <p:nvPr/>
        </p:nvSpPr>
        <p:spPr>
          <a:xfrm>
            <a:off x="2908300" y="1828800"/>
            <a:ext cx="98679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latin typeface="Calibri"/>
                <a:ea typeface="Calibri"/>
                <a:cs typeface="Calibri"/>
                <a:sym typeface="Calibri"/>
              </a:rPr>
              <a:t>개발 개요 - </a:t>
            </a:r>
            <a:r>
              <a:rPr lang="ko-KR" sz="5000">
                <a:latin typeface="Calibri"/>
                <a:ea typeface="Calibri"/>
                <a:cs typeface="Calibri"/>
                <a:sym typeface="Calibri"/>
              </a:rPr>
              <a:t>흐름도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7912100" y="660400"/>
            <a:ext cx="246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latin typeface="Anek Bangla"/>
                <a:ea typeface="Anek Bangla"/>
                <a:cs typeface="Anek Bangla"/>
                <a:sym typeface="Anek Bangla"/>
              </a:rPr>
              <a:t>개요</a:t>
            </a:r>
            <a:endParaRPr b="1" sz="2100">
              <a:latin typeface="Anek Bangla"/>
              <a:ea typeface="Anek Bangla"/>
              <a:cs typeface="Anek Bangla"/>
              <a:sym typeface="Anek Bangla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1384200" y="1894837"/>
            <a:ext cx="928050" cy="7568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01</a:t>
            </a:r>
          </a:p>
        </p:txBody>
      </p:sp>
      <p:pic>
        <p:nvPicPr>
          <p:cNvPr id="159" name="Google Shape;159;p17" title="병원약국복지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6088" y="2956475"/>
            <a:ext cx="11915825" cy="669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533400"/>
            <a:ext cx="16941799" cy="9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1701800"/>
            <a:ext cx="16002000" cy="1181100"/>
          </a:xfrm>
          <a:prstGeom prst="rect">
            <a:avLst/>
          </a:prstGeom>
          <a:noFill/>
          <a:ln>
            <a:noFill/>
          </a:ln>
          <a:effectLst>
            <a:outerShdw dir="5400000" dist="126586">
              <a:srgbClr val="D8D8D8"/>
            </a:outerShdw>
          </a:effectLst>
        </p:spPr>
      </p:pic>
      <p:sp>
        <p:nvSpPr>
          <p:cNvPr id="167" name="Google Shape;167;p18"/>
          <p:cNvSpPr txBox="1"/>
          <p:nvPr/>
        </p:nvSpPr>
        <p:spPr>
          <a:xfrm>
            <a:off x="2908300" y="1828800"/>
            <a:ext cx="98679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latin typeface="Calibri"/>
                <a:ea typeface="Calibri"/>
                <a:cs typeface="Calibri"/>
                <a:sym typeface="Calibri"/>
              </a:rPr>
              <a:t>개발 개요 - </a:t>
            </a:r>
            <a:r>
              <a:rPr lang="ko-KR" sz="5000">
                <a:latin typeface="Calibri"/>
                <a:ea typeface="Calibri"/>
                <a:cs typeface="Calibri"/>
                <a:sym typeface="Calibri"/>
              </a:rPr>
              <a:t>기대효과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7912100" y="660400"/>
            <a:ext cx="246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latin typeface="Anek Bangla"/>
                <a:ea typeface="Anek Bangla"/>
                <a:cs typeface="Anek Bangla"/>
                <a:sym typeface="Anek Bangla"/>
              </a:rPr>
              <a:t>개요</a:t>
            </a:r>
            <a:endParaRPr b="1" sz="2100">
              <a:latin typeface="Anek Bangla"/>
              <a:ea typeface="Anek Bangla"/>
              <a:cs typeface="Anek Bangla"/>
              <a:sym typeface="Anek Bangla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1384200" y="1894837"/>
            <a:ext cx="928050" cy="7568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01</a:t>
            </a:r>
          </a:p>
        </p:txBody>
      </p:sp>
      <p:grpSp>
        <p:nvGrpSpPr>
          <p:cNvPr id="170" name="Google Shape;170;p18"/>
          <p:cNvGrpSpPr/>
          <p:nvPr/>
        </p:nvGrpSpPr>
        <p:grpSpPr>
          <a:xfrm>
            <a:off x="1143000" y="3177325"/>
            <a:ext cx="5101525" cy="5882775"/>
            <a:chOff x="1142963" y="3262941"/>
            <a:chExt cx="7523264" cy="3205523"/>
          </a:xfrm>
        </p:grpSpPr>
        <p:pic>
          <p:nvPicPr>
            <p:cNvPr id="171" name="Google Shape;171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42963" y="3262941"/>
              <a:ext cx="7523264" cy="3205523"/>
            </a:xfrm>
            <a:prstGeom prst="rect">
              <a:avLst/>
            </a:prstGeom>
            <a:noFill/>
            <a:ln>
              <a:noFill/>
            </a:ln>
            <a:effectLst>
              <a:outerShdw dir="5400000" dist="128059">
                <a:srgbClr val="E6E6E6"/>
              </a:outerShdw>
            </a:effectLst>
          </p:spPr>
        </p:pic>
        <p:sp>
          <p:nvSpPr>
            <p:cNvPr id="172" name="Google Shape;172;p18"/>
            <p:cNvSpPr txBox="1"/>
            <p:nvPr/>
          </p:nvSpPr>
          <p:spPr>
            <a:xfrm>
              <a:off x="2202063" y="3380575"/>
              <a:ext cx="5393100" cy="5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78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개인</a:t>
              </a:r>
              <a:endParaRPr/>
            </a:p>
          </p:txBody>
        </p:sp>
        <p:sp>
          <p:nvSpPr>
            <p:cNvPr id="173" name="Google Shape;173;p18"/>
            <p:cNvSpPr txBox="1"/>
            <p:nvPr/>
          </p:nvSpPr>
          <p:spPr>
            <a:xfrm>
              <a:off x="1459472" y="4114061"/>
              <a:ext cx="6939000" cy="23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342900" lvl="0" marL="342900" marR="0" rtl="0" algn="l">
                <a:lnSpc>
                  <a:spcPct val="1328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●"/>
              </a:pPr>
              <a:r>
                <a:rPr lang="ko-KR" sz="2200">
                  <a:latin typeface="Calibri"/>
                  <a:ea typeface="Calibri"/>
                  <a:cs typeface="Calibri"/>
                  <a:sym typeface="Calibri"/>
                </a:rPr>
                <a:t> 복지시설 이용자와 가족이 복지시설 근처에 있는 병원이나 약국의 위치, 운영시간, 주말 진료 여부, 응급실 운영 여부 등을 빠르게 파악할 수 있음</a:t>
              </a:r>
              <a:endParaRPr/>
            </a:p>
            <a:p>
              <a:pPr indent="-342900" lvl="0" marL="342900" marR="0" rtl="0" algn="l">
                <a:lnSpc>
                  <a:spcPct val="1328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●"/>
              </a:pPr>
              <a:r>
                <a:rPr lang="ko-KR" sz="2200">
                  <a:latin typeface="Calibri"/>
                  <a:ea typeface="Calibri"/>
                  <a:cs typeface="Calibri"/>
                  <a:sym typeface="Calibri"/>
                </a:rPr>
                <a:t> 갑작스러운 응급상황에서도 가장 가까운 이용 가능한 병원을 쉽게 찾을 수 있어 의료 접근성 향상</a:t>
              </a:r>
              <a:endParaRPr/>
            </a:p>
          </p:txBody>
        </p:sp>
      </p:grpSp>
      <p:grpSp>
        <p:nvGrpSpPr>
          <p:cNvPr id="174" name="Google Shape;174;p18"/>
          <p:cNvGrpSpPr/>
          <p:nvPr/>
        </p:nvGrpSpPr>
        <p:grpSpPr>
          <a:xfrm>
            <a:off x="6593225" y="3177325"/>
            <a:ext cx="5101525" cy="5882775"/>
            <a:chOff x="8955712" y="3179899"/>
            <a:chExt cx="7523264" cy="3205523"/>
          </a:xfrm>
        </p:grpSpPr>
        <p:pic>
          <p:nvPicPr>
            <p:cNvPr id="175" name="Google Shape;175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55712" y="3179899"/>
              <a:ext cx="7523264" cy="3205523"/>
            </a:xfrm>
            <a:prstGeom prst="rect">
              <a:avLst/>
            </a:prstGeom>
            <a:noFill/>
            <a:ln>
              <a:noFill/>
            </a:ln>
            <a:effectLst>
              <a:outerShdw dir="5400000" dist="128059">
                <a:srgbClr val="E6E6E6"/>
              </a:outerShdw>
            </a:effectLst>
          </p:spPr>
        </p:pic>
        <p:sp>
          <p:nvSpPr>
            <p:cNvPr id="176" name="Google Shape;176;p18"/>
            <p:cNvSpPr txBox="1"/>
            <p:nvPr/>
          </p:nvSpPr>
          <p:spPr>
            <a:xfrm>
              <a:off x="10014812" y="3297532"/>
              <a:ext cx="5393100" cy="5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78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기업/민간 기관</a:t>
              </a:r>
              <a:endParaRPr/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9272221" y="4021905"/>
              <a:ext cx="6939000" cy="229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342900" lvl="0" marL="342900" marR="0" rtl="0" algn="l">
                <a:lnSpc>
                  <a:spcPct val="1328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●"/>
              </a:pPr>
              <a:r>
                <a:rPr lang="ko-KR" sz="2200">
                  <a:latin typeface="Calibri"/>
                  <a:ea typeface="Calibri"/>
                  <a:cs typeface="Calibri"/>
                  <a:sym typeface="Calibri"/>
                </a:rPr>
                <a:t> 복지시설을 운영하는 기업이나 돌봄 서비스 업체에서, 시설 이용자에게 맞춤 의료기관 정보를 제공할 수 있음</a:t>
              </a:r>
              <a:endParaRPr sz="2200"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132800"/>
                </a:lnSpc>
                <a:spcBef>
                  <a:spcPts val="1000"/>
                </a:spcBef>
                <a:spcAft>
                  <a:spcPts val="1000"/>
                </a:spcAft>
                <a:buSzPts val="2200"/>
                <a:buFont typeface="Calibri"/>
                <a:buChar char="●"/>
              </a:pPr>
              <a:r>
                <a:rPr lang="ko-KR" sz="2200">
                  <a:latin typeface="Calibri"/>
                  <a:ea typeface="Calibri"/>
                  <a:cs typeface="Calibri"/>
                  <a:sym typeface="Calibri"/>
                </a:rPr>
                <a:t> 복지시설을 새로 세울만한 장소 선정 시, 의료 인프라를 분석하기 위한 도구로 활용할 수 있음</a:t>
              </a:r>
              <a:endParaRPr sz="2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18"/>
          <p:cNvGrpSpPr/>
          <p:nvPr/>
        </p:nvGrpSpPr>
        <p:grpSpPr>
          <a:xfrm>
            <a:off x="12043475" y="3177325"/>
            <a:ext cx="5101525" cy="5882775"/>
            <a:chOff x="1142963" y="3262941"/>
            <a:chExt cx="7523264" cy="3205523"/>
          </a:xfrm>
        </p:grpSpPr>
        <p:pic>
          <p:nvPicPr>
            <p:cNvPr id="179" name="Google Shape;179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42963" y="3262941"/>
              <a:ext cx="7523264" cy="3205523"/>
            </a:xfrm>
            <a:prstGeom prst="rect">
              <a:avLst/>
            </a:prstGeom>
            <a:noFill/>
            <a:ln>
              <a:noFill/>
            </a:ln>
            <a:effectLst>
              <a:outerShdw dir="5400000" dist="128059">
                <a:srgbClr val="E6E6E6"/>
              </a:outerShdw>
            </a:effectLst>
          </p:spPr>
        </p:pic>
        <p:sp>
          <p:nvSpPr>
            <p:cNvPr id="180" name="Google Shape;180;p18"/>
            <p:cNvSpPr txBox="1"/>
            <p:nvPr/>
          </p:nvSpPr>
          <p:spPr>
            <a:xfrm>
              <a:off x="2202063" y="3380575"/>
              <a:ext cx="5393100" cy="5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78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공공기관/지자체</a:t>
              </a:r>
              <a:endParaRPr/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1459472" y="4104948"/>
              <a:ext cx="6939000" cy="23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342900" lvl="0" marL="342900" marR="0" rtl="0" algn="l">
                <a:lnSpc>
                  <a:spcPct val="1328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●"/>
              </a:pPr>
              <a:r>
                <a:rPr lang="ko-KR" sz="2200">
                  <a:latin typeface="Calibri"/>
                  <a:ea typeface="Calibri"/>
                  <a:cs typeface="Calibri"/>
                  <a:sym typeface="Calibri"/>
                </a:rPr>
                <a:t> 보건소와 지방 자치 단체 등에서 장애인 복지시</a:t>
              </a:r>
              <a:r>
                <a:rPr lang="ko-KR" sz="2200">
                  <a:latin typeface="Calibri"/>
                  <a:ea typeface="Calibri"/>
                  <a:cs typeface="Calibri"/>
                  <a:sym typeface="Calibri"/>
                </a:rPr>
                <a:t>설 주변의 의료 인프라를 분석할 수 있음</a:t>
              </a:r>
              <a:endParaRPr sz="2200"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132800"/>
                </a:lnSpc>
                <a:spcBef>
                  <a:spcPts val="1000"/>
                </a:spcBef>
                <a:spcAft>
                  <a:spcPts val="0"/>
                </a:spcAft>
                <a:buSzPts val="2200"/>
                <a:buFont typeface="Calibri"/>
                <a:buChar char="●"/>
              </a:pPr>
              <a:r>
                <a:rPr lang="ko-KR" sz="220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ko-KR" sz="2200">
                  <a:latin typeface="Calibri"/>
                  <a:ea typeface="Calibri"/>
                  <a:cs typeface="Calibri"/>
                  <a:sym typeface="Calibri"/>
                </a:rPr>
                <a:t>의료 </a:t>
              </a:r>
              <a:r>
                <a:rPr lang="ko-KR" sz="2200">
                  <a:latin typeface="Calibri"/>
                  <a:ea typeface="Calibri"/>
                  <a:cs typeface="Calibri"/>
                  <a:sym typeface="Calibri"/>
                </a:rPr>
                <a:t>인프라가 취약한 지역 파악 및 새로운 복지 시설 설립을 위한 근거 자료로 활용할 수 있음</a:t>
              </a:r>
              <a:endParaRPr sz="2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533400"/>
            <a:ext cx="16941799" cy="9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14185900" y="4495800"/>
            <a:ext cx="37592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13296900" y="4495800"/>
            <a:ext cx="37592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3000" y="7759700"/>
            <a:ext cx="16002000" cy="1549400"/>
          </a:xfrm>
          <a:prstGeom prst="rect">
            <a:avLst/>
          </a:prstGeom>
          <a:noFill/>
          <a:ln>
            <a:noFill/>
          </a:ln>
          <a:effectLst>
            <a:outerShdw dir="5400000" dist="142585">
              <a:srgbClr val="D8D8D8"/>
            </a:outerShdw>
          </a:effectLst>
        </p:spPr>
      </p:pic>
      <p:sp>
        <p:nvSpPr>
          <p:cNvPr id="191" name="Google Shape;191;p19"/>
          <p:cNvSpPr txBox="1"/>
          <p:nvPr/>
        </p:nvSpPr>
        <p:spPr>
          <a:xfrm>
            <a:off x="7912100" y="660400"/>
            <a:ext cx="246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latin typeface="Anek Bangla"/>
                <a:ea typeface="Anek Bangla"/>
                <a:cs typeface="Anek Bangla"/>
                <a:sym typeface="Anek Bangla"/>
              </a:rPr>
              <a:t>팀 구성 및 역할 배분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1320800" y="5969000"/>
            <a:ext cx="116586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latin typeface="Calibri"/>
                <a:ea typeface="Calibri"/>
                <a:cs typeface="Calibri"/>
                <a:sym typeface="Calibri"/>
              </a:rPr>
              <a:t>팀 구성 및 역할배분</a:t>
            </a:r>
            <a:endParaRPr sz="8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1651000" y="8115300"/>
            <a:ext cx="10045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ko-KR" sz="2200">
                <a:latin typeface="Calibri"/>
                <a:ea typeface="Calibri"/>
                <a:cs typeface="Calibri"/>
                <a:sym typeface="Calibri"/>
              </a:rPr>
              <a:t>팀 구성(팀원, 팀장) 및 역할 소개</a:t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1320800" y="4749750"/>
            <a:ext cx="2220978" cy="12192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533400"/>
            <a:ext cx="16941799" cy="9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/>
        </p:nvSpPr>
        <p:spPr>
          <a:xfrm>
            <a:off x="7912100" y="660400"/>
            <a:ext cx="246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latin typeface="Anek Bangla"/>
                <a:ea typeface="Anek Bangla"/>
                <a:cs typeface="Anek Bangla"/>
                <a:sym typeface="Anek Bangla"/>
              </a:rPr>
              <a:t>팀 구성 및 역할 배분</a:t>
            </a:r>
            <a:endParaRPr b="1" sz="2100">
              <a:latin typeface="Anek Bangla"/>
              <a:ea typeface="Anek Bangla"/>
              <a:cs typeface="Anek Bangla"/>
              <a:sym typeface="Anek Bangla"/>
            </a:endParaRPr>
          </a:p>
        </p:txBody>
      </p:sp>
      <p:graphicFrame>
        <p:nvGraphicFramePr>
          <p:cNvPr id="202" name="Google Shape;202;p20"/>
          <p:cNvGraphicFramePr/>
          <p:nvPr/>
        </p:nvGraphicFramePr>
        <p:xfrm>
          <a:off x="1231363" y="372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{0D572B9F-A6A9-48F3-9987-7A8A1786F9EE}</a:tableStyleId>
              </a:tblPr>
              <a:tblGrid>
                <a:gridCol w="5275125"/>
                <a:gridCol w="5275125"/>
                <a:gridCol w="5275125"/>
              </a:tblGrid>
              <a:tr h="117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200">
                          <a:solidFill>
                            <a:schemeClr val="lt1"/>
                          </a:solidFill>
                        </a:rPr>
                        <a:t>훈련생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B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200">
                          <a:solidFill>
                            <a:schemeClr val="lt1"/>
                          </a:solidFill>
                        </a:rPr>
                        <a:t>역할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B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200">
                          <a:solidFill>
                            <a:schemeClr val="lt1"/>
                          </a:solidFill>
                        </a:rPr>
                        <a:t>담당업무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04B8F"/>
                    </a:solidFill>
                  </a:tcPr>
                </a:tc>
              </a:tr>
              <a:tr h="117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200"/>
                        <a:t>구선민</a:t>
                      </a:r>
                      <a:endParaRPr sz="3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200"/>
                        <a:t>팀장</a:t>
                      </a:r>
                      <a:endParaRPr sz="3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3200">
                          <a:solidFill>
                            <a:schemeClr val="dk1"/>
                          </a:solidFill>
                        </a:rPr>
                        <a:t>주제선정/자료수집/구현</a:t>
                      </a:r>
                      <a:endParaRPr sz="3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7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200">
                          <a:solidFill>
                            <a:schemeClr val="dk1"/>
                          </a:solidFill>
                        </a:rPr>
                        <a:t>변초은</a:t>
                      </a:r>
                      <a:endParaRPr sz="3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200"/>
                        <a:t>팀원</a:t>
                      </a:r>
                      <a:endParaRPr sz="3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3200">
                          <a:solidFill>
                            <a:schemeClr val="dk1"/>
                          </a:solidFill>
                        </a:rPr>
                        <a:t>PPT제작/자료수집</a:t>
                      </a:r>
                      <a:endParaRPr sz="3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3200">
                          <a:solidFill>
                            <a:schemeClr val="dk1"/>
                          </a:solidFill>
                        </a:rPr>
                        <a:t>/데이터 정제</a:t>
                      </a:r>
                      <a:endParaRPr sz="3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7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200"/>
                        <a:t>정재은</a:t>
                      </a:r>
                      <a:endParaRPr sz="3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200"/>
                        <a:t>팀원</a:t>
                      </a:r>
                      <a:endParaRPr sz="3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3200">
                          <a:solidFill>
                            <a:schemeClr val="dk1"/>
                          </a:solidFill>
                        </a:rPr>
                        <a:t>데이터 정제/</a:t>
                      </a:r>
                      <a:r>
                        <a:rPr lang="ko-KR" sz="3200">
                          <a:solidFill>
                            <a:schemeClr val="dk1"/>
                          </a:solidFill>
                        </a:rPr>
                        <a:t>구현</a:t>
                      </a:r>
                      <a:endParaRPr sz="3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03" name="Google Shape;20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1701800"/>
            <a:ext cx="16002000" cy="1181100"/>
          </a:xfrm>
          <a:prstGeom prst="rect">
            <a:avLst/>
          </a:prstGeom>
          <a:noFill/>
          <a:ln>
            <a:noFill/>
          </a:ln>
          <a:effectLst>
            <a:outerShdw dir="5400000" dist="126586">
              <a:srgbClr val="D8D8D8"/>
            </a:outerShdw>
          </a:effectLst>
        </p:spPr>
      </p:pic>
      <p:sp>
        <p:nvSpPr>
          <p:cNvPr id="204" name="Google Shape;204;p20"/>
          <p:cNvSpPr txBox="1"/>
          <p:nvPr/>
        </p:nvSpPr>
        <p:spPr>
          <a:xfrm>
            <a:off x="2908300" y="1828800"/>
            <a:ext cx="98679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latin typeface="Calibri"/>
                <a:ea typeface="Calibri"/>
                <a:cs typeface="Calibri"/>
                <a:sym typeface="Calibri"/>
              </a:rPr>
              <a:t>팀 구성 및 역할 소개</a:t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1308000" y="1894837"/>
            <a:ext cx="1065113" cy="7568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02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533400"/>
            <a:ext cx="16941799" cy="9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14185900" y="4495800"/>
            <a:ext cx="37592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13296900" y="4495800"/>
            <a:ext cx="37592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3000" y="7759700"/>
            <a:ext cx="16002000" cy="1549400"/>
          </a:xfrm>
          <a:prstGeom prst="rect">
            <a:avLst/>
          </a:prstGeom>
          <a:noFill/>
          <a:ln>
            <a:noFill/>
          </a:ln>
          <a:effectLst>
            <a:outerShdw dir="5400000" dist="142585">
              <a:srgbClr val="D8D8D8"/>
            </a:outerShdw>
          </a:effectLst>
        </p:spPr>
      </p:pic>
      <p:sp>
        <p:nvSpPr>
          <p:cNvPr id="215" name="Google Shape;215;p21"/>
          <p:cNvSpPr txBox="1"/>
          <p:nvPr/>
        </p:nvSpPr>
        <p:spPr>
          <a:xfrm>
            <a:off x="7912100" y="660400"/>
            <a:ext cx="246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latin typeface="Anek Bangla"/>
                <a:ea typeface="Anek Bangla"/>
                <a:cs typeface="Anek Bangla"/>
                <a:sym typeface="Anek Bangla"/>
              </a:rPr>
              <a:t>수행절차</a:t>
            </a:r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1320800" y="5969000"/>
            <a:ext cx="116586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latin typeface="Calibri"/>
                <a:ea typeface="Calibri"/>
                <a:cs typeface="Calibri"/>
                <a:sym typeface="Calibri"/>
              </a:rPr>
              <a:t>수행절차</a:t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1651000" y="8115300"/>
            <a:ext cx="10045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ko-KR" sz="2200">
                <a:latin typeface="Calibri"/>
                <a:ea typeface="Calibri"/>
                <a:cs typeface="Calibri"/>
                <a:sym typeface="Calibri"/>
              </a:rPr>
              <a:t>일정 관리 및 단계별 절차(간트차트)</a:t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1320800" y="4749750"/>
            <a:ext cx="2236250" cy="12192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