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2" r:id="rId3"/>
    <p:sldId id="269" r:id="rId4"/>
    <p:sldId id="271" r:id="rId5"/>
    <p:sldId id="265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538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2022-2023</a:t>
            </a:r>
            <a:r>
              <a:rPr lang="zh-CN" altLang="en-US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秋季学期</a:t>
            </a:r>
            <a:endParaRPr lang="en-US" altLang="zh-CN" sz="2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机器人学</a:t>
            </a: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强化训练与实践</a:t>
            </a: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机械臂正、逆运动学求解</a:t>
            </a:r>
            <a:endParaRPr lang="zh-CN" altLang="en-US" sz="40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502805" y="872085"/>
            <a:ext cx="751086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型桌面机械臂的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参数；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型机械臂的正运动学解，采用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欧拉角表示末端执行器姿态；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组关节角参数带入正运动学解，计算机械臂末端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点的空间位置，计算末端执行器的姿态，以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欧拉角表示结果，写出计算过程；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组关节角分别输入仿真程序，将仿真得到的末端位姿与第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步得到的计算结果进行比对；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2" y="872085"/>
            <a:ext cx="3419605" cy="2602200"/>
          </a:xfrm>
          <a:prstGeom prst="rect">
            <a:avLst/>
          </a:prstGeom>
        </p:spPr>
      </p:pic>
      <p:pic>
        <p:nvPicPr>
          <p:cNvPr id="1030" name="图片 1">
            <a:extLst>
              <a:ext uri="{FF2B5EF4-FFF2-40B4-BE49-F238E27FC236}">
                <a16:creationId xmlns:a16="http://schemas.microsoft.com/office/drawing/2014/main" id="{C0501430-27EE-4E95-957A-A6D3C7BE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82" y="3375764"/>
            <a:ext cx="2484604" cy="189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0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机械臂正、逆运动学求解</a:t>
            </a:r>
            <a:endParaRPr lang="zh-CN" altLang="en-US" sz="40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502805" y="872085"/>
            <a:ext cx="751086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dirty="0"/>
              <a:t>写出</a:t>
            </a:r>
            <a:r>
              <a:rPr lang="en-US" altLang="zh-CN" dirty="0"/>
              <a:t>ZJU-I</a:t>
            </a:r>
            <a:r>
              <a:rPr lang="zh-CN" altLang="zh-CN" dirty="0"/>
              <a:t>型桌面机械臂的逆运动学解析解；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dirty="0"/>
              <a:t>将如下</a:t>
            </a:r>
            <a:r>
              <a:rPr lang="en-US" altLang="zh-CN" dirty="0"/>
              <a:t>5</a:t>
            </a:r>
            <a:r>
              <a:rPr lang="zh-CN" altLang="zh-CN" dirty="0"/>
              <a:t>组末端位姿参数分别代入逆运动学解，计算对应的</a:t>
            </a:r>
            <a:r>
              <a:rPr lang="en-US" altLang="zh-CN" dirty="0"/>
              <a:t>5</a:t>
            </a:r>
            <a:r>
              <a:rPr lang="zh-CN" altLang="zh-CN" dirty="0"/>
              <a:t>组关节角；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dirty="0"/>
              <a:t>将所求关节角作为参数输入仿真程序，从仿真中得到机械臂末端执行器的空间位置和姿态，与第</a:t>
            </a:r>
            <a:r>
              <a:rPr lang="en-US" altLang="zh-CN" dirty="0"/>
              <a:t>6</a:t>
            </a:r>
            <a:r>
              <a:rPr lang="zh-CN" altLang="zh-CN" dirty="0"/>
              <a:t>步给定的位置和姿态进行比对；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dirty="0"/>
              <a:t>完成实验后需提交实验报告电子版</a:t>
            </a:r>
            <a:r>
              <a:rPr lang="en-US" altLang="zh-CN" dirty="0"/>
              <a:t>1</a:t>
            </a:r>
            <a:r>
              <a:rPr lang="zh-CN" altLang="zh-CN" dirty="0"/>
              <a:t>份，页数不超过</a:t>
            </a:r>
            <a:r>
              <a:rPr lang="en-US" altLang="zh-CN" dirty="0"/>
              <a:t>5</a:t>
            </a:r>
            <a:r>
              <a:rPr lang="zh-CN" altLang="zh-CN" dirty="0"/>
              <a:t>页</a:t>
            </a:r>
            <a:r>
              <a:rPr lang="en-US" altLang="zh-CN" dirty="0"/>
              <a:t>A4</a:t>
            </a:r>
            <a:r>
              <a:rPr lang="zh-CN" altLang="zh-CN" dirty="0"/>
              <a:t>纸，报告命名规则为：学号</a:t>
            </a:r>
            <a:r>
              <a:rPr lang="en-US" altLang="zh-CN" dirty="0"/>
              <a:t>-2-</a:t>
            </a:r>
            <a:r>
              <a:rPr lang="zh-CN" altLang="zh-CN" dirty="0"/>
              <a:t>姓名</a:t>
            </a:r>
            <a:r>
              <a:rPr lang="en-US" altLang="zh-CN" dirty="0"/>
              <a:t>.docx</a:t>
            </a:r>
            <a:r>
              <a:rPr lang="zh-CN" altLang="zh-CN" dirty="0"/>
              <a:t>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2" y="872085"/>
            <a:ext cx="3419605" cy="2602200"/>
          </a:xfrm>
          <a:prstGeom prst="rect">
            <a:avLst/>
          </a:prstGeom>
        </p:spPr>
      </p:pic>
      <p:pic>
        <p:nvPicPr>
          <p:cNvPr id="1031" name="图片 1">
            <a:extLst>
              <a:ext uri="{FF2B5EF4-FFF2-40B4-BE49-F238E27FC236}">
                <a16:creationId xmlns:a16="http://schemas.microsoft.com/office/drawing/2014/main" id="{B0A75879-487E-4B42-B9FB-B7D859E6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5" y="2008926"/>
            <a:ext cx="5061480" cy="1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16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FF57A4-D939-4E58-87D9-C0E0FE3AB425}"/>
              </a:ext>
            </a:extLst>
          </p:cNvPr>
          <p:cNvSpPr txBox="1"/>
          <p:nvPr/>
        </p:nvSpPr>
        <p:spPr>
          <a:xfrm>
            <a:off x="314957" y="430861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机械臂几何参数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0EDBE-8A50-4575-9C67-E8CC0CE688EB}"/>
              </a:ext>
            </a:extLst>
          </p:cNvPr>
          <p:cNvSpPr txBox="1"/>
          <p:nvPr/>
        </p:nvSpPr>
        <p:spPr>
          <a:xfrm>
            <a:off x="302873" y="1106135"/>
            <a:ext cx="621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每一轴的位置、速度、加速度约束（当前状态是各个关节零点）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990855"/>
                  </p:ext>
                </p:extLst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923363"/>
                  </p:ext>
                </p:extLst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721FCD0-E3FF-4D4F-AE6E-E2110C95D454}"/>
              </a:ext>
            </a:extLst>
          </p:cNvPr>
          <p:cNvGrpSpPr/>
          <p:nvPr/>
        </p:nvGrpSpPr>
        <p:grpSpPr>
          <a:xfrm>
            <a:off x="6762781" y="456686"/>
            <a:ext cx="5265414" cy="5877457"/>
            <a:chOff x="6689138" y="458521"/>
            <a:chExt cx="5265414" cy="5877457"/>
          </a:xfrm>
        </p:grpSpPr>
        <p:pic>
          <p:nvPicPr>
            <p:cNvPr id="11" name="图片 10" descr="图示, 工程绘图&#10;&#10;描述已自动生成">
              <a:extLst>
                <a:ext uri="{FF2B5EF4-FFF2-40B4-BE49-F238E27FC236}">
                  <a16:creationId xmlns:a16="http://schemas.microsoft.com/office/drawing/2014/main" id="{ADF5E314-0315-4F9D-98E2-AE465009BDC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138" y="458521"/>
              <a:ext cx="5265414" cy="587745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1F81A0E-666A-43B1-82F4-0784AB1AF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683" y="1117341"/>
              <a:ext cx="82412" cy="673183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D01467-DA5E-4123-83E1-5DCC30F60EDD}"/>
                </a:ext>
              </a:extLst>
            </p:cNvPr>
            <p:cNvSpPr txBox="1"/>
            <p:nvPr/>
          </p:nvSpPr>
          <p:spPr>
            <a:xfrm>
              <a:off x="11061884" y="1790524"/>
              <a:ext cx="82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末端吸盘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608F9BA-0220-484B-B0E5-DDA87F27C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968" y="4172465"/>
              <a:ext cx="531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353ACBA-24A5-4908-BF30-4ADBCCFC28D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678" y="2908233"/>
              <a:ext cx="4387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453858F-B730-4644-9535-650D89D5C911}"/>
                </a:ext>
              </a:extLst>
            </p:cNvPr>
            <p:cNvCxnSpPr>
              <a:cxnSpLocks/>
            </p:cNvCxnSpPr>
            <p:nvPr/>
          </p:nvCxnSpPr>
          <p:spPr>
            <a:xfrm>
              <a:off x="7177028" y="1627965"/>
              <a:ext cx="4105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DC0E8CE-403E-4D43-8E8B-86F96271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218" y="1285344"/>
              <a:ext cx="0" cy="597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FEBF8C-4176-4420-BBEA-EA6737CFD3F4}"/>
                </a:ext>
              </a:extLst>
            </p:cNvPr>
            <p:cNvSpPr txBox="1"/>
            <p:nvPr/>
          </p:nvSpPr>
          <p:spPr>
            <a:xfrm>
              <a:off x="7489286" y="4110050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73B075-AADE-4E18-A0DA-2D6C83ADB9BA}"/>
                </a:ext>
              </a:extLst>
            </p:cNvPr>
            <p:cNvSpPr/>
            <p:nvPr/>
          </p:nvSpPr>
          <p:spPr>
            <a:xfrm>
              <a:off x="7537553" y="2821469"/>
              <a:ext cx="3324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9195F4-7757-43EA-A17B-97AB2D791A8F}"/>
                </a:ext>
              </a:extLst>
            </p:cNvPr>
            <p:cNvSpPr/>
            <p:nvPr/>
          </p:nvSpPr>
          <p:spPr>
            <a:xfrm>
              <a:off x="7394085" y="1790524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BF0164-AFFE-4A51-B994-DC80308F4C38}"/>
                </a:ext>
              </a:extLst>
            </p:cNvPr>
            <p:cNvSpPr/>
            <p:nvPr/>
          </p:nvSpPr>
          <p:spPr>
            <a:xfrm>
              <a:off x="7835993" y="1485940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7429494-D6F6-4913-B194-71A8A47B8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7120" y="1018784"/>
              <a:ext cx="237976" cy="184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B7FE2D-DDEB-4EB4-B59C-D9DED7454E35}"/>
                </a:ext>
              </a:extLst>
            </p:cNvPr>
            <p:cNvSpPr/>
            <p:nvPr/>
          </p:nvSpPr>
          <p:spPr>
            <a:xfrm>
              <a:off x="7290649" y="830971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E295D2-4069-4554-802E-6632319AF302}"/>
                </a:ext>
              </a:extLst>
            </p:cNvPr>
            <p:cNvSpPr txBox="1"/>
            <p:nvPr/>
          </p:nvSpPr>
          <p:spPr>
            <a:xfrm>
              <a:off x="7664240" y="4956562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33B28FF-B902-4901-9FBF-40C4A9165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160" y="4791098"/>
              <a:ext cx="0" cy="578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8DF0-953A-45DA-81E8-E1838C21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67CF7-AEEA-40CD-825D-D84491E3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057"/>
            <a:ext cx="10515600" cy="255479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ZJU-I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型桌面机械臂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机器人关节模组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Inventor Professional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CoppeliaSim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1BA60-E97E-437F-A413-CEA62536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42" y="1740792"/>
            <a:ext cx="2738114" cy="2083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914062-BDC1-4C1E-B5AE-DFA7485F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98" y="4315391"/>
            <a:ext cx="4663440" cy="1663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AC66A3-B9CC-4FDB-890F-C591D27F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153" y="4315391"/>
            <a:ext cx="2728189" cy="1679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7488FB-1B60-4314-9741-EF22F2865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38" y="1740792"/>
            <a:ext cx="3583807" cy="20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401</Words>
  <Application>Microsoft Office PowerPoint</Application>
  <PresentationFormat>宽屏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实验器材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ZHOU</cp:lastModifiedBy>
  <cp:revision>60</cp:revision>
  <dcterms:created xsi:type="dcterms:W3CDTF">2022-04-18T12:03:50Z</dcterms:created>
  <dcterms:modified xsi:type="dcterms:W3CDTF">2023-09-25T02:50:42Z</dcterms:modified>
</cp:coreProperties>
</file>