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4" autoAdjust="0"/>
    <p:restoredTop sz="94619" autoAdjust="0"/>
  </p:normalViewPr>
  <p:slideViewPr>
    <p:cSldViewPr snapToGrid="0">
      <p:cViewPr>
        <p:scale>
          <a:sx n="78" d="100"/>
          <a:sy n="78" d="100"/>
        </p:scale>
        <p:origin x="739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The package allows to change statistics like smoothing functions or distribution functional forms  in interactive forms.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The package allows to change colors of the graphics in interactive way to check the best mix of colors.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The package allows to save time checking different kinds statistic parameters and colors to select the best option of plotting.</a:t>
          </a:r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616949" y="205278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1004512" y="592840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35606" y="2590278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The package allows to change statistics like smoothing functions or distribution functional forms  in interactive forms. </a:t>
          </a:r>
        </a:p>
      </dsp:txBody>
      <dsp:txXfrm>
        <a:off x="35606" y="2590278"/>
        <a:ext cx="2981250" cy="720000"/>
      </dsp:txXfrm>
    </dsp:sp>
    <dsp:sp modelId="{BCD8CDD9-0C56-4401-ADB1-8B48DAB2C96F}">
      <dsp:nvSpPr>
        <dsp:cNvPr id="0" name=""/>
        <dsp:cNvSpPr/>
      </dsp:nvSpPr>
      <dsp:spPr>
        <a:xfrm>
          <a:off x="4119918" y="205278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507481" y="592840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3538574" y="2590278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The package allows to change colors of the graphics in interactive way to check the best mix of colors.</a:t>
          </a:r>
        </a:p>
      </dsp:txBody>
      <dsp:txXfrm>
        <a:off x="3538574" y="2590278"/>
        <a:ext cx="2981250" cy="720000"/>
      </dsp:txXfrm>
    </dsp:sp>
    <dsp:sp modelId="{FF93E135-77D6-48A0-8871-9BC93D705D06}">
      <dsp:nvSpPr>
        <dsp:cNvPr id="0" name=""/>
        <dsp:cNvSpPr/>
      </dsp:nvSpPr>
      <dsp:spPr>
        <a:xfrm>
          <a:off x="7622887" y="205278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8010450" y="592840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7041543" y="2590278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The package allows to save time checking different kinds statistic parameters and colors to select the best option of plotting.</a:t>
          </a:r>
        </a:p>
      </dsp:txBody>
      <dsp:txXfrm>
        <a:off x="7041543" y="2590278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Interactive graphics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Gustavo Enrique Nino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Name: </a:t>
            </a:r>
            <a:r>
              <a:rPr lang="en-US" b="1" dirty="0" err="1"/>
              <a:t>ggvis</a:t>
            </a:r>
            <a:endParaRPr lang="en-US" b="1" dirty="0"/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4455447"/>
              </p:ext>
            </p:extLst>
          </p:nvPr>
        </p:nvGraphicFramePr>
        <p:xfrm>
          <a:off x="1066800" y="2876364"/>
          <a:ext cx="10058400" cy="3515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A8FA7BE-4D0D-49BB-8809-52CC5A033F4B}"/>
              </a:ext>
            </a:extLst>
          </p:cNvPr>
          <p:cNvSpPr txBox="1"/>
          <p:nvPr/>
        </p:nvSpPr>
        <p:spPr>
          <a:xfrm>
            <a:off x="1251751" y="1731146"/>
            <a:ext cx="9873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goal of </a:t>
            </a:r>
            <a:r>
              <a:rPr lang="en-US" dirty="0" err="1"/>
              <a:t>ggvis</a:t>
            </a:r>
            <a:r>
              <a:rPr lang="en-US" dirty="0"/>
              <a:t> is to make it easy to build interactive graphics for exploratory data analysis. The graphics produced by </a:t>
            </a:r>
            <a:r>
              <a:rPr lang="en-US" dirty="0" err="1"/>
              <a:t>ggvis</a:t>
            </a:r>
            <a:r>
              <a:rPr lang="en-US" dirty="0"/>
              <a:t> are fundamentally web graphics and work very differently from traditional R graphics.</a:t>
            </a:r>
          </a:p>
        </p:txBody>
      </p:sp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7838-EF63-4A37-8F7A-0B4BA8D58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Lead author: </a:t>
            </a:r>
            <a:r>
              <a:rPr lang="en-US" dirty="0"/>
              <a:t>Winston Chang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63FA7-BC81-4B2D-A801-75945997E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8529484" cy="38496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About the author: </a:t>
            </a:r>
            <a:r>
              <a:rPr lang="en-US" sz="1600" dirty="0"/>
              <a:t>Ph. D. in Psychology from Northwestern University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Job: </a:t>
            </a:r>
            <a:r>
              <a:rPr lang="en-US" sz="1600" dirty="0"/>
              <a:t>Winston is a software engineer at </a:t>
            </a:r>
            <a:r>
              <a:rPr lang="en-US" sz="1600" dirty="0" err="1"/>
              <a:t>Rstudio</a:t>
            </a: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Publications: </a:t>
            </a:r>
            <a:r>
              <a:rPr lang="en-US" sz="1600" dirty="0"/>
              <a:t>R Graphics Cookbook  </a:t>
            </a:r>
            <a:endParaRPr lang="en-US" sz="2800" b="1" dirty="0"/>
          </a:p>
        </p:txBody>
      </p:sp>
      <p:pic>
        <p:nvPicPr>
          <p:cNvPr id="1026" name="Picture 2" descr="Winston Chang - O'Reilly Media">
            <a:extLst>
              <a:ext uri="{FF2B5EF4-FFF2-40B4-BE49-F238E27FC236}">
                <a16:creationId xmlns:a16="http://schemas.microsoft.com/office/drawing/2014/main" id="{8AC379DD-6280-4C2D-8F05-B929E1834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5649" y="3220119"/>
            <a:ext cx="2317961" cy="299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 Graphics Cookbook: Practical Recipes for Visualizing Data by ...">
            <a:extLst>
              <a:ext uri="{FF2B5EF4-FFF2-40B4-BE49-F238E27FC236}">
                <a16:creationId xmlns:a16="http://schemas.microsoft.com/office/drawing/2014/main" id="{F234D568-C73C-483E-B347-7DC4464027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42" t="-41" r="31799"/>
          <a:stretch/>
        </p:blipFill>
        <p:spPr bwMode="auto">
          <a:xfrm>
            <a:off x="6655293" y="3220119"/>
            <a:ext cx="2170438" cy="299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394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5F0F-04B8-4DFE-84B5-56B46452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Steps to Use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6B1FF-872B-40EE-870F-A5FDCB00A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1. Install the package with the command—</a:t>
            </a:r>
            <a:r>
              <a:rPr lang="en-US" sz="3200" dirty="0" err="1"/>
              <a:t>install.packages</a:t>
            </a:r>
            <a:r>
              <a:rPr lang="en-US" sz="3200" dirty="0"/>
              <a:t>(“</a:t>
            </a:r>
            <a:r>
              <a:rPr lang="en-US" sz="3200" dirty="0" err="1"/>
              <a:t>ggvis</a:t>
            </a:r>
            <a:r>
              <a:rPr lang="en-US" sz="3200" dirty="0"/>
              <a:t>”)</a:t>
            </a:r>
          </a:p>
          <a:p>
            <a:r>
              <a:rPr lang="en-US" sz="3200" dirty="0"/>
              <a:t>2.To use the main output of the package you need to tap the data set follow to the sign </a:t>
            </a:r>
            <a:r>
              <a:rPr lang="en-US" sz="3200" dirty="0">
                <a:solidFill>
                  <a:srgbClr val="FF0000"/>
                </a:solidFill>
              </a:rPr>
              <a:t>“%&gt;%”</a:t>
            </a:r>
            <a:r>
              <a:rPr lang="en-US" sz="3200" dirty="0"/>
              <a:t>. Then tap the command with the variable:</a:t>
            </a:r>
          </a:p>
          <a:p>
            <a:pPr marL="0" indent="0">
              <a:buNone/>
            </a:pPr>
            <a:r>
              <a:rPr lang="en-US" sz="3200" b="1" dirty="0"/>
              <a:t>	</a:t>
            </a:r>
            <a:r>
              <a:rPr lang="en-US" sz="3200" b="1" dirty="0" err="1"/>
              <a:t>Dataframe</a:t>
            </a:r>
            <a:r>
              <a:rPr lang="en-US" sz="3200" dirty="0">
                <a:solidFill>
                  <a:srgbClr val="FF0000"/>
                </a:solidFill>
              </a:rPr>
              <a:t>%&gt;%</a:t>
            </a:r>
            <a:r>
              <a:rPr lang="en-US" sz="3200" b="1" dirty="0" err="1"/>
              <a:t>ggvis</a:t>
            </a:r>
            <a:r>
              <a:rPr lang="en-US" sz="3200" b="1" dirty="0"/>
              <a:t>(~X)</a:t>
            </a:r>
          </a:p>
        </p:txBody>
      </p:sp>
    </p:spTree>
    <p:extLst>
      <p:ext uri="{BB962C8B-B14F-4D97-AF65-F5344CB8AC3E}">
        <p14:creationId xmlns:p14="http://schemas.microsoft.com/office/powerpoint/2010/main" val="236311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5F0F-04B8-4DFE-84B5-56B46452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Steps to Use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6B1FF-872B-40EE-870F-A5FDCB00A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dirty="0"/>
              <a:t>3.The command works essentially as plot().  You can add two variables to plot a dispersion:</a:t>
            </a:r>
          </a:p>
          <a:p>
            <a:pPr marL="0" indent="0">
              <a:buNone/>
            </a:pPr>
            <a:r>
              <a:rPr lang="en-US" sz="3200" b="1" dirty="0" err="1"/>
              <a:t>Dataframe</a:t>
            </a:r>
            <a:r>
              <a:rPr lang="en-US" sz="3200" dirty="0">
                <a:solidFill>
                  <a:srgbClr val="FF0000"/>
                </a:solidFill>
              </a:rPr>
              <a:t>%&gt;%</a:t>
            </a:r>
            <a:r>
              <a:rPr lang="en-US" sz="3200" b="1" dirty="0" err="1"/>
              <a:t>ggvis</a:t>
            </a:r>
            <a:r>
              <a:rPr lang="en-US" sz="3200" b="1" dirty="0"/>
              <a:t>(~X,~Y)</a:t>
            </a:r>
          </a:p>
          <a:p>
            <a:r>
              <a:rPr lang="en-US" sz="3200" dirty="0"/>
              <a:t>4.The dynamic part of the graphic comes from the options that can be applied to the command(</a:t>
            </a:r>
            <a:r>
              <a:rPr lang="en-US" sz="3200" dirty="0" err="1"/>
              <a:t>layer_histograms,layer_points</a:t>
            </a:r>
            <a:r>
              <a:rPr lang="en-US" sz="3200" dirty="0"/>
              <a:t>, </a:t>
            </a:r>
            <a:r>
              <a:rPr lang="en-US" sz="3200" dirty="0" err="1"/>
              <a:t>layer_smooths</a:t>
            </a:r>
            <a:r>
              <a:rPr lang="en-US" sz="3200" dirty="0"/>
              <a:t>, </a:t>
            </a:r>
            <a:r>
              <a:rPr lang="en-US" sz="3200" dirty="0" err="1"/>
              <a:t>etc</a:t>
            </a:r>
            <a:r>
              <a:rPr lang="en-US" sz="3200" dirty="0"/>
              <a:t>) :</a:t>
            </a:r>
          </a:p>
          <a:p>
            <a:pPr marL="0" indent="0">
              <a:buNone/>
            </a:pPr>
            <a:r>
              <a:rPr lang="en-US" sz="3200" b="1" dirty="0"/>
              <a:t>	</a:t>
            </a:r>
            <a:r>
              <a:rPr lang="en-US" sz="3200" b="1" dirty="0" err="1"/>
              <a:t>Dataframe</a:t>
            </a:r>
            <a:r>
              <a:rPr lang="en-US" sz="3200" dirty="0">
                <a:solidFill>
                  <a:srgbClr val="FF0000"/>
                </a:solidFill>
              </a:rPr>
              <a:t>%&gt;%</a:t>
            </a:r>
            <a:r>
              <a:rPr lang="en-US" sz="3200" b="1" dirty="0" err="1"/>
              <a:t>ggvis</a:t>
            </a:r>
            <a:r>
              <a:rPr lang="en-US" sz="3200" b="1" dirty="0"/>
              <a:t>(~X,~Y)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</a:rPr>
              <a:t>%&gt;%</a:t>
            </a:r>
            <a:r>
              <a:rPr lang="en-US" sz="3200" b="1" dirty="0"/>
              <a:t>layer_*()</a:t>
            </a:r>
          </a:p>
        </p:txBody>
      </p:sp>
    </p:spTree>
    <p:extLst>
      <p:ext uri="{BB962C8B-B14F-4D97-AF65-F5344CB8AC3E}">
        <p14:creationId xmlns:p14="http://schemas.microsoft.com/office/powerpoint/2010/main" val="351220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5F0F-04B8-4DFE-84B5-56B46452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Examples: Interactive Histogram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7DA695-14E1-4A78-BB85-F0DD507C5E19}"/>
              </a:ext>
            </a:extLst>
          </p:cNvPr>
          <p:cNvSpPr/>
          <p:nvPr/>
        </p:nvSpPr>
        <p:spPr>
          <a:xfrm>
            <a:off x="1066800" y="1712353"/>
            <a:ext cx="824735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Eras Light ITC" panose="020B0402030504020804" pitchFamily="34" charset="0"/>
                <a:cs typeface="Times New Roman" panose="02020603050405020304" pitchFamily="18" charset="0"/>
              </a:rPr>
              <a:t>install.packages</a:t>
            </a:r>
            <a:r>
              <a:rPr lang="en-US" dirty="0">
                <a:latin typeface="Eras Light ITC" panose="020B0402030504020804" pitchFamily="34" charset="0"/>
                <a:cs typeface="Times New Roman" panose="02020603050405020304" pitchFamily="18" charset="0"/>
              </a:rPr>
              <a:t>("</a:t>
            </a:r>
            <a:r>
              <a:rPr lang="en-US" dirty="0" err="1">
                <a:latin typeface="Eras Light ITC" panose="020B0402030504020804" pitchFamily="34" charset="0"/>
                <a:cs typeface="Times New Roman" panose="02020603050405020304" pitchFamily="18" charset="0"/>
              </a:rPr>
              <a:t>ggvis</a:t>
            </a:r>
            <a:r>
              <a:rPr lang="en-US" dirty="0">
                <a:latin typeface="Eras Light ITC" panose="020B0402030504020804" pitchFamily="34" charset="0"/>
                <a:cs typeface="Times New Roman" panose="02020603050405020304" pitchFamily="18" charset="0"/>
              </a:rPr>
              <a:t>")</a:t>
            </a:r>
          </a:p>
          <a:p>
            <a:r>
              <a:rPr lang="en-US" b="1" dirty="0">
                <a:latin typeface="Eras Light ITC" panose="020B0402030504020804" pitchFamily="34" charset="0"/>
                <a:cs typeface="Times New Roman" panose="02020603050405020304" pitchFamily="18" charset="0"/>
              </a:rPr>
              <a:t>library</a:t>
            </a:r>
            <a:r>
              <a:rPr lang="en-US" dirty="0">
                <a:latin typeface="Eras Light ITC" panose="020B0402030504020804" pitchFamily="34" charset="0"/>
                <a:cs typeface="Times New Roman" panose="02020603050405020304" pitchFamily="18" charset="0"/>
              </a:rPr>
              <a:t>("</a:t>
            </a:r>
            <a:r>
              <a:rPr lang="en-US" dirty="0" err="1">
                <a:latin typeface="Eras Light ITC" panose="020B0402030504020804" pitchFamily="34" charset="0"/>
                <a:cs typeface="Times New Roman" panose="02020603050405020304" pitchFamily="18" charset="0"/>
              </a:rPr>
              <a:t>ggvis</a:t>
            </a:r>
            <a:r>
              <a:rPr lang="en-US" dirty="0">
                <a:latin typeface="Eras Light ITC" panose="020B0402030504020804" pitchFamily="34" charset="0"/>
                <a:cs typeface="Times New Roman" panose="02020603050405020304" pitchFamily="18" charset="0"/>
              </a:rPr>
              <a:t>")</a:t>
            </a:r>
          </a:p>
          <a:p>
            <a:endParaRPr lang="en-US" dirty="0">
              <a:latin typeface="Eras Light ITC" panose="020B0402030504020804" pitchFamily="34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Eras Light ITC" panose="020B0402030504020804" pitchFamily="34" charset="0"/>
                <a:cs typeface="Times New Roman" panose="02020603050405020304" pitchFamily="18" charset="0"/>
              </a:rPr>
              <a:t>mtcars</a:t>
            </a:r>
            <a:r>
              <a:rPr lang="en-US" dirty="0">
                <a:latin typeface="Eras Light ITC" panose="020B0402030504020804" pitchFamily="34" charset="0"/>
                <a:cs typeface="Times New Roman" panose="02020603050405020304" pitchFamily="18" charset="0"/>
              </a:rPr>
              <a:t> %&gt;% </a:t>
            </a:r>
          </a:p>
          <a:p>
            <a:endParaRPr lang="en-US" dirty="0">
              <a:latin typeface="Eras Light ITC" panose="020B0402030504020804" pitchFamily="34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Eras Light ITC" panose="020B0402030504020804" pitchFamily="34" charset="0"/>
                <a:cs typeface="Times New Roman" panose="02020603050405020304" pitchFamily="18" charset="0"/>
              </a:rPr>
              <a:t>ggvis</a:t>
            </a:r>
            <a:r>
              <a:rPr lang="en-US" b="1" dirty="0">
                <a:latin typeface="Eras Light ITC" panose="020B0402030504020804" pitchFamily="34" charset="0"/>
                <a:cs typeface="Times New Roman" panose="02020603050405020304" pitchFamily="18" charset="0"/>
              </a:rPr>
              <a:t>(~</a:t>
            </a:r>
            <a:r>
              <a:rPr lang="en-US" b="1" dirty="0" err="1">
                <a:latin typeface="Eras Light ITC" panose="020B0402030504020804" pitchFamily="34" charset="0"/>
                <a:cs typeface="Times New Roman" panose="02020603050405020304" pitchFamily="18" charset="0"/>
              </a:rPr>
              <a:t>wt</a:t>
            </a:r>
            <a:r>
              <a:rPr lang="en-US" b="1" dirty="0">
                <a:latin typeface="Eras Light ITC" panose="020B0402030504020804" pitchFamily="34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Eras Light ITC" panose="020B0402030504020804" pitchFamily="34" charset="0"/>
                <a:cs typeface="Times New Roman" panose="02020603050405020304" pitchFamily="18" charset="0"/>
              </a:rPr>
              <a:t>%&gt;% </a:t>
            </a:r>
          </a:p>
          <a:p>
            <a:endParaRPr lang="en-US" dirty="0">
              <a:latin typeface="Eras Light ITC" panose="020B04020305040208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Eras Light ITC" panose="020B04020305040208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Eras Light ITC" panose="020B04020305040208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Eras Light ITC" panose="020B0402030504020804" pitchFamily="34" charset="0"/>
                <a:cs typeface="Times New Roman" panose="02020603050405020304" pitchFamily="18" charset="0"/>
              </a:rPr>
              <a:t>layer_histograms</a:t>
            </a:r>
            <a:r>
              <a:rPr lang="en-US" dirty="0">
                <a:latin typeface="Eras Light ITC" panose="020B0402030504020804" pitchFamily="34" charset="0"/>
                <a:cs typeface="Times New Roman" panose="02020603050405020304" pitchFamily="18" charset="0"/>
              </a:rPr>
              <a:t>(width =  </a:t>
            </a:r>
            <a:r>
              <a:rPr lang="en-US" b="1" dirty="0" err="1">
                <a:latin typeface="Eras Light ITC" panose="020B0402030504020804" pitchFamily="34" charset="0"/>
                <a:cs typeface="Times New Roman" panose="02020603050405020304" pitchFamily="18" charset="0"/>
              </a:rPr>
              <a:t>input_slider</a:t>
            </a:r>
            <a:r>
              <a:rPr lang="en-US" dirty="0">
                <a:latin typeface="Eras Light ITC" panose="020B0402030504020804" pitchFamily="34" charset="0"/>
                <a:cs typeface="Times New Roman" panose="02020603050405020304" pitchFamily="18" charset="0"/>
              </a:rPr>
              <a:t>(0, 2, step = 0.10, label = "width"),center = </a:t>
            </a:r>
            <a:r>
              <a:rPr lang="en-US" b="1" dirty="0" err="1">
                <a:latin typeface="Eras Light ITC" panose="020B0402030504020804" pitchFamily="34" charset="0"/>
                <a:cs typeface="Times New Roman" panose="02020603050405020304" pitchFamily="18" charset="0"/>
              </a:rPr>
              <a:t>input_slider</a:t>
            </a:r>
            <a:r>
              <a:rPr lang="en-US" dirty="0">
                <a:latin typeface="Eras Light ITC" panose="020B0402030504020804" pitchFamily="34" charset="0"/>
                <a:cs typeface="Times New Roman" panose="02020603050405020304" pitchFamily="18" charset="0"/>
              </a:rPr>
              <a:t>(0, 2, step = 0.05, label = "center"))</a:t>
            </a:r>
          </a:p>
          <a:p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DAAB55-A640-44D8-8B91-4D67C9747B1E}"/>
              </a:ext>
            </a:extLst>
          </p:cNvPr>
          <p:cNvSpPr txBox="1"/>
          <p:nvPr/>
        </p:nvSpPr>
        <p:spPr>
          <a:xfrm>
            <a:off x="3093868" y="2532305"/>
            <a:ext cx="387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We define the data set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3EA229-94A1-4134-A470-CD785819E478}"/>
              </a:ext>
            </a:extLst>
          </p:cNvPr>
          <p:cNvSpPr txBox="1"/>
          <p:nvPr/>
        </p:nvSpPr>
        <p:spPr>
          <a:xfrm>
            <a:off x="3093868" y="3101916"/>
            <a:ext cx="6137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We use the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ggvis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command with the variable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D2FFB-BD3A-4E28-8C26-49E71384F5F5}"/>
              </a:ext>
            </a:extLst>
          </p:cNvPr>
          <p:cNvSpPr txBox="1"/>
          <p:nvPr/>
        </p:nvSpPr>
        <p:spPr>
          <a:xfrm>
            <a:off x="5538186" y="4189638"/>
            <a:ext cx="6137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 this example we use the option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layer_histograms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to create a dynamic histogram that can change the 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width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center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dynamically</a:t>
            </a:r>
            <a:endParaRPr lang="en-US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1529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D5C6-348F-4627-AFF4-C4ECADED4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2438CC-7D57-40D7-8348-61FCBEC0BB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242" t="44158" b="7097"/>
          <a:stretch/>
        </p:blipFill>
        <p:spPr>
          <a:xfrm>
            <a:off x="639097" y="3035709"/>
            <a:ext cx="5456903" cy="33429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2BCA86-0CC3-4667-9CDF-75A77BC6E9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242" t="44731" r="2580" b="6523"/>
          <a:stretch/>
        </p:blipFill>
        <p:spPr>
          <a:xfrm>
            <a:off x="6410631" y="3035709"/>
            <a:ext cx="5142272" cy="33429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C630C5-051B-46C8-B8A2-E83D58F46D91}"/>
              </a:ext>
            </a:extLst>
          </p:cNvPr>
          <p:cNvSpPr txBox="1"/>
          <p:nvPr/>
        </p:nvSpPr>
        <p:spPr>
          <a:xfrm>
            <a:off x="2177845" y="2537553"/>
            <a:ext cx="266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Width(0.5)</a:t>
            </a:r>
            <a:endParaRPr lang="en-US" sz="1800" b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0E31B0-4D1D-4950-8796-F75AD3F54027}"/>
              </a:ext>
            </a:extLst>
          </p:cNvPr>
          <p:cNvSpPr txBox="1"/>
          <p:nvPr/>
        </p:nvSpPr>
        <p:spPr>
          <a:xfrm>
            <a:off x="8799871" y="2537553"/>
            <a:ext cx="287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Width(0.5)</a:t>
            </a:r>
            <a:endParaRPr lang="en-US" sz="1800" b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44504A-8168-439F-832D-E0FFBEEF1B71}"/>
              </a:ext>
            </a:extLst>
          </p:cNvPr>
          <p:cNvSpPr txBox="1"/>
          <p:nvPr/>
        </p:nvSpPr>
        <p:spPr>
          <a:xfrm>
            <a:off x="496529" y="1773686"/>
            <a:ext cx="1062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adjust </a:t>
            </a:r>
            <a:r>
              <a:rPr lang="en-US" dirty="0"/>
              <a:t>the width and center of the histogram dynamically in the </a:t>
            </a:r>
            <a:r>
              <a:rPr lang="en-US" b="1" dirty="0"/>
              <a:t>viewer box </a:t>
            </a:r>
            <a:r>
              <a:rPr lang="en-US" dirty="0"/>
              <a:t>of R 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9120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95F0F-04B8-4DFE-84B5-56B46452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642594"/>
            <a:ext cx="10800735" cy="1371600"/>
          </a:xfrm>
        </p:spPr>
        <p:txBody>
          <a:bodyPr/>
          <a:lstStyle/>
          <a:p>
            <a:r>
              <a:rPr lang="en-US" b="1" dirty="0"/>
              <a:t>Complex Example: Smoothing a dispersion graph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7DA695-14E1-4A78-BB85-F0DD507C5E19}"/>
              </a:ext>
            </a:extLst>
          </p:cNvPr>
          <p:cNvSpPr/>
          <p:nvPr/>
        </p:nvSpPr>
        <p:spPr>
          <a:xfrm>
            <a:off x="1174955" y="2213798"/>
            <a:ext cx="824735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Eras Light ITC" panose="020B0402030504020804" pitchFamily="34" charset="0"/>
                <a:cs typeface="Times New Roman" panose="02020603050405020304" pitchFamily="18" charset="0"/>
              </a:rPr>
              <a:t>install.packages</a:t>
            </a:r>
            <a:r>
              <a:rPr lang="en-US" dirty="0">
                <a:latin typeface="Eras Light ITC" panose="020B0402030504020804" pitchFamily="34" charset="0"/>
                <a:cs typeface="Times New Roman" panose="02020603050405020304" pitchFamily="18" charset="0"/>
              </a:rPr>
              <a:t>("</a:t>
            </a:r>
            <a:r>
              <a:rPr lang="en-US" dirty="0" err="1">
                <a:latin typeface="Eras Light ITC" panose="020B0402030504020804" pitchFamily="34" charset="0"/>
                <a:cs typeface="Times New Roman" panose="02020603050405020304" pitchFamily="18" charset="0"/>
              </a:rPr>
              <a:t>ggvis</a:t>
            </a:r>
            <a:r>
              <a:rPr lang="en-US" dirty="0">
                <a:latin typeface="Eras Light ITC" panose="020B0402030504020804" pitchFamily="34" charset="0"/>
                <a:cs typeface="Times New Roman" panose="02020603050405020304" pitchFamily="18" charset="0"/>
              </a:rPr>
              <a:t>")</a:t>
            </a:r>
          </a:p>
          <a:p>
            <a:r>
              <a:rPr lang="en-US" b="1" dirty="0">
                <a:latin typeface="Eras Light ITC" panose="020B0402030504020804" pitchFamily="34" charset="0"/>
                <a:cs typeface="Times New Roman" panose="02020603050405020304" pitchFamily="18" charset="0"/>
              </a:rPr>
              <a:t>library</a:t>
            </a:r>
            <a:r>
              <a:rPr lang="en-US" dirty="0">
                <a:latin typeface="Eras Light ITC" panose="020B0402030504020804" pitchFamily="34" charset="0"/>
                <a:cs typeface="Times New Roman" panose="02020603050405020304" pitchFamily="18" charset="0"/>
              </a:rPr>
              <a:t>("</a:t>
            </a:r>
            <a:r>
              <a:rPr lang="en-US" dirty="0" err="1">
                <a:latin typeface="Eras Light ITC" panose="020B0402030504020804" pitchFamily="34" charset="0"/>
                <a:cs typeface="Times New Roman" panose="02020603050405020304" pitchFamily="18" charset="0"/>
              </a:rPr>
              <a:t>ggvis</a:t>
            </a:r>
            <a:r>
              <a:rPr lang="en-US" dirty="0">
                <a:latin typeface="Eras Light ITC" panose="020B0402030504020804" pitchFamily="34" charset="0"/>
                <a:cs typeface="Times New Roman" panose="02020603050405020304" pitchFamily="18" charset="0"/>
              </a:rPr>
              <a:t>")</a:t>
            </a:r>
          </a:p>
          <a:p>
            <a:endParaRPr lang="en-US" dirty="0">
              <a:latin typeface="Eras Light ITC" panose="020B0402030504020804" pitchFamily="34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Eras Light ITC" panose="020B0402030504020804" pitchFamily="34" charset="0"/>
                <a:cs typeface="Times New Roman" panose="02020603050405020304" pitchFamily="18" charset="0"/>
              </a:rPr>
              <a:t>mtcars</a:t>
            </a:r>
            <a:r>
              <a:rPr lang="en-US" dirty="0">
                <a:latin typeface="Eras Light ITC" panose="020B0402030504020804" pitchFamily="34" charset="0"/>
                <a:cs typeface="Times New Roman" panose="02020603050405020304" pitchFamily="18" charset="0"/>
              </a:rPr>
              <a:t> %&gt;% </a:t>
            </a:r>
          </a:p>
          <a:p>
            <a:endParaRPr lang="en-US" dirty="0">
              <a:latin typeface="Eras Light ITC" panose="020B0402030504020804" pitchFamily="34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Eras Light ITC" panose="020B0402030504020804" pitchFamily="34" charset="0"/>
                <a:cs typeface="Times New Roman" panose="02020603050405020304" pitchFamily="18" charset="0"/>
              </a:rPr>
              <a:t>ggvis</a:t>
            </a:r>
            <a:r>
              <a:rPr lang="en-US" b="1" dirty="0">
                <a:latin typeface="Eras Light ITC" panose="020B0402030504020804" pitchFamily="34" charset="0"/>
                <a:cs typeface="Times New Roman" panose="02020603050405020304" pitchFamily="18" charset="0"/>
              </a:rPr>
              <a:t>(~</a:t>
            </a:r>
            <a:r>
              <a:rPr lang="en-US" b="1" dirty="0" err="1">
                <a:latin typeface="Eras Light ITC" panose="020B0402030504020804" pitchFamily="34" charset="0"/>
                <a:cs typeface="Times New Roman" panose="02020603050405020304" pitchFamily="18" charset="0"/>
              </a:rPr>
              <a:t>wt</a:t>
            </a:r>
            <a:r>
              <a:rPr lang="en-US" b="1" dirty="0">
                <a:latin typeface="Eras Light ITC" panose="020B0402030504020804" pitchFamily="34" charset="0"/>
                <a:cs typeface="Times New Roman" panose="02020603050405020304" pitchFamily="18" charset="0"/>
              </a:rPr>
              <a:t>) </a:t>
            </a:r>
            <a:r>
              <a:rPr lang="en-US" dirty="0">
                <a:latin typeface="Eras Light ITC" panose="020B0402030504020804" pitchFamily="34" charset="0"/>
                <a:cs typeface="Times New Roman" panose="02020603050405020304" pitchFamily="18" charset="0"/>
              </a:rPr>
              <a:t>%&gt;% </a:t>
            </a:r>
          </a:p>
          <a:p>
            <a:endParaRPr lang="en-US" dirty="0">
              <a:latin typeface="Eras Light ITC" panose="020B04020305040208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Eras Light ITC" panose="020B0402030504020804" pitchFamily="34" charset="0"/>
              <a:cs typeface="Times New Roman" panose="02020603050405020304" pitchFamily="18" charset="0"/>
            </a:endParaRPr>
          </a:p>
          <a:p>
            <a:r>
              <a:rPr lang="en-US" b="1" dirty="0" err="1">
                <a:latin typeface="Eras Light ITC" panose="020B0402030504020804" pitchFamily="34" charset="0"/>
                <a:cs typeface="Times New Roman" panose="02020603050405020304" pitchFamily="18" charset="0"/>
              </a:rPr>
              <a:t>mtcars</a:t>
            </a:r>
            <a:r>
              <a:rPr lang="en-US" b="1" dirty="0">
                <a:latin typeface="Eras Light ITC" panose="020B04020305040208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Eras Light ITC" panose="020B0402030504020804" pitchFamily="34" charset="0"/>
                <a:cs typeface="Times New Roman" panose="02020603050405020304" pitchFamily="18" charset="0"/>
              </a:rPr>
              <a:t>%&gt;% </a:t>
            </a:r>
            <a:r>
              <a:rPr lang="en-US" b="1" dirty="0" err="1">
                <a:latin typeface="Eras Light ITC" panose="020B0402030504020804" pitchFamily="34" charset="0"/>
                <a:cs typeface="Times New Roman" panose="02020603050405020304" pitchFamily="18" charset="0"/>
              </a:rPr>
              <a:t>ggvis</a:t>
            </a:r>
            <a:r>
              <a:rPr lang="en-US" dirty="0">
                <a:latin typeface="Eras Light ITC" panose="020B0402030504020804" pitchFamily="34" charset="0"/>
                <a:cs typeface="Times New Roman" panose="02020603050405020304" pitchFamily="18" charset="0"/>
              </a:rPr>
              <a:t>(~</a:t>
            </a:r>
            <a:r>
              <a:rPr lang="en-US" dirty="0" err="1">
                <a:latin typeface="Eras Light ITC" panose="020B0402030504020804" pitchFamily="34" charset="0"/>
                <a:cs typeface="Times New Roman" panose="02020603050405020304" pitchFamily="18" charset="0"/>
              </a:rPr>
              <a:t>wt</a:t>
            </a:r>
            <a:r>
              <a:rPr lang="en-US" dirty="0">
                <a:latin typeface="Eras Light ITC" panose="020B0402030504020804" pitchFamily="34" charset="0"/>
                <a:cs typeface="Times New Roman" panose="02020603050405020304" pitchFamily="18" charset="0"/>
              </a:rPr>
              <a:t>, ~mpg) %&gt;%</a:t>
            </a:r>
          </a:p>
          <a:p>
            <a:r>
              <a:rPr lang="en-US" dirty="0">
                <a:latin typeface="Eras Light ITC" panose="020B0402030504020804" pitchFamily="34" charset="0"/>
                <a:cs typeface="Times New Roman" panose="02020603050405020304" pitchFamily="18" charset="0"/>
              </a:rPr>
              <a:t>    </a:t>
            </a:r>
            <a:r>
              <a:rPr lang="en-US" b="1" dirty="0" err="1">
                <a:latin typeface="Eras Light ITC" panose="020B0402030504020804" pitchFamily="34" charset="0"/>
                <a:cs typeface="Times New Roman" panose="02020603050405020304" pitchFamily="18" charset="0"/>
              </a:rPr>
              <a:t>layer_smooths</a:t>
            </a:r>
            <a:r>
              <a:rPr lang="en-US" dirty="0">
                <a:latin typeface="Eras Light ITC" panose="020B0402030504020804" pitchFamily="34" charset="0"/>
                <a:cs typeface="Times New Roman" panose="02020603050405020304" pitchFamily="18" charset="0"/>
              </a:rPr>
              <a:t>(span = </a:t>
            </a:r>
            <a:r>
              <a:rPr lang="en-US" b="1" dirty="0" err="1">
                <a:latin typeface="Eras Light ITC" panose="020B0402030504020804" pitchFamily="34" charset="0"/>
                <a:cs typeface="Times New Roman" panose="02020603050405020304" pitchFamily="18" charset="0"/>
              </a:rPr>
              <a:t>input_slider</a:t>
            </a:r>
            <a:r>
              <a:rPr lang="en-US" dirty="0">
                <a:latin typeface="Eras Light ITC" panose="020B0402030504020804" pitchFamily="34" charset="0"/>
                <a:cs typeface="Times New Roman" panose="02020603050405020304" pitchFamily="18" charset="0"/>
              </a:rPr>
              <a:t>(0,1, step = 0.1, value = 0.8,label = "Span")) %&gt;%</a:t>
            </a:r>
          </a:p>
          <a:p>
            <a:r>
              <a:rPr lang="en-US" dirty="0">
                <a:latin typeface="Eras Light ITC" panose="020B0402030504020804" pitchFamily="34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Eras Light ITC" panose="020B0402030504020804" pitchFamily="34" charset="0"/>
                <a:cs typeface="Times New Roman" panose="02020603050405020304" pitchFamily="18" charset="0"/>
              </a:rPr>
              <a:t>layer_points</a:t>
            </a:r>
            <a:r>
              <a:rPr lang="en-US" dirty="0">
                <a:latin typeface="Eras Light ITC" panose="020B0402030504020804" pitchFamily="34" charset="0"/>
                <a:cs typeface="Times New Roman" panose="02020603050405020304" pitchFamily="18" charset="0"/>
              </a:rPr>
              <a:t>()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DAAB55-A640-44D8-8B91-4D67C9747B1E}"/>
              </a:ext>
            </a:extLst>
          </p:cNvPr>
          <p:cNvSpPr txBox="1"/>
          <p:nvPr/>
        </p:nvSpPr>
        <p:spPr>
          <a:xfrm>
            <a:off x="2596503" y="3027312"/>
            <a:ext cx="387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We define the data set first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3EA229-94A1-4134-A470-CD785819E478}"/>
              </a:ext>
            </a:extLst>
          </p:cNvPr>
          <p:cNvSpPr txBox="1"/>
          <p:nvPr/>
        </p:nvSpPr>
        <p:spPr>
          <a:xfrm>
            <a:off x="3123651" y="3583403"/>
            <a:ext cx="6137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We use the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ggvis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command with the variable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D2FFB-BD3A-4E28-8C26-49E71384F5F5}"/>
              </a:ext>
            </a:extLst>
          </p:cNvPr>
          <p:cNvSpPr txBox="1"/>
          <p:nvPr/>
        </p:nvSpPr>
        <p:spPr>
          <a:xfrm>
            <a:off x="3028335" y="5060280"/>
            <a:ext cx="84077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 this example we use the option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layer_smooths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to create a dynamic dispersion graph that have a line that has functional form that predicts the behavior. Where 1 means a linear form, and 0 a polynomial form of high degree</a:t>
            </a:r>
            <a:endParaRPr lang="en-US" b="1" u="sng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525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D5C6-348F-4627-AFF4-C4ECADED4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Output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C630C5-051B-46C8-B8A2-E83D58F46D91}"/>
              </a:ext>
            </a:extLst>
          </p:cNvPr>
          <p:cNvSpPr txBox="1"/>
          <p:nvPr/>
        </p:nvSpPr>
        <p:spPr>
          <a:xfrm>
            <a:off x="2177845" y="2537553"/>
            <a:ext cx="2664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Span(0.3)</a:t>
            </a:r>
            <a:endParaRPr lang="en-US" sz="1800" b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0E31B0-4D1D-4950-8796-F75AD3F54027}"/>
              </a:ext>
            </a:extLst>
          </p:cNvPr>
          <p:cNvSpPr txBox="1"/>
          <p:nvPr/>
        </p:nvSpPr>
        <p:spPr>
          <a:xfrm>
            <a:off x="8799871" y="2537553"/>
            <a:ext cx="2871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Span(1)</a:t>
            </a:r>
            <a:endParaRPr lang="en-US" sz="1800" b="1" u="sng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44504A-8168-439F-832D-E0FFBEEF1B71}"/>
              </a:ext>
            </a:extLst>
          </p:cNvPr>
          <p:cNvSpPr txBox="1"/>
          <p:nvPr/>
        </p:nvSpPr>
        <p:spPr>
          <a:xfrm>
            <a:off x="496529" y="1773686"/>
            <a:ext cx="1062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You can adjust </a:t>
            </a:r>
            <a:r>
              <a:rPr lang="en-US" dirty="0"/>
              <a:t>the span dynamically in the </a:t>
            </a:r>
            <a:r>
              <a:rPr lang="en-US" b="1" dirty="0"/>
              <a:t>viewer box </a:t>
            </a:r>
            <a:r>
              <a:rPr lang="en-US" dirty="0"/>
              <a:t>of R 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E0240F-779F-4B21-94BD-24DB3C04E7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080" t="44731" r="1210" b="7096"/>
          <a:stretch/>
        </p:blipFill>
        <p:spPr>
          <a:xfrm>
            <a:off x="6263148" y="2911767"/>
            <a:ext cx="5329084" cy="33036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AE09CE-68AD-4AAE-BA2B-7C7772AC36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726" t="44732" r="1451" b="5662"/>
          <a:stretch/>
        </p:blipFill>
        <p:spPr>
          <a:xfrm>
            <a:off x="496529" y="2906885"/>
            <a:ext cx="5220929" cy="340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4261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{F275FEF1-ED7B-44BF-BBE6-06AFD793005B}tf78438558</Template>
  <TotalTime>0</TotalTime>
  <Words>542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Eras Light ITC</vt:lpstr>
      <vt:lpstr>Garamond</vt:lpstr>
      <vt:lpstr>SavonVTI</vt:lpstr>
      <vt:lpstr>Interactive graphics </vt:lpstr>
      <vt:lpstr>Name: ggvis</vt:lpstr>
      <vt:lpstr>Lead author: Winston Chang</vt:lpstr>
      <vt:lpstr>Steps to Use it</vt:lpstr>
      <vt:lpstr>Steps to Use it</vt:lpstr>
      <vt:lpstr>Examples: Interactive Histogram</vt:lpstr>
      <vt:lpstr>Example Output</vt:lpstr>
      <vt:lpstr>Complex Example: Smoothing a dispersion graph</vt:lpstr>
      <vt:lpstr>Example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2020-03-28T17:14:14Z</dcterms:created>
  <dcterms:modified xsi:type="dcterms:W3CDTF">2020-03-29T02:26:00Z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