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python.org/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yann.lecun.com/exdb/mnist/" TargetMode="External"/><Relationship Id="rId4" Type="http://schemas.openxmlformats.org/officeDocument/2006/relationships/hyperlink" Target="https://www.kaggle.com/c/malware-classification" TargetMode="External"/><Relationship Id="rId5" Type="http://schemas.openxmlformats.org/officeDocument/2006/relationships/hyperlink" Target="http://www.sciencedirect.com/science/article/pii/S095741741630464X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o.gl/BoJ7vz" TargetMode="External"/><Relationship Id="rId4" Type="http://schemas.openxmlformats.org/officeDocument/2006/relationships/hyperlink" Target="https://goo.gl/7YD9W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br.org/2015/11/a-refresher-on-regression-analysi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news.google.com/" TargetMode="External"/><Relationship Id="rId4" Type="http://schemas.openxmlformats.org/officeDocument/2006/relationships/hyperlink" Target="https://www.kaggle.com/c/learning-social-circl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MKtNv1UOaZA" TargetMode="External"/><Relationship Id="rId4" Type="http://schemas.openxmlformats.org/officeDocument/2006/relationships/hyperlink" Target="https://www.youtube.com/watch?v=itACOKJHYmw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o.gl/forms/UT4OH9FkhLVz4Y5y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08325" y="2429450"/>
            <a:ext cx="3884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Workshop on Data Science and Machine Learning 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70513" y="3514787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Saturday, 22 July 2017</a:t>
            </a:r>
          </a:p>
        </p:txBody>
      </p:sp>
      <p:pic>
        <p:nvPicPr>
          <p:cNvPr descr="cityu_ee_cal_logo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5" y="4072375"/>
            <a:ext cx="3812874" cy="89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pular Science - Process | Near the end of the summer, I wa… | Flickr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949" y="0"/>
            <a:ext cx="4733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Exploration Libraries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here are several, we will limit our study to: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Char char="➔"/>
            </a:pPr>
            <a:r>
              <a:rPr b="1" lang="en">
                <a:solidFill>
                  <a:srgbClr val="4A86E8"/>
                </a:solidFill>
              </a:rPr>
              <a:t>Geographical Plotting (Choropleth)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Char char="➔"/>
            </a:pPr>
            <a:r>
              <a:rPr b="1" lang="en">
                <a:solidFill>
                  <a:srgbClr val="4A86E8"/>
                </a:solidFill>
              </a:rPr>
              <a:t>NumPy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Char char="➔"/>
            </a:pPr>
            <a:r>
              <a:rPr b="1" lang="en">
                <a:solidFill>
                  <a:srgbClr val="4A86E8"/>
                </a:solidFill>
              </a:rPr>
              <a:t>Pandas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Char char="➔"/>
            </a:pPr>
            <a:r>
              <a:rPr b="1" lang="en">
                <a:solidFill>
                  <a:srgbClr val="4A86E8"/>
                </a:solidFill>
              </a:rPr>
              <a:t>Matplotlib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Geographical Plotting (Choropleth)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choropleth map?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Dictiona</a:t>
            </a:r>
            <a:r>
              <a:rPr lang="en"/>
              <a:t>ry def.: a map which uses </a:t>
            </a:r>
            <a:r>
              <a:rPr b="1" i="1" lang="en"/>
              <a:t>differences in shading, colouring</a:t>
            </a:r>
            <a:r>
              <a:rPr lang="en"/>
              <a:t>, or the placing of symbols within predefined areas to </a:t>
            </a:r>
            <a:r>
              <a:rPr b="1" i="1" lang="en"/>
              <a:t>indicate the average values </a:t>
            </a:r>
            <a:r>
              <a:rPr lang="en"/>
              <a:t>of a particular quantity in those areas.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Example:</a:t>
            </a:r>
          </a:p>
        </p:txBody>
      </p:sp>
      <p:pic>
        <p:nvPicPr>
          <p:cNvPr descr="maxresdefault.jp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650" y="1017800"/>
            <a:ext cx="6792710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282300" y="1804500"/>
            <a:ext cx="57345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en"/>
              <a:t>fundamental package for scientific computing with Python that contains: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a powerful N-dimensional array object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sophisticated (broadcasting) functions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tools for integrating C/C++ and Fortran code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en"/>
              <a:t>useful linear algebra, Fourier transform, and random number capabilities</a:t>
            </a:r>
          </a:p>
          <a:p>
            <a:pPr lvl="0" algn="r">
              <a:spcBef>
                <a:spcPts val="0"/>
              </a:spcBef>
              <a:buNone/>
            </a:pPr>
            <a:r>
              <a:rPr i="1" lang="en" sz="1400"/>
              <a:t>-from NumPy website</a:t>
            </a:r>
          </a:p>
        </p:txBody>
      </p:sp>
      <p:pic>
        <p:nvPicPr>
          <p:cNvPr descr="C_4H1kaXsAAMVJ5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08" y="248998"/>
            <a:ext cx="3127190" cy="12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8045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➔"/>
            </a:pPr>
            <a:r>
              <a:rPr lang="en">
                <a:hlinkClick r:id="rId3"/>
              </a:rPr>
              <a:t>Python</a:t>
            </a:r>
            <a:r>
              <a:rPr lang="en"/>
              <a:t> package 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providing </a:t>
            </a:r>
            <a:r>
              <a:rPr b="1" i="1" lang="en"/>
              <a:t>fast, flexible, and expressive</a:t>
            </a:r>
            <a:r>
              <a:rPr lang="en"/>
              <a:t> data structures 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fundamental high-level building block for doing </a:t>
            </a:r>
            <a:r>
              <a:rPr b="1" i="1" lang="en"/>
              <a:t>practical, real world data analysis</a:t>
            </a:r>
          </a:p>
          <a:p>
            <a:pPr indent="-228600" lvl="0" marL="457200">
              <a:spcBef>
                <a:spcPts val="0"/>
              </a:spcBef>
              <a:buChar char="➔"/>
            </a:pPr>
            <a:r>
              <a:rPr lang="en"/>
              <a:t>goal of becoming the most</a:t>
            </a:r>
            <a:r>
              <a:rPr b="1" i="1" lang="en"/>
              <a:t> powerful and flexible </a:t>
            </a:r>
            <a:r>
              <a:rPr lang="en"/>
              <a:t>open source data analysis / manipulation tool </a:t>
            </a:r>
          </a:p>
        </p:txBody>
      </p:sp>
      <p:pic>
        <p:nvPicPr>
          <p:cNvPr descr="pandas-logo.png"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5862"/>
            <a:ext cx="77914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ajor Pros of Matplotlib are:</a:t>
            </a:r>
          </a:p>
          <a:p>
            <a:pPr indent="-295275" lvl="0" marL="457200" rtl="0">
              <a:spcBef>
                <a:spcPts val="1100"/>
              </a:spcBef>
              <a:spcAft>
                <a:spcPts val="700"/>
              </a:spcAft>
              <a:buClr>
                <a:srgbClr val="000000"/>
              </a:buClr>
              <a:buSzPct val="58333"/>
              <a:buFont typeface="Arial"/>
            </a:pPr>
            <a:r>
              <a:rPr lang="en"/>
              <a:t>Generally easy to get started for simple plots</a:t>
            </a:r>
          </a:p>
          <a:p>
            <a:pPr indent="-295275" lvl="0" marL="457200" rtl="0">
              <a:spcBef>
                <a:spcPts val="1100"/>
              </a:spcBef>
              <a:spcAft>
                <a:spcPts val="700"/>
              </a:spcAft>
              <a:buClr>
                <a:srgbClr val="000000"/>
              </a:buClr>
              <a:buSzPct val="58333"/>
              <a:buFont typeface="Arial"/>
            </a:pPr>
            <a:r>
              <a:rPr lang="en"/>
              <a:t>Support for custom labels and texts</a:t>
            </a:r>
          </a:p>
          <a:p>
            <a:pPr indent="-295275" lvl="0" marL="457200" rtl="0">
              <a:spcBef>
                <a:spcPts val="1100"/>
              </a:spcBef>
              <a:spcAft>
                <a:spcPts val="700"/>
              </a:spcAft>
              <a:buClr>
                <a:srgbClr val="000000"/>
              </a:buClr>
              <a:buSzPct val="58333"/>
              <a:buFont typeface="Arial"/>
            </a:pPr>
            <a:r>
              <a:rPr lang="en"/>
              <a:t>Great control of every element in a figure</a:t>
            </a:r>
          </a:p>
          <a:p>
            <a:pPr indent="-295275" lvl="0" marL="457200" rtl="0">
              <a:spcBef>
                <a:spcPts val="1100"/>
              </a:spcBef>
              <a:spcAft>
                <a:spcPts val="700"/>
              </a:spcAft>
              <a:buClr>
                <a:srgbClr val="000000"/>
              </a:buClr>
              <a:buSzPct val="58333"/>
              <a:buFont typeface="Arial"/>
            </a:pPr>
            <a:r>
              <a:rPr lang="en"/>
              <a:t>High-quality output in many formats</a:t>
            </a:r>
          </a:p>
          <a:p>
            <a:pPr indent="-295275" lvl="0" marL="457200" rtl="0">
              <a:spcBef>
                <a:spcPts val="1100"/>
              </a:spcBef>
              <a:spcAft>
                <a:spcPts val="700"/>
              </a:spcAft>
              <a:buClr>
                <a:srgbClr val="000000"/>
              </a:buClr>
              <a:buSzPct val="95454"/>
              <a:buFont typeface="Arial"/>
            </a:pPr>
            <a:r>
              <a:rPr lang="en"/>
              <a:t>Very customizable in general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2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600"/>
            <a:ext cx="51625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ctrTitle"/>
          </p:nvPr>
        </p:nvSpPr>
        <p:spPr>
          <a:xfrm>
            <a:off x="316125" y="2152350"/>
            <a:ext cx="3884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Break time!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~10 minutes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rgbClr val="000000"/>
                </a:solidFill>
              </a:rPr>
              <a:t>Feel free to ask questions!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000000"/>
                </a:solidFill>
              </a:rPr>
              <a:t>GitHub link: https://goo.gl/BoJ7vz</a:t>
            </a:r>
            <a:br>
              <a:rPr i="1" lang="en" sz="1800">
                <a:solidFill>
                  <a:srgbClr val="000000"/>
                </a:solidFill>
              </a:rPr>
            </a:br>
          </a:p>
        </p:txBody>
      </p:sp>
      <p:pic>
        <p:nvPicPr>
          <p:cNvPr descr="Popular Science - Process | Near the end of the summer, I wa… | Flickr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949" y="0"/>
            <a:ext cx="4733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Machine Learning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Types of machine learning methods: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Supervised learning</a:t>
            </a:r>
            <a:br>
              <a:rPr lang="en"/>
            </a:br>
            <a:r>
              <a:rPr lang="en"/>
              <a:t>a)  Classification</a:t>
            </a:r>
            <a:br>
              <a:rPr lang="en"/>
            </a:br>
            <a:r>
              <a:rPr lang="en"/>
              <a:t>b)  Regression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Unsupervised learning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Reinforcement 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Supervised learning - Classifications </a:t>
            </a:r>
            <a:br>
              <a:rPr lang="en"/>
            </a:b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Given a dataset with training labels, to train a function that outputs a discrete variable (category)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Examples: </a:t>
            </a:r>
            <a:br>
              <a:rPr lang="en"/>
            </a:br>
            <a:r>
              <a:rPr lang="en"/>
              <a:t> -  </a:t>
            </a:r>
            <a:r>
              <a:rPr lang="en"/>
              <a:t>Handwritten</a:t>
            </a:r>
            <a:r>
              <a:rPr lang="en"/>
              <a:t> characters recognition</a:t>
            </a:r>
            <a:br>
              <a:rPr lang="en"/>
            </a:br>
            <a:r>
              <a:rPr lang="en"/>
              <a:t>    </a:t>
            </a:r>
            <a:r>
              <a:rPr lang="en" sz="1400"/>
              <a:t>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http://yann.lecun.com/exdb/mnist/</a:t>
            </a:r>
            <a:r>
              <a:rPr lang="en" sz="1400"/>
              <a:t>)</a:t>
            </a:r>
            <a:br>
              <a:rPr lang="en"/>
            </a:br>
            <a:r>
              <a:rPr lang="en"/>
              <a:t> -  Malware classification</a:t>
            </a:r>
            <a:br>
              <a:rPr lang="en"/>
            </a:br>
            <a:r>
              <a:rPr lang="en"/>
              <a:t>   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https://www.kaggle.com/c/malware-classification</a:t>
            </a:r>
            <a:r>
              <a:rPr lang="en"/>
              <a:t>)</a:t>
            </a:r>
            <a:br>
              <a:rPr lang="en"/>
            </a:br>
            <a:r>
              <a:rPr lang="en"/>
              <a:t> -  Disease detection</a:t>
            </a:r>
            <a:br>
              <a:rPr lang="en"/>
            </a:br>
            <a:r>
              <a:rPr lang="en" sz="1400"/>
              <a:t>     </a:t>
            </a:r>
            <a:r>
              <a:rPr lang="en"/>
              <a:t>(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http://www.sciencedirect.com/science/article/pii/S095741741630464X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Supervised learning - Classifications </a:t>
            </a:r>
            <a:br>
              <a:rPr lang="en"/>
            </a:b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Algorithms:</a:t>
            </a:r>
            <a:br>
              <a:rPr lang="en"/>
            </a:br>
            <a:r>
              <a:rPr lang="en"/>
              <a:t> -  Support vector machine </a:t>
            </a:r>
            <a:br>
              <a:rPr lang="en"/>
            </a:br>
            <a:r>
              <a:rPr lang="en"/>
              <a:t> -  Logistic regression</a:t>
            </a:r>
            <a:br>
              <a:rPr lang="en"/>
            </a:br>
            <a:r>
              <a:rPr lang="en"/>
              <a:t> -  Decision trees</a:t>
            </a:r>
            <a:br>
              <a:rPr lang="en"/>
            </a:br>
            <a:r>
              <a:rPr lang="en"/>
              <a:t> -  K-nearest neighbour</a:t>
            </a:r>
            <a:br>
              <a:rPr lang="en"/>
            </a:br>
            <a:r>
              <a:rPr lang="en"/>
              <a:t> -  Artificial neural network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09077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https://goo.gl/BoJ7vz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94" name="Shape 94"/>
          <p:cNvSpPr txBox="1"/>
          <p:nvPr/>
        </p:nvSpPr>
        <p:spPr>
          <a:xfrm>
            <a:off x="882475" y="546275"/>
            <a:ext cx="2143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GitHub Link: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008625" y="609275"/>
            <a:ext cx="18909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GitHub Link: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0" y="2857500"/>
            <a:ext cx="91440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https://goo.gl/7YD9Wn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08625" y="2414050"/>
            <a:ext cx="3402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Survey Link: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865775" y="3924850"/>
            <a:ext cx="3731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Use </a:t>
            </a:r>
            <a:r>
              <a:rPr b="1" i="1" lang="en" sz="2400"/>
              <a:t>WiFi.HK via CityU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Supervised learning - Regression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</a:t>
            </a:r>
            <a:r>
              <a:rPr lang="en"/>
              <a:t>ind the relationship between the continuous dependent variable y and and the predictor variables 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, … , x</a:t>
            </a:r>
            <a:r>
              <a:rPr baseline="-25000" lang="en"/>
              <a:t>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Examples:</a:t>
            </a:r>
            <a:br>
              <a:rPr lang="en"/>
            </a:br>
            <a:r>
              <a:rPr lang="en"/>
              <a:t> -  House prices prediction</a:t>
            </a:r>
            <a:br>
              <a:rPr lang="en"/>
            </a:br>
            <a:r>
              <a:rPr lang="en"/>
              <a:t> -  Sales prediction</a:t>
            </a:r>
            <a:br>
              <a:rPr lang="en"/>
            </a:br>
            <a:r>
              <a:rPr lang="en"/>
              <a:t>   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https://hbr.org/2015/11/a-refresher-on-regression-analysis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Uns</a:t>
            </a:r>
            <a:r>
              <a:rPr lang="en"/>
              <a:t>upervised learning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Find structures in a dataset without labels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Examples: </a:t>
            </a:r>
            <a:br>
              <a:rPr lang="en"/>
            </a:br>
            <a:r>
              <a:rPr lang="en"/>
              <a:t>-  Google News </a:t>
            </a:r>
            <a:br>
              <a:rPr lang="en"/>
            </a:br>
            <a:r>
              <a:rPr lang="en"/>
              <a:t>   (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https://news.google.com/</a:t>
            </a:r>
            <a:r>
              <a:rPr lang="en">
                <a:solidFill>
                  <a:srgbClr val="006621"/>
                </a:solidFill>
                <a:highlight>
                  <a:srgbClr val="FFFFFF"/>
                </a:highlight>
              </a:rPr>
              <a:t>)</a:t>
            </a:r>
            <a:br>
              <a:rPr lang="en"/>
            </a:br>
            <a:r>
              <a:rPr lang="en"/>
              <a:t>-  Learning social circles in networks</a:t>
            </a:r>
            <a:br>
              <a:rPr lang="en"/>
            </a:br>
            <a:r>
              <a:rPr lang="en"/>
              <a:t>  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https://www.kaggle.com/c/learning-social-circles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Reinforcement learning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</a:t>
            </a:r>
            <a:r>
              <a:rPr lang="en"/>
              <a:t>etting an agent to act in the world so as to maximize its rewards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Like giving a candy to your kid to reward his behaviors 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Examples:</a:t>
            </a:r>
            <a:br>
              <a:rPr lang="en"/>
            </a:br>
            <a:r>
              <a:rPr lang="en"/>
              <a:t> -  Game playing </a:t>
            </a:r>
            <a:br>
              <a:rPr lang="en"/>
            </a:br>
            <a:r>
              <a:rPr lang="en"/>
              <a:t>   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https://www.youtube.com/watch?v=MKtNv1UOaZA</a:t>
            </a:r>
            <a:r>
              <a:rPr lang="en"/>
              <a:t>)</a:t>
            </a:r>
            <a:br>
              <a:rPr lang="en"/>
            </a:br>
            <a:r>
              <a:rPr lang="en"/>
              <a:t> -  Solfware learning locomotion  </a:t>
            </a:r>
            <a:br>
              <a:rPr lang="en"/>
            </a:br>
            <a:r>
              <a:rPr lang="en"/>
              <a:t>    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https://www.youtube.com/watch?v=itACOKJHYmw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- Support vector machine 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610400"/>
            <a:ext cx="4239900" cy="203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Find an hyperplane to separate </a:t>
            </a:r>
            <a:br>
              <a:rPr lang="en"/>
            </a:br>
            <a:r>
              <a:rPr lang="en"/>
              <a:t>the data clusters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en"/>
              <a:t>Also works on linearly </a:t>
            </a:r>
            <a:r>
              <a:rPr lang="en"/>
              <a:t>inseparable</a:t>
            </a:r>
            <a:r>
              <a:rPr lang="en"/>
              <a:t> data if we perform ‘kernel tricks’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b="11702" l="20173" r="7702" t="18513"/>
          <a:stretch/>
        </p:blipFill>
        <p:spPr>
          <a:xfrm>
            <a:off x="4485975" y="942962"/>
            <a:ext cx="4489075" cy="32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 vector machine - Practice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Iris dataset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412044" y="1860735"/>
            <a:ext cx="2698087" cy="2432358"/>
            <a:chOff x="518287" y="1747500"/>
            <a:chExt cx="3256200" cy="2851200"/>
          </a:xfrm>
        </p:grpSpPr>
        <p:pic>
          <p:nvPicPr>
            <p:cNvPr id="242" name="Shape 2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675" y="1747500"/>
              <a:ext cx="2981424" cy="2425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Shape 243"/>
            <p:cNvSpPr txBox="1"/>
            <p:nvPr/>
          </p:nvSpPr>
          <p:spPr>
            <a:xfrm>
              <a:off x="518287" y="4173300"/>
              <a:ext cx="3256200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Iris_virginica</a:t>
              </a: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3209387" y="1801375"/>
            <a:ext cx="2857500" cy="2358475"/>
            <a:chOff x="3887212" y="1229875"/>
            <a:chExt cx="2857500" cy="2358475"/>
          </a:xfrm>
        </p:grpSpPr>
        <p:pic>
          <p:nvPicPr>
            <p:cNvPr id="245" name="Shape 2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91650" y="1229875"/>
              <a:ext cx="2648625" cy="1986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Shape 246"/>
            <p:cNvSpPr txBox="1"/>
            <p:nvPr/>
          </p:nvSpPr>
          <p:spPr>
            <a:xfrm>
              <a:off x="3887212" y="3216350"/>
              <a:ext cx="28575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Iris_versicolor</a:t>
              </a: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6166175" y="1017799"/>
            <a:ext cx="2585700" cy="3578775"/>
            <a:chOff x="6220175" y="930349"/>
            <a:chExt cx="2585700" cy="3578775"/>
          </a:xfrm>
        </p:grpSpPr>
        <p:pic>
          <p:nvPicPr>
            <p:cNvPr id="248" name="Shape 2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39946" y="930349"/>
              <a:ext cx="2346150" cy="312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Shape 249"/>
            <p:cNvSpPr txBox="1"/>
            <p:nvPr/>
          </p:nvSpPr>
          <p:spPr>
            <a:xfrm>
              <a:off x="6220175" y="4060325"/>
              <a:ext cx="25857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Iris_setosa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- Logistic regression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452925"/>
            <a:ext cx="4378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Input the feature vector x into the logistic function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Map  x into probability p(y|x)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en"/>
              <a:t>If p(y|x) &gt; 0.5 =&gt; y=1, otherwise y=0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3">
            <a:alphaModFix/>
          </a:blip>
          <a:srcRect b="3088" l="3072" r="0" t="3879"/>
          <a:stretch/>
        </p:blipFill>
        <p:spPr>
          <a:xfrm>
            <a:off x="4871225" y="1160437"/>
            <a:ext cx="4041049" cy="34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- Decision Trees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Categorical variable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Continuous</a:t>
            </a:r>
            <a:r>
              <a:rPr lang="en"/>
              <a:t> variable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Terminology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Play Tennis? (example)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25" y="2150925"/>
            <a:ext cx="4970474" cy="27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50" y="2730224"/>
            <a:ext cx="3354800" cy="204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Classification - K Nearest Neighbors 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Lazy learning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999" y="2478225"/>
            <a:ext cx="4811000" cy="24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75" y="2426925"/>
            <a:ext cx="3750675" cy="24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3551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K-fold Cross validation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Underfitting and Overfitting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Bias-Variance trade off (</a:t>
            </a:r>
            <a:r>
              <a:rPr lang="en"/>
              <a:t>Erroneous</a:t>
            </a:r>
            <a:r>
              <a:rPr lang="en"/>
              <a:t> assumptions vs</a:t>
            </a:r>
            <a:br>
              <a:rPr lang="en"/>
            </a:br>
            <a:r>
              <a:rPr lang="en"/>
              <a:t>Sensitivity to small fluctuations)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Validation set is used for tuning the parameters of </a:t>
            </a:r>
            <a:br>
              <a:rPr lang="en"/>
            </a:br>
            <a:r>
              <a:rPr lang="en"/>
              <a:t>a model. Test set is used for performance evaluation.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50" y="2589250"/>
            <a:ext cx="5547450" cy="2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30687"/>
            <a:ext cx="28575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57999"/>
            <a:ext cx="3102425" cy="25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Recommender Systems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AlphaGO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Digital Marketing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Image recognition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Speech recognition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Gaming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Delivery logistics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BigData 2267x1146 trasparent.png - Wikimedia Commons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429150"/>
            <a:ext cx="8293875" cy="41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 for TensorFlow group: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https://goo.gl/forms/UT4OH9FkhLVz4Y5y2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2400"/>
              <a:t>That’s all for today folks!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4800"/>
              <a:t>THANK YOU!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Dprocess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78" y="1240825"/>
            <a:ext cx="8484499" cy="363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28625" y="397450"/>
            <a:ext cx="3608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Knowledge Discovery in Databases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0" y="5035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Mining (To find novel and useful patterns in data, and predict outcome for future observations)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Applications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Business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Science and Engineering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Medicine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Challenges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Scalability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High dimensionality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Heterogeneous and </a:t>
            </a:r>
            <a:br>
              <a:rPr lang="en" sz="1800"/>
            </a:br>
            <a:r>
              <a:rPr lang="en" sz="1800"/>
              <a:t>complex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ree illustration: Statistics, Chart, Graphic, Bar - Free Image on ...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397" y="1153399"/>
            <a:ext cx="5296600" cy="37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415150" y="5425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-"/>
            </a:pPr>
            <a:r>
              <a:rPr lang="en"/>
              <a:t>Data Mining Tasks: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Predictive Modeling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Association Analysis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Cluster Analysis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Anomaly detection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20px-Cluster-2.svg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250" y="503537"/>
            <a:ext cx="20955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ve-Modeling.jpg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319" y="2398549"/>
            <a:ext cx="3604680" cy="2495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.jpg"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98550"/>
            <a:ext cx="47625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6750" y="503537"/>
            <a:ext cx="25908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85625" y="2806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Anaconda Setup</a:t>
            </a:r>
          </a:p>
        </p:txBody>
      </p:sp>
      <p:pic>
        <p:nvPicPr>
          <p:cNvPr descr="Anaconda_Logo_0702_0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386" y="0"/>
            <a:ext cx="2035614" cy="101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og.yhat_.comstaticimganaconda-install-5017c2408e5fe444a466238f07bdefb5afacb8d5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99"/>
            <a:ext cx="7224455" cy="3936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Shape 132"/>
          <p:cNvCxnSpPr/>
          <p:nvPr/>
        </p:nvCxnSpPr>
        <p:spPr>
          <a:xfrm flipH="1">
            <a:off x="6647700" y="1857375"/>
            <a:ext cx="790200" cy="3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 flipH="1">
            <a:off x="6749750" y="2437275"/>
            <a:ext cx="7890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flipH="1">
            <a:off x="2954300" y="697525"/>
            <a:ext cx="852900" cy="46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>
            <a:off x="4526825" y="647125"/>
            <a:ext cx="2637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 txBox="1"/>
          <p:nvPr/>
        </p:nvSpPr>
        <p:spPr>
          <a:xfrm>
            <a:off x="3681125" y="395000"/>
            <a:ext cx="2672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Choose your OS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538750" y="1584075"/>
            <a:ext cx="1605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Choose your OS type (Go to your System Properties to double check)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316125" y="2152350"/>
            <a:ext cx="3884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Data Exploration</a:t>
            </a:r>
          </a:p>
        </p:txBody>
      </p:sp>
      <p:pic>
        <p:nvPicPr>
          <p:cNvPr descr="Popular Science - Process | Near the end of the summer, I wa… | Flickr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949" y="0"/>
            <a:ext cx="4733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Data Exploration?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➔"/>
            </a:pPr>
            <a:r>
              <a:rPr lang="en"/>
              <a:t>First step in data analysis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➔"/>
            </a:pPr>
            <a:r>
              <a:rPr lang="en"/>
              <a:t>Involves summarizing main characteristics of a dataset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➔"/>
            </a:pPr>
            <a:r>
              <a:rPr lang="en"/>
              <a:t>Data must be cleaned, organized and empty/null values must be removed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Char char="➔"/>
            </a:pPr>
            <a:r>
              <a:rPr b="1" i="1" lang="en" sz="2400">
                <a:solidFill>
                  <a:srgbClr val="4A86E8"/>
                </a:solidFill>
              </a:rPr>
              <a:t>Ultimate Goal: </a:t>
            </a:r>
            <a:r>
              <a:rPr lang="en">
                <a:solidFill>
                  <a:srgbClr val="000000"/>
                </a:solidFill>
              </a:rPr>
              <a:t>Derive data that is required for your field of study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i="1"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