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1095" autoAdjust="0"/>
  </p:normalViewPr>
  <p:slideViewPr>
    <p:cSldViewPr snapToGrid="0">
      <p:cViewPr varScale="1">
        <p:scale>
          <a:sx n="53" d="100"/>
          <a:sy n="53" d="100"/>
        </p:scale>
        <p:origin x="14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A08E-AA84-428A-9DE5-3B7719F9E600}" type="doc">
      <dgm:prSet loTypeId="urn:microsoft.com/office/officeart/2005/8/layout/hProcess9" loCatId="process" qsTypeId="urn:microsoft.com/office/officeart/2005/8/quickstyle/simple1" qsCatId="simple" csTypeId="urn:microsoft.com/office/officeart/2005/8/colors/colorful5" csCatId="colorful" phldr="1"/>
      <dgm:spPr/>
    </dgm:pt>
    <dgm:pt modelId="{AF962326-E88B-4BFD-9B3A-17133C57ED99}">
      <dgm:prSet phldrT="[Text]"/>
      <dgm:spPr>
        <a:xfrm>
          <a:off x="620" y="1219199"/>
          <a:ext cx="993912" cy="1625600"/>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b="1" dirty="0" smtClean="0">
              <a:solidFill>
                <a:sysClr val="window" lastClr="FFFFFF"/>
              </a:solidFill>
              <a:latin typeface="Calibri" panose="020F0502020204030204"/>
              <a:ea typeface="+mn-ea"/>
              <a:cs typeface="+mn-cs"/>
            </a:rPr>
            <a:t>Isolation Performance Profiling of Applications</a:t>
          </a:r>
          <a:endParaRPr lang="en-US" b="1" dirty="0">
            <a:solidFill>
              <a:sysClr val="window" lastClr="FFFFFF"/>
            </a:solidFill>
            <a:latin typeface="Calibri" panose="020F0502020204030204"/>
            <a:ea typeface="+mn-ea"/>
            <a:cs typeface="+mn-cs"/>
          </a:endParaRPr>
        </a:p>
      </dgm:t>
    </dgm:pt>
    <dgm:pt modelId="{37849BA5-4D9A-469A-B23A-ACBA1F8E5CA8}" type="parTrans" cxnId="{3417BD3C-882C-4127-8FFB-956E4768C3B5}">
      <dgm:prSet/>
      <dgm:spPr/>
      <dgm:t>
        <a:bodyPr/>
        <a:lstStyle/>
        <a:p>
          <a:endParaRPr lang="en-US"/>
        </a:p>
      </dgm:t>
    </dgm:pt>
    <dgm:pt modelId="{E5EE64C0-81F8-4859-A38C-D6A00974E90F}" type="sibTrans" cxnId="{3417BD3C-882C-4127-8FFB-956E4768C3B5}">
      <dgm:prSet/>
      <dgm:spPr/>
      <dgm:t>
        <a:bodyPr/>
        <a:lstStyle/>
        <a:p>
          <a:endParaRPr lang="en-US"/>
        </a:p>
      </dgm:t>
    </dgm:pt>
    <dgm:pt modelId="{3063FDB6-34C5-4054-89EF-187F7A80FC50}">
      <dgm:prSet phldrT="[Text]"/>
      <dgm:spPr>
        <a:xfrm>
          <a:off x="1044228" y="1219199"/>
          <a:ext cx="993912" cy="1625600"/>
        </a:xfrm>
        <a:solidFill>
          <a:srgbClr val="4472C4">
            <a:hueOff val="-1225557"/>
            <a:satOff val="-1705"/>
            <a:lumOff val="-654"/>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b="1" smtClean="0">
              <a:solidFill>
                <a:sysClr val="window" lastClr="FFFFFF"/>
              </a:solidFill>
              <a:latin typeface="Calibri" panose="020F0502020204030204"/>
              <a:ea typeface="+mn-ea"/>
              <a:cs typeface="+mn-cs"/>
            </a:rPr>
            <a:t>Clustering of Applications</a:t>
          </a:r>
          <a:endParaRPr lang="en-US" b="1" dirty="0">
            <a:solidFill>
              <a:sysClr val="window" lastClr="FFFFFF"/>
            </a:solidFill>
            <a:latin typeface="Calibri" panose="020F0502020204030204"/>
            <a:ea typeface="+mn-ea"/>
            <a:cs typeface="+mn-cs"/>
          </a:endParaRPr>
        </a:p>
      </dgm:t>
    </dgm:pt>
    <dgm:pt modelId="{A7EFB2F8-FBF3-40A0-80DA-22500F274CE0}" type="parTrans" cxnId="{C62508BF-CCAF-413F-83BA-6215ACAF0291}">
      <dgm:prSet/>
      <dgm:spPr/>
      <dgm:t>
        <a:bodyPr/>
        <a:lstStyle/>
        <a:p>
          <a:endParaRPr lang="en-US"/>
        </a:p>
      </dgm:t>
    </dgm:pt>
    <dgm:pt modelId="{5B5FD93A-07F6-4775-836F-6DF34591D86E}" type="sibTrans" cxnId="{C62508BF-CCAF-413F-83BA-6215ACAF0291}">
      <dgm:prSet/>
      <dgm:spPr/>
      <dgm:t>
        <a:bodyPr/>
        <a:lstStyle/>
        <a:p>
          <a:endParaRPr lang="en-US"/>
        </a:p>
      </dgm:t>
    </dgm:pt>
    <dgm:pt modelId="{1EC89E3F-AD1E-4FD7-9850-1E0C60FFD2AF}">
      <dgm:prSet phldrT="[Text]"/>
      <dgm:spPr>
        <a:xfrm>
          <a:off x="2087837" y="1219199"/>
          <a:ext cx="993912" cy="1625600"/>
        </a:xfrm>
        <a:solidFill>
          <a:srgbClr val="4472C4">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b="1" smtClean="0">
              <a:solidFill>
                <a:sysClr val="window" lastClr="FFFFFF"/>
              </a:solidFill>
              <a:latin typeface="Calibri" panose="020F0502020204030204"/>
              <a:ea typeface="+mn-ea"/>
              <a:cs typeface="+mn-cs"/>
            </a:rPr>
            <a:t>Application Mix Resource Utilization Profiling</a:t>
          </a:r>
          <a:endParaRPr lang="en-US" b="1" dirty="0">
            <a:solidFill>
              <a:sysClr val="window" lastClr="FFFFFF"/>
            </a:solidFill>
            <a:latin typeface="Calibri" panose="020F0502020204030204"/>
            <a:ea typeface="+mn-ea"/>
            <a:cs typeface="+mn-cs"/>
          </a:endParaRPr>
        </a:p>
      </dgm:t>
    </dgm:pt>
    <dgm:pt modelId="{79CFBFED-4CE8-46C3-9D7D-A2351670BDFF}" type="parTrans" cxnId="{0F2979A2-1427-499A-AB9A-3E0518E59BF2}">
      <dgm:prSet/>
      <dgm:spPr/>
      <dgm:t>
        <a:bodyPr/>
        <a:lstStyle/>
        <a:p>
          <a:endParaRPr lang="en-US"/>
        </a:p>
      </dgm:t>
    </dgm:pt>
    <dgm:pt modelId="{77E42304-1D86-4B49-897E-6491181A337F}" type="sibTrans" cxnId="{0F2979A2-1427-499A-AB9A-3E0518E59BF2}">
      <dgm:prSet/>
      <dgm:spPr/>
      <dgm:t>
        <a:bodyPr/>
        <a:lstStyle/>
        <a:p>
          <a:endParaRPr lang="en-US"/>
        </a:p>
      </dgm:t>
    </dgm:pt>
    <dgm:pt modelId="{4E4B90F3-D4BB-41E7-93F5-FF509F8A0F84}">
      <dgm:prSet phldrT="[Text]"/>
      <dgm:spPr>
        <a:xfrm>
          <a:off x="3131445" y="1219199"/>
          <a:ext cx="993912" cy="1625600"/>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dirty="0" smtClean="0">
              <a:solidFill>
                <a:sysClr val="window" lastClr="FFFFFF"/>
              </a:solidFill>
              <a:latin typeface="Calibri" panose="020F0502020204030204"/>
              <a:ea typeface="+mn-ea"/>
              <a:cs typeface="+mn-cs"/>
            </a:rPr>
            <a:t>Building </a:t>
          </a:r>
          <a:r>
            <a:rPr lang="en-US" b="1" dirty="0" smtClean="0">
              <a:solidFill>
                <a:sysClr val="window" lastClr="FFFFFF"/>
              </a:solidFill>
              <a:latin typeface="Calibri" panose="020F0502020204030204"/>
              <a:ea typeface="+mn-ea"/>
              <a:cs typeface="+mn-cs"/>
            </a:rPr>
            <a:t>Resource Stressor Prediction </a:t>
          </a:r>
          <a:r>
            <a:rPr lang="en-US" dirty="0" smtClean="0">
              <a:solidFill>
                <a:sysClr val="window" lastClr="FFFFFF"/>
              </a:solidFill>
              <a:latin typeface="Calibri" panose="020F0502020204030204"/>
              <a:ea typeface="+mn-ea"/>
              <a:cs typeface="+mn-cs"/>
            </a:rPr>
            <a:t>Model</a:t>
          </a:r>
          <a:endParaRPr lang="en-US" dirty="0">
            <a:solidFill>
              <a:sysClr val="window" lastClr="FFFFFF"/>
            </a:solidFill>
            <a:latin typeface="Calibri" panose="020F0502020204030204"/>
            <a:ea typeface="+mn-ea"/>
            <a:cs typeface="+mn-cs"/>
          </a:endParaRPr>
        </a:p>
      </dgm:t>
    </dgm:pt>
    <dgm:pt modelId="{10614B0B-C89A-4E9E-BE01-1BCA50E05622}" type="parTrans" cxnId="{3FFEC153-7ECE-4A88-9967-0640B8AD929D}">
      <dgm:prSet/>
      <dgm:spPr/>
      <dgm:t>
        <a:bodyPr/>
        <a:lstStyle/>
        <a:p>
          <a:endParaRPr lang="en-US"/>
        </a:p>
      </dgm:t>
    </dgm:pt>
    <dgm:pt modelId="{BC0E9E77-27CF-4122-9401-06B3A261559A}" type="sibTrans" cxnId="{3FFEC153-7ECE-4A88-9967-0640B8AD929D}">
      <dgm:prSet/>
      <dgm:spPr/>
      <dgm:t>
        <a:bodyPr/>
        <a:lstStyle/>
        <a:p>
          <a:endParaRPr lang="en-US"/>
        </a:p>
      </dgm:t>
    </dgm:pt>
    <dgm:pt modelId="{FFA3F70D-5F14-4D22-A076-33A7AEAD4855}">
      <dgm:prSet phldrT="[Text]"/>
      <dgm:spPr>
        <a:xfrm>
          <a:off x="5218662" y="1219199"/>
          <a:ext cx="993912" cy="1625600"/>
        </a:xfrm>
        <a:solidFill>
          <a:srgbClr val="4472C4">
            <a:hueOff val="-6127787"/>
            <a:satOff val="-8523"/>
            <a:lumOff val="-3268"/>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smtClean="0">
              <a:solidFill>
                <a:sysClr val="window" lastClr="FFFFFF"/>
              </a:solidFill>
              <a:latin typeface="Calibri" panose="020F0502020204030204"/>
              <a:ea typeface="+mn-ea"/>
              <a:cs typeface="+mn-cs"/>
            </a:rPr>
            <a:t>Building </a:t>
          </a:r>
          <a:r>
            <a:rPr lang="en-US" b="1" smtClean="0">
              <a:solidFill>
                <a:sysClr val="window" lastClr="FFFFFF"/>
              </a:solidFill>
              <a:latin typeface="Calibri" panose="020F0502020204030204"/>
              <a:ea typeface="+mn-ea"/>
              <a:cs typeface="+mn-cs"/>
            </a:rPr>
            <a:t>Application Mix Repository </a:t>
          </a:r>
          <a:r>
            <a:rPr lang="en-US" smtClean="0">
              <a:solidFill>
                <a:sysClr val="window" lastClr="FFFFFF"/>
              </a:solidFill>
              <a:latin typeface="Calibri" panose="020F0502020204030204"/>
              <a:ea typeface="+mn-ea"/>
              <a:cs typeface="+mn-cs"/>
            </a:rPr>
            <a:t>that cover the Resources Design Space Surface</a:t>
          </a:r>
          <a:endParaRPr lang="en-US" dirty="0">
            <a:solidFill>
              <a:sysClr val="window" lastClr="FFFFFF"/>
            </a:solidFill>
            <a:latin typeface="Calibri" panose="020F0502020204030204"/>
            <a:ea typeface="+mn-ea"/>
            <a:cs typeface="+mn-cs"/>
          </a:endParaRPr>
        </a:p>
      </dgm:t>
    </dgm:pt>
    <dgm:pt modelId="{A8503CB9-B215-4410-8958-1BA1968706B9}" type="parTrans" cxnId="{669E17E3-2D93-4CD7-B38A-649E8704A7AA}">
      <dgm:prSet/>
      <dgm:spPr/>
      <dgm:t>
        <a:bodyPr/>
        <a:lstStyle/>
        <a:p>
          <a:endParaRPr lang="en-US"/>
        </a:p>
      </dgm:t>
    </dgm:pt>
    <dgm:pt modelId="{16AAE967-8FDF-4AD7-A102-3E883AED424F}" type="sibTrans" cxnId="{669E17E3-2D93-4CD7-B38A-649E8704A7AA}">
      <dgm:prSet/>
      <dgm:spPr/>
      <dgm:t>
        <a:bodyPr/>
        <a:lstStyle/>
        <a:p>
          <a:endParaRPr lang="en-US"/>
        </a:p>
      </dgm:t>
    </dgm:pt>
    <dgm:pt modelId="{8E6E64F1-F529-4BE5-8280-C54D3E68AD93}">
      <dgm:prSet phldrT="[Text]"/>
      <dgm:spPr>
        <a:xfrm>
          <a:off x="4175054" y="1219199"/>
          <a:ext cx="993912" cy="1625600"/>
        </a:xfrm>
        <a:solidFill>
          <a:srgbClr val="4472C4">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dirty="0" smtClean="0">
              <a:solidFill>
                <a:sysClr val="window" lastClr="FFFFFF"/>
              </a:solidFill>
              <a:latin typeface="Calibri" panose="020F0502020204030204"/>
              <a:ea typeface="+mn-ea"/>
              <a:cs typeface="+mn-cs"/>
            </a:rPr>
            <a:t>Creating </a:t>
          </a:r>
          <a:r>
            <a:rPr lang="en-US" b="1" dirty="0" smtClean="0">
              <a:solidFill>
                <a:sysClr val="window" lastClr="FFFFFF"/>
              </a:solidFill>
              <a:latin typeface="Calibri" panose="020F0502020204030204"/>
              <a:ea typeface="+mn-ea"/>
              <a:cs typeface="+mn-cs"/>
            </a:rPr>
            <a:t>Design Space Exploration surface for the Resources</a:t>
          </a:r>
          <a:endParaRPr lang="en-US" b="1" dirty="0">
            <a:solidFill>
              <a:sysClr val="window" lastClr="FFFFFF"/>
            </a:solidFill>
            <a:latin typeface="Calibri" panose="020F0502020204030204"/>
            <a:ea typeface="+mn-ea"/>
            <a:cs typeface="+mn-cs"/>
          </a:endParaRPr>
        </a:p>
      </dgm:t>
    </dgm:pt>
    <dgm:pt modelId="{07375ED0-0175-46E1-A7E0-3387C77D4873}" type="parTrans" cxnId="{2A11C353-2671-4E9E-9ADF-305A5373848C}">
      <dgm:prSet/>
      <dgm:spPr/>
      <dgm:t>
        <a:bodyPr/>
        <a:lstStyle/>
        <a:p>
          <a:endParaRPr lang="en-US"/>
        </a:p>
      </dgm:t>
    </dgm:pt>
    <dgm:pt modelId="{82BBBCB5-D9BD-449E-A941-69AC724C9AB1}" type="sibTrans" cxnId="{2A11C353-2671-4E9E-9ADF-305A5373848C}">
      <dgm:prSet/>
      <dgm:spPr/>
      <dgm:t>
        <a:bodyPr/>
        <a:lstStyle/>
        <a:p>
          <a:endParaRPr lang="en-US"/>
        </a:p>
      </dgm:t>
    </dgm:pt>
    <dgm:pt modelId="{CD6E029F-F7B4-4F6F-AB3D-8991B2734ED8}">
      <dgm:prSet phldrT="[Text]"/>
      <dgm:spPr>
        <a:xfrm>
          <a:off x="6262271" y="1219199"/>
          <a:ext cx="993912" cy="1625600"/>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b="1" dirty="0" smtClean="0">
              <a:solidFill>
                <a:sysClr val="window" lastClr="FFFFFF"/>
              </a:solidFill>
              <a:latin typeface="Calibri" panose="020F0502020204030204"/>
              <a:ea typeface="+mn-ea"/>
              <a:cs typeface="+mn-cs"/>
            </a:rPr>
            <a:t>Building the Application Interference Model</a:t>
          </a:r>
          <a:endParaRPr lang="en-US" dirty="0">
            <a:solidFill>
              <a:sysClr val="window" lastClr="FFFFFF"/>
            </a:solidFill>
            <a:latin typeface="Calibri" panose="020F0502020204030204"/>
            <a:ea typeface="+mn-ea"/>
            <a:cs typeface="+mn-cs"/>
          </a:endParaRPr>
        </a:p>
      </dgm:t>
    </dgm:pt>
    <dgm:pt modelId="{ADF4DAFB-60B9-42BE-9D89-20A1DB0879A4}" type="parTrans" cxnId="{14F28854-D087-4765-B248-72292E1DBBF6}">
      <dgm:prSet/>
      <dgm:spPr/>
      <dgm:t>
        <a:bodyPr/>
        <a:lstStyle/>
        <a:p>
          <a:endParaRPr lang="en-US"/>
        </a:p>
      </dgm:t>
    </dgm:pt>
    <dgm:pt modelId="{92B55F62-5FEF-4E23-811E-46D7F5286216}" type="sibTrans" cxnId="{14F28854-D087-4765-B248-72292E1DBBF6}">
      <dgm:prSet/>
      <dgm:spPr/>
      <dgm:t>
        <a:bodyPr/>
        <a:lstStyle/>
        <a:p>
          <a:endParaRPr lang="en-US"/>
        </a:p>
      </dgm:t>
    </dgm:pt>
    <dgm:pt modelId="{1EF60E28-9377-484B-B630-347D6140DD78}" type="pres">
      <dgm:prSet presAssocID="{4F7AA08E-AA84-428A-9DE5-3B7719F9E600}" presName="CompostProcess" presStyleCnt="0">
        <dgm:presLayoutVars>
          <dgm:dir/>
          <dgm:resizeHandles val="exact"/>
        </dgm:presLayoutVars>
      </dgm:prSet>
      <dgm:spPr/>
    </dgm:pt>
    <dgm:pt modelId="{FE638D24-AEF2-4FBF-81AA-08E9F0750A0D}" type="pres">
      <dgm:prSet presAssocID="{4F7AA08E-AA84-428A-9DE5-3B7719F9E600}" presName="arrow" presStyleLbl="bgShp" presStyleIdx="0" presStyleCnt="1" custLinFactNeighborX="-1232" custLinFactNeighborY="1250"/>
      <dgm:spPr>
        <a:xfrm>
          <a:off x="544260" y="0"/>
          <a:ext cx="6168283" cy="4064000"/>
        </a:xfrm>
        <a:prstGeom prst="rightArrow">
          <a:avLst/>
        </a:prstGeom>
        <a:solidFill>
          <a:srgbClr val="4472C4">
            <a:tint val="40000"/>
            <a:hueOff val="0"/>
            <a:satOff val="0"/>
            <a:lumOff val="0"/>
            <a:alphaOff val="0"/>
          </a:srgbClr>
        </a:solidFill>
        <a:ln>
          <a:noFill/>
        </a:ln>
        <a:effectLst/>
      </dgm:spPr>
    </dgm:pt>
    <dgm:pt modelId="{5A5F14E2-37CF-4F1D-AD34-2DEEE504F16C}" type="pres">
      <dgm:prSet presAssocID="{4F7AA08E-AA84-428A-9DE5-3B7719F9E600}" presName="linearProcess" presStyleCnt="0"/>
      <dgm:spPr/>
    </dgm:pt>
    <dgm:pt modelId="{95E4E1FE-7D13-410F-92DE-AD42AB6A4476}" type="pres">
      <dgm:prSet presAssocID="{AF962326-E88B-4BFD-9B3A-17133C57ED99}" presName="textNode" presStyleLbl="node1" presStyleIdx="0" presStyleCnt="7">
        <dgm:presLayoutVars>
          <dgm:bulletEnabled val="1"/>
        </dgm:presLayoutVars>
      </dgm:prSet>
      <dgm:spPr>
        <a:prstGeom prst="roundRect">
          <a:avLst/>
        </a:prstGeom>
      </dgm:spPr>
      <dgm:t>
        <a:bodyPr/>
        <a:lstStyle/>
        <a:p>
          <a:endParaRPr lang="en-US"/>
        </a:p>
      </dgm:t>
    </dgm:pt>
    <dgm:pt modelId="{C73338E7-CB8D-467D-8376-D5CC2B08FACD}" type="pres">
      <dgm:prSet presAssocID="{E5EE64C0-81F8-4859-A38C-D6A00974E90F}" presName="sibTrans" presStyleCnt="0"/>
      <dgm:spPr/>
    </dgm:pt>
    <dgm:pt modelId="{53AC01DA-EF6A-4A35-9CEC-16E840DFFDA8}" type="pres">
      <dgm:prSet presAssocID="{3063FDB6-34C5-4054-89EF-187F7A80FC50}" presName="textNode" presStyleLbl="node1" presStyleIdx="1" presStyleCnt="7">
        <dgm:presLayoutVars>
          <dgm:bulletEnabled val="1"/>
        </dgm:presLayoutVars>
      </dgm:prSet>
      <dgm:spPr>
        <a:prstGeom prst="roundRect">
          <a:avLst/>
        </a:prstGeom>
      </dgm:spPr>
      <dgm:t>
        <a:bodyPr/>
        <a:lstStyle/>
        <a:p>
          <a:endParaRPr lang="en-US"/>
        </a:p>
      </dgm:t>
    </dgm:pt>
    <dgm:pt modelId="{FC1AFFBF-9969-48CF-8FF7-4B2B73010607}" type="pres">
      <dgm:prSet presAssocID="{5B5FD93A-07F6-4775-836F-6DF34591D86E}" presName="sibTrans" presStyleCnt="0"/>
      <dgm:spPr/>
    </dgm:pt>
    <dgm:pt modelId="{95C1F2C3-E38C-43F6-996E-69E96143860C}" type="pres">
      <dgm:prSet presAssocID="{1EC89E3F-AD1E-4FD7-9850-1E0C60FFD2AF}" presName="textNode" presStyleLbl="node1" presStyleIdx="2" presStyleCnt="7">
        <dgm:presLayoutVars>
          <dgm:bulletEnabled val="1"/>
        </dgm:presLayoutVars>
      </dgm:prSet>
      <dgm:spPr>
        <a:prstGeom prst="roundRect">
          <a:avLst/>
        </a:prstGeom>
      </dgm:spPr>
      <dgm:t>
        <a:bodyPr/>
        <a:lstStyle/>
        <a:p>
          <a:endParaRPr lang="en-US"/>
        </a:p>
      </dgm:t>
    </dgm:pt>
    <dgm:pt modelId="{91EBCDCA-5FBF-4541-BF44-CBC77E311627}" type="pres">
      <dgm:prSet presAssocID="{77E42304-1D86-4B49-897E-6491181A337F}" presName="sibTrans" presStyleCnt="0"/>
      <dgm:spPr/>
    </dgm:pt>
    <dgm:pt modelId="{B164F34D-1D6C-4DEC-8FE4-0B11499EC71B}" type="pres">
      <dgm:prSet presAssocID="{4E4B90F3-D4BB-41E7-93F5-FF509F8A0F84}" presName="textNode" presStyleLbl="node1" presStyleIdx="3" presStyleCnt="7">
        <dgm:presLayoutVars>
          <dgm:bulletEnabled val="1"/>
        </dgm:presLayoutVars>
      </dgm:prSet>
      <dgm:spPr>
        <a:prstGeom prst="roundRect">
          <a:avLst/>
        </a:prstGeom>
      </dgm:spPr>
      <dgm:t>
        <a:bodyPr/>
        <a:lstStyle/>
        <a:p>
          <a:endParaRPr lang="en-US"/>
        </a:p>
      </dgm:t>
    </dgm:pt>
    <dgm:pt modelId="{FC3E37EF-BCA1-4B62-8CB6-CFA6D37970BF}" type="pres">
      <dgm:prSet presAssocID="{BC0E9E77-27CF-4122-9401-06B3A261559A}" presName="sibTrans" presStyleCnt="0"/>
      <dgm:spPr/>
    </dgm:pt>
    <dgm:pt modelId="{86DCBAF2-90B6-490B-B96F-EBBBD49666E5}" type="pres">
      <dgm:prSet presAssocID="{8E6E64F1-F529-4BE5-8280-C54D3E68AD93}" presName="textNode" presStyleLbl="node1" presStyleIdx="4" presStyleCnt="7">
        <dgm:presLayoutVars>
          <dgm:bulletEnabled val="1"/>
        </dgm:presLayoutVars>
      </dgm:prSet>
      <dgm:spPr>
        <a:prstGeom prst="roundRect">
          <a:avLst/>
        </a:prstGeom>
      </dgm:spPr>
      <dgm:t>
        <a:bodyPr/>
        <a:lstStyle/>
        <a:p>
          <a:endParaRPr lang="en-US"/>
        </a:p>
      </dgm:t>
    </dgm:pt>
    <dgm:pt modelId="{BDA5D074-E4E1-410A-A7A4-A62BCC5156F9}" type="pres">
      <dgm:prSet presAssocID="{82BBBCB5-D9BD-449E-A941-69AC724C9AB1}" presName="sibTrans" presStyleCnt="0"/>
      <dgm:spPr/>
    </dgm:pt>
    <dgm:pt modelId="{D9D671E5-6709-4BA2-AEF2-160813B5A6B4}" type="pres">
      <dgm:prSet presAssocID="{FFA3F70D-5F14-4D22-A076-33A7AEAD4855}" presName="textNode" presStyleLbl="node1" presStyleIdx="5" presStyleCnt="7">
        <dgm:presLayoutVars>
          <dgm:bulletEnabled val="1"/>
        </dgm:presLayoutVars>
      </dgm:prSet>
      <dgm:spPr>
        <a:prstGeom prst="roundRect">
          <a:avLst/>
        </a:prstGeom>
      </dgm:spPr>
      <dgm:t>
        <a:bodyPr/>
        <a:lstStyle/>
        <a:p>
          <a:endParaRPr lang="en-US"/>
        </a:p>
      </dgm:t>
    </dgm:pt>
    <dgm:pt modelId="{63921117-4F17-4516-972C-E9C3D004EB5D}" type="pres">
      <dgm:prSet presAssocID="{16AAE967-8FDF-4AD7-A102-3E883AED424F}" presName="sibTrans" presStyleCnt="0"/>
      <dgm:spPr/>
    </dgm:pt>
    <dgm:pt modelId="{5D30EE7B-9F05-423D-B42E-24AE5E6B45D9}" type="pres">
      <dgm:prSet presAssocID="{CD6E029F-F7B4-4F6F-AB3D-8991B2734ED8}" presName="textNode" presStyleLbl="node1" presStyleIdx="6" presStyleCnt="7">
        <dgm:presLayoutVars>
          <dgm:bulletEnabled val="1"/>
        </dgm:presLayoutVars>
      </dgm:prSet>
      <dgm:spPr>
        <a:prstGeom prst="roundRect">
          <a:avLst/>
        </a:prstGeom>
      </dgm:spPr>
      <dgm:t>
        <a:bodyPr/>
        <a:lstStyle/>
        <a:p>
          <a:endParaRPr lang="en-US"/>
        </a:p>
      </dgm:t>
    </dgm:pt>
  </dgm:ptLst>
  <dgm:cxnLst>
    <dgm:cxn modelId="{4A68D4D6-4A20-4DAA-BF09-D0B17B2EE4AA}" type="presOf" srcId="{CD6E029F-F7B4-4F6F-AB3D-8991B2734ED8}" destId="{5D30EE7B-9F05-423D-B42E-24AE5E6B45D9}" srcOrd="0" destOrd="0" presId="urn:microsoft.com/office/officeart/2005/8/layout/hProcess9"/>
    <dgm:cxn modelId="{D5C72BA3-A51A-4088-832C-02AAC5979A25}" type="presOf" srcId="{3063FDB6-34C5-4054-89EF-187F7A80FC50}" destId="{53AC01DA-EF6A-4A35-9CEC-16E840DFFDA8}" srcOrd="0" destOrd="0" presId="urn:microsoft.com/office/officeart/2005/8/layout/hProcess9"/>
    <dgm:cxn modelId="{14F28854-D087-4765-B248-72292E1DBBF6}" srcId="{4F7AA08E-AA84-428A-9DE5-3B7719F9E600}" destId="{CD6E029F-F7B4-4F6F-AB3D-8991B2734ED8}" srcOrd="6" destOrd="0" parTransId="{ADF4DAFB-60B9-42BE-9D89-20A1DB0879A4}" sibTransId="{92B55F62-5FEF-4E23-811E-46D7F5286216}"/>
    <dgm:cxn modelId="{C62508BF-CCAF-413F-83BA-6215ACAF0291}" srcId="{4F7AA08E-AA84-428A-9DE5-3B7719F9E600}" destId="{3063FDB6-34C5-4054-89EF-187F7A80FC50}" srcOrd="1" destOrd="0" parTransId="{A7EFB2F8-FBF3-40A0-80DA-22500F274CE0}" sibTransId="{5B5FD93A-07F6-4775-836F-6DF34591D86E}"/>
    <dgm:cxn modelId="{3FFEC153-7ECE-4A88-9967-0640B8AD929D}" srcId="{4F7AA08E-AA84-428A-9DE5-3B7719F9E600}" destId="{4E4B90F3-D4BB-41E7-93F5-FF509F8A0F84}" srcOrd="3" destOrd="0" parTransId="{10614B0B-C89A-4E9E-BE01-1BCA50E05622}" sibTransId="{BC0E9E77-27CF-4122-9401-06B3A261559A}"/>
    <dgm:cxn modelId="{5D5429E0-7DB8-4485-B000-16F9379DDF5A}" type="presOf" srcId="{1EC89E3F-AD1E-4FD7-9850-1E0C60FFD2AF}" destId="{95C1F2C3-E38C-43F6-996E-69E96143860C}" srcOrd="0" destOrd="0" presId="urn:microsoft.com/office/officeart/2005/8/layout/hProcess9"/>
    <dgm:cxn modelId="{F4055B1D-A500-474F-85D0-EB33BA4728FD}" type="presOf" srcId="{8E6E64F1-F529-4BE5-8280-C54D3E68AD93}" destId="{86DCBAF2-90B6-490B-B96F-EBBBD49666E5}" srcOrd="0" destOrd="0" presId="urn:microsoft.com/office/officeart/2005/8/layout/hProcess9"/>
    <dgm:cxn modelId="{B6AC5374-90BC-428A-A564-74EA4CA76CF8}" type="presOf" srcId="{4F7AA08E-AA84-428A-9DE5-3B7719F9E600}" destId="{1EF60E28-9377-484B-B630-347D6140DD78}" srcOrd="0" destOrd="0" presId="urn:microsoft.com/office/officeart/2005/8/layout/hProcess9"/>
    <dgm:cxn modelId="{B0A1237F-F053-4011-B2FB-C8601BFFF552}" type="presOf" srcId="{AF962326-E88B-4BFD-9B3A-17133C57ED99}" destId="{95E4E1FE-7D13-410F-92DE-AD42AB6A4476}" srcOrd="0" destOrd="0" presId="urn:microsoft.com/office/officeart/2005/8/layout/hProcess9"/>
    <dgm:cxn modelId="{2A11C353-2671-4E9E-9ADF-305A5373848C}" srcId="{4F7AA08E-AA84-428A-9DE5-3B7719F9E600}" destId="{8E6E64F1-F529-4BE5-8280-C54D3E68AD93}" srcOrd="4" destOrd="0" parTransId="{07375ED0-0175-46E1-A7E0-3387C77D4873}" sibTransId="{82BBBCB5-D9BD-449E-A941-69AC724C9AB1}"/>
    <dgm:cxn modelId="{0F2979A2-1427-499A-AB9A-3E0518E59BF2}" srcId="{4F7AA08E-AA84-428A-9DE5-3B7719F9E600}" destId="{1EC89E3F-AD1E-4FD7-9850-1E0C60FFD2AF}" srcOrd="2" destOrd="0" parTransId="{79CFBFED-4CE8-46C3-9D7D-A2351670BDFF}" sibTransId="{77E42304-1D86-4B49-897E-6491181A337F}"/>
    <dgm:cxn modelId="{87C3790E-88AF-4FB8-8A71-86C8DCF772F3}" type="presOf" srcId="{4E4B90F3-D4BB-41E7-93F5-FF509F8A0F84}" destId="{B164F34D-1D6C-4DEC-8FE4-0B11499EC71B}" srcOrd="0" destOrd="0" presId="urn:microsoft.com/office/officeart/2005/8/layout/hProcess9"/>
    <dgm:cxn modelId="{669E17E3-2D93-4CD7-B38A-649E8704A7AA}" srcId="{4F7AA08E-AA84-428A-9DE5-3B7719F9E600}" destId="{FFA3F70D-5F14-4D22-A076-33A7AEAD4855}" srcOrd="5" destOrd="0" parTransId="{A8503CB9-B215-4410-8958-1BA1968706B9}" sibTransId="{16AAE967-8FDF-4AD7-A102-3E883AED424F}"/>
    <dgm:cxn modelId="{3417BD3C-882C-4127-8FFB-956E4768C3B5}" srcId="{4F7AA08E-AA84-428A-9DE5-3B7719F9E600}" destId="{AF962326-E88B-4BFD-9B3A-17133C57ED99}" srcOrd="0" destOrd="0" parTransId="{37849BA5-4D9A-469A-B23A-ACBA1F8E5CA8}" sibTransId="{E5EE64C0-81F8-4859-A38C-D6A00974E90F}"/>
    <dgm:cxn modelId="{A0187038-E7FE-47C8-9F71-7789D1B3D90E}" type="presOf" srcId="{FFA3F70D-5F14-4D22-A076-33A7AEAD4855}" destId="{D9D671E5-6709-4BA2-AEF2-160813B5A6B4}" srcOrd="0" destOrd="0" presId="urn:microsoft.com/office/officeart/2005/8/layout/hProcess9"/>
    <dgm:cxn modelId="{6BB08EB2-79C1-4092-A939-D5C4B3DA3116}" type="presParOf" srcId="{1EF60E28-9377-484B-B630-347D6140DD78}" destId="{FE638D24-AEF2-4FBF-81AA-08E9F0750A0D}" srcOrd="0" destOrd="0" presId="urn:microsoft.com/office/officeart/2005/8/layout/hProcess9"/>
    <dgm:cxn modelId="{7522F42F-4A06-4A73-9020-E48BF78EAA1F}" type="presParOf" srcId="{1EF60E28-9377-484B-B630-347D6140DD78}" destId="{5A5F14E2-37CF-4F1D-AD34-2DEEE504F16C}" srcOrd="1" destOrd="0" presId="urn:microsoft.com/office/officeart/2005/8/layout/hProcess9"/>
    <dgm:cxn modelId="{1DC3B7E8-5A7C-4900-961D-20E3CFF0A15E}" type="presParOf" srcId="{5A5F14E2-37CF-4F1D-AD34-2DEEE504F16C}" destId="{95E4E1FE-7D13-410F-92DE-AD42AB6A4476}" srcOrd="0" destOrd="0" presId="urn:microsoft.com/office/officeart/2005/8/layout/hProcess9"/>
    <dgm:cxn modelId="{182B52F7-C1A5-4AC5-B127-A6F1D3207C51}" type="presParOf" srcId="{5A5F14E2-37CF-4F1D-AD34-2DEEE504F16C}" destId="{C73338E7-CB8D-467D-8376-D5CC2B08FACD}" srcOrd="1" destOrd="0" presId="urn:microsoft.com/office/officeart/2005/8/layout/hProcess9"/>
    <dgm:cxn modelId="{FB4D290D-1759-430D-83C1-2ACD796E7C3F}" type="presParOf" srcId="{5A5F14E2-37CF-4F1D-AD34-2DEEE504F16C}" destId="{53AC01DA-EF6A-4A35-9CEC-16E840DFFDA8}" srcOrd="2" destOrd="0" presId="urn:microsoft.com/office/officeart/2005/8/layout/hProcess9"/>
    <dgm:cxn modelId="{65F6C4CE-859F-4C4C-8171-32A1FFA327A0}" type="presParOf" srcId="{5A5F14E2-37CF-4F1D-AD34-2DEEE504F16C}" destId="{FC1AFFBF-9969-48CF-8FF7-4B2B73010607}" srcOrd="3" destOrd="0" presId="urn:microsoft.com/office/officeart/2005/8/layout/hProcess9"/>
    <dgm:cxn modelId="{27CB6268-46C6-417A-BBFC-9BEB3447779B}" type="presParOf" srcId="{5A5F14E2-37CF-4F1D-AD34-2DEEE504F16C}" destId="{95C1F2C3-E38C-43F6-996E-69E96143860C}" srcOrd="4" destOrd="0" presId="urn:microsoft.com/office/officeart/2005/8/layout/hProcess9"/>
    <dgm:cxn modelId="{78C7B3B1-89FF-4ECF-B44D-7F1222864E30}" type="presParOf" srcId="{5A5F14E2-37CF-4F1D-AD34-2DEEE504F16C}" destId="{91EBCDCA-5FBF-4541-BF44-CBC77E311627}" srcOrd="5" destOrd="0" presId="urn:microsoft.com/office/officeart/2005/8/layout/hProcess9"/>
    <dgm:cxn modelId="{D884D6E8-A214-4D35-A84F-2C7F28159446}" type="presParOf" srcId="{5A5F14E2-37CF-4F1D-AD34-2DEEE504F16C}" destId="{B164F34D-1D6C-4DEC-8FE4-0B11499EC71B}" srcOrd="6" destOrd="0" presId="urn:microsoft.com/office/officeart/2005/8/layout/hProcess9"/>
    <dgm:cxn modelId="{5A6EADAA-E4B3-4BBB-9BB1-BD81384B183F}" type="presParOf" srcId="{5A5F14E2-37CF-4F1D-AD34-2DEEE504F16C}" destId="{FC3E37EF-BCA1-4B62-8CB6-CFA6D37970BF}" srcOrd="7" destOrd="0" presId="urn:microsoft.com/office/officeart/2005/8/layout/hProcess9"/>
    <dgm:cxn modelId="{6735A28F-6342-4C12-925B-3B80B0DC1978}" type="presParOf" srcId="{5A5F14E2-37CF-4F1D-AD34-2DEEE504F16C}" destId="{86DCBAF2-90B6-490B-B96F-EBBBD49666E5}" srcOrd="8" destOrd="0" presId="urn:microsoft.com/office/officeart/2005/8/layout/hProcess9"/>
    <dgm:cxn modelId="{A5FD49F3-7D8C-466F-A38B-2F3E58479952}" type="presParOf" srcId="{5A5F14E2-37CF-4F1D-AD34-2DEEE504F16C}" destId="{BDA5D074-E4E1-410A-A7A4-A62BCC5156F9}" srcOrd="9" destOrd="0" presId="urn:microsoft.com/office/officeart/2005/8/layout/hProcess9"/>
    <dgm:cxn modelId="{5BEC9F49-C729-44BC-B7C6-513DFE2F3C56}" type="presParOf" srcId="{5A5F14E2-37CF-4F1D-AD34-2DEEE504F16C}" destId="{D9D671E5-6709-4BA2-AEF2-160813B5A6B4}" srcOrd="10" destOrd="0" presId="urn:microsoft.com/office/officeart/2005/8/layout/hProcess9"/>
    <dgm:cxn modelId="{0598CE63-930D-45D7-9756-E1A2B3197609}" type="presParOf" srcId="{5A5F14E2-37CF-4F1D-AD34-2DEEE504F16C}" destId="{63921117-4F17-4516-972C-E9C3D004EB5D}" srcOrd="11" destOrd="0" presId="urn:microsoft.com/office/officeart/2005/8/layout/hProcess9"/>
    <dgm:cxn modelId="{35E348E7-5D9A-4DF3-94B0-EA1165650DDC}" type="presParOf" srcId="{5A5F14E2-37CF-4F1D-AD34-2DEEE504F16C}" destId="{5D30EE7B-9F05-423D-B42E-24AE5E6B45D9}"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38D24-AEF2-4FBF-81AA-08E9F0750A0D}">
      <dsp:nvSpPr>
        <dsp:cNvPr id="0" name=""/>
        <dsp:cNvSpPr/>
      </dsp:nvSpPr>
      <dsp:spPr>
        <a:xfrm>
          <a:off x="428009" y="0"/>
          <a:ext cx="5637982" cy="3149158"/>
        </a:xfrm>
        <a:prstGeom prst="rightArrow">
          <a:avLst/>
        </a:prstGeom>
        <a:solidFill>
          <a:srgbClr val="4472C4">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95E4E1FE-7D13-410F-92DE-AD42AB6A4476}">
      <dsp:nvSpPr>
        <dsp:cNvPr id="0" name=""/>
        <dsp:cNvSpPr/>
      </dsp:nvSpPr>
      <dsp:spPr>
        <a:xfrm>
          <a:off x="566" y="944747"/>
          <a:ext cx="908463" cy="1259663"/>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ysClr val="window" lastClr="FFFFFF"/>
              </a:solidFill>
              <a:latin typeface="Calibri" panose="020F0502020204030204"/>
              <a:ea typeface="+mn-ea"/>
              <a:cs typeface="+mn-cs"/>
            </a:rPr>
            <a:t>Isolation Performance Profiling of Applications</a:t>
          </a:r>
          <a:endParaRPr lang="en-US" sz="900" b="1" kern="1200" dirty="0">
            <a:solidFill>
              <a:sysClr val="window" lastClr="FFFFFF"/>
            </a:solidFill>
            <a:latin typeface="Calibri" panose="020F0502020204030204"/>
            <a:ea typeface="+mn-ea"/>
            <a:cs typeface="+mn-cs"/>
          </a:endParaRPr>
        </a:p>
      </dsp:txBody>
      <dsp:txXfrm>
        <a:off x="44914" y="989095"/>
        <a:ext cx="819767" cy="1170967"/>
      </dsp:txXfrm>
    </dsp:sp>
    <dsp:sp modelId="{53AC01DA-EF6A-4A35-9CEC-16E840DFFDA8}">
      <dsp:nvSpPr>
        <dsp:cNvPr id="0" name=""/>
        <dsp:cNvSpPr/>
      </dsp:nvSpPr>
      <dsp:spPr>
        <a:xfrm>
          <a:off x="954453" y="944747"/>
          <a:ext cx="908463" cy="1259663"/>
        </a:xfrm>
        <a:prstGeom prst="roundRect">
          <a:avLst/>
        </a:prstGeom>
        <a:solidFill>
          <a:srgbClr val="4472C4">
            <a:hueOff val="-1225557"/>
            <a:satOff val="-1705"/>
            <a:lumOff val="-654"/>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smtClean="0">
              <a:solidFill>
                <a:sysClr val="window" lastClr="FFFFFF"/>
              </a:solidFill>
              <a:latin typeface="Calibri" panose="020F0502020204030204"/>
              <a:ea typeface="+mn-ea"/>
              <a:cs typeface="+mn-cs"/>
            </a:rPr>
            <a:t>Clustering of Applications</a:t>
          </a:r>
          <a:endParaRPr lang="en-US" sz="900" b="1" kern="1200" dirty="0">
            <a:solidFill>
              <a:sysClr val="window" lastClr="FFFFFF"/>
            </a:solidFill>
            <a:latin typeface="Calibri" panose="020F0502020204030204"/>
            <a:ea typeface="+mn-ea"/>
            <a:cs typeface="+mn-cs"/>
          </a:endParaRPr>
        </a:p>
      </dsp:txBody>
      <dsp:txXfrm>
        <a:off x="998801" y="989095"/>
        <a:ext cx="819767" cy="1170967"/>
      </dsp:txXfrm>
    </dsp:sp>
    <dsp:sp modelId="{95C1F2C3-E38C-43F6-996E-69E96143860C}">
      <dsp:nvSpPr>
        <dsp:cNvPr id="0" name=""/>
        <dsp:cNvSpPr/>
      </dsp:nvSpPr>
      <dsp:spPr>
        <a:xfrm>
          <a:off x="1908340" y="944747"/>
          <a:ext cx="908463" cy="1259663"/>
        </a:xfrm>
        <a:prstGeom prst="roundRect">
          <a:avLst/>
        </a:prstGeom>
        <a:solidFill>
          <a:srgbClr val="4472C4">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smtClean="0">
              <a:solidFill>
                <a:sysClr val="window" lastClr="FFFFFF"/>
              </a:solidFill>
              <a:latin typeface="Calibri" panose="020F0502020204030204"/>
              <a:ea typeface="+mn-ea"/>
              <a:cs typeface="+mn-cs"/>
            </a:rPr>
            <a:t>Application Mix Resource Utilization Profiling</a:t>
          </a:r>
          <a:endParaRPr lang="en-US" sz="900" b="1" kern="1200" dirty="0">
            <a:solidFill>
              <a:sysClr val="window" lastClr="FFFFFF"/>
            </a:solidFill>
            <a:latin typeface="Calibri" panose="020F0502020204030204"/>
            <a:ea typeface="+mn-ea"/>
            <a:cs typeface="+mn-cs"/>
          </a:endParaRPr>
        </a:p>
      </dsp:txBody>
      <dsp:txXfrm>
        <a:off x="1952688" y="989095"/>
        <a:ext cx="819767" cy="1170967"/>
      </dsp:txXfrm>
    </dsp:sp>
    <dsp:sp modelId="{B164F34D-1D6C-4DEC-8FE4-0B11499EC71B}">
      <dsp:nvSpPr>
        <dsp:cNvPr id="0" name=""/>
        <dsp:cNvSpPr/>
      </dsp:nvSpPr>
      <dsp:spPr>
        <a:xfrm>
          <a:off x="2862228" y="944747"/>
          <a:ext cx="908463" cy="1259663"/>
        </a:xfrm>
        <a:prstGeom prst="roundRect">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ysClr val="window" lastClr="FFFFFF"/>
              </a:solidFill>
              <a:latin typeface="Calibri" panose="020F0502020204030204"/>
              <a:ea typeface="+mn-ea"/>
              <a:cs typeface="+mn-cs"/>
            </a:rPr>
            <a:t>Building </a:t>
          </a:r>
          <a:r>
            <a:rPr lang="en-US" sz="900" b="1" kern="1200" dirty="0" smtClean="0">
              <a:solidFill>
                <a:sysClr val="window" lastClr="FFFFFF"/>
              </a:solidFill>
              <a:latin typeface="Calibri" panose="020F0502020204030204"/>
              <a:ea typeface="+mn-ea"/>
              <a:cs typeface="+mn-cs"/>
            </a:rPr>
            <a:t>Resource Stressor Prediction </a:t>
          </a:r>
          <a:r>
            <a:rPr lang="en-US" sz="900" kern="1200" dirty="0" smtClean="0">
              <a:solidFill>
                <a:sysClr val="window" lastClr="FFFFFF"/>
              </a:solidFill>
              <a:latin typeface="Calibri" panose="020F0502020204030204"/>
              <a:ea typeface="+mn-ea"/>
              <a:cs typeface="+mn-cs"/>
            </a:rPr>
            <a:t>Model</a:t>
          </a:r>
          <a:endParaRPr lang="en-US" sz="900" kern="1200" dirty="0">
            <a:solidFill>
              <a:sysClr val="window" lastClr="FFFFFF"/>
            </a:solidFill>
            <a:latin typeface="Calibri" panose="020F0502020204030204"/>
            <a:ea typeface="+mn-ea"/>
            <a:cs typeface="+mn-cs"/>
          </a:endParaRPr>
        </a:p>
      </dsp:txBody>
      <dsp:txXfrm>
        <a:off x="2906576" y="989095"/>
        <a:ext cx="819767" cy="1170967"/>
      </dsp:txXfrm>
    </dsp:sp>
    <dsp:sp modelId="{86DCBAF2-90B6-490B-B96F-EBBBD49666E5}">
      <dsp:nvSpPr>
        <dsp:cNvPr id="0" name=""/>
        <dsp:cNvSpPr/>
      </dsp:nvSpPr>
      <dsp:spPr>
        <a:xfrm>
          <a:off x="3816115" y="944747"/>
          <a:ext cx="908463" cy="1259663"/>
        </a:xfrm>
        <a:prstGeom prst="roundRect">
          <a:avLst/>
        </a:prstGeom>
        <a:solidFill>
          <a:srgbClr val="4472C4">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ysClr val="window" lastClr="FFFFFF"/>
              </a:solidFill>
              <a:latin typeface="Calibri" panose="020F0502020204030204"/>
              <a:ea typeface="+mn-ea"/>
              <a:cs typeface="+mn-cs"/>
            </a:rPr>
            <a:t>Creating </a:t>
          </a:r>
          <a:r>
            <a:rPr lang="en-US" sz="900" b="1" kern="1200" dirty="0" smtClean="0">
              <a:solidFill>
                <a:sysClr val="window" lastClr="FFFFFF"/>
              </a:solidFill>
              <a:latin typeface="Calibri" panose="020F0502020204030204"/>
              <a:ea typeface="+mn-ea"/>
              <a:cs typeface="+mn-cs"/>
            </a:rPr>
            <a:t>Design Space Exploration surface for the Resources</a:t>
          </a:r>
          <a:endParaRPr lang="en-US" sz="900" b="1" kern="1200" dirty="0">
            <a:solidFill>
              <a:sysClr val="window" lastClr="FFFFFF"/>
            </a:solidFill>
            <a:latin typeface="Calibri" panose="020F0502020204030204"/>
            <a:ea typeface="+mn-ea"/>
            <a:cs typeface="+mn-cs"/>
          </a:endParaRPr>
        </a:p>
      </dsp:txBody>
      <dsp:txXfrm>
        <a:off x="3860463" y="989095"/>
        <a:ext cx="819767" cy="1170967"/>
      </dsp:txXfrm>
    </dsp:sp>
    <dsp:sp modelId="{D9D671E5-6709-4BA2-AEF2-160813B5A6B4}">
      <dsp:nvSpPr>
        <dsp:cNvPr id="0" name=""/>
        <dsp:cNvSpPr/>
      </dsp:nvSpPr>
      <dsp:spPr>
        <a:xfrm>
          <a:off x="4770002" y="944747"/>
          <a:ext cx="908463" cy="1259663"/>
        </a:xfrm>
        <a:prstGeom prst="roundRect">
          <a:avLst/>
        </a:prstGeom>
        <a:solidFill>
          <a:srgbClr val="4472C4">
            <a:hueOff val="-6127787"/>
            <a:satOff val="-8523"/>
            <a:lumOff val="-326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smtClean="0">
              <a:solidFill>
                <a:sysClr val="window" lastClr="FFFFFF"/>
              </a:solidFill>
              <a:latin typeface="Calibri" panose="020F0502020204030204"/>
              <a:ea typeface="+mn-ea"/>
              <a:cs typeface="+mn-cs"/>
            </a:rPr>
            <a:t>Building </a:t>
          </a:r>
          <a:r>
            <a:rPr lang="en-US" sz="900" b="1" kern="1200" smtClean="0">
              <a:solidFill>
                <a:sysClr val="window" lastClr="FFFFFF"/>
              </a:solidFill>
              <a:latin typeface="Calibri" panose="020F0502020204030204"/>
              <a:ea typeface="+mn-ea"/>
              <a:cs typeface="+mn-cs"/>
            </a:rPr>
            <a:t>Application Mix Repository </a:t>
          </a:r>
          <a:r>
            <a:rPr lang="en-US" sz="900" kern="1200" smtClean="0">
              <a:solidFill>
                <a:sysClr val="window" lastClr="FFFFFF"/>
              </a:solidFill>
              <a:latin typeface="Calibri" panose="020F0502020204030204"/>
              <a:ea typeface="+mn-ea"/>
              <a:cs typeface="+mn-cs"/>
            </a:rPr>
            <a:t>that cover the Resources Design Space Surface</a:t>
          </a:r>
          <a:endParaRPr lang="en-US" sz="900" kern="1200" dirty="0">
            <a:solidFill>
              <a:sysClr val="window" lastClr="FFFFFF"/>
            </a:solidFill>
            <a:latin typeface="Calibri" panose="020F0502020204030204"/>
            <a:ea typeface="+mn-ea"/>
            <a:cs typeface="+mn-cs"/>
          </a:endParaRPr>
        </a:p>
      </dsp:txBody>
      <dsp:txXfrm>
        <a:off x="4814350" y="989095"/>
        <a:ext cx="819767" cy="1170967"/>
      </dsp:txXfrm>
    </dsp:sp>
    <dsp:sp modelId="{5D30EE7B-9F05-423D-B42E-24AE5E6B45D9}">
      <dsp:nvSpPr>
        <dsp:cNvPr id="0" name=""/>
        <dsp:cNvSpPr/>
      </dsp:nvSpPr>
      <dsp:spPr>
        <a:xfrm>
          <a:off x="5723889" y="944747"/>
          <a:ext cx="908463" cy="1259663"/>
        </a:xfrm>
        <a:prstGeom prst="round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ysClr val="window" lastClr="FFFFFF"/>
              </a:solidFill>
              <a:latin typeface="Calibri" panose="020F0502020204030204"/>
              <a:ea typeface="+mn-ea"/>
              <a:cs typeface="+mn-cs"/>
            </a:rPr>
            <a:t>Building the Application Interference Model</a:t>
          </a:r>
          <a:endParaRPr lang="en-US" sz="900" kern="1200" dirty="0">
            <a:solidFill>
              <a:sysClr val="window" lastClr="FFFFFF"/>
            </a:solidFill>
            <a:latin typeface="Calibri" panose="020F0502020204030204"/>
            <a:ea typeface="+mn-ea"/>
            <a:cs typeface="+mn-cs"/>
          </a:endParaRPr>
        </a:p>
      </dsp:txBody>
      <dsp:txXfrm>
        <a:off x="5768237" y="989095"/>
        <a:ext cx="819767" cy="117096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06856-E98E-404A-BD09-2328E39BEB0E}" type="datetimeFigureOut">
              <a:rPr lang="zh-CN" altLang="en-US" smtClean="0"/>
              <a:t>2019/2/24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8926D-C562-432E-8D05-F1553BACF9A3}" type="slidenum">
              <a:rPr lang="zh-CN" altLang="en-US" smtClean="0"/>
              <a:t>‹#›</a:t>
            </a:fld>
            <a:endParaRPr lang="zh-CN" altLang="en-US"/>
          </a:p>
        </p:txBody>
      </p:sp>
    </p:spTree>
    <p:extLst>
      <p:ext uri="{BB962C8B-B14F-4D97-AF65-F5344CB8AC3E}">
        <p14:creationId xmlns:p14="http://schemas.microsoft.com/office/powerpoint/2010/main" val="85907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FECBench</a:t>
            </a:r>
            <a:r>
              <a:rPr lang="en-US" altLang="zh-CN" dirty="0" smtClean="0"/>
              <a:t> is an open source framework,</a:t>
            </a:r>
            <a:r>
              <a:rPr lang="en-US" altLang="zh-CN" baseline="0" dirty="0" smtClean="0"/>
              <a:t> which </a:t>
            </a:r>
            <a:r>
              <a:rPr lang="en-US" altLang="zh-CN" baseline="0" dirty="0" smtClean="0"/>
              <a:t>g</a:t>
            </a:r>
            <a:r>
              <a:rPr lang="en-US" altLang="zh-CN" dirty="0" smtClean="0"/>
              <a:t>uides providers in building performance interference prediction models for their services without incurring undue costs and efforts. </a:t>
            </a: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18B8926D-C562-432E-8D05-F1553BACF9A3}" type="slidenum">
              <a:rPr lang="zh-CN" altLang="en-US" smtClean="0"/>
              <a:t>2</a:t>
            </a:fld>
            <a:endParaRPr lang="zh-CN" altLang="en-US"/>
          </a:p>
        </p:txBody>
      </p:sp>
    </p:spTree>
    <p:extLst>
      <p:ext uri="{BB962C8B-B14F-4D97-AF65-F5344CB8AC3E}">
        <p14:creationId xmlns:p14="http://schemas.microsoft.com/office/powerpoint/2010/main" val="2109025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 use min-max function to plot the</a:t>
            </a:r>
            <a:r>
              <a:rPr lang="en-US" altLang="zh-CN" baseline="0" dirty="0" smtClean="0"/>
              <a:t> normalization view. The encoding is the same as data view.</a:t>
            </a:r>
            <a:endParaRPr lang="zh-CN" altLang="en-US" dirty="0"/>
          </a:p>
        </p:txBody>
      </p:sp>
      <p:sp>
        <p:nvSpPr>
          <p:cNvPr id="4" name="Slide Number Placeholder 3"/>
          <p:cNvSpPr>
            <a:spLocks noGrp="1"/>
          </p:cNvSpPr>
          <p:nvPr>
            <p:ph type="sldNum" sz="quarter" idx="10"/>
          </p:nvPr>
        </p:nvSpPr>
        <p:spPr/>
        <p:txBody>
          <a:bodyPr/>
          <a:lstStyle/>
          <a:p>
            <a:fld id="{18B8926D-C562-432E-8D05-F1553BACF9A3}" type="slidenum">
              <a:rPr lang="zh-CN" altLang="en-US" smtClean="0"/>
              <a:t>11</a:t>
            </a:fld>
            <a:endParaRPr lang="zh-CN" altLang="en-US"/>
          </a:p>
        </p:txBody>
      </p:sp>
    </p:spTree>
    <p:extLst>
      <p:ext uri="{BB962C8B-B14F-4D97-AF65-F5344CB8AC3E}">
        <p14:creationId xmlns:p14="http://schemas.microsoft.com/office/powerpoint/2010/main" val="4022795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 did </a:t>
            </a:r>
            <a:r>
              <a:rPr lang="en-US" altLang="zh-CN" dirty="0" smtClean="0"/>
              <a:t>Pearson-correlation coefficients and make user</a:t>
            </a:r>
            <a:r>
              <a:rPr lang="en-US" altLang="zh-CN" baseline="0" dirty="0" smtClean="0"/>
              <a:t> understand the relation of dimensions.</a:t>
            </a:r>
            <a:endParaRPr lang="zh-CN" altLang="en-US" dirty="0"/>
          </a:p>
        </p:txBody>
      </p:sp>
      <p:sp>
        <p:nvSpPr>
          <p:cNvPr id="4" name="Slide Number Placeholder 3"/>
          <p:cNvSpPr>
            <a:spLocks noGrp="1"/>
          </p:cNvSpPr>
          <p:nvPr>
            <p:ph type="sldNum" sz="quarter" idx="10"/>
          </p:nvPr>
        </p:nvSpPr>
        <p:spPr/>
        <p:txBody>
          <a:bodyPr/>
          <a:lstStyle/>
          <a:p>
            <a:fld id="{18B8926D-C562-432E-8D05-F1553BACF9A3}" type="slidenum">
              <a:rPr lang="zh-CN" altLang="en-US" smtClean="0"/>
              <a:t>12</a:t>
            </a:fld>
            <a:endParaRPr lang="zh-CN" altLang="en-US"/>
          </a:p>
        </p:txBody>
      </p:sp>
    </p:spTree>
    <p:extLst>
      <p:ext uri="{BB962C8B-B14F-4D97-AF65-F5344CB8AC3E}">
        <p14:creationId xmlns:p14="http://schemas.microsoft.com/office/powerpoint/2010/main" val="374174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 dataset includes 110 benchmarks’ execution status and system resource pressure, used for the construction of design space for </a:t>
            </a:r>
            <a:r>
              <a:rPr lang="en-US" altLang="zh-CN" baseline="0" dirty="0" err="1" smtClean="0"/>
              <a:t>FECBench</a:t>
            </a:r>
            <a:r>
              <a:rPr lang="en-US" altLang="zh-CN" baseline="0" dirty="0" smtClean="0"/>
              <a:t>, provides data for data view and clustering visualization. I did data preprocessing such as removing empty attributes, dealing with missing values, and made a distinct benchmark execution status subset. There are 18 effective system metrics, which are regarded as attributes in the dataset, including resource pressure, like </a:t>
            </a:r>
            <a:r>
              <a:rPr lang="en-US" altLang="zh-CN" baseline="0" dirty="0" err="1" smtClean="0"/>
              <a:t>clockcycle</a:t>
            </a:r>
            <a:r>
              <a:rPr lang="en-US" altLang="zh-CN" baseline="0" dirty="0" smtClean="0"/>
              <a:t> per instruction, memory bandwidth of L2 cache, disk i/o etc. </a:t>
            </a:r>
            <a:endParaRPr lang="zh-CN" altLang="en-US" dirty="0"/>
          </a:p>
        </p:txBody>
      </p:sp>
      <p:sp>
        <p:nvSpPr>
          <p:cNvPr id="4" name="Slide Number Placeholder 3"/>
          <p:cNvSpPr>
            <a:spLocks noGrp="1"/>
          </p:cNvSpPr>
          <p:nvPr>
            <p:ph type="sldNum" sz="quarter" idx="10"/>
          </p:nvPr>
        </p:nvSpPr>
        <p:spPr/>
        <p:txBody>
          <a:bodyPr/>
          <a:lstStyle/>
          <a:p>
            <a:fld id="{18B8926D-C562-432E-8D05-F1553BACF9A3}" type="slidenum">
              <a:rPr lang="zh-CN" altLang="en-US" smtClean="0"/>
              <a:t>3</a:t>
            </a:fld>
            <a:endParaRPr lang="zh-CN" altLang="en-US"/>
          </a:p>
        </p:txBody>
      </p:sp>
    </p:spTree>
    <p:extLst>
      <p:ext uri="{BB962C8B-B14F-4D97-AF65-F5344CB8AC3E}">
        <p14:creationId xmlns:p14="http://schemas.microsoft.com/office/powerpoint/2010/main" val="3418805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So for this baseline, my task is to do</a:t>
            </a:r>
            <a:r>
              <a:rPr lang="en-US" altLang="zh-CN" baseline="0" dirty="0" smtClean="0"/>
              <a:t> </a:t>
            </a:r>
            <a:r>
              <a:rPr lang="en-US" altLang="zh-CN" dirty="0" smtClean="0"/>
              <a:t>visualizations for benchmark warehouse and system clusters using this</a:t>
            </a:r>
            <a:r>
              <a:rPr lang="en-US" altLang="zh-CN" baseline="0" dirty="0" smtClean="0"/>
              <a:t> dataset. </a:t>
            </a:r>
            <a:r>
              <a:rPr lang="en-US" altLang="zh-CN" dirty="0" smtClean="0"/>
              <a:t>The benchmark warehouse </a:t>
            </a:r>
            <a:r>
              <a:rPr lang="en-US" altLang="zh-CN" baseline="0" dirty="0" smtClean="0"/>
              <a:t>is important for constructing the design space of system resource stress, so doing visualizations on it is necessary for profiling the offline steps in the </a:t>
            </a:r>
            <a:r>
              <a:rPr lang="en-US" altLang="zh-CN" baseline="0" dirty="0" err="1" smtClean="0"/>
              <a:t>FECBench</a:t>
            </a:r>
            <a:r>
              <a:rPr lang="en-US" altLang="zh-CN" baseline="0" dirty="0" smtClean="0"/>
              <a:t> model. </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fld id="{18B8926D-C562-432E-8D05-F1553BACF9A3}" type="slidenum">
              <a:rPr lang="zh-CN" altLang="en-US" smtClean="0"/>
              <a:t>4</a:t>
            </a:fld>
            <a:endParaRPr lang="zh-CN" altLang="en-US"/>
          </a:p>
        </p:txBody>
      </p:sp>
    </p:spTree>
    <p:extLst>
      <p:ext uri="{BB962C8B-B14F-4D97-AF65-F5344CB8AC3E}">
        <p14:creationId xmlns:p14="http://schemas.microsoft.com/office/powerpoint/2010/main" val="3608503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smtClean="0"/>
              <a:t>iPCA</a:t>
            </a:r>
            <a:r>
              <a:rPr lang="en-US" altLang="zh-CN" dirty="0" smtClean="0"/>
              <a:t>,</a:t>
            </a:r>
            <a:r>
              <a:rPr lang="en-US" altLang="zh-CN" baseline="0" dirty="0" smtClean="0"/>
              <a:t> </a:t>
            </a:r>
            <a:r>
              <a:rPr lang="en-US" altLang="zh-CN" dirty="0" smtClean="0"/>
              <a:t>An Interactive System for PCA-based Visual Analytics </a:t>
            </a:r>
            <a:r>
              <a:rPr lang="en-US" altLang="zh-CN" dirty="0" smtClean="0"/>
              <a:t>is one of my baseline papers. It</a:t>
            </a:r>
            <a:r>
              <a:rPr lang="en-US" altLang="zh-CN" baseline="0" dirty="0" smtClean="0"/>
              <a:t> provides visual analysis methods to give visualizations on </a:t>
            </a:r>
            <a:r>
              <a:rPr lang="en-US" altLang="zh-CN" dirty="0" smtClean="0"/>
              <a:t>high</a:t>
            </a:r>
            <a:r>
              <a:rPr lang="en-US" altLang="zh-CN" baseline="0" dirty="0" smtClean="0"/>
              <a:t> dimensional data so it is a good baseline for me because I want to generate a proper view for a dataset which has 18 dimensions. </a:t>
            </a:r>
          </a:p>
          <a:p>
            <a:r>
              <a:rPr lang="en-US" altLang="zh-CN" baseline="0" dirty="0" smtClean="0"/>
              <a:t>As we all know, </a:t>
            </a:r>
            <a:r>
              <a:rPr lang="en-US" altLang="zh-CN" dirty="0" smtClean="0"/>
              <a:t>Principle Component Analysis is a method that projects a dataset to a new coordinate system by determining the eigenvectors and eigenvalues of a matrix and can find the factors which explain the most variation among data points. The</a:t>
            </a:r>
            <a:r>
              <a:rPr lang="en-US" altLang="zh-CN" baseline="0" dirty="0" smtClean="0"/>
              <a:t> baseline paper, </a:t>
            </a:r>
            <a:r>
              <a:rPr lang="en-US" altLang="zh-CN" dirty="0" err="1" smtClean="0"/>
              <a:t>iPCA</a:t>
            </a:r>
            <a:r>
              <a:rPr lang="en-US" altLang="zh-CN" dirty="0" smtClean="0"/>
              <a:t>,</a:t>
            </a:r>
            <a:r>
              <a:rPr lang="en-US" altLang="zh-CN" baseline="0" dirty="0" smtClean="0"/>
              <a:t> </a:t>
            </a:r>
            <a:r>
              <a:rPr lang="en-US" altLang="zh-CN" dirty="0" smtClean="0"/>
              <a:t>visualizes the results of principle component analysis using multiple coordinated views and a rich set of user interactions,</a:t>
            </a:r>
            <a:r>
              <a:rPr lang="en-US" altLang="zh-CN" baseline="0" dirty="0" smtClean="0"/>
              <a:t> to help user understand the data space </a:t>
            </a:r>
            <a:r>
              <a:rPr lang="en-US" altLang="zh-CN" dirty="0" smtClean="0"/>
              <a:t>and relationships among data items. </a:t>
            </a:r>
          </a:p>
          <a:p>
            <a:endParaRPr lang="zh-CN" altLang="en-US" dirty="0"/>
          </a:p>
        </p:txBody>
      </p:sp>
      <p:sp>
        <p:nvSpPr>
          <p:cNvPr id="4" name="Slide Number Placeholder 3"/>
          <p:cNvSpPr>
            <a:spLocks noGrp="1"/>
          </p:cNvSpPr>
          <p:nvPr>
            <p:ph type="sldNum" sz="quarter" idx="10"/>
          </p:nvPr>
        </p:nvSpPr>
        <p:spPr/>
        <p:txBody>
          <a:bodyPr/>
          <a:lstStyle/>
          <a:p>
            <a:fld id="{18B8926D-C562-432E-8D05-F1553BACF9A3}" type="slidenum">
              <a:rPr lang="zh-CN" altLang="en-US" smtClean="0"/>
              <a:t>5</a:t>
            </a:fld>
            <a:endParaRPr lang="zh-CN" altLang="en-US"/>
          </a:p>
        </p:txBody>
      </p:sp>
    </p:spTree>
    <p:extLst>
      <p:ext uri="{BB962C8B-B14F-4D97-AF65-F5344CB8AC3E}">
        <p14:creationId xmlns:p14="http://schemas.microsoft.com/office/powerpoint/2010/main" val="3115353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There are four views provided in </a:t>
            </a:r>
            <a:r>
              <a:rPr lang="en-US" altLang="zh-CN" dirty="0" err="1" smtClean="0"/>
              <a:t>iPCA</a:t>
            </a:r>
            <a:r>
              <a:rPr lang="en-US" altLang="zh-CN" dirty="0" smtClean="0"/>
              <a:t>.</a:t>
            </a:r>
            <a:r>
              <a:rPr lang="en-US" altLang="zh-CN" baseline="0" dirty="0" smtClean="0"/>
              <a:t> </a:t>
            </a:r>
          </a:p>
          <a:p>
            <a:r>
              <a:rPr lang="en-US" altLang="zh-CN" dirty="0" smtClean="0"/>
              <a:t>Data View ,</a:t>
            </a:r>
            <a:r>
              <a:rPr lang="en-US" altLang="zh-CN" baseline="0" dirty="0" smtClean="0"/>
              <a:t> </a:t>
            </a:r>
            <a:r>
              <a:rPr lang="en-US" altLang="zh-CN" dirty="0" smtClean="0"/>
              <a:t>Eigenvector View ,</a:t>
            </a:r>
            <a:r>
              <a:rPr lang="en-US" altLang="zh-CN" baseline="0" dirty="0" smtClean="0"/>
              <a:t> </a:t>
            </a:r>
            <a:r>
              <a:rPr lang="en-US" altLang="zh-CN" dirty="0" smtClean="0"/>
              <a:t>Projection View </a:t>
            </a:r>
            <a:r>
              <a:rPr lang="en-US" altLang="zh-CN" dirty="0" smtClean="0"/>
              <a:t>and </a:t>
            </a:r>
            <a:r>
              <a:rPr lang="en-US" altLang="zh-CN" dirty="0" smtClean="0"/>
              <a:t>Correlation View</a:t>
            </a:r>
            <a:r>
              <a:rPr lang="en-US" altLang="zh-CN"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First,</a:t>
            </a:r>
            <a:r>
              <a:rPr lang="en-US" altLang="zh-CN" baseline="0" dirty="0" smtClean="0"/>
              <a:t> let’s take a look at project view. </a:t>
            </a:r>
            <a:r>
              <a:rPr lang="en-US" altLang="zh-CN" dirty="0" smtClean="0"/>
              <a:t>Project view, uses Principle Component Analysis to get</a:t>
            </a:r>
            <a:r>
              <a:rPr lang="en-US" altLang="zh-CN" baseline="0" dirty="0" smtClean="0"/>
              <a:t> </a:t>
            </a:r>
            <a:r>
              <a:rPr lang="en-US" altLang="zh-CN" dirty="0" smtClean="0"/>
              <a:t>two principal components and uses them to project data points onto a two-dimensional coordinate system. </a:t>
            </a:r>
            <a:r>
              <a:rPr lang="en-US" altLang="zh-CN" dirty="0" err="1" smtClean="0"/>
              <a:t>iPCA</a:t>
            </a:r>
            <a:r>
              <a:rPr lang="en-US" altLang="zh-CN" baseline="0" dirty="0" smtClean="0"/>
              <a:t> also provides interface for user to assign components to make projections.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Data View is located below the Projection View, and shows a parallel coordinates visualization of all data points in the original data dimensions.</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the Eigenvector View, data points are shown in the </a:t>
            </a:r>
            <a:r>
              <a:rPr lang="en-US" altLang="zh-CN" dirty="0" err="1" smtClean="0"/>
              <a:t>eigenspace</a:t>
            </a:r>
            <a:r>
              <a:rPr lang="en-US" altLang="zh-CN" dirty="0" smtClean="0"/>
              <a:t>. The calculated eigenvectors and their eigenvalues are displayed in a vertically projected parallel coordinates visualization, with eigenvectors ranked from top to bottom by dominance.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correlation view</a:t>
            </a:r>
            <a:r>
              <a:rPr lang="en-US" altLang="zh-CN" baseline="0" dirty="0" smtClean="0"/>
              <a:t> gives </a:t>
            </a:r>
            <a:r>
              <a:rPr lang="en-US" altLang="zh-CN" dirty="0" smtClean="0"/>
              <a:t>Pearson-correlation coefficients and relationships between variables are represented as a matrix of scatter plots and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18B8926D-C562-432E-8D05-F1553BACF9A3}" type="slidenum">
              <a:rPr lang="zh-CN" altLang="en-US" smtClean="0"/>
              <a:t>6</a:t>
            </a:fld>
            <a:endParaRPr lang="zh-CN" altLang="en-US"/>
          </a:p>
        </p:txBody>
      </p:sp>
    </p:spTree>
    <p:extLst>
      <p:ext uri="{BB962C8B-B14F-4D97-AF65-F5344CB8AC3E}">
        <p14:creationId xmlns:p14="http://schemas.microsoft.com/office/powerpoint/2010/main" val="3331289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smtClean="0"/>
              <a:t>iPCA</a:t>
            </a:r>
            <a:r>
              <a:rPr lang="en-US" altLang="zh-CN" dirty="0" smtClean="0"/>
              <a:t> provides bunch of interactive tools and</a:t>
            </a:r>
            <a:r>
              <a:rPr lang="en-US" altLang="zh-CN" baseline="0" dirty="0" smtClean="0"/>
              <a:t> is proved to be with </a:t>
            </a:r>
            <a:r>
              <a:rPr lang="en-US" altLang="zh-CN" dirty="0" smtClean="0"/>
              <a:t>effectiveness by performing a comparative user study</a:t>
            </a:r>
            <a:endParaRPr lang="zh-CN" altLang="en-US" dirty="0"/>
          </a:p>
        </p:txBody>
      </p:sp>
      <p:sp>
        <p:nvSpPr>
          <p:cNvPr id="4" name="Slide Number Placeholder 3"/>
          <p:cNvSpPr>
            <a:spLocks noGrp="1"/>
          </p:cNvSpPr>
          <p:nvPr>
            <p:ph type="sldNum" sz="quarter" idx="10"/>
          </p:nvPr>
        </p:nvSpPr>
        <p:spPr/>
        <p:txBody>
          <a:bodyPr/>
          <a:lstStyle/>
          <a:p>
            <a:fld id="{18B8926D-C562-432E-8D05-F1553BACF9A3}" type="slidenum">
              <a:rPr lang="zh-CN" altLang="en-US" smtClean="0"/>
              <a:t>7</a:t>
            </a:fld>
            <a:endParaRPr lang="zh-CN" altLang="en-US"/>
          </a:p>
        </p:txBody>
      </p:sp>
    </p:spTree>
    <p:extLst>
      <p:ext uri="{BB962C8B-B14F-4D97-AF65-F5344CB8AC3E}">
        <p14:creationId xmlns:p14="http://schemas.microsoft.com/office/powerpoint/2010/main" val="1406007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Like what</a:t>
            </a:r>
            <a:r>
              <a:rPr lang="en-US" altLang="zh-CN" baseline="0" dirty="0" smtClean="0"/>
              <a:t> </a:t>
            </a:r>
            <a:r>
              <a:rPr lang="en-US" altLang="zh-CN" dirty="0" err="1" smtClean="0"/>
              <a:t>iPCA</a:t>
            </a:r>
            <a:r>
              <a:rPr lang="en-US" altLang="zh-CN" dirty="0" smtClean="0"/>
              <a:t> did, I want to do visualizations on projection view, correlation view, and </a:t>
            </a:r>
            <a:r>
              <a:rPr lang="en-US" altLang="zh-CN" dirty="0" err="1" smtClean="0"/>
              <a:t>dataview</a:t>
            </a:r>
            <a:r>
              <a:rPr lang="en-US" altLang="zh-CN" baseline="0" dirty="0" smtClean="0"/>
              <a:t> to give a clear insight on </a:t>
            </a:r>
            <a:r>
              <a:rPr lang="en-US" altLang="zh-CN" dirty="0" smtClean="0"/>
              <a:t>benchmark warehouse.</a:t>
            </a:r>
            <a:r>
              <a:rPr lang="en-US" altLang="zh-CN" baseline="0" dirty="0" smtClean="0"/>
              <a:t> </a:t>
            </a:r>
            <a:endParaRPr lang="zh-CN" altLang="en-US" dirty="0"/>
          </a:p>
        </p:txBody>
      </p:sp>
      <p:sp>
        <p:nvSpPr>
          <p:cNvPr id="4" name="Slide Number Placeholder 3"/>
          <p:cNvSpPr>
            <a:spLocks noGrp="1"/>
          </p:cNvSpPr>
          <p:nvPr>
            <p:ph type="sldNum" sz="quarter" idx="10"/>
          </p:nvPr>
        </p:nvSpPr>
        <p:spPr/>
        <p:txBody>
          <a:bodyPr/>
          <a:lstStyle/>
          <a:p>
            <a:fld id="{18B8926D-C562-432E-8D05-F1553BACF9A3}" type="slidenum">
              <a:rPr lang="zh-CN" altLang="en-US" smtClean="0"/>
              <a:t>8</a:t>
            </a:fld>
            <a:endParaRPr lang="zh-CN" altLang="en-US"/>
          </a:p>
        </p:txBody>
      </p:sp>
    </p:spTree>
    <p:extLst>
      <p:ext uri="{BB962C8B-B14F-4D97-AF65-F5344CB8AC3E}">
        <p14:creationId xmlns:p14="http://schemas.microsoft.com/office/powerpoint/2010/main" val="3999523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First,</a:t>
            </a:r>
            <a:r>
              <a:rPr lang="en-US" altLang="zh-CN" baseline="0" dirty="0" smtClean="0"/>
              <a:t> I did principle components analysis on the dataset and get the top two components: </a:t>
            </a:r>
            <a:r>
              <a:rPr lang="en-US" altLang="zh-CN" baseline="0" dirty="0" err="1" smtClean="0"/>
              <a:t>host_context_switch</a:t>
            </a:r>
            <a:r>
              <a:rPr lang="en-US" altLang="zh-CN" baseline="0" dirty="0" smtClean="0"/>
              <a:t> and </a:t>
            </a:r>
            <a:r>
              <a:rPr lang="en-US" altLang="zh-CN" baseline="0" dirty="0" err="1" smtClean="0"/>
              <a:t>host_disk_weighted_io_time</a:t>
            </a:r>
            <a:r>
              <a:rPr lang="en-US" altLang="zh-CN" baseline="0" dirty="0" smtClean="0"/>
              <a:t>. Then I use the </a:t>
            </a:r>
            <a:r>
              <a:rPr lang="en-US" altLang="zh-CN" baseline="0" dirty="0" err="1" smtClean="0"/>
              <a:t>tramsformed</a:t>
            </a:r>
            <a:r>
              <a:rPr lang="en-US" altLang="zh-CN" baseline="0" dirty="0" smtClean="0"/>
              <a:t> result to do the 2 dimensional projection. I also did k-means clustering and find 13 is the best cluster number. You can see the legend from 1 to 13 refers to the cluster number. </a:t>
            </a:r>
            <a:endParaRPr lang="en-US" altLang="zh-CN" dirty="0" smtClean="0"/>
          </a:p>
          <a:p>
            <a:r>
              <a:rPr lang="en-US" altLang="zh-CN" dirty="0" smtClean="0"/>
              <a:t>The projection view contains 3 subplots:</a:t>
            </a:r>
            <a:r>
              <a:rPr lang="en-US" altLang="zh-CN" baseline="0" dirty="0" smtClean="0"/>
              <a:t> one scatter plot and two histogram plots. The scatter plot is the result of PCA. The color represents which cluster it belongs to because I did clustering and get 13 clusters.  </a:t>
            </a:r>
          </a:p>
          <a:p>
            <a:r>
              <a:rPr lang="en-US" altLang="zh-CN" baseline="0" dirty="0" smtClean="0"/>
              <a:t>I also did lasso for brushing. The third picture is the brushing result, you can see the different opacity which is the result of selection. When you double click, it will recover. So the opacity in scatter plot represents whether this data item is selected.</a:t>
            </a:r>
          </a:p>
          <a:p>
            <a:r>
              <a:rPr lang="en-US" altLang="zh-CN" baseline="0" dirty="0" smtClean="0"/>
              <a:t>The two histogram plots indicates the distribution of brushing results. For example, if you select several data points using lasso, the left histogram will calculate the minimum and maximum points’ value in </a:t>
            </a:r>
            <a:r>
              <a:rPr lang="en-US" altLang="zh-CN" baseline="0" dirty="0" err="1" smtClean="0"/>
              <a:t>xaxis</a:t>
            </a:r>
            <a:r>
              <a:rPr lang="en-US" altLang="zh-CN" baseline="0" dirty="0" smtClean="0"/>
              <a:t>, here is the host context switch attribute you select and calculate the data point number at this </a:t>
            </a:r>
            <a:r>
              <a:rPr lang="en-US" altLang="zh-CN" baseline="0" dirty="0" err="1" smtClean="0"/>
              <a:t>xaxis</a:t>
            </a:r>
            <a:r>
              <a:rPr lang="en-US" altLang="zh-CN" baseline="0" dirty="0" smtClean="0"/>
              <a:t> value in your selection. And the right histogram will do the y part at the same time. </a:t>
            </a:r>
            <a:endParaRPr lang="zh-CN" altLang="en-US" dirty="0"/>
          </a:p>
        </p:txBody>
      </p:sp>
      <p:sp>
        <p:nvSpPr>
          <p:cNvPr id="4" name="Slide Number Placeholder 3"/>
          <p:cNvSpPr>
            <a:spLocks noGrp="1"/>
          </p:cNvSpPr>
          <p:nvPr>
            <p:ph type="sldNum" sz="quarter" idx="10"/>
          </p:nvPr>
        </p:nvSpPr>
        <p:spPr/>
        <p:txBody>
          <a:bodyPr/>
          <a:lstStyle/>
          <a:p>
            <a:fld id="{18B8926D-C562-432E-8D05-F1553BACF9A3}" type="slidenum">
              <a:rPr lang="zh-CN" altLang="en-US" smtClean="0"/>
              <a:t>9</a:t>
            </a:fld>
            <a:endParaRPr lang="zh-CN" altLang="en-US"/>
          </a:p>
        </p:txBody>
      </p:sp>
    </p:spTree>
    <p:extLst>
      <p:ext uri="{BB962C8B-B14F-4D97-AF65-F5344CB8AC3E}">
        <p14:creationId xmlns:p14="http://schemas.microsoft.com/office/powerpoint/2010/main" val="6657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a:t>
            </a:r>
            <a:r>
              <a:rPr lang="en-US" altLang="zh-CN" baseline="0" dirty="0" smtClean="0"/>
              <a:t> use </a:t>
            </a:r>
            <a:r>
              <a:rPr lang="en-US" altLang="zh-CN" dirty="0" smtClean="0"/>
              <a:t>parallel coordinates to give a data view.</a:t>
            </a:r>
            <a:r>
              <a:rPr lang="en-US" altLang="zh-CN" baseline="0" dirty="0" smtClean="0"/>
              <a:t> E</a:t>
            </a:r>
            <a:r>
              <a:rPr lang="en-US" altLang="zh-CN" dirty="0" smtClean="0"/>
              <a:t>ach dimension represents the dimensions in the original data, and each line represents each data item. </a:t>
            </a:r>
          </a:p>
          <a:p>
            <a:r>
              <a:rPr lang="en-US" altLang="zh-CN" dirty="0" smtClean="0"/>
              <a:t>Color of each line also represents</a:t>
            </a:r>
            <a:r>
              <a:rPr lang="en-US" altLang="zh-CN" baseline="0" dirty="0" smtClean="0"/>
              <a:t> cluster number and opacity represent if the data item is selected by user. The right picture is the result of selection. </a:t>
            </a:r>
            <a:endParaRPr lang="zh-CN" altLang="en-US" dirty="0"/>
          </a:p>
        </p:txBody>
      </p:sp>
      <p:sp>
        <p:nvSpPr>
          <p:cNvPr id="4" name="Slide Number Placeholder 3"/>
          <p:cNvSpPr>
            <a:spLocks noGrp="1"/>
          </p:cNvSpPr>
          <p:nvPr>
            <p:ph type="sldNum" sz="quarter" idx="10"/>
          </p:nvPr>
        </p:nvSpPr>
        <p:spPr/>
        <p:txBody>
          <a:bodyPr/>
          <a:lstStyle/>
          <a:p>
            <a:fld id="{18B8926D-C562-432E-8D05-F1553BACF9A3}" type="slidenum">
              <a:rPr lang="zh-CN" altLang="en-US" smtClean="0"/>
              <a:t>10</a:t>
            </a:fld>
            <a:endParaRPr lang="zh-CN" altLang="en-US"/>
          </a:p>
        </p:txBody>
      </p:sp>
    </p:spTree>
    <p:extLst>
      <p:ext uri="{BB962C8B-B14F-4D97-AF65-F5344CB8AC3E}">
        <p14:creationId xmlns:p14="http://schemas.microsoft.com/office/powerpoint/2010/main" val="2165147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zh-CN"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zh-CN"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4.png"/><Relationship Id="rId5" Type="http://schemas.openxmlformats.org/officeDocument/2006/relationships/diagramQuickStyle" Target="../diagrams/quickStyle1.xm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gif"/><Relationship Id="rId14" Type="http://schemas.openxmlformats.org/officeDocument/2006/relationships/image" Target="../media/image7.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Baseline presentation</a:t>
            </a:r>
            <a:endParaRPr lang="zh-CN" altLang="en-US" dirty="0"/>
          </a:p>
        </p:txBody>
      </p:sp>
      <p:sp>
        <p:nvSpPr>
          <p:cNvPr id="3" name="Subtitle 2"/>
          <p:cNvSpPr>
            <a:spLocks noGrp="1"/>
          </p:cNvSpPr>
          <p:nvPr>
            <p:ph type="subTitle" idx="1"/>
          </p:nvPr>
        </p:nvSpPr>
        <p:spPr/>
        <p:txBody>
          <a:bodyPr/>
          <a:lstStyle/>
          <a:p>
            <a:r>
              <a:rPr lang="en-US" altLang="zh-CN" dirty="0" smtClean="0"/>
              <a:t>Wei Fan</a:t>
            </a:r>
            <a:endParaRPr lang="zh-CN" altLang="en-US" dirty="0"/>
          </a:p>
        </p:txBody>
      </p:sp>
    </p:spTree>
    <p:extLst>
      <p:ext uri="{BB962C8B-B14F-4D97-AF65-F5344CB8AC3E}">
        <p14:creationId xmlns:p14="http://schemas.microsoft.com/office/powerpoint/2010/main" val="978757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Visual encodings</a:t>
            </a:r>
            <a:endParaRPr lang="zh-CN" altLang="en-US" dirty="0"/>
          </a:p>
        </p:txBody>
      </p:sp>
      <p:sp>
        <p:nvSpPr>
          <p:cNvPr id="5" name="Content Placeholder 4"/>
          <p:cNvSpPr>
            <a:spLocks noGrp="1"/>
          </p:cNvSpPr>
          <p:nvPr>
            <p:ph idx="1"/>
          </p:nvPr>
        </p:nvSpPr>
        <p:spPr/>
        <p:txBody>
          <a:bodyPr/>
          <a:lstStyle/>
          <a:p>
            <a:r>
              <a:rPr lang="en-US" altLang="zh-CN" dirty="0" smtClean="0"/>
              <a:t>Data view</a:t>
            </a:r>
          </a:p>
          <a:p>
            <a:endParaRPr lang="zh-CN" altLang="en-US" dirty="0"/>
          </a:p>
        </p:txBody>
      </p:sp>
      <p:pic>
        <p:nvPicPr>
          <p:cNvPr id="6" name="Picture 5"/>
          <p:cNvPicPr>
            <a:picLocks noChangeAspect="1"/>
          </p:cNvPicPr>
          <p:nvPr/>
        </p:nvPicPr>
        <p:blipFill>
          <a:blip r:embed="rId3"/>
          <a:stretch>
            <a:fillRect/>
          </a:stretch>
        </p:blipFill>
        <p:spPr>
          <a:xfrm>
            <a:off x="366162" y="3046243"/>
            <a:ext cx="6199230" cy="2677899"/>
          </a:xfrm>
          <a:prstGeom prst="rect">
            <a:avLst/>
          </a:prstGeom>
        </p:spPr>
      </p:pic>
      <p:pic>
        <p:nvPicPr>
          <p:cNvPr id="7" name="Picture 6"/>
          <p:cNvPicPr>
            <a:picLocks noChangeAspect="1"/>
          </p:cNvPicPr>
          <p:nvPr/>
        </p:nvPicPr>
        <p:blipFill>
          <a:blip r:embed="rId4"/>
          <a:stretch>
            <a:fillRect/>
          </a:stretch>
        </p:blipFill>
        <p:spPr>
          <a:xfrm>
            <a:off x="6473652" y="3275529"/>
            <a:ext cx="5600700" cy="2219325"/>
          </a:xfrm>
          <a:prstGeom prst="rect">
            <a:avLst/>
          </a:prstGeom>
        </p:spPr>
      </p:pic>
    </p:spTree>
    <p:extLst>
      <p:ext uri="{BB962C8B-B14F-4D97-AF65-F5344CB8AC3E}">
        <p14:creationId xmlns:p14="http://schemas.microsoft.com/office/powerpoint/2010/main" val="14110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Visual encodings</a:t>
            </a:r>
            <a:endParaRPr lang="zh-CN" altLang="en-US" dirty="0"/>
          </a:p>
        </p:txBody>
      </p:sp>
      <p:sp>
        <p:nvSpPr>
          <p:cNvPr id="3" name="Content Placeholder 2"/>
          <p:cNvSpPr>
            <a:spLocks noGrp="1"/>
          </p:cNvSpPr>
          <p:nvPr>
            <p:ph idx="1"/>
          </p:nvPr>
        </p:nvSpPr>
        <p:spPr/>
        <p:txBody>
          <a:bodyPr/>
          <a:lstStyle/>
          <a:p>
            <a:r>
              <a:rPr lang="en-US" altLang="zh-CN" dirty="0" smtClean="0"/>
              <a:t>Normalization view: min-max</a:t>
            </a:r>
            <a:endParaRPr lang="zh-CN" altLang="en-US" dirty="0"/>
          </a:p>
        </p:txBody>
      </p:sp>
      <p:pic>
        <p:nvPicPr>
          <p:cNvPr id="4" name="Picture 3"/>
          <p:cNvPicPr>
            <a:picLocks noChangeAspect="1"/>
          </p:cNvPicPr>
          <p:nvPr/>
        </p:nvPicPr>
        <p:blipFill>
          <a:blip r:embed="rId3"/>
          <a:stretch>
            <a:fillRect/>
          </a:stretch>
        </p:blipFill>
        <p:spPr>
          <a:xfrm>
            <a:off x="541400" y="2953539"/>
            <a:ext cx="6412773" cy="2294872"/>
          </a:xfrm>
          <a:prstGeom prst="rect">
            <a:avLst/>
          </a:prstGeom>
        </p:spPr>
      </p:pic>
    </p:spTree>
    <p:extLst>
      <p:ext uri="{BB962C8B-B14F-4D97-AF65-F5344CB8AC3E}">
        <p14:creationId xmlns:p14="http://schemas.microsoft.com/office/powerpoint/2010/main" val="3417436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Visual encodings</a:t>
            </a:r>
            <a:endParaRPr lang="zh-CN" altLang="en-US" dirty="0"/>
          </a:p>
        </p:txBody>
      </p:sp>
      <p:sp>
        <p:nvSpPr>
          <p:cNvPr id="3" name="Content Placeholder 2"/>
          <p:cNvSpPr>
            <a:spLocks noGrp="1"/>
          </p:cNvSpPr>
          <p:nvPr>
            <p:ph idx="1"/>
          </p:nvPr>
        </p:nvSpPr>
        <p:spPr/>
        <p:txBody>
          <a:bodyPr/>
          <a:lstStyle/>
          <a:p>
            <a:r>
              <a:rPr lang="en-US" altLang="zh-CN" dirty="0"/>
              <a:t>C</a:t>
            </a:r>
            <a:r>
              <a:rPr lang="en-US" altLang="zh-CN" dirty="0" smtClean="0"/>
              <a:t>orrelation</a:t>
            </a:r>
            <a:endParaRPr lang="zh-CN" altLang="en-US" dirty="0"/>
          </a:p>
        </p:txBody>
      </p:sp>
      <p:pic>
        <p:nvPicPr>
          <p:cNvPr id="4" name="Picture 3"/>
          <p:cNvPicPr>
            <a:picLocks noChangeAspect="1"/>
          </p:cNvPicPr>
          <p:nvPr/>
        </p:nvPicPr>
        <p:blipFill>
          <a:blip r:embed="rId3"/>
          <a:stretch>
            <a:fillRect/>
          </a:stretch>
        </p:blipFill>
        <p:spPr>
          <a:xfrm>
            <a:off x="896111" y="2985134"/>
            <a:ext cx="2871217" cy="2179049"/>
          </a:xfrm>
          <a:prstGeom prst="rect">
            <a:avLst/>
          </a:prstGeom>
        </p:spPr>
      </p:pic>
    </p:spTree>
    <p:extLst>
      <p:ext uri="{BB962C8B-B14F-4D97-AF65-F5344CB8AC3E}">
        <p14:creationId xmlns:p14="http://schemas.microsoft.com/office/powerpoint/2010/main" val="4188577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Interaction &amp; demo</a:t>
            </a:r>
            <a:endParaRPr lang="zh-CN" altLang="en-US" dirty="0"/>
          </a:p>
        </p:txBody>
      </p:sp>
      <p:sp>
        <p:nvSpPr>
          <p:cNvPr id="3" name="Content Placeholder 2"/>
          <p:cNvSpPr>
            <a:spLocks noGrp="1"/>
          </p:cNvSpPr>
          <p:nvPr>
            <p:ph idx="1"/>
          </p:nvPr>
        </p:nvSpPr>
        <p:spPr/>
        <p:txBody>
          <a:bodyPr/>
          <a:lstStyle/>
          <a:p>
            <a:r>
              <a:rPr lang="en-US" altLang="zh-CN" dirty="0" smtClean="0"/>
              <a:t>Graph zoom, brushing, linking views</a:t>
            </a:r>
          </a:p>
          <a:p>
            <a:r>
              <a:rPr lang="en-US" altLang="zh-CN" dirty="0" smtClean="0"/>
              <a:t>Demo video</a:t>
            </a:r>
          </a:p>
          <a:p>
            <a:pPr marL="0" indent="0">
              <a:buNone/>
            </a:pPr>
            <a:endParaRPr lang="zh-CN" altLang="en-US" dirty="0"/>
          </a:p>
        </p:txBody>
      </p:sp>
    </p:spTree>
    <p:extLst>
      <p:ext uri="{BB962C8B-B14F-4D97-AF65-F5344CB8AC3E}">
        <p14:creationId xmlns:p14="http://schemas.microsoft.com/office/powerpoint/2010/main" val="1823648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Brief review - </a:t>
            </a:r>
            <a:r>
              <a:rPr lang="en-US" altLang="zh-CN" dirty="0" err="1" smtClean="0"/>
              <a:t>FECBench</a:t>
            </a:r>
            <a:endParaRPr lang="zh-CN" altLang="en-US" dirty="0"/>
          </a:p>
        </p:txBody>
      </p:sp>
      <p:sp>
        <p:nvSpPr>
          <p:cNvPr id="3" name="Content Placeholder 2"/>
          <p:cNvSpPr>
            <a:spLocks noGrp="1"/>
          </p:cNvSpPr>
          <p:nvPr>
            <p:ph idx="1"/>
          </p:nvPr>
        </p:nvSpPr>
        <p:spPr/>
        <p:txBody>
          <a:bodyPr/>
          <a:lstStyle/>
          <a:p>
            <a:endParaRPr lang="zh-CN" altLang="en-US" dirty="0"/>
          </a:p>
        </p:txBody>
      </p:sp>
      <p:grpSp>
        <p:nvGrpSpPr>
          <p:cNvPr id="4" name="Group 3"/>
          <p:cNvGrpSpPr/>
          <p:nvPr/>
        </p:nvGrpSpPr>
        <p:grpSpPr>
          <a:xfrm>
            <a:off x="677334" y="2160589"/>
            <a:ext cx="7165404" cy="3554411"/>
            <a:chOff x="847427" y="2057400"/>
            <a:chExt cx="7839373" cy="4586981"/>
          </a:xfrm>
        </p:grpSpPr>
        <p:graphicFrame>
          <p:nvGraphicFramePr>
            <p:cNvPr id="5" name="Diagram 4"/>
            <p:cNvGraphicFramePr/>
            <p:nvPr/>
          </p:nvGraphicFramePr>
          <p:xfrm>
            <a:off x="914400" y="2057400"/>
            <a:ext cx="725680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847427" y="2093976"/>
              <a:ext cx="1082932" cy="1041252"/>
            </a:xfrm>
            <a:prstGeom prst="rect">
              <a:avLst/>
            </a:prstGeom>
          </p:spPr>
        </p:pic>
        <p:grpSp>
          <p:nvGrpSpPr>
            <p:cNvPr id="7" name="Group 6"/>
            <p:cNvGrpSpPr/>
            <p:nvPr/>
          </p:nvGrpSpPr>
          <p:grpSpPr>
            <a:xfrm>
              <a:off x="1953685" y="2151660"/>
              <a:ext cx="1015200" cy="1006268"/>
              <a:chOff x="3170490" y="5204389"/>
              <a:chExt cx="1512605" cy="1341690"/>
            </a:xfrm>
          </p:grpSpPr>
          <p:sp>
            <p:nvSpPr>
              <p:cNvPr id="28" name="Rounded Rectangle 27"/>
              <p:cNvSpPr/>
              <p:nvPr/>
            </p:nvSpPr>
            <p:spPr>
              <a:xfrm>
                <a:off x="3170490" y="5204389"/>
                <a:ext cx="1512605" cy="134169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29" name="Picture 28" descr="Image result for clustering algorithms"/>
              <p:cNvPicPr>
                <a:picLocks noChangeAspect="1" noChangeArrowheads="1" noCrop="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38856" y="5367264"/>
                <a:ext cx="1341689" cy="10159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5040033" y="2151660"/>
              <a:ext cx="1083179" cy="1006268"/>
              <a:chOff x="5409488" y="290557"/>
              <a:chExt cx="1538243" cy="1504060"/>
            </a:xfrm>
          </p:grpSpPr>
          <p:sp>
            <p:nvSpPr>
              <p:cNvPr id="26" name="Rounded Rectangle 25"/>
              <p:cNvSpPr/>
              <p:nvPr/>
            </p:nvSpPr>
            <p:spPr>
              <a:xfrm>
                <a:off x="5409488" y="290557"/>
                <a:ext cx="1538243" cy="15040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27" name="Picture 26"/>
              <p:cNvPicPr>
                <a:picLocks noChangeAspect="1"/>
              </p:cNvPicPr>
              <p:nvPr/>
            </p:nvPicPr>
            <p:blipFill>
              <a:blip r:embed="rId10"/>
              <a:stretch>
                <a:fillRect/>
              </a:stretch>
            </p:blipFill>
            <p:spPr>
              <a:xfrm>
                <a:off x="5530679" y="393107"/>
                <a:ext cx="1286113" cy="1283827"/>
              </a:xfrm>
              <a:prstGeom prst="rect">
                <a:avLst/>
              </a:prstGeom>
            </p:spPr>
          </p:pic>
        </p:grpSp>
        <p:grpSp>
          <p:nvGrpSpPr>
            <p:cNvPr id="9" name="Group 8"/>
            <p:cNvGrpSpPr/>
            <p:nvPr/>
          </p:nvGrpSpPr>
          <p:grpSpPr>
            <a:xfrm>
              <a:off x="4088244" y="2151661"/>
              <a:ext cx="909119" cy="983568"/>
              <a:chOff x="2691925" y="5460763"/>
              <a:chExt cx="1392965" cy="1119499"/>
            </a:xfrm>
          </p:grpSpPr>
          <p:sp>
            <p:nvSpPr>
              <p:cNvPr id="24" name="Rounded Rectangle 23"/>
              <p:cNvSpPr/>
              <p:nvPr/>
            </p:nvSpPr>
            <p:spPr>
              <a:xfrm>
                <a:off x="2691925" y="5460763"/>
                <a:ext cx="1392965" cy="1119499"/>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25" name="Picture 24"/>
              <p:cNvPicPr>
                <a:picLocks noChangeAspect="1"/>
              </p:cNvPicPr>
              <p:nvPr/>
            </p:nvPicPr>
            <p:blipFill>
              <a:blip r:embed="rId11"/>
              <a:stretch>
                <a:fillRect/>
              </a:stretch>
            </p:blipFill>
            <p:spPr>
              <a:xfrm>
                <a:off x="2741336" y="5553268"/>
                <a:ext cx="1294141" cy="934487"/>
              </a:xfrm>
              <a:prstGeom prst="rect">
                <a:avLst/>
              </a:prstGeom>
            </p:spPr>
          </p:pic>
        </p:grpSp>
        <p:grpSp>
          <p:nvGrpSpPr>
            <p:cNvPr id="10" name="Group 9"/>
            <p:cNvGrpSpPr/>
            <p:nvPr/>
          </p:nvGrpSpPr>
          <p:grpSpPr>
            <a:xfrm>
              <a:off x="6198580" y="2111469"/>
              <a:ext cx="928346" cy="1006267"/>
              <a:chOff x="1580972" y="5170207"/>
              <a:chExt cx="1512606" cy="1333144"/>
            </a:xfrm>
          </p:grpSpPr>
          <p:sp>
            <p:nvSpPr>
              <p:cNvPr id="21" name="Rounded Rectangle 20"/>
              <p:cNvSpPr/>
              <p:nvPr/>
            </p:nvSpPr>
            <p:spPr>
              <a:xfrm>
                <a:off x="1580972" y="5170207"/>
                <a:ext cx="1512606" cy="133314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22" name="Picture 21" descr="Clipart - &lt;strong&gt;Database&lt;/strong&gt; symbol"/>
              <p:cNvPicPr>
                <a:picLocks noChangeAspect="1"/>
              </p:cNvPicPr>
              <p:nvPr/>
            </p:nvPicPr>
            <p:blipFill>
              <a:blip r:embed="rId12" cstate="print">
                <a:duotone>
                  <a:srgbClr val="ED7D31">
                    <a:shade val="45000"/>
                    <a:satMod val="135000"/>
                  </a:srgbClr>
                  <a:prstClr val="white"/>
                </a:duotone>
                <a:extLst>
                  <a:ext uri="{28A0092B-C50C-407E-A947-70E740481C1C}">
                    <a14:useLocalDpi xmlns:a14="http://schemas.microsoft.com/office/drawing/2010/main" val="0"/>
                  </a:ext>
                </a:extLst>
              </a:blip>
              <a:stretch>
                <a:fillRect/>
              </a:stretch>
            </p:blipFill>
            <p:spPr>
              <a:xfrm>
                <a:off x="2134549" y="5482129"/>
                <a:ext cx="682263" cy="944309"/>
              </a:xfrm>
              <a:prstGeom prst="rect">
                <a:avLst/>
              </a:prstGeom>
            </p:spPr>
          </p:pic>
          <p:pic>
            <p:nvPicPr>
              <p:cNvPr id="23" name="Picture 22" descr="301 Moved Permanently"/>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1613897" y="5580404"/>
                <a:ext cx="938755" cy="846034"/>
              </a:xfrm>
              <a:prstGeom prst="rect">
                <a:avLst/>
              </a:prstGeom>
            </p:spPr>
          </p:pic>
        </p:grpSp>
        <p:grpSp>
          <p:nvGrpSpPr>
            <p:cNvPr id="11" name="Group 10"/>
            <p:cNvGrpSpPr/>
            <p:nvPr/>
          </p:nvGrpSpPr>
          <p:grpSpPr>
            <a:xfrm>
              <a:off x="7202294" y="2133901"/>
              <a:ext cx="995320" cy="983834"/>
              <a:chOff x="2871387" y="4907991"/>
              <a:chExt cx="1435693" cy="1311779"/>
            </a:xfrm>
          </p:grpSpPr>
          <p:sp>
            <p:nvSpPr>
              <p:cNvPr id="19" name="Rounded Rectangle 18"/>
              <p:cNvSpPr/>
              <p:nvPr/>
            </p:nvSpPr>
            <p:spPr>
              <a:xfrm>
                <a:off x="2871387" y="4907991"/>
                <a:ext cx="1435693" cy="1311779"/>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20" name="Picture 19"/>
              <p:cNvPicPr>
                <a:picLocks noChangeAspect="1"/>
              </p:cNvPicPr>
              <p:nvPr/>
            </p:nvPicPr>
            <p:blipFill>
              <a:blip r:embed="rId14"/>
              <a:stretch>
                <a:fillRect/>
              </a:stretch>
            </p:blipFill>
            <p:spPr>
              <a:xfrm>
                <a:off x="2952068" y="5065546"/>
                <a:ext cx="1261276" cy="1072787"/>
              </a:xfrm>
              <a:prstGeom prst="rect">
                <a:avLst/>
              </a:prstGeom>
            </p:spPr>
          </p:pic>
        </p:grpSp>
        <p:grpSp>
          <p:nvGrpSpPr>
            <p:cNvPr id="12" name="Group 11"/>
            <p:cNvGrpSpPr/>
            <p:nvPr/>
          </p:nvGrpSpPr>
          <p:grpSpPr>
            <a:xfrm>
              <a:off x="3044253" y="2174524"/>
              <a:ext cx="951788" cy="943211"/>
              <a:chOff x="3516594" y="5195843"/>
              <a:chExt cx="1993933" cy="1410056"/>
            </a:xfrm>
          </p:grpSpPr>
          <p:sp>
            <p:nvSpPr>
              <p:cNvPr id="17" name="Rounded Rectangle 16"/>
              <p:cNvSpPr/>
              <p:nvPr/>
            </p:nvSpPr>
            <p:spPr>
              <a:xfrm>
                <a:off x="3516594" y="5195843"/>
                <a:ext cx="1993933" cy="141005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18" name="Picture 17"/>
              <p:cNvPicPr>
                <a:picLocks noChangeAspect="1"/>
              </p:cNvPicPr>
              <p:nvPr/>
            </p:nvPicPr>
            <p:blipFill>
              <a:blip r:embed="rId15"/>
              <a:stretch>
                <a:fillRect/>
              </a:stretch>
            </p:blipFill>
            <p:spPr>
              <a:xfrm>
                <a:off x="3619445" y="5333655"/>
                <a:ext cx="1788229" cy="1134431"/>
              </a:xfrm>
              <a:prstGeom prst="rect">
                <a:avLst/>
              </a:prstGeom>
            </p:spPr>
          </p:pic>
        </p:grpSp>
        <p:sp>
          <p:nvSpPr>
            <p:cNvPr id="13" name="Left Brace 12"/>
            <p:cNvSpPr/>
            <p:nvPr/>
          </p:nvSpPr>
          <p:spPr>
            <a:xfrm rot="16200000">
              <a:off x="3827714" y="2508433"/>
              <a:ext cx="529562" cy="6028295"/>
            </a:xfrm>
            <a:prstGeom prst="leftBrace">
              <a:avLst>
                <a:gd name="adj1" fmla="val 83273"/>
                <a:gd name="adj2" fmla="val 48481"/>
              </a:avLst>
            </a:prstGeom>
          </p:spPr>
          <p:style>
            <a:lnRef idx="3">
              <a:schemeClr val="accent2"/>
            </a:lnRef>
            <a:fillRef idx="0">
              <a:schemeClr val="accent2"/>
            </a:fillRef>
            <a:effectRef idx="2">
              <a:schemeClr val="accent2"/>
            </a:effectRef>
            <a:fontRef idx="minor">
              <a:schemeClr val="tx1"/>
            </a:fontRef>
          </p:style>
          <p:txBody>
            <a:bodyPr rtlCol="0" anchor="ctr"/>
            <a:lstStyle>
              <a:defPPr>
                <a:defRPr lang="en-US"/>
              </a:defPPr>
              <a:lvl1pPr algn="l" rtl="0" eaLnBrk="0" fontAlgn="base" hangingPunct="0">
                <a:spcBef>
                  <a:spcPct val="0"/>
                </a:spcBef>
                <a:spcAft>
                  <a:spcPct val="0"/>
                </a:spcAft>
                <a:defRPr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n-lt"/>
                  <a:ea typeface="+mn-ea"/>
                  <a:cs typeface="+mn-cs"/>
                </a:defRPr>
              </a:lvl2pPr>
              <a:lvl3pPr marL="914400" algn="l" rtl="0" eaLnBrk="0" fontAlgn="base" hangingPunct="0">
                <a:spcBef>
                  <a:spcPct val="0"/>
                </a:spcBef>
                <a:spcAft>
                  <a:spcPct val="0"/>
                </a:spcAft>
                <a:defRPr kern="1200">
                  <a:solidFill>
                    <a:schemeClr val="tx1"/>
                  </a:solidFill>
                  <a:latin typeface="+mn-lt"/>
                  <a:ea typeface="+mn-ea"/>
                  <a:cs typeface="+mn-cs"/>
                </a:defRPr>
              </a:lvl3pPr>
              <a:lvl4pPr marL="1371600" algn="l" rtl="0" eaLnBrk="0" fontAlgn="base" hangingPunct="0">
                <a:spcBef>
                  <a:spcPct val="0"/>
                </a:spcBef>
                <a:spcAft>
                  <a:spcPct val="0"/>
                </a:spcAft>
                <a:defRPr kern="1200">
                  <a:solidFill>
                    <a:schemeClr val="tx1"/>
                  </a:solidFill>
                  <a:latin typeface="+mn-lt"/>
                  <a:ea typeface="+mn-ea"/>
                  <a:cs typeface="+mn-cs"/>
                </a:defRPr>
              </a:lvl4pPr>
              <a:lvl5pPr marL="1828800" algn="l" rtl="0" eaLnBrk="0" fontAlgn="base" hangingPunct="0">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a:p>
          </p:txBody>
        </p:sp>
        <p:sp>
          <p:nvSpPr>
            <p:cNvPr id="14" name="Left Brace 13"/>
            <p:cNvSpPr/>
            <p:nvPr/>
          </p:nvSpPr>
          <p:spPr>
            <a:xfrm rot="16200000">
              <a:off x="7506698" y="4953394"/>
              <a:ext cx="427075" cy="1035883"/>
            </a:xfrm>
            <a:prstGeom prst="leftBrace">
              <a:avLst>
                <a:gd name="adj1" fmla="val 30111"/>
                <a:gd name="adj2" fmla="val 48481"/>
              </a:avLst>
            </a:prstGeom>
          </p:spPr>
          <p:style>
            <a:lnRef idx="3">
              <a:schemeClr val="accent2"/>
            </a:lnRef>
            <a:fillRef idx="0">
              <a:schemeClr val="accent2"/>
            </a:fillRef>
            <a:effectRef idx="2">
              <a:schemeClr val="accent2"/>
            </a:effectRef>
            <a:fontRef idx="minor">
              <a:schemeClr val="tx1"/>
            </a:fontRef>
          </p:style>
          <p:txBody>
            <a:bodyPr rtlCol="0" anchor="ctr"/>
            <a:lstStyle>
              <a:defPPr>
                <a:defRPr lang="en-US"/>
              </a:defPPr>
              <a:lvl1pPr algn="l" rtl="0" eaLnBrk="0" fontAlgn="base" hangingPunct="0">
                <a:spcBef>
                  <a:spcPct val="0"/>
                </a:spcBef>
                <a:spcAft>
                  <a:spcPct val="0"/>
                </a:spcAft>
                <a:defRPr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n-lt"/>
                  <a:ea typeface="+mn-ea"/>
                  <a:cs typeface="+mn-cs"/>
                </a:defRPr>
              </a:lvl2pPr>
              <a:lvl3pPr marL="914400" algn="l" rtl="0" eaLnBrk="0" fontAlgn="base" hangingPunct="0">
                <a:spcBef>
                  <a:spcPct val="0"/>
                </a:spcBef>
                <a:spcAft>
                  <a:spcPct val="0"/>
                </a:spcAft>
                <a:defRPr kern="1200">
                  <a:solidFill>
                    <a:schemeClr val="tx1"/>
                  </a:solidFill>
                  <a:latin typeface="+mn-lt"/>
                  <a:ea typeface="+mn-ea"/>
                  <a:cs typeface="+mn-cs"/>
                </a:defRPr>
              </a:lvl3pPr>
              <a:lvl4pPr marL="1371600" algn="l" rtl="0" eaLnBrk="0" fontAlgn="base" hangingPunct="0">
                <a:spcBef>
                  <a:spcPct val="0"/>
                </a:spcBef>
                <a:spcAft>
                  <a:spcPct val="0"/>
                </a:spcAft>
                <a:defRPr kern="1200">
                  <a:solidFill>
                    <a:schemeClr val="tx1"/>
                  </a:solidFill>
                  <a:latin typeface="+mn-lt"/>
                  <a:ea typeface="+mn-ea"/>
                  <a:cs typeface="+mn-cs"/>
                </a:defRPr>
              </a:lvl4pPr>
              <a:lvl5pPr marL="1828800" algn="l" rtl="0" eaLnBrk="0" fontAlgn="base" hangingPunct="0">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a:p>
          </p:txBody>
        </p:sp>
        <p:sp>
          <p:nvSpPr>
            <p:cNvPr id="15" name="TextBox 5"/>
            <p:cNvSpPr txBox="1"/>
            <p:nvPr/>
          </p:nvSpPr>
          <p:spPr>
            <a:xfrm>
              <a:off x="2296473" y="5866838"/>
              <a:ext cx="2977482" cy="646331"/>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a:r>
                <a:rPr lang="en-US" b="1" dirty="0" smtClean="0">
                  <a:solidFill>
                    <a:srgbClr val="FF0000"/>
                  </a:solidFill>
                </a:rPr>
                <a:t>OFFLINE</a:t>
              </a:r>
              <a:r>
                <a:rPr lang="en-US" b="1" dirty="0" smtClean="0"/>
                <a:t> - One Time Profiling </a:t>
              </a:r>
            </a:p>
            <a:p>
              <a:pPr algn="ctr"/>
              <a:r>
                <a:rPr lang="en-US" b="1" dirty="0" smtClean="0"/>
                <a:t>Step for Each Hardware</a:t>
              </a:r>
              <a:endParaRPr lang="en-US" b="1" dirty="0"/>
            </a:p>
          </p:txBody>
        </p:sp>
        <p:sp>
          <p:nvSpPr>
            <p:cNvPr id="16" name="TextBox 46"/>
            <p:cNvSpPr txBox="1"/>
            <p:nvPr/>
          </p:nvSpPr>
          <p:spPr>
            <a:xfrm>
              <a:off x="6794938" y="5782607"/>
              <a:ext cx="1891862" cy="861774"/>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a:r>
                <a:rPr lang="en-US" b="1" dirty="0" smtClean="0">
                  <a:solidFill>
                    <a:srgbClr val="FF0000"/>
                  </a:solidFill>
                </a:rPr>
                <a:t>ONLINE -</a:t>
              </a:r>
            </a:p>
            <a:p>
              <a:pPr algn="ctr"/>
              <a:r>
                <a:rPr lang="en-US" sz="1600" b="1" dirty="0" smtClean="0"/>
                <a:t>Repeat for </a:t>
              </a:r>
            </a:p>
            <a:p>
              <a:pPr algn="ctr"/>
              <a:r>
                <a:rPr lang="en-US" sz="1600" b="1" dirty="0" smtClean="0"/>
                <a:t>Each New App</a:t>
              </a:r>
              <a:endParaRPr lang="en-US" sz="1600" b="1" dirty="0"/>
            </a:p>
          </p:txBody>
        </p:sp>
      </p:grpSp>
    </p:spTree>
    <p:extLst>
      <p:ext uri="{BB962C8B-B14F-4D97-AF65-F5344CB8AC3E}">
        <p14:creationId xmlns:p14="http://schemas.microsoft.com/office/powerpoint/2010/main" val="417735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Brief review - Data</a:t>
            </a:r>
            <a:endParaRPr lang="zh-CN" altLang="en-US" dirty="0"/>
          </a:p>
        </p:txBody>
      </p:sp>
      <p:sp>
        <p:nvSpPr>
          <p:cNvPr id="3" name="Content Placeholder 2"/>
          <p:cNvSpPr>
            <a:spLocks noGrp="1"/>
          </p:cNvSpPr>
          <p:nvPr>
            <p:ph idx="1"/>
          </p:nvPr>
        </p:nvSpPr>
        <p:spPr/>
        <p:txBody>
          <a:bodyPr/>
          <a:lstStyle/>
          <a:p>
            <a:r>
              <a:rPr lang="en-US" altLang="zh-CN" dirty="0"/>
              <a:t>execution status of 110 applications(benchmarks)</a:t>
            </a:r>
          </a:p>
          <a:p>
            <a:pPr marL="0" indent="0">
              <a:buNone/>
            </a:pPr>
            <a:r>
              <a:rPr lang="en-US" altLang="zh-CN" dirty="0"/>
              <a:t>		(including resource pressure(e.g. memory bandwidth, disk </a:t>
            </a:r>
            <a:r>
              <a:rPr lang="en-US" altLang="zh-CN" dirty="0" err="1"/>
              <a:t>i</a:t>
            </a:r>
            <a:r>
              <a:rPr lang="en-US" altLang="zh-CN" dirty="0"/>
              <a:t>/o), 				performance(e.g. latency) )</a:t>
            </a:r>
          </a:p>
          <a:p>
            <a:endParaRPr lang="zh-CN" altLang="en-US" dirty="0"/>
          </a:p>
        </p:txBody>
      </p:sp>
    </p:spTree>
    <p:extLst>
      <p:ext uri="{BB962C8B-B14F-4D97-AF65-F5344CB8AC3E}">
        <p14:creationId xmlns:p14="http://schemas.microsoft.com/office/powerpoint/2010/main" val="143715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Brief review </a:t>
            </a:r>
            <a:r>
              <a:rPr lang="en-US" altLang="zh-CN" dirty="0"/>
              <a:t>- </a:t>
            </a:r>
            <a:r>
              <a:rPr lang="en-US" altLang="zh-CN" dirty="0" smtClean="0"/>
              <a:t>Task</a:t>
            </a:r>
            <a:endParaRPr lang="zh-CN" altLang="en-US" dirty="0"/>
          </a:p>
        </p:txBody>
      </p:sp>
      <p:sp>
        <p:nvSpPr>
          <p:cNvPr id="4" name="Content Placeholder 2"/>
          <p:cNvSpPr>
            <a:spLocks noGrp="1"/>
          </p:cNvSpPr>
          <p:nvPr>
            <p:ph idx="1"/>
          </p:nvPr>
        </p:nvSpPr>
        <p:spPr/>
        <p:txBody>
          <a:bodyPr/>
          <a:lstStyle/>
          <a:p>
            <a:r>
              <a:rPr lang="en-US" altLang="zh-CN" dirty="0"/>
              <a:t>Visualizations for </a:t>
            </a:r>
            <a:r>
              <a:rPr lang="en-US" altLang="zh-CN" dirty="0" smtClean="0"/>
              <a:t>benchmark warehouse</a:t>
            </a:r>
          </a:p>
          <a:p>
            <a:r>
              <a:rPr lang="en-US" altLang="zh-CN" dirty="0"/>
              <a:t>Visualizations for relevant system </a:t>
            </a:r>
            <a:r>
              <a:rPr lang="en-US" altLang="zh-CN" dirty="0" smtClean="0"/>
              <a:t>clusters</a:t>
            </a:r>
          </a:p>
          <a:p>
            <a:pPr marL="0" indent="0">
              <a:buNone/>
            </a:pP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701664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Related visual analysis work - </a:t>
            </a:r>
            <a:r>
              <a:rPr lang="en-US" altLang="zh-CN" dirty="0" err="1" smtClean="0"/>
              <a:t>iPCA</a:t>
            </a:r>
            <a:endParaRPr lang="zh-CN" altLang="en-US" dirty="0"/>
          </a:p>
        </p:txBody>
      </p:sp>
      <p:sp>
        <p:nvSpPr>
          <p:cNvPr id="3" name="Content Placeholder 2"/>
          <p:cNvSpPr>
            <a:spLocks noGrp="1"/>
          </p:cNvSpPr>
          <p:nvPr>
            <p:ph idx="1"/>
          </p:nvPr>
        </p:nvSpPr>
        <p:spPr/>
        <p:txBody>
          <a:bodyPr/>
          <a:lstStyle/>
          <a:p>
            <a:r>
              <a:rPr lang="en-US" altLang="zh-CN" dirty="0" err="1"/>
              <a:t>iPCA</a:t>
            </a:r>
            <a:r>
              <a:rPr lang="en-US" altLang="zh-CN" dirty="0"/>
              <a:t>: An Interactive System for PCA-based Visual </a:t>
            </a:r>
            <a:r>
              <a:rPr lang="en-US" altLang="zh-CN" dirty="0" smtClean="0"/>
              <a:t>Analytics, </a:t>
            </a:r>
            <a:r>
              <a:rPr lang="en-US" altLang="zh-CN" dirty="0"/>
              <a:t>DH </a:t>
            </a:r>
            <a:r>
              <a:rPr lang="en-US" altLang="zh-CN" dirty="0" err="1"/>
              <a:t>Jeong</a:t>
            </a:r>
            <a:endParaRPr lang="zh-CN" altLang="en-US" dirty="0"/>
          </a:p>
        </p:txBody>
      </p:sp>
      <p:pic>
        <p:nvPicPr>
          <p:cNvPr id="6" name="Picture 5"/>
          <p:cNvPicPr>
            <a:picLocks noChangeAspect="1"/>
          </p:cNvPicPr>
          <p:nvPr/>
        </p:nvPicPr>
        <p:blipFill>
          <a:blip r:embed="rId3"/>
          <a:stretch>
            <a:fillRect/>
          </a:stretch>
        </p:blipFill>
        <p:spPr>
          <a:xfrm>
            <a:off x="2497645" y="3238962"/>
            <a:ext cx="4124325" cy="1724025"/>
          </a:xfrm>
          <a:prstGeom prst="rect">
            <a:avLst/>
          </a:prstGeom>
        </p:spPr>
      </p:pic>
      <p:sp>
        <p:nvSpPr>
          <p:cNvPr id="7" name="TextBox 6"/>
          <p:cNvSpPr txBox="1"/>
          <p:nvPr/>
        </p:nvSpPr>
        <p:spPr>
          <a:xfrm>
            <a:off x="2910854" y="5132842"/>
            <a:ext cx="3711116" cy="369332"/>
          </a:xfrm>
          <a:prstGeom prst="rect">
            <a:avLst/>
          </a:prstGeom>
          <a:solidFill>
            <a:schemeClr val="bg1"/>
          </a:solidFill>
        </p:spPr>
        <p:txBody>
          <a:bodyPr wrap="square" rtlCol="0">
            <a:spAutoFit/>
          </a:bodyPr>
          <a:lstStyle/>
          <a:p>
            <a:r>
              <a:rPr lang="en-US" altLang="zh-CN" dirty="0" smtClean="0">
                <a:solidFill>
                  <a:schemeClr val="bg1">
                    <a:lumMod val="50000"/>
                  </a:schemeClr>
                </a:solidFill>
              </a:rPr>
              <a:t>Screenshot from </a:t>
            </a:r>
            <a:r>
              <a:rPr lang="en-US" altLang="zh-CN" dirty="0" err="1" smtClean="0">
                <a:solidFill>
                  <a:schemeClr val="bg1">
                    <a:lumMod val="50000"/>
                  </a:schemeClr>
                </a:solidFill>
              </a:rPr>
              <a:t>iPCA</a:t>
            </a:r>
            <a:r>
              <a:rPr lang="en-US" altLang="zh-CN" dirty="0" smtClean="0">
                <a:solidFill>
                  <a:schemeClr val="bg1">
                    <a:lumMod val="50000"/>
                  </a:schemeClr>
                </a:solidFill>
              </a:rPr>
              <a:t> paper</a:t>
            </a:r>
            <a:endParaRPr lang="zh-CN" altLang="en-US" dirty="0">
              <a:solidFill>
                <a:schemeClr val="bg1">
                  <a:lumMod val="50000"/>
                </a:schemeClr>
              </a:solidFill>
            </a:endParaRPr>
          </a:p>
        </p:txBody>
      </p:sp>
    </p:spTree>
    <p:extLst>
      <p:ext uri="{BB962C8B-B14F-4D97-AF65-F5344CB8AC3E}">
        <p14:creationId xmlns:p14="http://schemas.microsoft.com/office/powerpoint/2010/main" val="378065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Related visual analysis work - </a:t>
            </a:r>
            <a:r>
              <a:rPr lang="en-US" altLang="zh-CN" dirty="0" err="1"/>
              <a:t>iPCA</a:t>
            </a:r>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4" name="Picture 3"/>
          <p:cNvPicPr>
            <a:picLocks noChangeAspect="1"/>
          </p:cNvPicPr>
          <p:nvPr/>
        </p:nvPicPr>
        <p:blipFill>
          <a:blip r:embed="rId3"/>
          <a:stretch>
            <a:fillRect/>
          </a:stretch>
        </p:blipFill>
        <p:spPr>
          <a:xfrm>
            <a:off x="2024945" y="1727508"/>
            <a:ext cx="5096774" cy="3782968"/>
          </a:xfrm>
          <a:prstGeom prst="rect">
            <a:avLst/>
          </a:prstGeom>
        </p:spPr>
      </p:pic>
      <p:sp>
        <p:nvSpPr>
          <p:cNvPr id="5" name="TextBox 4"/>
          <p:cNvSpPr txBox="1"/>
          <p:nvPr/>
        </p:nvSpPr>
        <p:spPr>
          <a:xfrm>
            <a:off x="2717774" y="5510476"/>
            <a:ext cx="3711116" cy="369332"/>
          </a:xfrm>
          <a:prstGeom prst="rect">
            <a:avLst/>
          </a:prstGeom>
          <a:solidFill>
            <a:schemeClr val="bg1"/>
          </a:solidFill>
        </p:spPr>
        <p:txBody>
          <a:bodyPr wrap="square" rtlCol="0">
            <a:spAutoFit/>
          </a:bodyPr>
          <a:lstStyle/>
          <a:p>
            <a:r>
              <a:rPr lang="en-US" altLang="zh-CN" dirty="0" smtClean="0">
                <a:solidFill>
                  <a:schemeClr val="bg1">
                    <a:lumMod val="50000"/>
                  </a:schemeClr>
                </a:solidFill>
              </a:rPr>
              <a:t>Screenshot from </a:t>
            </a:r>
            <a:r>
              <a:rPr lang="en-US" altLang="zh-CN" dirty="0" err="1" smtClean="0">
                <a:solidFill>
                  <a:schemeClr val="bg1">
                    <a:lumMod val="50000"/>
                  </a:schemeClr>
                </a:solidFill>
              </a:rPr>
              <a:t>iPCA</a:t>
            </a:r>
            <a:r>
              <a:rPr lang="en-US" altLang="zh-CN" dirty="0" smtClean="0">
                <a:solidFill>
                  <a:schemeClr val="bg1">
                    <a:lumMod val="50000"/>
                  </a:schemeClr>
                </a:solidFill>
              </a:rPr>
              <a:t> paper</a:t>
            </a:r>
            <a:endParaRPr lang="zh-CN" altLang="en-US" dirty="0">
              <a:solidFill>
                <a:schemeClr val="bg1">
                  <a:lumMod val="50000"/>
                </a:schemeClr>
              </a:solidFill>
            </a:endParaRPr>
          </a:p>
        </p:txBody>
      </p:sp>
    </p:spTree>
    <p:extLst>
      <p:ext uri="{BB962C8B-B14F-4D97-AF65-F5344CB8AC3E}">
        <p14:creationId xmlns:p14="http://schemas.microsoft.com/office/powerpoint/2010/main" val="3768339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Related visual analysis work - </a:t>
            </a:r>
            <a:r>
              <a:rPr lang="en-US" altLang="zh-CN" dirty="0" err="1"/>
              <a:t>iPCA</a:t>
            </a:r>
            <a:endParaRPr lang="zh-CN" altLang="en-US" dirty="0"/>
          </a:p>
        </p:txBody>
      </p:sp>
      <p:sp>
        <p:nvSpPr>
          <p:cNvPr id="3" name="Content Placeholder 2"/>
          <p:cNvSpPr>
            <a:spLocks noGrp="1"/>
          </p:cNvSpPr>
          <p:nvPr>
            <p:ph idx="1"/>
          </p:nvPr>
        </p:nvSpPr>
        <p:spPr/>
        <p:txBody>
          <a:bodyPr/>
          <a:lstStyle/>
          <a:p>
            <a:r>
              <a:rPr lang="en-US" altLang="zh-CN" dirty="0"/>
              <a:t>effectiveness</a:t>
            </a:r>
            <a:endParaRPr lang="zh-CN" altLang="en-US" dirty="0"/>
          </a:p>
        </p:txBody>
      </p:sp>
    </p:spTree>
    <p:extLst>
      <p:ext uri="{BB962C8B-B14F-4D97-AF65-F5344CB8AC3E}">
        <p14:creationId xmlns:p14="http://schemas.microsoft.com/office/powerpoint/2010/main" val="130060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 baseline - objectives</a:t>
            </a:r>
            <a:endParaRPr lang="zh-CN" altLang="en-US" dirty="0"/>
          </a:p>
        </p:txBody>
      </p:sp>
      <p:sp>
        <p:nvSpPr>
          <p:cNvPr id="3" name="Content Placeholder 2"/>
          <p:cNvSpPr>
            <a:spLocks noGrp="1"/>
          </p:cNvSpPr>
          <p:nvPr>
            <p:ph idx="1"/>
          </p:nvPr>
        </p:nvSpPr>
        <p:spPr/>
        <p:txBody>
          <a:bodyPr/>
          <a:lstStyle/>
          <a:p>
            <a:r>
              <a:rPr lang="en-US" altLang="zh-CN" dirty="0" smtClean="0"/>
              <a:t>Using PCA to generate a 2 dimensional projection</a:t>
            </a:r>
          </a:p>
          <a:p>
            <a:r>
              <a:rPr lang="en-US" altLang="zh-CN" dirty="0"/>
              <a:t>Visualize </a:t>
            </a:r>
            <a:r>
              <a:rPr lang="en-US" altLang="zh-CN" dirty="0" smtClean="0"/>
              <a:t>Pearson-correlation coefficients</a:t>
            </a:r>
          </a:p>
          <a:p>
            <a:r>
              <a:rPr lang="en-US" altLang="zh-CN" dirty="0" smtClean="0"/>
              <a:t>A overall view of dataset</a:t>
            </a:r>
          </a:p>
          <a:p>
            <a:r>
              <a:rPr lang="en-US" altLang="zh-CN" dirty="0" smtClean="0"/>
              <a:t>Normalization </a:t>
            </a:r>
            <a:r>
              <a:rPr lang="en-US" altLang="zh-CN" dirty="0"/>
              <a:t>View</a:t>
            </a:r>
            <a:endParaRPr lang="zh-CN" altLang="en-US" dirty="0"/>
          </a:p>
        </p:txBody>
      </p:sp>
      <p:pic>
        <p:nvPicPr>
          <p:cNvPr id="5" name="Picture 4"/>
          <p:cNvPicPr>
            <a:picLocks noChangeAspect="1"/>
          </p:cNvPicPr>
          <p:nvPr/>
        </p:nvPicPr>
        <p:blipFill>
          <a:blip r:embed="rId3"/>
          <a:stretch>
            <a:fillRect/>
          </a:stretch>
        </p:blipFill>
        <p:spPr>
          <a:xfrm>
            <a:off x="5203960" y="3055303"/>
            <a:ext cx="5917168" cy="2759074"/>
          </a:xfrm>
          <a:prstGeom prst="rect">
            <a:avLst/>
          </a:prstGeom>
        </p:spPr>
      </p:pic>
    </p:spTree>
    <p:extLst>
      <p:ext uri="{BB962C8B-B14F-4D97-AF65-F5344CB8AC3E}">
        <p14:creationId xmlns:p14="http://schemas.microsoft.com/office/powerpoint/2010/main" val="2074254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Visual encodings</a:t>
            </a:r>
            <a:endParaRPr lang="zh-CN" altLang="en-US" dirty="0"/>
          </a:p>
        </p:txBody>
      </p:sp>
      <p:sp>
        <p:nvSpPr>
          <p:cNvPr id="3" name="Content Placeholder 2"/>
          <p:cNvSpPr>
            <a:spLocks noGrp="1"/>
          </p:cNvSpPr>
          <p:nvPr>
            <p:ph idx="1"/>
          </p:nvPr>
        </p:nvSpPr>
        <p:spPr>
          <a:xfrm>
            <a:off x="677334" y="2142301"/>
            <a:ext cx="8596668" cy="3880773"/>
          </a:xfrm>
        </p:spPr>
        <p:txBody>
          <a:bodyPr/>
          <a:lstStyle/>
          <a:p>
            <a:r>
              <a:rPr lang="en-US" altLang="zh-CN" dirty="0" smtClean="0"/>
              <a:t>Projection view: PCA, K-means, distribution view</a:t>
            </a:r>
            <a:endParaRPr lang="zh-CN" altLang="en-US" dirty="0"/>
          </a:p>
        </p:txBody>
      </p:sp>
      <p:pic>
        <p:nvPicPr>
          <p:cNvPr id="4" name="Picture 3"/>
          <p:cNvPicPr>
            <a:picLocks noChangeAspect="1"/>
          </p:cNvPicPr>
          <p:nvPr/>
        </p:nvPicPr>
        <p:blipFill>
          <a:blip r:embed="rId3"/>
          <a:stretch>
            <a:fillRect/>
          </a:stretch>
        </p:blipFill>
        <p:spPr>
          <a:xfrm>
            <a:off x="677334" y="2713672"/>
            <a:ext cx="6000750" cy="2162175"/>
          </a:xfrm>
          <a:prstGeom prst="rect">
            <a:avLst/>
          </a:prstGeom>
        </p:spPr>
      </p:pic>
      <p:pic>
        <p:nvPicPr>
          <p:cNvPr id="5" name="Picture 4"/>
          <p:cNvPicPr>
            <a:picLocks noChangeAspect="1"/>
          </p:cNvPicPr>
          <p:nvPr/>
        </p:nvPicPr>
        <p:blipFill>
          <a:blip r:embed="rId4"/>
          <a:stretch>
            <a:fillRect/>
          </a:stretch>
        </p:blipFill>
        <p:spPr>
          <a:xfrm>
            <a:off x="6678084" y="2942271"/>
            <a:ext cx="5048250" cy="1704975"/>
          </a:xfrm>
          <a:prstGeom prst="rect">
            <a:avLst/>
          </a:prstGeom>
        </p:spPr>
      </p:pic>
      <p:pic>
        <p:nvPicPr>
          <p:cNvPr id="6" name="Picture 5"/>
          <p:cNvPicPr>
            <a:picLocks noChangeAspect="1"/>
          </p:cNvPicPr>
          <p:nvPr/>
        </p:nvPicPr>
        <p:blipFill>
          <a:blip r:embed="rId5"/>
          <a:stretch>
            <a:fillRect/>
          </a:stretch>
        </p:blipFill>
        <p:spPr>
          <a:xfrm>
            <a:off x="4102417" y="4982750"/>
            <a:ext cx="3581430" cy="1419857"/>
          </a:xfrm>
          <a:prstGeom prst="rect">
            <a:avLst/>
          </a:prstGeom>
        </p:spPr>
      </p:pic>
    </p:spTree>
    <p:extLst>
      <p:ext uri="{BB962C8B-B14F-4D97-AF65-F5344CB8AC3E}">
        <p14:creationId xmlns:p14="http://schemas.microsoft.com/office/powerpoint/2010/main" val="25754695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258</TotalTime>
  <Words>1020</Words>
  <Application>Microsoft Office PowerPoint</Application>
  <PresentationFormat>Widescreen</PresentationFormat>
  <Paragraphs>77</Paragraphs>
  <Slides>13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方正姚体</vt:lpstr>
      <vt:lpstr>华文新魏</vt:lpstr>
      <vt:lpstr>宋体</vt:lpstr>
      <vt:lpstr>Arial</vt:lpstr>
      <vt:lpstr>Calibri</vt:lpstr>
      <vt:lpstr>Trebuchet MS</vt:lpstr>
      <vt:lpstr>Wingdings 3</vt:lpstr>
      <vt:lpstr>Facet</vt:lpstr>
      <vt:lpstr>Baseline presentation</vt:lpstr>
      <vt:lpstr>Brief review - FECBench</vt:lpstr>
      <vt:lpstr>Brief review - Data</vt:lpstr>
      <vt:lpstr>Brief review - Task</vt:lpstr>
      <vt:lpstr>Related visual analysis work - iPCA</vt:lpstr>
      <vt:lpstr>Related visual analysis work - iPCA</vt:lpstr>
      <vt:lpstr>Related visual analysis work - iPCA</vt:lpstr>
      <vt:lpstr>My baseline - objectives</vt:lpstr>
      <vt:lpstr>Visual encodings</vt:lpstr>
      <vt:lpstr>Visual encodings</vt:lpstr>
      <vt:lpstr>Visual encodings</vt:lpstr>
      <vt:lpstr>Visual encodings</vt:lpstr>
      <vt:lpstr>Interaction &amp; 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Baseline presentation</dc:title>
  <dc:creator>Fan Wei</dc:creator>
  <cp:lastModifiedBy>Fan Wei</cp:lastModifiedBy>
  <cp:revision>23</cp:revision>
  <dcterms:created xsi:type="dcterms:W3CDTF">2019-02-25T05:04:08Z</dcterms:created>
  <dcterms:modified xsi:type="dcterms:W3CDTF">2019-02-25T09:22:55Z</dcterms:modified>
</cp:coreProperties>
</file>