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354"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A08E-AA84-428A-9DE5-3B7719F9E600}" type="doc">
      <dgm:prSet loTypeId="urn:microsoft.com/office/officeart/2005/8/layout/hProcess9" loCatId="process" qsTypeId="urn:microsoft.com/office/officeart/2005/8/quickstyle/simple1" qsCatId="simple" csTypeId="urn:microsoft.com/office/officeart/2005/8/colors/colorful5" csCatId="colorful" phldr="1"/>
      <dgm:spPr/>
    </dgm:pt>
    <dgm:pt modelId="{AF962326-E88B-4BFD-9B3A-17133C57ED99}">
      <dgm:prSet phldrT="[Text]"/>
      <dgm:spPr>
        <a:xfrm>
          <a:off x="620" y="1219199"/>
          <a:ext cx="993912" cy="1625600"/>
        </a:xfr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Isolation Performance Profiling of Applications</a:t>
          </a:r>
          <a:endParaRPr lang="en-US" b="1" dirty="0">
            <a:solidFill>
              <a:sysClr val="window" lastClr="FFFFFF"/>
            </a:solidFill>
            <a:latin typeface="Calibri" panose="020F0502020204030204"/>
            <a:ea typeface="+mn-ea"/>
            <a:cs typeface="+mn-cs"/>
          </a:endParaRPr>
        </a:p>
      </dgm:t>
    </dgm:pt>
    <dgm:pt modelId="{37849BA5-4D9A-469A-B23A-ACBA1F8E5CA8}" type="parTrans" cxnId="{3417BD3C-882C-4127-8FFB-956E4768C3B5}">
      <dgm:prSet/>
      <dgm:spPr/>
      <dgm:t>
        <a:bodyPr/>
        <a:lstStyle/>
        <a:p>
          <a:endParaRPr lang="en-US"/>
        </a:p>
      </dgm:t>
    </dgm:pt>
    <dgm:pt modelId="{E5EE64C0-81F8-4859-A38C-D6A00974E90F}" type="sibTrans" cxnId="{3417BD3C-882C-4127-8FFB-956E4768C3B5}">
      <dgm:prSet/>
      <dgm:spPr/>
      <dgm:t>
        <a:bodyPr/>
        <a:lstStyle/>
        <a:p>
          <a:endParaRPr lang="en-US"/>
        </a:p>
      </dgm:t>
    </dgm:pt>
    <dgm:pt modelId="{3063FDB6-34C5-4054-89EF-187F7A80FC50}">
      <dgm:prSet phldrT="[Text]"/>
      <dgm:spPr>
        <a:xfrm>
          <a:off x="1044228" y="1219199"/>
          <a:ext cx="993912" cy="1625600"/>
        </a:xfr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Clustering of Applications</a:t>
          </a:r>
          <a:endParaRPr lang="en-US" b="1" dirty="0">
            <a:solidFill>
              <a:sysClr val="window" lastClr="FFFFFF"/>
            </a:solidFill>
            <a:latin typeface="Calibri" panose="020F0502020204030204"/>
            <a:ea typeface="+mn-ea"/>
            <a:cs typeface="+mn-cs"/>
          </a:endParaRPr>
        </a:p>
      </dgm:t>
    </dgm:pt>
    <dgm:pt modelId="{A7EFB2F8-FBF3-40A0-80DA-22500F274CE0}" type="parTrans" cxnId="{C62508BF-CCAF-413F-83BA-6215ACAF0291}">
      <dgm:prSet/>
      <dgm:spPr/>
      <dgm:t>
        <a:bodyPr/>
        <a:lstStyle/>
        <a:p>
          <a:endParaRPr lang="en-US"/>
        </a:p>
      </dgm:t>
    </dgm:pt>
    <dgm:pt modelId="{5B5FD93A-07F6-4775-836F-6DF34591D86E}" type="sibTrans" cxnId="{C62508BF-CCAF-413F-83BA-6215ACAF0291}">
      <dgm:prSet/>
      <dgm:spPr/>
      <dgm:t>
        <a:bodyPr/>
        <a:lstStyle/>
        <a:p>
          <a:endParaRPr lang="en-US"/>
        </a:p>
      </dgm:t>
    </dgm:pt>
    <dgm:pt modelId="{1EC89E3F-AD1E-4FD7-9850-1E0C60FFD2AF}">
      <dgm:prSet phldrT="[Text]"/>
      <dgm:spPr>
        <a:xfrm>
          <a:off x="2087837" y="1219199"/>
          <a:ext cx="993912" cy="1625600"/>
        </a:xfr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smtClean="0">
              <a:solidFill>
                <a:sysClr val="window" lastClr="FFFFFF"/>
              </a:solidFill>
              <a:latin typeface="Calibri" panose="020F0502020204030204"/>
              <a:ea typeface="+mn-ea"/>
              <a:cs typeface="+mn-cs"/>
            </a:rPr>
            <a:t>Application Mix Resource Utilization Profiling</a:t>
          </a:r>
          <a:endParaRPr lang="en-US" b="1" dirty="0">
            <a:solidFill>
              <a:sysClr val="window" lastClr="FFFFFF"/>
            </a:solidFill>
            <a:latin typeface="Calibri" panose="020F0502020204030204"/>
            <a:ea typeface="+mn-ea"/>
            <a:cs typeface="+mn-cs"/>
          </a:endParaRPr>
        </a:p>
      </dgm:t>
    </dgm:pt>
    <dgm:pt modelId="{79CFBFED-4CE8-46C3-9D7D-A2351670BDFF}" type="parTrans" cxnId="{0F2979A2-1427-499A-AB9A-3E0518E59BF2}">
      <dgm:prSet/>
      <dgm:spPr/>
      <dgm:t>
        <a:bodyPr/>
        <a:lstStyle/>
        <a:p>
          <a:endParaRPr lang="en-US"/>
        </a:p>
      </dgm:t>
    </dgm:pt>
    <dgm:pt modelId="{77E42304-1D86-4B49-897E-6491181A337F}" type="sibTrans" cxnId="{0F2979A2-1427-499A-AB9A-3E0518E59BF2}">
      <dgm:prSet/>
      <dgm:spPr/>
      <dgm:t>
        <a:bodyPr/>
        <a:lstStyle/>
        <a:p>
          <a:endParaRPr lang="en-US"/>
        </a:p>
      </dgm:t>
    </dgm:pt>
    <dgm:pt modelId="{4E4B90F3-D4BB-41E7-93F5-FF509F8A0F84}">
      <dgm:prSet phldrT="[Text]"/>
      <dgm:spPr>
        <a:xfrm>
          <a:off x="3131445" y="1219199"/>
          <a:ext cx="993912" cy="1625600"/>
        </a:xfr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Building </a:t>
          </a:r>
          <a:r>
            <a:rPr lang="en-US" b="1" dirty="0" smtClean="0">
              <a:solidFill>
                <a:sysClr val="window" lastClr="FFFFFF"/>
              </a:solidFill>
              <a:latin typeface="Calibri" panose="020F0502020204030204"/>
              <a:ea typeface="+mn-ea"/>
              <a:cs typeface="+mn-cs"/>
            </a:rPr>
            <a:t>Resource Stressor Prediction </a:t>
          </a:r>
          <a:r>
            <a:rPr lang="en-US" dirty="0" smtClean="0">
              <a:solidFill>
                <a:sysClr val="window" lastClr="FFFFFF"/>
              </a:solidFill>
              <a:latin typeface="Calibri" panose="020F0502020204030204"/>
              <a:ea typeface="+mn-ea"/>
              <a:cs typeface="+mn-cs"/>
            </a:rPr>
            <a:t>Model</a:t>
          </a:r>
          <a:endParaRPr lang="en-US" dirty="0">
            <a:solidFill>
              <a:sysClr val="window" lastClr="FFFFFF"/>
            </a:solidFill>
            <a:latin typeface="Calibri" panose="020F0502020204030204"/>
            <a:ea typeface="+mn-ea"/>
            <a:cs typeface="+mn-cs"/>
          </a:endParaRPr>
        </a:p>
      </dgm:t>
    </dgm:pt>
    <dgm:pt modelId="{10614B0B-C89A-4E9E-BE01-1BCA50E05622}" type="parTrans" cxnId="{3FFEC153-7ECE-4A88-9967-0640B8AD929D}">
      <dgm:prSet/>
      <dgm:spPr/>
      <dgm:t>
        <a:bodyPr/>
        <a:lstStyle/>
        <a:p>
          <a:endParaRPr lang="en-US"/>
        </a:p>
      </dgm:t>
    </dgm:pt>
    <dgm:pt modelId="{BC0E9E77-27CF-4122-9401-06B3A261559A}" type="sibTrans" cxnId="{3FFEC153-7ECE-4A88-9967-0640B8AD929D}">
      <dgm:prSet/>
      <dgm:spPr/>
      <dgm:t>
        <a:bodyPr/>
        <a:lstStyle/>
        <a:p>
          <a:endParaRPr lang="en-US"/>
        </a:p>
      </dgm:t>
    </dgm:pt>
    <dgm:pt modelId="{FFA3F70D-5F14-4D22-A076-33A7AEAD4855}">
      <dgm:prSet phldrT="[Text]"/>
      <dgm:spPr>
        <a:xfrm>
          <a:off x="5218662" y="1219199"/>
          <a:ext cx="993912" cy="1625600"/>
        </a:xfr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mtClean="0">
              <a:solidFill>
                <a:sysClr val="window" lastClr="FFFFFF"/>
              </a:solidFill>
              <a:latin typeface="Calibri" panose="020F0502020204030204"/>
              <a:ea typeface="+mn-ea"/>
              <a:cs typeface="+mn-cs"/>
            </a:rPr>
            <a:t>Building </a:t>
          </a:r>
          <a:r>
            <a:rPr lang="en-US" b="1" smtClean="0">
              <a:solidFill>
                <a:sysClr val="window" lastClr="FFFFFF"/>
              </a:solidFill>
              <a:latin typeface="Calibri" panose="020F0502020204030204"/>
              <a:ea typeface="+mn-ea"/>
              <a:cs typeface="+mn-cs"/>
            </a:rPr>
            <a:t>Application Mix Repository </a:t>
          </a:r>
          <a:r>
            <a:rPr lang="en-US" smtClean="0">
              <a:solidFill>
                <a:sysClr val="window" lastClr="FFFFFF"/>
              </a:solidFill>
              <a:latin typeface="Calibri" panose="020F0502020204030204"/>
              <a:ea typeface="+mn-ea"/>
              <a:cs typeface="+mn-cs"/>
            </a:rPr>
            <a:t>that cover the Resources Design Space Surface</a:t>
          </a:r>
          <a:endParaRPr lang="en-US" dirty="0">
            <a:solidFill>
              <a:sysClr val="window" lastClr="FFFFFF"/>
            </a:solidFill>
            <a:latin typeface="Calibri" panose="020F0502020204030204"/>
            <a:ea typeface="+mn-ea"/>
            <a:cs typeface="+mn-cs"/>
          </a:endParaRPr>
        </a:p>
      </dgm:t>
    </dgm:pt>
    <dgm:pt modelId="{A8503CB9-B215-4410-8958-1BA1968706B9}" type="parTrans" cxnId="{669E17E3-2D93-4CD7-B38A-649E8704A7AA}">
      <dgm:prSet/>
      <dgm:spPr/>
      <dgm:t>
        <a:bodyPr/>
        <a:lstStyle/>
        <a:p>
          <a:endParaRPr lang="en-US"/>
        </a:p>
      </dgm:t>
    </dgm:pt>
    <dgm:pt modelId="{16AAE967-8FDF-4AD7-A102-3E883AED424F}" type="sibTrans" cxnId="{669E17E3-2D93-4CD7-B38A-649E8704A7AA}">
      <dgm:prSet/>
      <dgm:spPr/>
      <dgm:t>
        <a:bodyPr/>
        <a:lstStyle/>
        <a:p>
          <a:endParaRPr lang="en-US"/>
        </a:p>
      </dgm:t>
    </dgm:pt>
    <dgm:pt modelId="{8E6E64F1-F529-4BE5-8280-C54D3E68AD93}">
      <dgm:prSet phldrT="[Text]"/>
      <dgm:spPr>
        <a:xfrm>
          <a:off x="4175054" y="1219199"/>
          <a:ext cx="993912" cy="1625600"/>
        </a:xfr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dirty="0" smtClean="0">
              <a:solidFill>
                <a:sysClr val="window" lastClr="FFFFFF"/>
              </a:solidFill>
              <a:latin typeface="Calibri" panose="020F0502020204030204"/>
              <a:ea typeface="+mn-ea"/>
              <a:cs typeface="+mn-cs"/>
            </a:rPr>
            <a:t>Creating </a:t>
          </a:r>
          <a:r>
            <a:rPr lang="en-US" b="1" dirty="0" smtClean="0">
              <a:solidFill>
                <a:sysClr val="window" lastClr="FFFFFF"/>
              </a:solidFill>
              <a:latin typeface="Calibri" panose="020F0502020204030204"/>
              <a:ea typeface="+mn-ea"/>
              <a:cs typeface="+mn-cs"/>
            </a:rPr>
            <a:t>Design Space Exploration surface for the Resources</a:t>
          </a:r>
          <a:endParaRPr lang="en-US" b="1" dirty="0">
            <a:solidFill>
              <a:sysClr val="window" lastClr="FFFFFF"/>
            </a:solidFill>
            <a:latin typeface="Calibri" panose="020F0502020204030204"/>
            <a:ea typeface="+mn-ea"/>
            <a:cs typeface="+mn-cs"/>
          </a:endParaRPr>
        </a:p>
      </dgm:t>
    </dgm:pt>
    <dgm:pt modelId="{07375ED0-0175-46E1-A7E0-3387C77D4873}" type="parTrans" cxnId="{2A11C353-2671-4E9E-9ADF-305A5373848C}">
      <dgm:prSet/>
      <dgm:spPr/>
      <dgm:t>
        <a:bodyPr/>
        <a:lstStyle/>
        <a:p>
          <a:endParaRPr lang="en-US"/>
        </a:p>
      </dgm:t>
    </dgm:pt>
    <dgm:pt modelId="{82BBBCB5-D9BD-449E-A941-69AC724C9AB1}" type="sibTrans" cxnId="{2A11C353-2671-4E9E-9ADF-305A5373848C}">
      <dgm:prSet/>
      <dgm:spPr/>
      <dgm:t>
        <a:bodyPr/>
        <a:lstStyle/>
        <a:p>
          <a:endParaRPr lang="en-US"/>
        </a:p>
      </dgm:t>
    </dgm:pt>
    <dgm:pt modelId="{CD6E029F-F7B4-4F6F-AB3D-8991B2734ED8}">
      <dgm:prSet phldrT="[Text]"/>
      <dgm:spPr>
        <a:xfrm>
          <a:off x="6262271" y="1219199"/>
          <a:ext cx="993912" cy="1625600"/>
        </a:xfr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b="1" dirty="0" smtClean="0">
              <a:solidFill>
                <a:sysClr val="window" lastClr="FFFFFF"/>
              </a:solidFill>
              <a:latin typeface="Calibri" panose="020F0502020204030204"/>
              <a:ea typeface="+mn-ea"/>
              <a:cs typeface="+mn-cs"/>
            </a:rPr>
            <a:t>Building the Application Interference Model</a:t>
          </a:r>
          <a:endParaRPr lang="en-US" dirty="0">
            <a:solidFill>
              <a:sysClr val="window" lastClr="FFFFFF"/>
            </a:solidFill>
            <a:latin typeface="Calibri" panose="020F0502020204030204"/>
            <a:ea typeface="+mn-ea"/>
            <a:cs typeface="+mn-cs"/>
          </a:endParaRPr>
        </a:p>
      </dgm:t>
    </dgm:pt>
    <dgm:pt modelId="{ADF4DAFB-60B9-42BE-9D89-20A1DB0879A4}" type="parTrans" cxnId="{14F28854-D087-4765-B248-72292E1DBBF6}">
      <dgm:prSet/>
      <dgm:spPr/>
      <dgm:t>
        <a:bodyPr/>
        <a:lstStyle/>
        <a:p>
          <a:endParaRPr lang="en-US"/>
        </a:p>
      </dgm:t>
    </dgm:pt>
    <dgm:pt modelId="{92B55F62-5FEF-4E23-811E-46D7F5286216}" type="sibTrans" cxnId="{14F28854-D087-4765-B248-72292E1DBBF6}">
      <dgm:prSet/>
      <dgm:spPr/>
      <dgm:t>
        <a:bodyPr/>
        <a:lstStyle/>
        <a:p>
          <a:endParaRPr lang="en-US"/>
        </a:p>
      </dgm:t>
    </dgm:pt>
    <dgm:pt modelId="{1EF60E28-9377-484B-B630-347D6140DD78}" type="pres">
      <dgm:prSet presAssocID="{4F7AA08E-AA84-428A-9DE5-3B7719F9E600}" presName="CompostProcess" presStyleCnt="0">
        <dgm:presLayoutVars>
          <dgm:dir/>
          <dgm:resizeHandles val="exact"/>
        </dgm:presLayoutVars>
      </dgm:prSet>
      <dgm:spPr/>
    </dgm:pt>
    <dgm:pt modelId="{FE638D24-AEF2-4FBF-81AA-08E9F0750A0D}" type="pres">
      <dgm:prSet presAssocID="{4F7AA08E-AA84-428A-9DE5-3B7719F9E600}" presName="arrow" presStyleLbl="bgShp" presStyleIdx="0" presStyleCnt="1" custLinFactNeighborX="-1232" custLinFactNeighborY="1250"/>
      <dgm:spPr>
        <a:xfrm>
          <a:off x="544260" y="0"/>
          <a:ext cx="6168283" cy="4064000"/>
        </a:xfrm>
        <a:prstGeom prst="rightArrow">
          <a:avLst/>
        </a:prstGeom>
        <a:solidFill>
          <a:srgbClr val="4472C4">
            <a:tint val="40000"/>
            <a:hueOff val="0"/>
            <a:satOff val="0"/>
            <a:lumOff val="0"/>
            <a:alphaOff val="0"/>
          </a:srgbClr>
        </a:solidFill>
        <a:ln>
          <a:noFill/>
        </a:ln>
        <a:effectLst/>
      </dgm:spPr>
    </dgm:pt>
    <dgm:pt modelId="{5A5F14E2-37CF-4F1D-AD34-2DEEE504F16C}" type="pres">
      <dgm:prSet presAssocID="{4F7AA08E-AA84-428A-9DE5-3B7719F9E600}" presName="linearProcess" presStyleCnt="0"/>
      <dgm:spPr/>
    </dgm:pt>
    <dgm:pt modelId="{95E4E1FE-7D13-410F-92DE-AD42AB6A4476}" type="pres">
      <dgm:prSet presAssocID="{AF962326-E88B-4BFD-9B3A-17133C57ED99}" presName="textNode" presStyleLbl="node1" presStyleIdx="0" presStyleCnt="7">
        <dgm:presLayoutVars>
          <dgm:bulletEnabled val="1"/>
        </dgm:presLayoutVars>
      </dgm:prSet>
      <dgm:spPr>
        <a:prstGeom prst="roundRect">
          <a:avLst/>
        </a:prstGeom>
      </dgm:spPr>
      <dgm:t>
        <a:bodyPr/>
        <a:lstStyle/>
        <a:p>
          <a:endParaRPr lang="en-US"/>
        </a:p>
      </dgm:t>
    </dgm:pt>
    <dgm:pt modelId="{C73338E7-CB8D-467D-8376-D5CC2B08FACD}" type="pres">
      <dgm:prSet presAssocID="{E5EE64C0-81F8-4859-A38C-D6A00974E90F}" presName="sibTrans" presStyleCnt="0"/>
      <dgm:spPr/>
    </dgm:pt>
    <dgm:pt modelId="{53AC01DA-EF6A-4A35-9CEC-16E840DFFDA8}" type="pres">
      <dgm:prSet presAssocID="{3063FDB6-34C5-4054-89EF-187F7A80FC50}" presName="textNode" presStyleLbl="node1" presStyleIdx="1" presStyleCnt="7">
        <dgm:presLayoutVars>
          <dgm:bulletEnabled val="1"/>
        </dgm:presLayoutVars>
      </dgm:prSet>
      <dgm:spPr>
        <a:prstGeom prst="roundRect">
          <a:avLst/>
        </a:prstGeom>
      </dgm:spPr>
      <dgm:t>
        <a:bodyPr/>
        <a:lstStyle/>
        <a:p>
          <a:endParaRPr lang="en-US"/>
        </a:p>
      </dgm:t>
    </dgm:pt>
    <dgm:pt modelId="{FC1AFFBF-9969-48CF-8FF7-4B2B73010607}" type="pres">
      <dgm:prSet presAssocID="{5B5FD93A-07F6-4775-836F-6DF34591D86E}" presName="sibTrans" presStyleCnt="0"/>
      <dgm:spPr/>
    </dgm:pt>
    <dgm:pt modelId="{95C1F2C3-E38C-43F6-996E-69E96143860C}" type="pres">
      <dgm:prSet presAssocID="{1EC89E3F-AD1E-4FD7-9850-1E0C60FFD2AF}" presName="textNode" presStyleLbl="node1" presStyleIdx="2" presStyleCnt="7">
        <dgm:presLayoutVars>
          <dgm:bulletEnabled val="1"/>
        </dgm:presLayoutVars>
      </dgm:prSet>
      <dgm:spPr>
        <a:prstGeom prst="roundRect">
          <a:avLst/>
        </a:prstGeom>
      </dgm:spPr>
      <dgm:t>
        <a:bodyPr/>
        <a:lstStyle/>
        <a:p>
          <a:endParaRPr lang="en-US"/>
        </a:p>
      </dgm:t>
    </dgm:pt>
    <dgm:pt modelId="{91EBCDCA-5FBF-4541-BF44-CBC77E311627}" type="pres">
      <dgm:prSet presAssocID="{77E42304-1D86-4B49-897E-6491181A337F}" presName="sibTrans" presStyleCnt="0"/>
      <dgm:spPr/>
    </dgm:pt>
    <dgm:pt modelId="{B164F34D-1D6C-4DEC-8FE4-0B11499EC71B}" type="pres">
      <dgm:prSet presAssocID="{4E4B90F3-D4BB-41E7-93F5-FF509F8A0F84}" presName="textNode" presStyleLbl="node1" presStyleIdx="3" presStyleCnt="7">
        <dgm:presLayoutVars>
          <dgm:bulletEnabled val="1"/>
        </dgm:presLayoutVars>
      </dgm:prSet>
      <dgm:spPr>
        <a:prstGeom prst="roundRect">
          <a:avLst/>
        </a:prstGeom>
      </dgm:spPr>
      <dgm:t>
        <a:bodyPr/>
        <a:lstStyle/>
        <a:p>
          <a:endParaRPr lang="en-US"/>
        </a:p>
      </dgm:t>
    </dgm:pt>
    <dgm:pt modelId="{FC3E37EF-BCA1-4B62-8CB6-CFA6D37970BF}" type="pres">
      <dgm:prSet presAssocID="{BC0E9E77-27CF-4122-9401-06B3A261559A}" presName="sibTrans" presStyleCnt="0"/>
      <dgm:spPr/>
    </dgm:pt>
    <dgm:pt modelId="{86DCBAF2-90B6-490B-B96F-EBBBD49666E5}" type="pres">
      <dgm:prSet presAssocID="{8E6E64F1-F529-4BE5-8280-C54D3E68AD93}" presName="textNode" presStyleLbl="node1" presStyleIdx="4" presStyleCnt="7">
        <dgm:presLayoutVars>
          <dgm:bulletEnabled val="1"/>
        </dgm:presLayoutVars>
      </dgm:prSet>
      <dgm:spPr>
        <a:prstGeom prst="roundRect">
          <a:avLst/>
        </a:prstGeom>
      </dgm:spPr>
      <dgm:t>
        <a:bodyPr/>
        <a:lstStyle/>
        <a:p>
          <a:endParaRPr lang="en-US"/>
        </a:p>
      </dgm:t>
    </dgm:pt>
    <dgm:pt modelId="{BDA5D074-E4E1-410A-A7A4-A62BCC5156F9}" type="pres">
      <dgm:prSet presAssocID="{82BBBCB5-D9BD-449E-A941-69AC724C9AB1}" presName="sibTrans" presStyleCnt="0"/>
      <dgm:spPr/>
    </dgm:pt>
    <dgm:pt modelId="{D9D671E5-6709-4BA2-AEF2-160813B5A6B4}" type="pres">
      <dgm:prSet presAssocID="{FFA3F70D-5F14-4D22-A076-33A7AEAD4855}" presName="textNode" presStyleLbl="node1" presStyleIdx="5" presStyleCnt="7">
        <dgm:presLayoutVars>
          <dgm:bulletEnabled val="1"/>
        </dgm:presLayoutVars>
      </dgm:prSet>
      <dgm:spPr>
        <a:prstGeom prst="roundRect">
          <a:avLst/>
        </a:prstGeom>
      </dgm:spPr>
      <dgm:t>
        <a:bodyPr/>
        <a:lstStyle/>
        <a:p>
          <a:endParaRPr lang="en-US"/>
        </a:p>
      </dgm:t>
    </dgm:pt>
    <dgm:pt modelId="{63921117-4F17-4516-972C-E9C3D004EB5D}" type="pres">
      <dgm:prSet presAssocID="{16AAE967-8FDF-4AD7-A102-3E883AED424F}" presName="sibTrans" presStyleCnt="0"/>
      <dgm:spPr/>
    </dgm:pt>
    <dgm:pt modelId="{5D30EE7B-9F05-423D-B42E-24AE5E6B45D9}" type="pres">
      <dgm:prSet presAssocID="{CD6E029F-F7B4-4F6F-AB3D-8991B2734ED8}" presName="textNode" presStyleLbl="node1" presStyleIdx="6" presStyleCnt="7">
        <dgm:presLayoutVars>
          <dgm:bulletEnabled val="1"/>
        </dgm:presLayoutVars>
      </dgm:prSet>
      <dgm:spPr>
        <a:prstGeom prst="roundRect">
          <a:avLst/>
        </a:prstGeom>
      </dgm:spPr>
      <dgm:t>
        <a:bodyPr/>
        <a:lstStyle/>
        <a:p>
          <a:endParaRPr lang="en-US"/>
        </a:p>
      </dgm:t>
    </dgm:pt>
  </dgm:ptLst>
  <dgm:cxnLst>
    <dgm:cxn modelId="{18912D3D-4262-4C00-9E54-ACDE44E095F0}" type="presOf" srcId="{8E6E64F1-F529-4BE5-8280-C54D3E68AD93}" destId="{86DCBAF2-90B6-490B-B96F-EBBBD49666E5}" srcOrd="0" destOrd="0" presId="urn:microsoft.com/office/officeart/2005/8/layout/hProcess9"/>
    <dgm:cxn modelId="{56F5BDC4-D33C-468C-999C-5FA969F32093}" type="presOf" srcId="{3063FDB6-34C5-4054-89EF-187F7A80FC50}" destId="{53AC01DA-EF6A-4A35-9CEC-16E840DFFDA8}" srcOrd="0" destOrd="0" presId="urn:microsoft.com/office/officeart/2005/8/layout/hProcess9"/>
    <dgm:cxn modelId="{A1DAAF44-65A8-4399-8127-19C493C5224C}" type="presOf" srcId="{AF962326-E88B-4BFD-9B3A-17133C57ED99}" destId="{95E4E1FE-7D13-410F-92DE-AD42AB6A4476}" srcOrd="0" destOrd="0" presId="urn:microsoft.com/office/officeart/2005/8/layout/hProcess9"/>
    <dgm:cxn modelId="{14F28854-D087-4765-B248-72292E1DBBF6}" srcId="{4F7AA08E-AA84-428A-9DE5-3B7719F9E600}" destId="{CD6E029F-F7B4-4F6F-AB3D-8991B2734ED8}" srcOrd="6" destOrd="0" parTransId="{ADF4DAFB-60B9-42BE-9D89-20A1DB0879A4}" sibTransId="{92B55F62-5FEF-4E23-811E-46D7F5286216}"/>
    <dgm:cxn modelId="{52FF72C9-4D68-4B7D-BCD9-DA59B0B02160}" type="presOf" srcId="{CD6E029F-F7B4-4F6F-AB3D-8991B2734ED8}" destId="{5D30EE7B-9F05-423D-B42E-24AE5E6B45D9}" srcOrd="0" destOrd="0" presId="urn:microsoft.com/office/officeart/2005/8/layout/hProcess9"/>
    <dgm:cxn modelId="{7101257E-0551-41C5-8C3B-D9EDF0761770}" type="presOf" srcId="{FFA3F70D-5F14-4D22-A076-33A7AEAD4855}" destId="{D9D671E5-6709-4BA2-AEF2-160813B5A6B4}" srcOrd="0" destOrd="0" presId="urn:microsoft.com/office/officeart/2005/8/layout/hProcess9"/>
    <dgm:cxn modelId="{C62508BF-CCAF-413F-83BA-6215ACAF0291}" srcId="{4F7AA08E-AA84-428A-9DE5-3B7719F9E600}" destId="{3063FDB6-34C5-4054-89EF-187F7A80FC50}" srcOrd="1" destOrd="0" parTransId="{A7EFB2F8-FBF3-40A0-80DA-22500F274CE0}" sibTransId="{5B5FD93A-07F6-4775-836F-6DF34591D86E}"/>
    <dgm:cxn modelId="{3FFEC153-7ECE-4A88-9967-0640B8AD929D}" srcId="{4F7AA08E-AA84-428A-9DE5-3B7719F9E600}" destId="{4E4B90F3-D4BB-41E7-93F5-FF509F8A0F84}" srcOrd="3" destOrd="0" parTransId="{10614B0B-C89A-4E9E-BE01-1BCA50E05622}" sibTransId="{BC0E9E77-27CF-4122-9401-06B3A261559A}"/>
    <dgm:cxn modelId="{2A11C353-2671-4E9E-9ADF-305A5373848C}" srcId="{4F7AA08E-AA84-428A-9DE5-3B7719F9E600}" destId="{8E6E64F1-F529-4BE5-8280-C54D3E68AD93}" srcOrd="4" destOrd="0" parTransId="{07375ED0-0175-46E1-A7E0-3387C77D4873}" sibTransId="{82BBBCB5-D9BD-449E-A941-69AC724C9AB1}"/>
    <dgm:cxn modelId="{D4852FB8-6268-4DB8-96C3-C13ACB21ECA1}" type="presOf" srcId="{4F7AA08E-AA84-428A-9DE5-3B7719F9E600}" destId="{1EF60E28-9377-484B-B630-347D6140DD78}" srcOrd="0" destOrd="0" presId="urn:microsoft.com/office/officeart/2005/8/layout/hProcess9"/>
    <dgm:cxn modelId="{40B525FB-62F3-4350-B79A-79AD168B8E1B}" type="presOf" srcId="{4E4B90F3-D4BB-41E7-93F5-FF509F8A0F84}" destId="{B164F34D-1D6C-4DEC-8FE4-0B11499EC71B}" srcOrd="0" destOrd="0" presId="urn:microsoft.com/office/officeart/2005/8/layout/hProcess9"/>
    <dgm:cxn modelId="{0F2979A2-1427-499A-AB9A-3E0518E59BF2}" srcId="{4F7AA08E-AA84-428A-9DE5-3B7719F9E600}" destId="{1EC89E3F-AD1E-4FD7-9850-1E0C60FFD2AF}" srcOrd="2" destOrd="0" parTransId="{79CFBFED-4CE8-46C3-9D7D-A2351670BDFF}" sibTransId="{77E42304-1D86-4B49-897E-6491181A337F}"/>
    <dgm:cxn modelId="{669E17E3-2D93-4CD7-B38A-649E8704A7AA}" srcId="{4F7AA08E-AA84-428A-9DE5-3B7719F9E600}" destId="{FFA3F70D-5F14-4D22-A076-33A7AEAD4855}" srcOrd="5" destOrd="0" parTransId="{A8503CB9-B215-4410-8958-1BA1968706B9}" sibTransId="{16AAE967-8FDF-4AD7-A102-3E883AED424F}"/>
    <dgm:cxn modelId="{7F959159-D42F-44A9-8E58-5A6C43D633BE}" type="presOf" srcId="{1EC89E3F-AD1E-4FD7-9850-1E0C60FFD2AF}" destId="{95C1F2C3-E38C-43F6-996E-69E96143860C}" srcOrd="0" destOrd="0" presId="urn:microsoft.com/office/officeart/2005/8/layout/hProcess9"/>
    <dgm:cxn modelId="{3417BD3C-882C-4127-8FFB-956E4768C3B5}" srcId="{4F7AA08E-AA84-428A-9DE5-3B7719F9E600}" destId="{AF962326-E88B-4BFD-9B3A-17133C57ED99}" srcOrd="0" destOrd="0" parTransId="{37849BA5-4D9A-469A-B23A-ACBA1F8E5CA8}" sibTransId="{E5EE64C0-81F8-4859-A38C-D6A00974E90F}"/>
    <dgm:cxn modelId="{11105D6E-2E42-41F5-B514-354A5AB6F94E}" type="presParOf" srcId="{1EF60E28-9377-484B-B630-347D6140DD78}" destId="{FE638D24-AEF2-4FBF-81AA-08E9F0750A0D}" srcOrd="0" destOrd="0" presId="urn:microsoft.com/office/officeart/2005/8/layout/hProcess9"/>
    <dgm:cxn modelId="{E1CE28F9-C4D0-49E6-A47F-DAD8D69B295E}" type="presParOf" srcId="{1EF60E28-9377-484B-B630-347D6140DD78}" destId="{5A5F14E2-37CF-4F1D-AD34-2DEEE504F16C}" srcOrd="1" destOrd="0" presId="urn:microsoft.com/office/officeart/2005/8/layout/hProcess9"/>
    <dgm:cxn modelId="{14434F04-5BC5-4C78-A404-5D9581DAAF17}" type="presParOf" srcId="{5A5F14E2-37CF-4F1D-AD34-2DEEE504F16C}" destId="{95E4E1FE-7D13-410F-92DE-AD42AB6A4476}" srcOrd="0" destOrd="0" presId="urn:microsoft.com/office/officeart/2005/8/layout/hProcess9"/>
    <dgm:cxn modelId="{F3114C9A-3409-45B4-87C3-731EEBFEA68F}" type="presParOf" srcId="{5A5F14E2-37CF-4F1D-AD34-2DEEE504F16C}" destId="{C73338E7-CB8D-467D-8376-D5CC2B08FACD}" srcOrd="1" destOrd="0" presId="urn:microsoft.com/office/officeart/2005/8/layout/hProcess9"/>
    <dgm:cxn modelId="{AD1ACB12-D218-440E-A447-943AC8F117E1}" type="presParOf" srcId="{5A5F14E2-37CF-4F1D-AD34-2DEEE504F16C}" destId="{53AC01DA-EF6A-4A35-9CEC-16E840DFFDA8}" srcOrd="2" destOrd="0" presId="urn:microsoft.com/office/officeart/2005/8/layout/hProcess9"/>
    <dgm:cxn modelId="{449E78D8-9FC7-4EC7-B16D-14852B4BA7F8}" type="presParOf" srcId="{5A5F14E2-37CF-4F1D-AD34-2DEEE504F16C}" destId="{FC1AFFBF-9969-48CF-8FF7-4B2B73010607}" srcOrd="3" destOrd="0" presId="urn:microsoft.com/office/officeart/2005/8/layout/hProcess9"/>
    <dgm:cxn modelId="{153BC5A9-76B4-4246-8F7D-830FC3412A57}" type="presParOf" srcId="{5A5F14E2-37CF-4F1D-AD34-2DEEE504F16C}" destId="{95C1F2C3-E38C-43F6-996E-69E96143860C}" srcOrd="4" destOrd="0" presId="urn:microsoft.com/office/officeart/2005/8/layout/hProcess9"/>
    <dgm:cxn modelId="{97DAD088-EB8E-4E56-A200-703550FDCC19}" type="presParOf" srcId="{5A5F14E2-37CF-4F1D-AD34-2DEEE504F16C}" destId="{91EBCDCA-5FBF-4541-BF44-CBC77E311627}" srcOrd="5" destOrd="0" presId="urn:microsoft.com/office/officeart/2005/8/layout/hProcess9"/>
    <dgm:cxn modelId="{61DA5395-A8B3-46AF-A9CF-B086AFB7E01C}" type="presParOf" srcId="{5A5F14E2-37CF-4F1D-AD34-2DEEE504F16C}" destId="{B164F34D-1D6C-4DEC-8FE4-0B11499EC71B}" srcOrd="6" destOrd="0" presId="urn:microsoft.com/office/officeart/2005/8/layout/hProcess9"/>
    <dgm:cxn modelId="{34354BA5-B9F0-4D4F-A1EB-A2338E7EBDCD}" type="presParOf" srcId="{5A5F14E2-37CF-4F1D-AD34-2DEEE504F16C}" destId="{FC3E37EF-BCA1-4B62-8CB6-CFA6D37970BF}" srcOrd="7" destOrd="0" presId="urn:microsoft.com/office/officeart/2005/8/layout/hProcess9"/>
    <dgm:cxn modelId="{B63DC479-2009-4A8C-AA9D-96D7F1F780B4}" type="presParOf" srcId="{5A5F14E2-37CF-4F1D-AD34-2DEEE504F16C}" destId="{86DCBAF2-90B6-490B-B96F-EBBBD49666E5}" srcOrd="8" destOrd="0" presId="urn:microsoft.com/office/officeart/2005/8/layout/hProcess9"/>
    <dgm:cxn modelId="{D8EF92DF-F7AF-4C7E-96C0-BF64A71F3961}" type="presParOf" srcId="{5A5F14E2-37CF-4F1D-AD34-2DEEE504F16C}" destId="{BDA5D074-E4E1-410A-A7A4-A62BCC5156F9}" srcOrd="9" destOrd="0" presId="urn:microsoft.com/office/officeart/2005/8/layout/hProcess9"/>
    <dgm:cxn modelId="{9C6F3EB2-E314-40FF-81D4-D389FB33A64B}" type="presParOf" srcId="{5A5F14E2-37CF-4F1D-AD34-2DEEE504F16C}" destId="{D9D671E5-6709-4BA2-AEF2-160813B5A6B4}" srcOrd="10" destOrd="0" presId="urn:microsoft.com/office/officeart/2005/8/layout/hProcess9"/>
    <dgm:cxn modelId="{1B0D900C-DD1E-43C4-AE5B-E0237ADA87AE}" type="presParOf" srcId="{5A5F14E2-37CF-4F1D-AD34-2DEEE504F16C}" destId="{63921117-4F17-4516-972C-E9C3D004EB5D}" srcOrd="11" destOrd="0" presId="urn:microsoft.com/office/officeart/2005/8/layout/hProcess9"/>
    <dgm:cxn modelId="{794D88CE-2D84-4294-B7F6-63536126D9DE}" type="presParOf" srcId="{5A5F14E2-37CF-4F1D-AD34-2DEEE504F16C}" destId="{5D30EE7B-9F05-423D-B42E-24AE5E6B45D9}"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38D24-AEF2-4FBF-81AA-08E9F0750A0D}">
      <dsp:nvSpPr>
        <dsp:cNvPr id="0" name=""/>
        <dsp:cNvSpPr/>
      </dsp:nvSpPr>
      <dsp:spPr>
        <a:xfrm>
          <a:off x="428009" y="0"/>
          <a:ext cx="5637982" cy="3149158"/>
        </a:xfrm>
        <a:prstGeom prst="rightArrow">
          <a:avLst/>
        </a:prstGeom>
        <a:solidFill>
          <a:srgbClr val="4472C4">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95E4E1FE-7D13-410F-92DE-AD42AB6A4476}">
      <dsp:nvSpPr>
        <dsp:cNvPr id="0" name=""/>
        <dsp:cNvSpPr/>
      </dsp:nvSpPr>
      <dsp:spPr>
        <a:xfrm>
          <a:off x="566" y="944747"/>
          <a:ext cx="908463" cy="1259663"/>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Isolation Performance Profiling of Applications</a:t>
          </a:r>
          <a:endParaRPr lang="en-US" sz="900" b="1" kern="1200" dirty="0">
            <a:solidFill>
              <a:sysClr val="window" lastClr="FFFFFF"/>
            </a:solidFill>
            <a:latin typeface="Calibri" panose="020F0502020204030204"/>
            <a:ea typeface="+mn-ea"/>
            <a:cs typeface="+mn-cs"/>
          </a:endParaRPr>
        </a:p>
      </dsp:txBody>
      <dsp:txXfrm>
        <a:off x="44914" y="989095"/>
        <a:ext cx="819767" cy="1170967"/>
      </dsp:txXfrm>
    </dsp:sp>
    <dsp:sp modelId="{53AC01DA-EF6A-4A35-9CEC-16E840DFFDA8}">
      <dsp:nvSpPr>
        <dsp:cNvPr id="0" name=""/>
        <dsp:cNvSpPr/>
      </dsp:nvSpPr>
      <dsp:spPr>
        <a:xfrm>
          <a:off x="954453" y="944747"/>
          <a:ext cx="908463" cy="1259663"/>
        </a:xfrm>
        <a:prstGeom prst="roundRect">
          <a:avLst/>
        </a:prstGeom>
        <a:solidFill>
          <a:srgbClr val="4472C4">
            <a:hueOff val="-1225557"/>
            <a:satOff val="-1705"/>
            <a:lumOff val="-65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Clustering of Applications</a:t>
          </a:r>
          <a:endParaRPr lang="en-US" sz="900" b="1" kern="1200" dirty="0">
            <a:solidFill>
              <a:sysClr val="window" lastClr="FFFFFF"/>
            </a:solidFill>
            <a:latin typeface="Calibri" panose="020F0502020204030204"/>
            <a:ea typeface="+mn-ea"/>
            <a:cs typeface="+mn-cs"/>
          </a:endParaRPr>
        </a:p>
      </dsp:txBody>
      <dsp:txXfrm>
        <a:off x="998801" y="989095"/>
        <a:ext cx="819767" cy="1170967"/>
      </dsp:txXfrm>
    </dsp:sp>
    <dsp:sp modelId="{95C1F2C3-E38C-43F6-996E-69E96143860C}">
      <dsp:nvSpPr>
        <dsp:cNvPr id="0" name=""/>
        <dsp:cNvSpPr/>
      </dsp:nvSpPr>
      <dsp:spPr>
        <a:xfrm>
          <a:off x="1908340" y="944747"/>
          <a:ext cx="908463" cy="1259663"/>
        </a:xfrm>
        <a:prstGeom prst="roundRect">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smtClean="0">
              <a:solidFill>
                <a:sysClr val="window" lastClr="FFFFFF"/>
              </a:solidFill>
              <a:latin typeface="Calibri" panose="020F0502020204030204"/>
              <a:ea typeface="+mn-ea"/>
              <a:cs typeface="+mn-cs"/>
            </a:rPr>
            <a:t>Application Mix Resource Utilization Profiling</a:t>
          </a:r>
          <a:endParaRPr lang="en-US" sz="900" b="1" kern="1200" dirty="0">
            <a:solidFill>
              <a:sysClr val="window" lastClr="FFFFFF"/>
            </a:solidFill>
            <a:latin typeface="Calibri" panose="020F0502020204030204"/>
            <a:ea typeface="+mn-ea"/>
            <a:cs typeface="+mn-cs"/>
          </a:endParaRPr>
        </a:p>
      </dsp:txBody>
      <dsp:txXfrm>
        <a:off x="1952688" y="989095"/>
        <a:ext cx="819767" cy="1170967"/>
      </dsp:txXfrm>
    </dsp:sp>
    <dsp:sp modelId="{B164F34D-1D6C-4DEC-8FE4-0B11499EC71B}">
      <dsp:nvSpPr>
        <dsp:cNvPr id="0" name=""/>
        <dsp:cNvSpPr/>
      </dsp:nvSpPr>
      <dsp:spPr>
        <a:xfrm>
          <a:off x="2862228" y="944747"/>
          <a:ext cx="908463" cy="1259663"/>
        </a:xfrm>
        <a:prstGeom prst="roundRect">
          <a:avLst/>
        </a:prstGeom>
        <a:solidFill>
          <a:srgbClr val="4472C4">
            <a:hueOff val="-3676672"/>
            <a:satOff val="-5114"/>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Building </a:t>
          </a:r>
          <a:r>
            <a:rPr lang="en-US" sz="900" b="1" kern="1200" dirty="0" smtClean="0">
              <a:solidFill>
                <a:sysClr val="window" lastClr="FFFFFF"/>
              </a:solidFill>
              <a:latin typeface="Calibri" panose="020F0502020204030204"/>
              <a:ea typeface="+mn-ea"/>
              <a:cs typeface="+mn-cs"/>
            </a:rPr>
            <a:t>Resource Stressor Prediction </a:t>
          </a:r>
          <a:r>
            <a:rPr lang="en-US" sz="900" kern="1200" dirty="0" smtClean="0">
              <a:solidFill>
                <a:sysClr val="window" lastClr="FFFFFF"/>
              </a:solidFill>
              <a:latin typeface="Calibri" panose="020F0502020204030204"/>
              <a:ea typeface="+mn-ea"/>
              <a:cs typeface="+mn-cs"/>
            </a:rPr>
            <a:t>Model</a:t>
          </a:r>
          <a:endParaRPr lang="en-US" sz="900" kern="1200" dirty="0">
            <a:solidFill>
              <a:sysClr val="window" lastClr="FFFFFF"/>
            </a:solidFill>
            <a:latin typeface="Calibri" panose="020F0502020204030204"/>
            <a:ea typeface="+mn-ea"/>
            <a:cs typeface="+mn-cs"/>
          </a:endParaRPr>
        </a:p>
      </dsp:txBody>
      <dsp:txXfrm>
        <a:off x="2906576" y="989095"/>
        <a:ext cx="819767" cy="1170967"/>
      </dsp:txXfrm>
    </dsp:sp>
    <dsp:sp modelId="{86DCBAF2-90B6-490B-B96F-EBBBD49666E5}">
      <dsp:nvSpPr>
        <dsp:cNvPr id="0" name=""/>
        <dsp:cNvSpPr/>
      </dsp:nvSpPr>
      <dsp:spPr>
        <a:xfrm>
          <a:off x="3816115" y="944747"/>
          <a:ext cx="908463" cy="1259663"/>
        </a:xfrm>
        <a:prstGeom prst="roundRect">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solidFill>
                <a:sysClr val="window" lastClr="FFFFFF"/>
              </a:solidFill>
              <a:latin typeface="Calibri" panose="020F0502020204030204"/>
              <a:ea typeface="+mn-ea"/>
              <a:cs typeface="+mn-cs"/>
            </a:rPr>
            <a:t>Creating </a:t>
          </a:r>
          <a:r>
            <a:rPr lang="en-US" sz="900" b="1" kern="1200" dirty="0" smtClean="0">
              <a:solidFill>
                <a:sysClr val="window" lastClr="FFFFFF"/>
              </a:solidFill>
              <a:latin typeface="Calibri" panose="020F0502020204030204"/>
              <a:ea typeface="+mn-ea"/>
              <a:cs typeface="+mn-cs"/>
            </a:rPr>
            <a:t>Design Space Exploration surface for the Resources</a:t>
          </a:r>
          <a:endParaRPr lang="en-US" sz="900" b="1" kern="1200" dirty="0">
            <a:solidFill>
              <a:sysClr val="window" lastClr="FFFFFF"/>
            </a:solidFill>
            <a:latin typeface="Calibri" panose="020F0502020204030204"/>
            <a:ea typeface="+mn-ea"/>
            <a:cs typeface="+mn-cs"/>
          </a:endParaRPr>
        </a:p>
      </dsp:txBody>
      <dsp:txXfrm>
        <a:off x="3860463" y="989095"/>
        <a:ext cx="819767" cy="1170967"/>
      </dsp:txXfrm>
    </dsp:sp>
    <dsp:sp modelId="{D9D671E5-6709-4BA2-AEF2-160813B5A6B4}">
      <dsp:nvSpPr>
        <dsp:cNvPr id="0" name=""/>
        <dsp:cNvSpPr/>
      </dsp:nvSpPr>
      <dsp:spPr>
        <a:xfrm>
          <a:off x="4770002" y="944747"/>
          <a:ext cx="908463" cy="1259663"/>
        </a:xfrm>
        <a:prstGeom prst="roundRect">
          <a:avLst/>
        </a:prstGeom>
        <a:solidFill>
          <a:srgbClr val="4472C4">
            <a:hueOff val="-6127787"/>
            <a:satOff val="-8523"/>
            <a:lumOff val="-326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smtClean="0">
              <a:solidFill>
                <a:sysClr val="window" lastClr="FFFFFF"/>
              </a:solidFill>
              <a:latin typeface="Calibri" panose="020F0502020204030204"/>
              <a:ea typeface="+mn-ea"/>
              <a:cs typeface="+mn-cs"/>
            </a:rPr>
            <a:t>Building </a:t>
          </a:r>
          <a:r>
            <a:rPr lang="en-US" sz="900" b="1" kern="1200" smtClean="0">
              <a:solidFill>
                <a:sysClr val="window" lastClr="FFFFFF"/>
              </a:solidFill>
              <a:latin typeface="Calibri" panose="020F0502020204030204"/>
              <a:ea typeface="+mn-ea"/>
              <a:cs typeface="+mn-cs"/>
            </a:rPr>
            <a:t>Application Mix Repository </a:t>
          </a:r>
          <a:r>
            <a:rPr lang="en-US" sz="900" kern="1200" smtClean="0">
              <a:solidFill>
                <a:sysClr val="window" lastClr="FFFFFF"/>
              </a:solidFill>
              <a:latin typeface="Calibri" panose="020F0502020204030204"/>
              <a:ea typeface="+mn-ea"/>
              <a:cs typeface="+mn-cs"/>
            </a:rPr>
            <a:t>that cover the Resources Design Space Surface</a:t>
          </a:r>
          <a:endParaRPr lang="en-US" sz="900" kern="1200" dirty="0">
            <a:solidFill>
              <a:sysClr val="window" lastClr="FFFFFF"/>
            </a:solidFill>
            <a:latin typeface="Calibri" panose="020F0502020204030204"/>
            <a:ea typeface="+mn-ea"/>
            <a:cs typeface="+mn-cs"/>
          </a:endParaRPr>
        </a:p>
      </dsp:txBody>
      <dsp:txXfrm>
        <a:off x="4814350" y="989095"/>
        <a:ext cx="819767" cy="1170967"/>
      </dsp:txXfrm>
    </dsp:sp>
    <dsp:sp modelId="{5D30EE7B-9F05-423D-B42E-24AE5E6B45D9}">
      <dsp:nvSpPr>
        <dsp:cNvPr id="0" name=""/>
        <dsp:cNvSpPr/>
      </dsp:nvSpPr>
      <dsp:spPr>
        <a:xfrm>
          <a:off x="5723889" y="944747"/>
          <a:ext cx="908463" cy="1259663"/>
        </a:xfrm>
        <a:prstGeom prst="round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ysClr val="window" lastClr="FFFFFF"/>
              </a:solidFill>
              <a:latin typeface="Calibri" panose="020F0502020204030204"/>
              <a:ea typeface="+mn-ea"/>
              <a:cs typeface="+mn-cs"/>
            </a:rPr>
            <a:t>Building the Application Interference Model</a:t>
          </a:r>
          <a:endParaRPr lang="en-US" sz="900" kern="1200" dirty="0">
            <a:solidFill>
              <a:sysClr val="window" lastClr="FFFFFF"/>
            </a:solidFill>
            <a:latin typeface="Calibri" panose="020F0502020204030204"/>
            <a:ea typeface="+mn-ea"/>
            <a:cs typeface="+mn-cs"/>
          </a:endParaRPr>
        </a:p>
      </dsp:txBody>
      <dsp:txXfrm>
        <a:off x="5768237" y="989095"/>
        <a:ext cx="819767" cy="11709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E2CF9-ADB5-4B03-8378-D35C163A7285}" type="datetimeFigureOut">
              <a:rPr lang="zh-CN" altLang="en-US" smtClean="0"/>
              <a:t>2019/4/22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F9BA-DAA9-4436-A646-F33D94DB5BA5}" type="slidenum">
              <a:rPr lang="zh-CN" altLang="en-US" smtClean="0"/>
              <a:t>‹#›</a:t>
            </a:fld>
            <a:endParaRPr lang="zh-CN" altLang="en-US"/>
          </a:p>
        </p:txBody>
      </p:sp>
    </p:spTree>
    <p:extLst>
      <p:ext uri="{BB962C8B-B14F-4D97-AF65-F5344CB8AC3E}">
        <p14:creationId xmlns:p14="http://schemas.microsoft.com/office/powerpoint/2010/main" val="266709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near_transform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Coordinate_syst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FECBench</a:t>
            </a:r>
            <a:r>
              <a:rPr lang="en-US" altLang="zh-CN" dirty="0" smtClean="0"/>
              <a:t> is an open source framework,</a:t>
            </a:r>
            <a:r>
              <a:rPr lang="en-US" altLang="zh-CN" baseline="0" dirty="0" smtClean="0"/>
              <a:t> which g</a:t>
            </a:r>
            <a:r>
              <a:rPr lang="en-US" altLang="zh-CN" dirty="0" smtClean="0"/>
              <a:t>uides providers in building performance interference prediction models for their services without incurring undue costs and efforts. It’s important to get a deep insight</a:t>
            </a:r>
            <a:r>
              <a:rPr lang="en-US" altLang="zh-CN" baseline="0" dirty="0" smtClean="0"/>
              <a:t> of the relation between system pressure and application performance n</a:t>
            </a:r>
            <a:r>
              <a:rPr lang="en-US" altLang="zh-CN" dirty="0" smtClean="0"/>
              <a:t>o matter</a:t>
            </a:r>
            <a:r>
              <a:rPr lang="en-US" altLang="zh-CN" baseline="0" dirty="0" smtClean="0"/>
              <a:t> in building model stage or in evaluating performance for a target application.  </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2</a:t>
            </a:fld>
            <a:endParaRPr lang="zh-CN" altLang="en-US"/>
          </a:p>
        </p:txBody>
      </p:sp>
    </p:spTree>
    <p:extLst>
      <p:ext uri="{BB962C8B-B14F-4D97-AF65-F5344CB8AC3E}">
        <p14:creationId xmlns:p14="http://schemas.microsoft.com/office/powerpoint/2010/main" val="47153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From PCA we can get principle</a:t>
            </a:r>
            <a:r>
              <a:rPr lang="en-US" altLang="zh-CN" baseline="0" dirty="0" smtClean="0"/>
              <a:t> components which are </a:t>
            </a:r>
            <a:r>
              <a:rPr lang="en-US" altLang="zh-CN" dirty="0" smtClean="0"/>
              <a:t>a linear combination of data attributes.</a:t>
            </a:r>
            <a:r>
              <a:rPr lang="en-US" altLang="zh-CN" baseline="0" dirty="0" smtClean="0"/>
              <a:t> But how can human get how the principle components are related to the actual attributes? So I plot these two grouped </a:t>
            </a:r>
            <a:r>
              <a:rPr lang="en-US" altLang="zh-CN" baseline="0" dirty="0" err="1" smtClean="0"/>
              <a:t>barchart</a:t>
            </a:r>
            <a:r>
              <a:rPr lang="en-US" altLang="zh-CN" baseline="0" dirty="0" smtClean="0"/>
              <a:t> to show and compare the ratio of actual attributes count in principle component analysis result. </a:t>
            </a:r>
            <a:r>
              <a:rPr lang="en-US" altLang="zh-CN" baseline="0" dirty="0" err="1" smtClean="0"/>
              <a:t>Xaxis</a:t>
            </a:r>
            <a:r>
              <a:rPr lang="en-US" altLang="zh-CN" baseline="0" dirty="0" smtClean="0"/>
              <a:t> here is ratio and </a:t>
            </a:r>
            <a:r>
              <a:rPr lang="en-US" altLang="zh-CN" baseline="0" dirty="0" err="1" smtClean="0"/>
              <a:t>yaxis</a:t>
            </a:r>
            <a:r>
              <a:rPr lang="en-US" altLang="zh-CN" baseline="0" dirty="0" smtClean="0"/>
              <a:t> is actual attributes. If the bar directs to left , it shows a negative correlation. The longer the bar is , the larger the ratio is. To make comparison between selected time ranges and full dataset, I plot them as grouped </a:t>
            </a:r>
            <a:r>
              <a:rPr lang="en-US" altLang="zh-CN" baseline="0" dirty="0" err="1" smtClean="0"/>
              <a:t>barchart</a:t>
            </a:r>
            <a:r>
              <a:rPr lang="en-US" altLang="zh-CN" baseline="0" dirty="0" smtClean="0"/>
              <a:t>. To make the plot looks simple, I take advantage of the </a:t>
            </a:r>
            <a:r>
              <a:rPr lang="en-US" altLang="zh-CN" baseline="0" dirty="0" err="1" smtClean="0"/>
              <a:t>plotly</a:t>
            </a:r>
            <a:r>
              <a:rPr lang="en-US" altLang="zh-CN" baseline="0" dirty="0" smtClean="0"/>
              <a:t> library, user can select on the legend to determine which ranges to show. Comparing ratio of actual attributes can make people observe the change in principle components better.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13</a:t>
            </a:fld>
            <a:endParaRPr lang="zh-CN" altLang="en-US"/>
          </a:p>
        </p:txBody>
      </p:sp>
    </p:spTree>
    <p:extLst>
      <p:ext uri="{BB962C8B-B14F-4D97-AF65-F5344CB8AC3E}">
        <p14:creationId xmlns:p14="http://schemas.microsoft.com/office/powerpoint/2010/main" val="167942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a:t>
            </a:r>
            <a:r>
              <a:rPr lang="en-US" altLang="zh-CN" baseline="0" dirty="0" smtClean="0"/>
              <a:t> data is about system pressure and performance of a target application. There are </a:t>
            </a:r>
            <a:r>
              <a:rPr lang="en-US" altLang="zh-CN" dirty="0" smtClean="0"/>
              <a:t>about 300 data items per application. Each data item contains a timestamp, some important system metrics to</a:t>
            </a:r>
            <a:r>
              <a:rPr lang="en-US" altLang="zh-CN" baseline="0" dirty="0" smtClean="0"/>
              <a:t> represent the system pressure which application is suffering at that time, and the corresponding performance. We use an attribute called ‘latency90’ to evaluate the application performance, which means 90 percentile of the latency. The latency means the time it takes for </a:t>
            </a:r>
            <a:r>
              <a:rPr lang="en-US" altLang="zh-CN" sz="1200" b="0" i="0" kern="1200" dirty="0" smtClean="0">
                <a:solidFill>
                  <a:schemeClr val="tx1"/>
                </a:solidFill>
                <a:effectLst/>
                <a:latin typeface="+mn-lt"/>
                <a:ea typeface="+mn-ea"/>
                <a:cs typeface="+mn-cs"/>
              </a:rPr>
              <a:t>a data packet be transmitted from server to client.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4</a:t>
            </a:fld>
            <a:endParaRPr lang="zh-CN" altLang="en-US"/>
          </a:p>
        </p:txBody>
      </p:sp>
    </p:spTree>
    <p:extLst>
      <p:ext uri="{BB962C8B-B14F-4D97-AF65-F5344CB8AC3E}">
        <p14:creationId xmlns:p14="http://schemas.microsoft.com/office/powerpoint/2010/main" val="151497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PCA is used for reducing dimensions for</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high</a:t>
            </a:r>
            <a:r>
              <a:rPr lang="en-US" altLang="zh-CN" sz="1200" b="0" i="0" kern="1200" baseline="0" dirty="0" smtClean="0">
                <a:solidFill>
                  <a:schemeClr val="tx1"/>
                </a:solidFill>
                <a:effectLst/>
                <a:latin typeface="+mn-lt"/>
                <a:ea typeface="+mn-ea"/>
                <a:cs typeface="+mn-cs"/>
              </a:rPr>
              <a:t> dimensional data. It </a:t>
            </a:r>
            <a:r>
              <a:rPr lang="en-US" altLang="zh-CN" sz="1200" b="0" i="0" kern="1200" dirty="0" smtClean="0">
                <a:solidFill>
                  <a:schemeClr val="tx1"/>
                </a:solidFill>
                <a:effectLst/>
                <a:latin typeface="+mn-lt"/>
                <a:ea typeface="+mn-ea"/>
                <a:cs typeface="+mn-cs"/>
              </a:rPr>
              <a:t>is defined as an </a:t>
            </a:r>
            <a:r>
              <a:rPr lang="en-US" altLang="zh-CN" sz="1200" b="0" i="0" u="none" strike="noStrike" kern="1200" dirty="0" smtClean="0">
                <a:solidFill>
                  <a:schemeClr val="tx1"/>
                </a:solidFill>
                <a:effectLst/>
                <a:latin typeface="+mn-lt"/>
                <a:ea typeface="+mn-ea"/>
                <a:cs typeface="+mn-cs"/>
                <a:hlinkClick r:id="rId3" tooltip="Linear transformation"/>
              </a:rPr>
              <a:t>linear transformation</a:t>
            </a:r>
            <a:r>
              <a:rPr lang="en-US" altLang="zh-CN" sz="1200" b="0" i="0" kern="1200" dirty="0" smtClean="0">
                <a:solidFill>
                  <a:schemeClr val="tx1"/>
                </a:solidFill>
                <a:effectLst/>
                <a:latin typeface="+mn-lt"/>
                <a:ea typeface="+mn-ea"/>
                <a:cs typeface="+mn-cs"/>
              </a:rPr>
              <a:t> that transforms the data to a new </a:t>
            </a:r>
            <a:r>
              <a:rPr lang="en-US" altLang="zh-CN" sz="1200" b="0" i="0" u="none" strike="noStrike" kern="1200" dirty="0" smtClean="0">
                <a:solidFill>
                  <a:schemeClr val="tx1"/>
                </a:solidFill>
                <a:effectLst/>
                <a:latin typeface="+mn-lt"/>
                <a:ea typeface="+mn-ea"/>
                <a:cs typeface="+mn-cs"/>
                <a:hlinkClick r:id="rId4" tooltip="Coordinate system"/>
              </a:rPr>
              <a:t>coordinate system</a:t>
            </a:r>
            <a:r>
              <a:rPr lang="en-US" altLang="zh-CN" sz="1200" b="0" i="0" kern="1200" dirty="0" smtClean="0">
                <a:solidFill>
                  <a:schemeClr val="tx1"/>
                </a:solidFill>
                <a:effectLst/>
                <a:latin typeface="+mn-lt"/>
                <a:ea typeface="+mn-ea"/>
                <a:cs typeface="+mn-cs"/>
              </a:rPr>
              <a:t> such that the greatest variance by some projection of the data comes to lie on the first </a:t>
            </a:r>
            <a:r>
              <a:rPr lang="en-US" altLang="zh-CN" sz="1200" b="0" i="0" kern="1200" dirty="0" smtClean="0">
                <a:solidFill>
                  <a:schemeClr val="tx1"/>
                </a:solidFill>
                <a:effectLst/>
                <a:latin typeface="+mn-lt"/>
                <a:ea typeface="+mn-ea"/>
                <a:cs typeface="+mn-cs"/>
              </a:rPr>
              <a:t>principal component</a:t>
            </a:r>
            <a:r>
              <a:rPr lang="en-US" altLang="zh-CN" sz="1200" b="0" i="0" kern="1200" dirty="0" smtClean="0">
                <a:solidFill>
                  <a:schemeClr val="tx1"/>
                </a:solidFill>
                <a:effectLst/>
                <a:latin typeface="+mn-lt"/>
                <a:ea typeface="+mn-ea"/>
                <a:cs typeface="+mn-cs"/>
              </a:rPr>
              <a:t> , the second greatest variance on the second </a:t>
            </a:r>
            <a:r>
              <a:rPr lang="en-US" altLang="zh-CN" sz="1200" b="0" i="0" kern="1200" dirty="0" smtClean="0">
                <a:solidFill>
                  <a:schemeClr val="tx1"/>
                </a:solidFill>
                <a:effectLst/>
                <a:latin typeface="+mn-lt"/>
                <a:ea typeface="+mn-ea"/>
                <a:cs typeface="+mn-cs"/>
              </a:rPr>
              <a:t>principal component </a:t>
            </a:r>
            <a:r>
              <a:rPr lang="en-US" altLang="zh-CN" sz="1200" b="0" i="0" kern="1200" dirty="0" smtClean="0">
                <a:solidFill>
                  <a:schemeClr val="tx1"/>
                </a:solidFill>
                <a:effectLst/>
                <a:latin typeface="+mn-lt"/>
                <a:ea typeface="+mn-ea"/>
                <a:cs typeface="+mn-cs"/>
              </a:rPr>
              <a:t>, and so on.</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5</a:t>
            </a:fld>
            <a:endParaRPr lang="zh-CN" altLang="en-US"/>
          </a:p>
        </p:txBody>
      </p:sp>
    </p:spTree>
    <p:extLst>
      <p:ext uri="{BB962C8B-B14F-4D97-AF65-F5344CB8AC3E}">
        <p14:creationId xmlns:p14="http://schemas.microsoft.com/office/powerpoint/2010/main" val="32428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 have six view to provide a clear</a:t>
            </a:r>
            <a:r>
              <a:rPr lang="en-US" altLang="zh-CN" baseline="0" dirty="0" smtClean="0"/>
              <a:t> view in relation between application performance and system pressure, based on the PCA model. Let’s go through them individually.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7</a:t>
            </a:fld>
            <a:endParaRPr lang="zh-CN" altLang="en-US"/>
          </a:p>
        </p:txBody>
      </p:sp>
    </p:spTree>
    <p:extLst>
      <p:ext uri="{BB962C8B-B14F-4D97-AF65-F5344CB8AC3E}">
        <p14:creationId xmlns:p14="http://schemas.microsoft.com/office/powerpoint/2010/main" val="251711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application performance is evaluated by a single metric, latency. And the dataset is a </a:t>
            </a:r>
            <a:r>
              <a:rPr lang="en-US" altLang="zh-CN" baseline="0" dirty="0" err="1" smtClean="0"/>
              <a:t>timeseries</a:t>
            </a:r>
            <a:r>
              <a:rPr lang="en-US" altLang="zh-CN" baseline="0" dirty="0" smtClean="0"/>
              <a:t> dataset, so using a </a:t>
            </a:r>
            <a:r>
              <a:rPr lang="en-US" altLang="zh-CN" baseline="0" dirty="0" err="1" smtClean="0"/>
              <a:t>linechart</a:t>
            </a:r>
            <a:r>
              <a:rPr lang="en-US" altLang="zh-CN" baseline="0" dirty="0" smtClean="0"/>
              <a:t> is a good way to give insight to performance.  The data encoded here is the time and latency attribute from the raw dataset. X axis is time, Y axis is latency. User can drag ranges for comparison because you can see there is some time period with high latency, and some are low so it’s important to allow user to compare with these intervals to see what happens. And the range they select are marked with different background colors. Selecting time periods influences all plots so I’ll go through it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8</a:t>
            </a:fld>
            <a:endParaRPr lang="zh-CN" altLang="en-US"/>
          </a:p>
        </p:txBody>
      </p:sp>
    </p:spTree>
    <p:extLst>
      <p:ext uri="{BB962C8B-B14F-4D97-AF65-F5344CB8AC3E}">
        <p14:creationId xmlns:p14="http://schemas.microsoft.com/office/powerpoint/2010/main" val="199481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the correlation view,</a:t>
            </a:r>
            <a:r>
              <a:rPr lang="en-US" altLang="zh-CN" baseline="0" dirty="0" smtClean="0"/>
              <a:t> which uses a table with inline scatter plots. The data encoded is </a:t>
            </a:r>
            <a:r>
              <a:rPr lang="en-US" altLang="zh-CN" dirty="0" smtClean="0"/>
              <a:t>Person correlation coefficient value on the selected ranges. Default</a:t>
            </a:r>
            <a:r>
              <a:rPr lang="en-US" altLang="zh-CN" baseline="0" dirty="0" smtClean="0"/>
              <a:t> is the full dataset. As you can see, the row and column is metrics and cells values are numbers and scatter plots. For the cells that contains numbers, the values of cell are  </a:t>
            </a:r>
            <a:r>
              <a:rPr lang="en-US" altLang="zh-CN" dirty="0" smtClean="0"/>
              <a:t>Person correlation coefficient value.</a:t>
            </a:r>
            <a:r>
              <a:rPr lang="en-US" altLang="zh-CN" baseline="0" dirty="0" smtClean="0"/>
              <a:t> I use cold colors for background to represent negative values and warm colors to show positive ones. The colder or warmer the cell is , the smaller or larger the value is. As for the inline scatter plot, </a:t>
            </a:r>
            <a:r>
              <a:rPr lang="en-US" altLang="zh-CN" baseline="0" dirty="0" err="1" smtClean="0"/>
              <a:t>xaxis</a:t>
            </a:r>
            <a:r>
              <a:rPr lang="en-US" altLang="zh-CN" baseline="0" dirty="0" smtClean="0"/>
              <a:t> is metric in row and </a:t>
            </a:r>
            <a:r>
              <a:rPr lang="en-US" altLang="zh-CN" baseline="0" dirty="0" err="1" smtClean="0"/>
              <a:t>yaxis</a:t>
            </a:r>
            <a:r>
              <a:rPr lang="en-US" altLang="zh-CN" baseline="0" dirty="0" smtClean="0"/>
              <a:t> is metric in column. </a:t>
            </a:r>
          </a:p>
          <a:p>
            <a:r>
              <a:rPr lang="en-US" altLang="zh-CN" baseline="0" dirty="0" smtClean="0"/>
              <a:t>I draw this plot because the </a:t>
            </a:r>
            <a:r>
              <a:rPr lang="en-US" altLang="zh-CN" dirty="0" smtClean="0"/>
              <a:t>Person correlation is important</a:t>
            </a:r>
            <a:r>
              <a:rPr lang="en-US" altLang="zh-CN" baseline="0" dirty="0" smtClean="0"/>
              <a:t> in PCA and people need to know the correlation between two metrics. Inline scatter plots give a straightforward view about the correlation. This idea is from </a:t>
            </a:r>
            <a:r>
              <a:rPr lang="en-US" altLang="zh-CN" baseline="0" dirty="0" err="1" smtClean="0"/>
              <a:t>iPCA</a:t>
            </a:r>
            <a:r>
              <a:rPr lang="en-US" altLang="zh-CN" baseline="0" dirty="0" smtClean="0"/>
              <a:t> paper.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9</a:t>
            </a:fld>
            <a:endParaRPr lang="zh-CN" altLang="en-US"/>
          </a:p>
        </p:txBody>
      </p:sp>
    </p:spTree>
    <p:extLst>
      <p:ext uri="{BB962C8B-B14F-4D97-AF65-F5344CB8AC3E}">
        <p14:creationId xmlns:p14="http://schemas.microsoft.com/office/powerpoint/2010/main" val="430373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data view is designed as a </a:t>
            </a:r>
            <a:r>
              <a:rPr lang="en-US" altLang="zh-CN" dirty="0" smtClean="0"/>
              <a:t>parallel coordinator plot. Data used here</a:t>
            </a:r>
            <a:r>
              <a:rPr lang="en-US" altLang="zh-CN" baseline="0" dirty="0" smtClean="0"/>
              <a:t> is raw data. If user select time periods on the performance plot, this data view will show selected data and use different colors to group them. The gradient </a:t>
            </a:r>
            <a:r>
              <a:rPr lang="en-US" altLang="zh-CN" baseline="0" dirty="0" err="1" smtClean="0"/>
              <a:t>colorscale</a:t>
            </a:r>
            <a:r>
              <a:rPr lang="en-US" altLang="zh-CN" baseline="0" dirty="0" smtClean="0"/>
              <a:t>, from light purple to dark purple, light red to dark red, represents the latency. And I gave a radio for user to switch this color encoding. You can change it to time attribute. And the color bar will change and well scaled too. </a:t>
            </a:r>
          </a:p>
          <a:p>
            <a:r>
              <a:rPr lang="en-US" altLang="zh-CN" baseline="0" dirty="0" smtClean="0"/>
              <a:t>I draw this because parallel coordinator plot is good for viewing high dimension raw data. I choose latency and time in gradient </a:t>
            </a:r>
            <a:r>
              <a:rPr lang="en-US" altLang="zh-CN" baseline="0" dirty="0" err="1" smtClean="0"/>
              <a:t>colorscale</a:t>
            </a:r>
            <a:r>
              <a:rPr lang="en-US" altLang="zh-CN" baseline="0" dirty="0" smtClean="0"/>
              <a:t> because you can observe something like ‘high latency is along with high </a:t>
            </a:r>
            <a:r>
              <a:rPr lang="en-US" altLang="zh-CN" baseline="0" dirty="0" err="1" smtClean="0"/>
              <a:t>cpu</a:t>
            </a:r>
            <a:r>
              <a:rPr lang="en-US" altLang="zh-CN" baseline="0" dirty="0" smtClean="0"/>
              <a:t> </a:t>
            </a:r>
            <a:r>
              <a:rPr lang="en-US" altLang="zh-CN" baseline="0" dirty="0" err="1" smtClean="0"/>
              <a:t>precent</a:t>
            </a:r>
            <a:r>
              <a:rPr lang="en-US" altLang="zh-CN" baseline="0" dirty="0" smtClean="0"/>
              <a:t>’ or ‘with time going, the network decreases’. Because all plots are linked, I’ll go through conclusion I get from visualizations later.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10</a:t>
            </a:fld>
            <a:endParaRPr lang="zh-CN" altLang="en-US"/>
          </a:p>
        </p:txBody>
      </p:sp>
    </p:spTree>
    <p:extLst>
      <p:ext uri="{BB962C8B-B14F-4D97-AF65-F5344CB8AC3E}">
        <p14:creationId xmlns:p14="http://schemas.microsoft.com/office/powerpoint/2010/main" val="64252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Eigenvector view uses </a:t>
            </a:r>
            <a:r>
              <a:rPr lang="en-US" altLang="zh-CN" dirty="0" smtClean="0"/>
              <a:t>PCA </a:t>
            </a:r>
            <a:r>
              <a:rPr lang="en-US" altLang="zh-CN" dirty="0" err="1" smtClean="0"/>
              <a:t>explained_variance_ratio</a:t>
            </a:r>
            <a:r>
              <a:rPr lang="en-US" altLang="zh-CN" baseline="0" dirty="0" smtClean="0"/>
              <a:t>. The coordinator is ratio, which is in order. Each coordinator is in common scale. Each line represent eigenvector for each data item. It has same color encoding and same</a:t>
            </a:r>
            <a:r>
              <a:rPr lang="en-US" altLang="zh-CN" dirty="0" smtClean="0"/>
              <a:t> interactions with data view</a:t>
            </a:r>
            <a:r>
              <a:rPr lang="en-US" altLang="zh-CN" baseline="0" dirty="0" smtClean="0"/>
              <a:t> so I won’t repeat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plot tries to explain how to get the principle components in detailed. So it’s import for PCA visualization.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11</a:t>
            </a:fld>
            <a:endParaRPr lang="zh-CN" altLang="en-US"/>
          </a:p>
        </p:txBody>
      </p:sp>
    </p:spTree>
    <p:extLst>
      <p:ext uri="{BB962C8B-B14F-4D97-AF65-F5344CB8AC3E}">
        <p14:creationId xmlns:p14="http://schemas.microsoft.com/office/powerpoint/2010/main" val="293814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projection view uses a scatter plot to show the 2 dimension PCA project result. I</a:t>
            </a:r>
            <a:r>
              <a:rPr lang="en-US" altLang="zh-CN" baseline="0" dirty="0" smtClean="0"/>
              <a:t> draw it because it’s the most directly result we get from PCA. User can get the most 2 important composite components which describe high dimensional dataset well. Scatter plot provides a clear view on the projection. </a:t>
            </a:r>
          </a:p>
          <a:p>
            <a:r>
              <a:rPr lang="en-US" altLang="zh-CN" baseline="0" dirty="0" err="1" smtClean="0"/>
              <a:t>Xaxis</a:t>
            </a:r>
            <a:r>
              <a:rPr lang="en-US" altLang="zh-CN" baseline="0" dirty="0" smtClean="0"/>
              <a:t> is PC1 value and </a:t>
            </a:r>
            <a:r>
              <a:rPr lang="en-US" altLang="zh-CN" baseline="0" dirty="0" err="1" smtClean="0"/>
              <a:t>yaxis</a:t>
            </a:r>
            <a:r>
              <a:rPr lang="en-US" altLang="zh-CN" baseline="0" dirty="0" smtClean="0"/>
              <a:t> is PC2  value. Color represents time period selected by user in the </a:t>
            </a:r>
            <a:r>
              <a:rPr lang="en-US" altLang="zh-CN" baseline="0" dirty="0" err="1" smtClean="0"/>
              <a:t>linechart</a:t>
            </a:r>
            <a:r>
              <a:rPr lang="en-US" altLang="zh-CN" baseline="0" dirty="0" smtClean="0"/>
              <a:t>. The illumination in each group represent the latency or time. And if user brush or select data items in parallel coordinator plots, the opacity here will change to show if it is selected.  </a:t>
            </a:r>
            <a:endParaRPr lang="zh-CN" altLang="en-US" dirty="0"/>
          </a:p>
        </p:txBody>
      </p:sp>
      <p:sp>
        <p:nvSpPr>
          <p:cNvPr id="4" name="Slide Number Placeholder 3"/>
          <p:cNvSpPr>
            <a:spLocks noGrp="1"/>
          </p:cNvSpPr>
          <p:nvPr>
            <p:ph type="sldNum" sz="quarter" idx="10"/>
          </p:nvPr>
        </p:nvSpPr>
        <p:spPr/>
        <p:txBody>
          <a:bodyPr/>
          <a:lstStyle/>
          <a:p>
            <a:fld id="{11C9F9BA-DAA9-4436-A646-F33D94DB5BA5}" type="slidenum">
              <a:rPr lang="zh-CN" altLang="en-US" smtClean="0"/>
              <a:t>12</a:t>
            </a:fld>
            <a:endParaRPr lang="zh-CN" altLang="en-US"/>
          </a:p>
        </p:txBody>
      </p:sp>
    </p:spTree>
    <p:extLst>
      <p:ext uri="{BB962C8B-B14F-4D97-AF65-F5344CB8AC3E}">
        <p14:creationId xmlns:p14="http://schemas.microsoft.com/office/powerpoint/2010/main" val="1918638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055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09712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70277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85236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811765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361540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68670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47213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3285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105065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8DD6121-311A-47B4-A493-4E3D7F5B1266}"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295702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D6121-311A-47B4-A493-4E3D7F5B1266}" type="datetimeFigureOut">
              <a:rPr lang="zh-CN" altLang="en-US" smtClean="0"/>
              <a:t>2019/4/21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8FA8-B977-4D82-86B4-1FF1008FD143}" type="slidenum">
              <a:rPr lang="zh-CN" altLang="en-US" smtClean="0"/>
              <a:t>‹#›</a:t>
            </a:fld>
            <a:endParaRPr lang="zh-CN" altLang="en-US"/>
          </a:p>
        </p:txBody>
      </p:sp>
    </p:spTree>
    <p:extLst>
      <p:ext uri="{BB962C8B-B14F-4D97-AF65-F5344CB8AC3E}">
        <p14:creationId xmlns:p14="http://schemas.microsoft.com/office/powerpoint/2010/main" val="46224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gif"/><Relationship Id="rId1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VAML Final Presentation</a:t>
            </a:r>
            <a:endParaRPr lang="zh-CN" altLang="en-US" dirty="0"/>
          </a:p>
        </p:txBody>
      </p:sp>
      <p:sp>
        <p:nvSpPr>
          <p:cNvPr id="3" name="Subtitle 2"/>
          <p:cNvSpPr>
            <a:spLocks noGrp="1"/>
          </p:cNvSpPr>
          <p:nvPr>
            <p:ph type="subTitle" idx="1"/>
          </p:nvPr>
        </p:nvSpPr>
        <p:spPr/>
        <p:txBody>
          <a:bodyPr/>
          <a:lstStyle/>
          <a:p>
            <a:r>
              <a:rPr lang="en-US" altLang="zh-CN" dirty="0" smtClean="0"/>
              <a:t>Wei Fan</a:t>
            </a:r>
          </a:p>
          <a:p>
            <a:r>
              <a:rPr lang="en-US" altLang="zh-CN" dirty="0" smtClean="0"/>
              <a:t>Instructor: Matthew Berger</a:t>
            </a:r>
            <a:endParaRPr lang="zh-CN" altLang="en-US" dirty="0"/>
          </a:p>
        </p:txBody>
      </p:sp>
    </p:spTree>
    <p:extLst>
      <p:ext uri="{BB962C8B-B14F-4D97-AF65-F5344CB8AC3E}">
        <p14:creationId xmlns:p14="http://schemas.microsoft.com/office/powerpoint/2010/main" val="423603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 view- parallel coordinator plot</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Lib</a:t>
            </a:r>
          </a:p>
          <a:p>
            <a:pPr lvl="1"/>
            <a:r>
              <a:rPr lang="en-US" altLang="zh-CN" dirty="0" smtClean="0"/>
              <a:t>D3.js - parallel-coordinates(</a:t>
            </a:r>
            <a:r>
              <a:rPr lang="en-US" altLang="zh-CN" dirty="0" smtClean="0"/>
              <a:t>syntagmatic</a:t>
            </a:r>
            <a:r>
              <a:rPr lang="en-US" altLang="zh-CN" dirty="0" smtClean="0"/>
              <a:t>) &amp;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smtClean="0"/>
              <a:t>System metrics attributes from raw dataset on selected time periods</a:t>
            </a:r>
          </a:p>
          <a:p>
            <a:r>
              <a:rPr lang="en-US" altLang="zh-CN" dirty="0" smtClean="0"/>
              <a:t>Encodings</a:t>
            </a:r>
          </a:p>
          <a:p>
            <a:pPr lvl="1"/>
            <a:r>
              <a:rPr lang="en-US" altLang="zh-CN" dirty="0" smtClean="0"/>
              <a:t>Coordinator: system metric</a:t>
            </a:r>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a:p>
        </p:txBody>
      </p:sp>
      <p:pic>
        <p:nvPicPr>
          <p:cNvPr id="5" name="Picture 4"/>
          <p:cNvPicPr>
            <a:picLocks noChangeAspect="1"/>
          </p:cNvPicPr>
          <p:nvPr/>
        </p:nvPicPr>
        <p:blipFill>
          <a:blip r:embed="rId3"/>
          <a:stretch>
            <a:fillRect/>
          </a:stretch>
        </p:blipFill>
        <p:spPr>
          <a:xfrm>
            <a:off x="8023095" y="3118757"/>
            <a:ext cx="3955272" cy="1555978"/>
          </a:xfrm>
          <a:prstGeom prst="rect">
            <a:avLst/>
          </a:prstGeom>
        </p:spPr>
      </p:pic>
      <p:pic>
        <p:nvPicPr>
          <p:cNvPr id="6" name="Picture 5"/>
          <p:cNvPicPr>
            <a:picLocks noChangeAspect="1"/>
          </p:cNvPicPr>
          <p:nvPr/>
        </p:nvPicPr>
        <p:blipFill>
          <a:blip r:embed="rId4"/>
          <a:stretch>
            <a:fillRect/>
          </a:stretch>
        </p:blipFill>
        <p:spPr>
          <a:xfrm>
            <a:off x="8115831" y="5045529"/>
            <a:ext cx="3769800" cy="1266371"/>
          </a:xfrm>
          <a:prstGeom prst="rect">
            <a:avLst/>
          </a:prstGeom>
        </p:spPr>
      </p:pic>
    </p:spTree>
    <p:extLst>
      <p:ext uri="{BB962C8B-B14F-4D97-AF65-F5344CB8AC3E}">
        <p14:creationId xmlns:p14="http://schemas.microsoft.com/office/powerpoint/2010/main" val="48750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Eigenvector view - parallel coordinator plot</a:t>
            </a:r>
            <a:endParaRPr lang="zh-CN" altLang="en-US" dirty="0"/>
          </a:p>
        </p:txBody>
      </p:sp>
      <p:sp>
        <p:nvSpPr>
          <p:cNvPr id="3" name="Content Placeholder 2"/>
          <p:cNvSpPr>
            <a:spLocks noGrp="1"/>
          </p:cNvSpPr>
          <p:nvPr>
            <p:ph idx="1"/>
          </p:nvPr>
        </p:nvSpPr>
        <p:spPr/>
        <p:txBody>
          <a:bodyPr>
            <a:normAutofit fontScale="77500" lnSpcReduction="20000"/>
          </a:bodyPr>
          <a:lstStyle/>
          <a:p>
            <a:r>
              <a:rPr lang="en-US" altLang="zh-CN" dirty="0" smtClean="0"/>
              <a:t>Lib</a:t>
            </a:r>
          </a:p>
          <a:p>
            <a:pPr lvl="1"/>
            <a:r>
              <a:rPr lang="en-US" altLang="zh-CN" dirty="0" smtClean="0"/>
              <a:t>D3.js - parallel-coordinates(syntagmatic) &amp; </a:t>
            </a:r>
            <a:r>
              <a:rPr lang="en-US" altLang="zh-CN" dirty="0" err="1" smtClean="0"/>
              <a:t>Mostapha</a:t>
            </a:r>
            <a:r>
              <a:rPr lang="en-US" altLang="zh-CN" dirty="0" smtClean="0"/>
              <a:t> </a:t>
            </a:r>
            <a:r>
              <a:rPr lang="en-US" altLang="zh-CN" dirty="0" err="1" smtClean="0"/>
              <a:t>Sadeghipour</a:t>
            </a:r>
            <a:r>
              <a:rPr lang="en-US" altLang="zh-CN" dirty="0" smtClean="0"/>
              <a:t> </a:t>
            </a:r>
            <a:r>
              <a:rPr lang="en-US" altLang="zh-CN" dirty="0" err="1" smtClean="0"/>
              <a:t>Roudsari</a:t>
            </a:r>
            <a:endParaRPr lang="en-US" altLang="zh-CN" dirty="0" smtClean="0"/>
          </a:p>
          <a:p>
            <a:r>
              <a:rPr lang="en-US" altLang="zh-CN" dirty="0" smtClean="0"/>
              <a:t>Data</a:t>
            </a:r>
          </a:p>
          <a:p>
            <a:pPr lvl="1"/>
            <a:r>
              <a:rPr lang="en-US" altLang="zh-CN" dirty="0" err="1" smtClean="0"/>
              <a:t>PCA.explained_variance_ratio</a:t>
            </a:r>
            <a:endParaRPr lang="en-US" altLang="zh-CN" dirty="0" smtClean="0"/>
          </a:p>
          <a:p>
            <a:r>
              <a:rPr lang="en-US" altLang="zh-CN" dirty="0" smtClean="0"/>
              <a:t>Encodings</a:t>
            </a:r>
          </a:p>
          <a:p>
            <a:pPr lvl="1"/>
            <a:r>
              <a:rPr lang="en-US" altLang="zh-CN" dirty="0" smtClean="0"/>
              <a:t>Coordinator: ratio</a:t>
            </a:r>
          </a:p>
          <a:p>
            <a:pPr lvl="1"/>
            <a:r>
              <a:rPr lang="en-US" altLang="zh-CN" dirty="0" smtClean="0"/>
              <a:t>Line: eigenvector for each data item</a:t>
            </a:r>
            <a:endParaRPr lang="en-US" altLang="zh-CN" dirty="0" smtClean="0"/>
          </a:p>
          <a:p>
            <a:pPr lvl="1"/>
            <a:r>
              <a:rPr lang="en-US" altLang="zh-CN" dirty="0" smtClean="0"/>
              <a:t>Color: latency/ time (user can choose) – gradient </a:t>
            </a:r>
            <a:r>
              <a:rPr lang="en-US" altLang="zh-CN" dirty="0" err="1" smtClean="0"/>
              <a:t>colorscale</a:t>
            </a:r>
            <a:endParaRPr lang="en-US" altLang="zh-CN" dirty="0" smtClean="0"/>
          </a:p>
          <a:p>
            <a:pPr marL="1371600" lvl="3" indent="0">
              <a:buNone/>
            </a:pPr>
            <a:r>
              <a:rPr lang="en-US" altLang="zh-CN" dirty="0" smtClean="0"/>
              <a:t>Time period selected – discrete color to represent different time period</a:t>
            </a:r>
          </a:p>
          <a:p>
            <a:r>
              <a:rPr lang="en-US" altLang="zh-CN" dirty="0" smtClean="0"/>
              <a:t>Interactions</a:t>
            </a:r>
          </a:p>
          <a:p>
            <a:pPr lvl="1"/>
            <a:r>
              <a:rPr lang="en-US" altLang="zh-CN" dirty="0" smtClean="0"/>
              <a:t>Brush on dimension</a:t>
            </a:r>
          </a:p>
          <a:p>
            <a:pPr lvl="1"/>
            <a:r>
              <a:rPr lang="en-US" altLang="zh-CN" dirty="0" smtClean="0"/>
              <a:t>Click on single data item – find outlier</a:t>
            </a:r>
          </a:p>
          <a:p>
            <a:pPr lvl="1"/>
            <a:r>
              <a:rPr lang="en-US" altLang="zh-CN" dirty="0" smtClean="0"/>
              <a:t>Hover</a:t>
            </a:r>
          </a:p>
          <a:p>
            <a:pPr lvl="1"/>
            <a:r>
              <a:rPr lang="en-US" altLang="zh-CN" dirty="0" smtClean="0"/>
              <a:t>Linked with other views</a:t>
            </a:r>
          </a:p>
          <a:p>
            <a:pPr lvl="1"/>
            <a:r>
              <a:rPr lang="en-US" altLang="zh-CN" dirty="0" smtClean="0"/>
              <a:t>Select which attribute to be represented by color </a:t>
            </a:r>
            <a:endParaRPr lang="zh-CN" altLang="en-US" dirty="0" smtClean="0"/>
          </a:p>
        </p:txBody>
      </p:sp>
      <p:pic>
        <p:nvPicPr>
          <p:cNvPr id="6" name="Picture 5"/>
          <p:cNvPicPr>
            <a:picLocks noChangeAspect="1"/>
          </p:cNvPicPr>
          <p:nvPr/>
        </p:nvPicPr>
        <p:blipFill>
          <a:blip r:embed="rId3"/>
          <a:stretch>
            <a:fillRect/>
          </a:stretch>
        </p:blipFill>
        <p:spPr>
          <a:xfrm>
            <a:off x="7513389" y="2630261"/>
            <a:ext cx="4214649" cy="1680482"/>
          </a:xfrm>
          <a:prstGeom prst="rect">
            <a:avLst/>
          </a:prstGeom>
        </p:spPr>
      </p:pic>
      <p:pic>
        <p:nvPicPr>
          <p:cNvPr id="7" name="Picture 6"/>
          <p:cNvPicPr>
            <a:picLocks noChangeAspect="1"/>
          </p:cNvPicPr>
          <p:nvPr/>
        </p:nvPicPr>
        <p:blipFill>
          <a:blip r:embed="rId4"/>
          <a:stretch>
            <a:fillRect/>
          </a:stretch>
        </p:blipFill>
        <p:spPr>
          <a:xfrm>
            <a:off x="7428181" y="4599920"/>
            <a:ext cx="4299857" cy="1711980"/>
          </a:xfrm>
          <a:prstGeom prst="rect">
            <a:avLst/>
          </a:prstGeom>
        </p:spPr>
      </p:pic>
    </p:spTree>
    <p:extLst>
      <p:ext uri="{BB962C8B-B14F-4D97-AF65-F5344CB8AC3E}">
        <p14:creationId xmlns:p14="http://schemas.microsoft.com/office/powerpoint/2010/main" val="322648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Projection view – scatter plot</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first 2 principle components projection</a:t>
            </a:r>
          </a:p>
          <a:p>
            <a:r>
              <a:rPr lang="en-US" altLang="zh-CN" dirty="0" smtClean="0"/>
              <a:t>Encodings</a:t>
            </a:r>
          </a:p>
          <a:p>
            <a:pPr lvl="1"/>
            <a:r>
              <a:rPr lang="en-US" altLang="zh-CN" dirty="0" err="1" smtClean="0"/>
              <a:t>Xaxis</a:t>
            </a:r>
            <a:r>
              <a:rPr lang="en-US" altLang="zh-CN" dirty="0" smtClean="0"/>
              <a:t>: PC1</a:t>
            </a:r>
          </a:p>
          <a:p>
            <a:pPr lvl="1"/>
            <a:r>
              <a:rPr lang="en-US" altLang="zh-CN" dirty="0" err="1" smtClean="0"/>
              <a:t>Yaxis</a:t>
            </a:r>
            <a:r>
              <a:rPr lang="en-US" altLang="zh-CN" dirty="0" smtClean="0"/>
              <a:t>: PC2</a:t>
            </a:r>
          </a:p>
          <a:p>
            <a:pPr lvl="1"/>
            <a:r>
              <a:rPr lang="en-US" altLang="zh-CN" dirty="0" smtClean="0"/>
              <a:t>Color: time period selected</a:t>
            </a:r>
          </a:p>
          <a:p>
            <a:pPr lvl="1"/>
            <a:r>
              <a:rPr lang="en-US" altLang="zh-CN" dirty="0" smtClean="0"/>
              <a:t>Illumination: latency/time (can switch)</a:t>
            </a:r>
          </a:p>
          <a:p>
            <a:pPr lvl="1"/>
            <a:r>
              <a:rPr lang="en-US" altLang="zh-CN" dirty="0" smtClean="0"/>
              <a:t>Opacity: highlight or not (by parallel plots)</a:t>
            </a:r>
          </a:p>
          <a:p>
            <a:r>
              <a:rPr lang="en-US" altLang="zh-CN" dirty="0" smtClean="0"/>
              <a:t>Interactions</a:t>
            </a:r>
          </a:p>
          <a:p>
            <a:pPr lvl="1"/>
            <a:r>
              <a:rPr lang="en-US" altLang="zh-CN" dirty="0" smtClean="0"/>
              <a:t>Zoom</a:t>
            </a:r>
            <a:endParaRPr lang="zh-CN" altLang="en-US" dirty="0" smtClean="0"/>
          </a:p>
        </p:txBody>
      </p:sp>
      <p:pic>
        <p:nvPicPr>
          <p:cNvPr id="4" name="Picture 3"/>
          <p:cNvPicPr>
            <a:picLocks noChangeAspect="1"/>
          </p:cNvPicPr>
          <p:nvPr/>
        </p:nvPicPr>
        <p:blipFill>
          <a:blip r:embed="rId3"/>
          <a:stretch>
            <a:fillRect/>
          </a:stretch>
        </p:blipFill>
        <p:spPr>
          <a:xfrm>
            <a:off x="7488889" y="3624942"/>
            <a:ext cx="4314804" cy="2432958"/>
          </a:xfrm>
          <a:prstGeom prst="rect">
            <a:avLst/>
          </a:prstGeom>
        </p:spPr>
      </p:pic>
      <p:pic>
        <p:nvPicPr>
          <p:cNvPr id="5" name="Picture 4"/>
          <p:cNvPicPr>
            <a:picLocks noChangeAspect="1"/>
          </p:cNvPicPr>
          <p:nvPr/>
        </p:nvPicPr>
        <p:blipFill>
          <a:blip r:embed="rId4"/>
          <a:stretch>
            <a:fillRect/>
          </a:stretch>
        </p:blipFill>
        <p:spPr>
          <a:xfrm>
            <a:off x="7488889" y="1322409"/>
            <a:ext cx="4234543" cy="2302533"/>
          </a:xfrm>
          <a:prstGeom prst="rect">
            <a:avLst/>
          </a:prstGeom>
        </p:spPr>
      </p:pic>
    </p:spTree>
    <p:extLst>
      <p:ext uri="{BB962C8B-B14F-4D97-AF65-F5344CB8AC3E}">
        <p14:creationId xmlns:p14="http://schemas.microsoft.com/office/powerpoint/2010/main" val="35515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Principle components view – grouped </a:t>
            </a:r>
            <a:r>
              <a:rPr lang="en-US" altLang="zh-CN" dirty="0" err="1" smtClean="0"/>
              <a:t>barchart</a:t>
            </a:r>
            <a:endParaRPr lang="zh-CN" altLang="en-US" dirty="0"/>
          </a:p>
        </p:txBody>
      </p:sp>
      <p:sp>
        <p:nvSpPr>
          <p:cNvPr id="5" name="Content Placeholder 4"/>
          <p:cNvSpPr>
            <a:spLocks noGrp="1"/>
          </p:cNvSpPr>
          <p:nvPr>
            <p:ph idx="1"/>
          </p:nvPr>
        </p:nvSpPr>
        <p:spPr/>
        <p:txBody>
          <a:bodyPr>
            <a:normAutofit lnSpcReduction="10000"/>
          </a:bodyPr>
          <a:lstStyle/>
          <a:p>
            <a:r>
              <a:rPr lang="en-US" altLang="zh-CN" dirty="0" smtClean="0"/>
              <a:t>Lib</a:t>
            </a:r>
          </a:p>
          <a:p>
            <a:pPr lvl="1"/>
            <a:r>
              <a:rPr lang="en-US" altLang="zh-CN" dirty="0" smtClean="0"/>
              <a:t>Plotly.js</a:t>
            </a:r>
          </a:p>
          <a:p>
            <a:r>
              <a:rPr lang="en-US" altLang="zh-CN" dirty="0" smtClean="0"/>
              <a:t>Data</a:t>
            </a:r>
          </a:p>
          <a:p>
            <a:pPr lvl="1"/>
            <a:r>
              <a:rPr lang="en-US" altLang="zh-CN" dirty="0" smtClean="0"/>
              <a:t>PCA 2 principle components individual loadings(</a:t>
            </a:r>
            <a:r>
              <a:rPr lang="en-US" altLang="zh-CN" dirty="0" err="1" smtClean="0"/>
              <a:t>pca.components</a:t>
            </a:r>
            <a:r>
              <a:rPr lang="en-US" altLang="zh-CN" dirty="0" smtClean="0"/>
              <a:t>_)</a:t>
            </a:r>
          </a:p>
          <a:p>
            <a:r>
              <a:rPr lang="en-US" altLang="zh-CN" dirty="0" smtClean="0"/>
              <a:t>Encodings</a:t>
            </a:r>
          </a:p>
          <a:p>
            <a:pPr lvl="1"/>
            <a:r>
              <a:rPr lang="en-US" altLang="zh-CN" dirty="0" err="1" smtClean="0"/>
              <a:t>Xaxis</a:t>
            </a:r>
            <a:r>
              <a:rPr lang="en-US" altLang="zh-CN" dirty="0" smtClean="0"/>
              <a:t>: ratio</a:t>
            </a:r>
          </a:p>
          <a:p>
            <a:pPr lvl="1"/>
            <a:r>
              <a:rPr lang="en-US" altLang="zh-CN" dirty="0" err="1" smtClean="0"/>
              <a:t>Yaxis</a:t>
            </a:r>
            <a:r>
              <a:rPr lang="en-US" altLang="zh-CN" dirty="0" smtClean="0"/>
              <a:t>: real attributes(system metrics)</a:t>
            </a:r>
          </a:p>
          <a:p>
            <a:pPr lvl="1"/>
            <a:r>
              <a:rPr lang="en-US" altLang="zh-CN" dirty="0" smtClean="0"/>
              <a:t>Color: time period selected</a:t>
            </a:r>
          </a:p>
          <a:p>
            <a:r>
              <a:rPr lang="en-US" altLang="zh-CN" dirty="0" smtClean="0"/>
              <a:t>Interactions</a:t>
            </a:r>
          </a:p>
          <a:p>
            <a:pPr lvl="1"/>
            <a:r>
              <a:rPr lang="en-US" altLang="zh-CN" dirty="0" smtClean="0"/>
              <a:t>Select which range to show</a:t>
            </a:r>
            <a:endParaRPr lang="zh-CN" altLang="en-US" dirty="0" smtClean="0"/>
          </a:p>
        </p:txBody>
      </p:sp>
      <p:pic>
        <p:nvPicPr>
          <p:cNvPr id="6" name="Picture 5"/>
          <p:cNvPicPr>
            <a:picLocks noChangeAspect="1"/>
          </p:cNvPicPr>
          <p:nvPr/>
        </p:nvPicPr>
        <p:blipFill>
          <a:blip r:embed="rId3"/>
          <a:stretch>
            <a:fillRect/>
          </a:stretch>
        </p:blipFill>
        <p:spPr>
          <a:xfrm>
            <a:off x="7690021" y="1028699"/>
            <a:ext cx="3663779" cy="2079607"/>
          </a:xfrm>
          <a:prstGeom prst="rect">
            <a:avLst/>
          </a:prstGeom>
        </p:spPr>
      </p:pic>
      <p:pic>
        <p:nvPicPr>
          <p:cNvPr id="7" name="Picture 6"/>
          <p:cNvPicPr>
            <a:picLocks noChangeAspect="1"/>
          </p:cNvPicPr>
          <p:nvPr/>
        </p:nvPicPr>
        <p:blipFill>
          <a:blip r:embed="rId4"/>
          <a:stretch>
            <a:fillRect/>
          </a:stretch>
        </p:blipFill>
        <p:spPr>
          <a:xfrm>
            <a:off x="7331529" y="3771880"/>
            <a:ext cx="4477513" cy="2693971"/>
          </a:xfrm>
          <a:prstGeom prst="rect">
            <a:avLst/>
          </a:prstGeom>
        </p:spPr>
      </p:pic>
    </p:spTree>
    <p:extLst>
      <p:ext uri="{BB962C8B-B14F-4D97-AF65-F5344CB8AC3E}">
        <p14:creationId xmlns:p14="http://schemas.microsoft.com/office/powerpoint/2010/main" val="261953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7451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a:t>
            </a:r>
            <a:endParaRPr lang="zh-CN" altLang="en-US" dirty="0"/>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8002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Goals</a:t>
            </a:r>
            <a:endParaRPr lang="zh-CN" altLang="en-US" dirty="0"/>
          </a:p>
        </p:txBody>
      </p:sp>
      <p:grpSp>
        <p:nvGrpSpPr>
          <p:cNvPr id="4" name="Group 3"/>
          <p:cNvGrpSpPr/>
          <p:nvPr/>
        </p:nvGrpSpPr>
        <p:grpSpPr>
          <a:xfrm>
            <a:off x="677334" y="2160589"/>
            <a:ext cx="7165404" cy="3554411"/>
            <a:chOff x="847427" y="2057400"/>
            <a:chExt cx="7839373" cy="4586981"/>
          </a:xfrm>
        </p:grpSpPr>
        <p:graphicFrame>
          <p:nvGraphicFramePr>
            <p:cNvPr id="5" name="Diagram 4"/>
            <p:cNvGraphicFramePr/>
            <p:nvPr/>
          </p:nvGraphicFramePr>
          <p:xfrm>
            <a:off x="914400" y="2057400"/>
            <a:ext cx="72568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847427" y="2093976"/>
              <a:ext cx="1082932" cy="1041252"/>
            </a:xfrm>
            <a:prstGeom prst="rect">
              <a:avLst/>
            </a:prstGeom>
          </p:spPr>
        </p:pic>
        <p:grpSp>
          <p:nvGrpSpPr>
            <p:cNvPr id="7" name="Group 6"/>
            <p:cNvGrpSpPr/>
            <p:nvPr/>
          </p:nvGrpSpPr>
          <p:grpSpPr>
            <a:xfrm>
              <a:off x="1953685" y="2151660"/>
              <a:ext cx="1015200" cy="1006268"/>
              <a:chOff x="3170490" y="5204389"/>
              <a:chExt cx="1512605" cy="1341690"/>
            </a:xfrm>
          </p:grpSpPr>
          <p:sp>
            <p:nvSpPr>
              <p:cNvPr id="28" name="Rounded Rectangle 27"/>
              <p:cNvSpPr/>
              <p:nvPr/>
            </p:nvSpPr>
            <p:spPr>
              <a:xfrm>
                <a:off x="3170490" y="5204389"/>
                <a:ext cx="1512605" cy="134169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9" name="Picture 28" descr="Image result for clustering algorithms"/>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38856" y="5367264"/>
                <a:ext cx="1341689" cy="1015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040033" y="2151660"/>
              <a:ext cx="1083179" cy="1006268"/>
              <a:chOff x="5409488" y="290557"/>
              <a:chExt cx="1538243" cy="1504060"/>
            </a:xfrm>
          </p:grpSpPr>
          <p:sp>
            <p:nvSpPr>
              <p:cNvPr id="26" name="Rounded Rectangle 25"/>
              <p:cNvSpPr/>
              <p:nvPr/>
            </p:nvSpPr>
            <p:spPr>
              <a:xfrm>
                <a:off x="5409488" y="290557"/>
                <a:ext cx="1538243" cy="15040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7" name="Picture 26"/>
              <p:cNvPicPr>
                <a:picLocks noChangeAspect="1"/>
              </p:cNvPicPr>
              <p:nvPr/>
            </p:nvPicPr>
            <p:blipFill>
              <a:blip r:embed="rId10"/>
              <a:stretch>
                <a:fillRect/>
              </a:stretch>
            </p:blipFill>
            <p:spPr>
              <a:xfrm>
                <a:off x="5530679" y="393107"/>
                <a:ext cx="1286113" cy="1283827"/>
              </a:xfrm>
              <a:prstGeom prst="rect">
                <a:avLst/>
              </a:prstGeom>
            </p:spPr>
          </p:pic>
        </p:grpSp>
        <p:grpSp>
          <p:nvGrpSpPr>
            <p:cNvPr id="9" name="Group 8"/>
            <p:cNvGrpSpPr/>
            <p:nvPr/>
          </p:nvGrpSpPr>
          <p:grpSpPr>
            <a:xfrm>
              <a:off x="4088244" y="2151661"/>
              <a:ext cx="909119" cy="983568"/>
              <a:chOff x="2691925" y="5460763"/>
              <a:chExt cx="1392965" cy="1119499"/>
            </a:xfrm>
          </p:grpSpPr>
          <p:sp>
            <p:nvSpPr>
              <p:cNvPr id="24" name="Rounded Rectangle 23"/>
              <p:cNvSpPr/>
              <p:nvPr/>
            </p:nvSpPr>
            <p:spPr>
              <a:xfrm>
                <a:off x="2691925" y="5460763"/>
                <a:ext cx="1392965" cy="111949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5" name="Picture 24"/>
              <p:cNvPicPr>
                <a:picLocks noChangeAspect="1"/>
              </p:cNvPicPr>
              <p:nvPr/>
            </p:nvPicPr>
            <p:blipFill>
              <a:blip r:embed="rId11"/>
              <a:stretch>
                <a:fillRect/>
              </a:stretch>
            </p:blipFill>
            <p:spPr>
              <a:xfrm>
                <a:off x="2741336" y="5553268"/>
                <a:ext cx="1294141" cy="934487"/>
              </a:xfrm>
              <a:prstGeom prst="rect">
                <a:avLst/>
              </a:prstGeom>
            </p:spPr>
          </p:pic>
        </p:grpSp>
        <p:grpSp>
          <p:nvGrpSpPr>
            <p:cNvPr id="10" name="Group 9"/>
            <p:cNvGrpSpPr/>
            <p:nvPr/>
          </p:nvGrpSpPr>
          <p:grpSpPr>
            <a:xfrm>
              <a:off x="6198580" y="2111469"/>
              <a:ext cx="928346" cy="1006267"/>
              <a:chOff x="1580972" y="5170207"/>
              <a:chExt cx="1512606" cy="1333144"/>
            </a:xfrm>
          </p:grpSpPr>
          <p:sp>
            <p:nvSpPr>
              <p:cNvPr id="21" name="Rounded Rectangle 20"/>
              <p:cNvSpPr/>
              <p:nvPr/>
            </p:nvSpPr>
            <p:spPr>
              <a:xfrm>
                <a:off x="1580972" y="5170207"/>
                <a:ext cx="1512606" cy="133314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2" name="Picture 21" descr="Clipart - &lt;strong&gt;Database&lt;/strong&gt; symbol"/>
              <p:cNvPicPr>
                <a:picLocks noChangeAspect="1"/>
              </p:cNvPicPr>
              <p:nvPr/>
            </p:nvPicPr>
            <p:blipFill>
              <a:blip r:embed="rId12"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2134549" y="5482129"/>
                <a:ext cx="682263" cy="944309"/>
              </a:xfrm>
              <a:prstGeom prst="rect">
                <a:avLst/>
              </a:prstGeom>
            </p:spPr>
          </p:pic>
          <p:pic>
            <p:nvPicPr>
              <p:cNvPr id="23" name="Picture 22" descr="301 Moved Permanently"/>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1613897" y="5580404"/>
                <a:ext cx="938755" cy="846034"/>
              </a:xfrm>
              <a:prstGeom prst="rect">
                <a:avLst/>
              </a:prstGeom>
            </p:spPr>
          </p:pic>
        </p:grpSp>
        <p:grpSp>
          <p:nvGrpSpPr>
            <p:cNvPr id="11" name="Group 10"/>
            <p:cNvGrpSpPr/>
            <p:nvPr/>
          </p:nvGrpSpPr>
          <p:grpSpPr>
            <a:xfrm>
              <a:off x="7202294" y="2133901"/>
              <a:ext cx="995320" cy="983834"/>
              <a:chOff x="2871387" y="4907991"/>
              <a:chExt cx="1435693" cy="1311779"/>
            </a:xfrm>
          </p:grpSpPr>
          <p:sp>
            <p:nvSpPr>
              <p:cNvPr id="19" name="Rounded Rectangle 18"/>
              <p:cNvSpPr/>
              <p:nvPr/>
            </p:nvSpPr>
            <p:spPr>
              <a:xfrm>
                <a:off x="2871387" y="4907991"/>
                <a:ext cx="1435693" cy="1311779"/>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20" name="Picture 19"/>
              <p:cNvPicPr>
                <a:picLocks noChangeAspect="1"/>
              </p:cNvPicPr>
              <p:nvPr/>
            </p:nvPicPr>
            <p:blipFill>
              <a:blip r:embed="rId14"/>
              <a:stretch>
                <a:fillRect/>
              </a:stretch>
            </p:blipFill>
            <p:spPr>
              <a:xfrm>
                <a:off x="2952068" y="5065546"/>
                <a:ext cx="1261276" cy="1072787"/>
              </a:xfrm>
              <a:prstGeom prst="rect">
                <a:avLst/>
              </a:prstGeom>
            </p:spPr>
          </p:pic>
        </p:grpSp>
        <p:grpSp>
          <p:nvGrpSpPr>
            <p:cNvPr id="12" name="Group 11"/>
            <p:cNvGrpSpPr/>
            <p:nvPr/>
          </p:nvGrpSpPr>
          <p:grpSpPr>
            <a:xfrm>
              <a:off x="3044253" y="2174524"/>
              <a:ext cx="951788" cy="943211"/>
              <a:chOff x="3516594" y="5195843"/>
              <a:chExt cx="1993933" cy="1410056"/>
            </a:xfrm>
          </p:grpSpPr>
          <p:sp>
            <p:nvSpPr>
              <p:cNvPr id="17" name="Rounded Rectangle 16"/>
              <p:cNvSpPr/>
              <p:nvPr/>
            </p:nvSpPr>
            <p:spPr>
              <a:xfrm>
                <a:off x="3516594" y="5195843"/>
                <a:ext cx="1993933" cy="141005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pic>
            <p:nvPicPr>
              <p:cNvPr id="18" name="Picture 17"/>
              <p:cNvPicPr>
                <a:picLocks noChangeAspect="1"/>
              </p:cNvPicPr>
              <p:nvPr/>
            </p:nvPicPr>
            <p:blipFill>
              <a:blip r:embed="rId15"/>
              <a:stretch>
                <a:fillRect/>
              </a:stretch>
            </p:blipFill>
            <p:spPr>
              <a:xfrm>
                <a:off x="3619445" y="5333655"/>
                <a:ext cx="1788229" cy="1134431"/>
              </a:xfrm>
              <a:prstGeom prst="rect">
                <a:avLst/>
              </a:prstGeom>
            </p:spPr>
          </p:pic>
        </p:grpSp>
        <p:sp>
          <p:nvSpPr>
            <p:cNvPr id="13" name="Left Brace 12"/>
            <p:cNvSpPr/>
            <p:nvPr/>
          </p:nvSpPr>
          <p:spPr>
            <a:xfrm rot="16200000">
              <a:off x="3827714" y="2508433"/>
              <a:ext cx="529562" cy="6028295"/>
            </a:xfrm>
            <a:prstGeom prst="leftBrace">
              <a:avLst>
                <a:gd name="adj1" fmla="val 83273"/>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4" name="Left Brace 13"/>
            <p:cNvSpPr/>
            <p:nvPr/>
          </p:nvSpPr>
          <p:spPr>
            <a:xfrm rot="16200000">
              <a:off x="7506698" y="4953394"/>
              <a:ext cx="427075" cy="1035883"/>
            </a:xfrm>
            <a:prstGeom prst="leftBrace">
              <a:avLst>
                <a:gd name="adj1" fmla="val 30111"/>
                <a:gd name="adj2" fmla="val 48481"/>
              </a:avLst>
            </a:prstGeom>
          </p:spPr>
          <p:style>
            <a:lnRef idx="3">
              <a:schemeClr val="accent2"/>
            </a:lnRef>
            <a:fillRef idx="0">
              <a:schemeClr val="accent2"/>
            </a:fillRef>
            <a:effectRef idx="2">
              <a:schemeClr val="accent2"/>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p>
          </p:txBody>
        </p:sp>
        <p:sp>
          <p:nvSpPr>
            <p:cNvPr id="15" name="TextBox 5"/>
            <p:cNvSpPr txBox="1"/>
            <p:nvPr/>
          </p:nvSpPr>
          <p:spPr>
            <a:xfrm>
              <a:off x="2296473" y="5866838"/>
              <a:ext cx="2977482"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OFFLINE</a:t>
              </a:r>
              <a:r>
                <a:rPr lang="en-US" b="1" dirty="0" smtClean="0"/>
                <a:t> - One Time Profiling </a:t>
              </a:r>
            </a:p>
            <a:p>
              <a:pPr algn="ctr"/>
              <a:r>
                <a:rPr lang="en-US" b="1" dirty="0" smtClean="0"/>
                <a:t>Step for Each Hardware</a:t>
              </a:r>
              <a:endParaRPr lang="en-US" b="1" dirty="0"/>
            </a:p>
          </p:txBody>
        </p:sp>
        <p:sp>
          <p:nvSpPr>
            <p:cNvPr id="16" name="TextBox 46"/>
            <p:cNvSpPr txBox="1"/>
            <p:nvPr/>
          </p:nvSpPr>
          <p:spPr>
            <a:xfrm>
              <a:off x="6794938" y="5782607"/>
              <a:ext cx="1891862" cy="86177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a:r>
                <a:rPr lang="en-US" b="1" dirty="0" smtClean="0">
                  <a:solidFill>
                    <a:srgbClr val="FF0000"/>
                  </a:solidFill>
                </a:rPr>
                <a:t>ONLINE -</a:t>
              </a:r>
            </a:p>
            <a:p>
              <a:pPr algn="ctr"/>
              <a:r>
                <a:rPr lang="en-US" sz="1600" b="1" dirty="0" smtClean="0"/>
                <a:t>Repeat for </a:t>
              </a:r>
            </a:p>
            <a:p>
              <a:pPr algn="ctr"/>
              <a:r>
                <a:rPr lang="en-US" sz="1600" b="1" dirty="0" smtClean="0"/>
                <a:t>Each New App</a:t>
              </a:r>
              <a:endParaRPr lang="en-US" sz="1600" b="1" dirty="0"/>
            </a:p>
          </p:txBody>
        </p:sp>
      </p:grpSp>
      <p:sp>
        <p:nvSpPr>
          <p:cNvPr id="30" name="Rounded Rectangle 29"/>
          <p:cNvSpPr/>
          <p:nvPr/>
        </p:nvSpPr>
        <p:spPr>
          <a:xfrm>
            <a:off x="6197590" y="1425467"/>
            <a:ext cx="1581027" cy="4808083"/>
          </a:xfrm>
          <a:prstGeom prst="roundRect">
            <a:avLst/>
          </a:prstGeom>
          <a:solidFill>
            <a:srgbClr val="ED7D3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8131629" y="2160589"/>
            <a:ext cx="3222171" cy="923330"/>
          </a:xfrm>
          <a:prstGeom prst="rect">
            <a:avLst/>
          </a:prstGeom>
          <a:noFill/>
        </p:spPr>
        <p:txBody>
          <a:bodyPr wrap="square" rtlCol="0">
            <a:spAutoFit/>
          </a:bodyPr>
          <a:lstStyle/>
          <a:p>
            <a:r>
              <a:rPr lang="en-US" altLang="zh-CN" dirty="0" smtClean="0"/>
              <a:t>Give insight to </a:t>
            </a:r>
            <a:r>
              <a:rPr lang="en-US" altLang="zh-CN" baseline="0" dirty="0" smtClean="0"/>
              <a:t>relation between system pressure and application performance.</a:t>
            </a:r>
            <a:r>
              <a:rPr lang="en-US" altLang="zh-CN" dirty="0" smtClean="0"/>
              <a:t> </a:t>
            </a:r>
            <a:endParaRPr lang="zh-CN" altLang="en-US" dirty="0"/>
          </a:p>
        </p:txBody>
      </p:sp>
      <p:sp>
        <p:nvSpPr>
          <p:cNvPr id="32" name="TextBox 31"/>
          <p:cNvSpPr txBox="1"/>
          <p:nvPr/>
        </p:nvSpPr>
        <p:spPr>
          <a:xfrm>
            <a:off x="2730168" y="5814845"/>
            <a:ext cx="4540036" cy="261610"/>
          </a:xfrm>
          <a:prstGeom prst="rect">
            <a:avLst/>
          </a:prstGeom>
          <a:noFill/>
        </p:spPr>
        <p:txBody>
          <a:bodyPr wrap="square" rtlCol="0">
            <a:spAutoFit/>
          </a:bodyPr>
          <a:lstStyle/>
          <a:p>
            <a:r>
              <a:rPr lang="en-US" altLang="zh-CN" sz="1100" dirty="0" smtClean="0"/>
              <a:t>From </a:t>
            </a:r>
            <a:r>
              <a:rPr lang="en-US" altLang="zh-CN" sz="1100" dirty="0" err="1" smtClean="0"/>
              <a:t>FECBench</a:t>
            </a:r>
            <a:r>
              <a:rPr lang="en-US" altLang="zh-CN" sz="1100" dirty="0" smtClean="0"/>
              <a:t> paper</a:t>
            </a:r>
            <a:endParaRPr lang="zh-CN" altLang="en-US" sz="1100" dirty="0"/>
          </a:p>
        </p:txBody>
      </p:sp>
    </p:spTree>
    <p:extLst>
      <p:ext uri="{BB962C8B-B14F-4D97-AF65-F5344CB8AC3E}">
        <p14:creationId xmlns:p14="http://schemas.microsoft.com/office/powerpoint/2010/main" val="280455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Tasks</a:t>
            </a:r>
            <a:endParaRPr lang="zh-CN" altLang="en-US" dirty="0"/>
          </a:p>
        </p:txBody>
      </p:sp>
      <p:sp>
        <p:nvSpPr>
          <p:cNvPr id="3" name="Content Placeholder 2"/>
          <p:cNvSpPr>
            <a:spLocks noGrp="1"/>
          </p:cNvSpPr>
          <p:nvPr>
            <p:ph idx="1"/>
          </p:nvPr>
        </p:nvSpPr>
        <p:spPr/>
        <p:txBody>
          <a:bodyPr/>
          <a:lstStyle/>
          <a:p>
            <a:r>
              <a:rPr lang="en-US" altLang="zh-CN" dirty="0" smtClean="0"/>
              <a:t>Clear view in system pressure (provide view for high dimensional data)</a:t>
            </a:r>
          </a:p>
          <a:p>
            <a:pPr lvl="1"/>
            <a:r>
              <a:rPr lang="en-US" altLang="zh-CN" dirty="0" smtClean="0"/>
              <a:t>Correlation between metrics</a:t>
            </a:r>
          </a:p>
          <a:p>
            <a:pPr lvl="1"/>
            <a:r>
              <a:rPr lang="en-US" altLang="zh-CN" dirty="0" smtClean="0"/>
              <a:t>Raw data</a:t>
            </a:r>
          </a:p>
          <a:p>
            <a:pPr lvl="1"/>
            <a:r>
              <a:rPr lang="en-US" altLang="zh-CN" dirty="0" smtClean="0"/>
              <a:t>Principle component analysis</a:t>
            </a:r>
          </a:p>
          <a:p>
            <a:r>
              <a:rPr lang="en-US" altLang="zh-CN" dirty="0" smtClean="0"/>
              <a:t>View in performance</a:t>
            </a:r>
          </a:p>
          <a:p>
            <a:r>
              <a:rPr lang="en-US" altLang="zh-CN" dirty="0" smtClean="0"/>
              <a:t>Relation between performance &amp; system pressure</a:t>
            </a:r>
          </a:p>
          <a:p>
            <a:r>
              <a:rPr lang="en-US" altLang="zh-CN" dirty="0" smtClean="0"/>
              <a:t>Time period comparison in system pressure &amp; application performance</a:t>
            </a:r>
            <a:endParaRPr lang="zh-CN" altLang="en-US" dirty="0"/>
          </a:p>
        </p:txBody>
      </p:sp>
    </p:spTree>
    <p:extLst>
      <p:ext uri="{BB962C8B-B14F-4D97-AF65-F5344CB8AC3E}">
        <p14:creationId xmlns:p14="http://schemas.microsoft.com/office/powerpoint/2010/main" val="87564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
            </a:r>
            <a:r>
              <a:rPr lang="en-US" altLang="zh-CN" dirty="0" smtClean="0"/>
              <a:t>ata</a:t>
            </a:r>
            <a:endParaRPr lang="zh-CN" altLang="en-US" dirty="0"/>
          </a:p>
        </p:txBody>
      </p:sp>
      <p:sp>
        <p:nvSpPr>
          <p:cNvPr id="3" name="Content Placeholder 2"/>
          <p:cNvSpPr>
            <a:spLocks noGrp="1"/>
          </p:cNvSpPr>
          <p:nvPr>
            <p:ph idx="1"/>
          </p:nvPr>
        </p:nvSpPr>
        <p:spPr/>
        <p:txBody>
          <a:bodyPr/>
          <a:lstStyle/>
          <a:p>
            <a:r>
              <a:rPr lang="en-US" altLang="zh-CN" dirty="0" smtClean="0"/>
              <a:t>From a target application</a:t>
            </a:r>
          </a:p>
          <a:p>
            <a:r>
              <a:rPr lang="en-US" altLang="zh-CN" dirty="0" smtClean="0"/>
              <a:t>Time series </a:t>
            </a:r>
          </a:p>
          <a:p>
            <a:r>
              <a:rPr lang="en-US" altLang="zh-CN" dirty="0" smtClean="0"/>
              <a:t>Performance</a:t>
            </a:r>
          </a:p>
          <a:p>
            <a:pPr lvl="1"/>
            <a:r>
              <a:rPr lang="en-US" altLang="zh-CN" dirty="0" smtClean="0"/>
              <a:t>Latency90</a:t>
            </a:r>
          </a:p>
          <a:p>
            <a:r>
              <a:rPr lang="en-US" altLang="zh-CN" dirty="0" smtClean="0"/>
              <a:t>Pressure: System metrics</a:t>
            </a:r>
          </a:p>
          <a:p>
            <a:pPr lvl="1"/>
            <a:r>
              <a:rPr lang="en-US" altLang="zh-CN" dirty="0" smtClean="0"/>
              <a:t>System bandwidth, memory bandwidth, context switch, </a:t>
            </a:r>
            <a:r>
              <a:rPr lang="en-US" altLang="zh-CN" dirty="0" err="1" smtClean="0"/>
              <a:t>cpu</a:t>
            </a:r>
            <a:r>
              <a:rPr lang="en-US" altLang="zh-CN" dirty="0" smtClean="0"/>
              <a:t> percent, disk </a:t>
            </a:r>
            <a:r>
              <a:rPr lang="en-US" altLang="zh-CN" dirty="0" err="1" smtClean="0"/>
              <a:t>io</a:t>
            </a:r>
            <a:r>
              <a:rPr lang="en-US" altLang="zh-CN" dirty="0" smtClean="0"/>
              <a:t>, host memory, host network etc.</a:t>
            </a:r>
          </a:p>
        </p:txBody>
      </p:sp>
    </p:spTree>
    <p:extLst>
      <p:ext uri="{BB962C8B-B14F-4D97-AF65-F5344CB8AC3E}">
        <p14:creationId xmlns:p14="http://schemas.microsoft.com/office/powerpoint/2010/main" val="19579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PCA</a:t>
            </a:r>
          </a:p>
          <a:p>
            <a:pPr lvl="1"/>
            <a:r>
              <a:rPr lang="en-US" altLang="zh-CN" dirty="0" smtClean="0"/>
              <a:t>First component:</a:t>
            </a:r>
          </a:p>
          <a:p>
            <a:pPr lvl="1"/>
            <a:r>
              <a:rPr lang="en-US" altLang="zh-CN" dirty="0" smtClean="0"/>
              <a:t>Further components: </a:t>
            </a:r>
            <a:endParaRPr lang="zh-CN" altLang="en-US" dirty="0"/>
          </a:p>
        </p:txBody>
      </p:sp>
      <p:pic>
        <p:nvPicPr>
          <p:cNvPr id="4" name="Picture 3"/>
          <p:cNvPicPr>
            <a:picLocks noChangeAspect="1"/>
          </p:cNvPicPr>
          <p:nvPr/>
        </p:nvPicPr>
        <p:blipFill>
          <a:blip r:embed="rId3"/>
          <a:stretch>
            <a:fillRect/>
          </a:stretch>
        </p:blipFill>
        <p:spPr>
          <a:xfrm>
            <a:off x="4664529" y="2130991"/>
            <a:ext cx="4314825" cy="647700"/>
          </a:xfrm>
          <a:prstGeom prst="rect">
            <a:avLst/>
          </a:prstGeom>
        </p:spPr>
      </p:pic>
      <p:pic>
        <p:nvPicPr>
          <p:cNvPr id="5" name="Picture 4"/>
          <p:cNvPicPr>
            <a:picLocks noChangeAspect="1"/>
          </p:cNvPicPr>
          <p:nvPr/>
        </p:nvPicPr>
        <p:blipFill>
          <a:blip r:embed="rId4"/>
          <a:stretch>
            <a:fillRect/>
          </a:stretch>
        </p:blipFill>
        <p:spPr>
          <a:xfrm>
            <a:off x="4706711" y="2682305"/>
            <a:ext cx="1962150" cy="523875"/>
          </a:xfrm>
          <a:prstGeom prst="rect">
            <a:avLst/>
          </a:prstGeom>
        </p:spPr>
      </p:pic>
      <p:pic>
        <p:nvPicPr>
          <p:cNvPr id="6" name="Picture 5"/>
          <p:cNvPicPr>
            <a:picLocks noChangeAspect="1"/>
          </p:cNvPicPr>
          <p:nvPr/>
        </p:nvPicPr>
        <p:blipFill>
          <a:blip r:embed="rId5"/>
          <a:stretch>
            <a:fillRect/>
          </a:stretch>
        </p:blipFill>
        <p:spPr>
          <a:xfrm>
            <a:off x="4706711" y="3170009"/>
            <a:ext cx="3790950" cy="552450"/>
          </a:xfrm>
          <a:prstGeom prst="rect">
            <a:avLst/>
          </a:prstGeom>
        </p:spPr>
      </p:pic>
    </p:spTree>
    <p:extLst>
      <p:ext uri="{BB962C8B-B14F-4D97-AF65-F5344CB8AC3E}">
        <p14:creationId xmlns:p14="http://schemas.microsoft.com/office/powerpoint/2010/main" val="242936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Models</a:t>
            </a:r>
            <a:endParaRPr lang="zh-CN" altLang="en-US" dirty="0"/>
          </a:p>
        </p:txBody>
      </p:sp>
      <p:sp>
        <p:nvSpPr>
          <p:cNvPr id="3" name="Content Placeholder 2"/>
          <p:cNvSpPr>
            <a:spLocks noGrp="1"/>
          </p:cNvSpPr>
          <p:nvPr>
            <p:ph idx="1"/>
          </p:nvPr>
        </p:nvSpPr>
        <p:spPr/>
        <p:txBody>
          <a:bodyPr/>
          <a:lstStyle/>
          <a:p>
            <a:r>
              <a:rPr lang="en-US" altLang="zh-CN" dirty="0" smtClean="0"/>
              <a:t>Pearson coefficient</a:t>
            </a:r>
            <a:endParaRPr lang="zh-CN" altLang="en-US" dirty="0"/>
          </a:p>
        </p:txBody>
      </p:sp>
    </p:spTree>
    <p:extLst>
      <p:ext uri="{BB962C8B-B14F-4D97-AF65-F5344CB8AC3E}">
        <p14:creationId xmlns:p14="http://schemas.microsoft.com/office/powerpoint/2010/main" val="174597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Visualizations</a:t>
            </a:r>
            <a:endParaRPr lang="zh-CN" altLang="en-US" dirty="0"/>
          </a:p>
        </p:txBody>
      </p:sp>
      <p:sp>
        <p:nvSpPr>
          <p:cNvPr id="3" name="Content Placeholder 2"/>
          <p:cNvSpPr>
            <a:spLocks noGrp="1"/>
          </p:cNvSpPr>
          <p:nvPr>
            <p:ph idx="1"/>
          </p:nvPr>
        </p:nvSpPr>
        <p:spPr/>
        <p:txBody>
          <a:bodyPr/>
          <a:lstStyle/>
          <a:p>
            <a:r>
              <a:rPr lang="en-US" altLang="zh-CN" dirty="0" smtClean="0"/>
              <a:t>Performance view – line chart</a:t>
            </a:r>
          </a:p>
          <a:p>
            <a:r>
              <a:rPr lang="en-US" altLang="zh-CN" dirty="0" smtClean="0"/>
              <a:t>Correlation view – correlation coefficient factor table &amp; inline scatter plots</a:t>
            </a:r>
          </a:p>
          <a:p>
            <a:r>
              <a:rPr lang="en-US" altLang="zh-CN" dirty="0" smtClean="0"/>
              <a:t>Data view – parallel coordinator plot</a:t>
            </a:r>
          </a:p>
          <a:p>
            <a:r>
              <a:rPr lang="en-US" altLang="zh-CN" dirty="0" smtClean="0"/>
              <a:t>Eigenvector view - </a:t>
            </a:r>
            <a:r>
              <a:rPr lang="en-US" altLang="zh-CN" dirty="0" smtClean="0"/>
              <a:t>parallel coordinator plot</a:t>
            </a:r>
          </a:p>
          <a:p>
            <a:r>
              <a:rPr lang="en-US" altLang="zh-CN" dirty="0" smtClean="0"/>
              <a:t>Projection view – scatter plot</a:t>
            </a:r>
          </a:p>
          <a:p>
            <a:r>
              <a:rPr lang="en-US" altLang="zh-CN" dirty="0" smtClean="0"/>
              <a:t>Principle components view – grouped </a:t>
            </a:r>
            <a:r>
              <a:rPr lang="en-US" altLang="zh-CN" dirty="0" err="1" smtClean="0"/>
              <a:t>barchart</a:t>
            </a:r>
            <a:endParaRPr lang="zh-CN" altLang="en-US" dirty="0"/>
          </a:p>
        </p:txBody>
      </p:sp>
    </p:spTree>
    <p:extLst>
      <p:ext uri="{BB962C8B-B14F-4D97-AF65-F5344CB8AC3E}">
        <p14:creationId xmlns:p14="http://schemas.microsoft.com/office/powerpoint/2010/main" val="291532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Performance view – line chart</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Lib </a:t>
            </a:r>
          </a:p>
          <a:p>
            <a:pPr lvl="1"/>
            <a:r>
              <a:rPr lang="en-US" altLang="zh-CN" dirty="0" smtClean="0"/>
              <a:t>Plotly.js + d3.js</a:t>
            </a:r>
          </a:p>
          <a:p>
            <a:r>
              <a:rPr lang="en-US" altLang="zh-CN" dirty="0" smtClean="0"/>
              <a:t>Data</a:t>
            </a:r>
          </a:p>
          <a:p>
            <a:pPr lvl="1"/>
            <a:r>
              <a:rPr lang="en-US" altLang="zh-CN" dirty="0" smtClean="0"/>
              <a:t>Full dataset [‘latency’, ‘time’]</a:t>
            </a:r>
            <a:endParaRPr lang="en-US" altLang="zh-CN" dirty="0" smtClean="0"/>
          </a:p>
          <a:p>
            <a:r>
              <a:rPr lang="en-US" altLang="zh-CN" dirty="0" smtClean="0"/>
              <a:t>Encodings </a:t>
            </a:r>
          </a:p>
          <a:p>
            <a:pPr lvl="1"/>
            <a:r>
              <a:rPr lang="en-US" altLang="zh-CN" dirty="0" smtClean="0"/>
              <a:t>X: time series (timestamp)</a:t>
            </a:r>
          </a:p>
          <a:p>
            <a:pPr lvl="1"/>
            <a:r>
              <a:rPr lang="en-US" altLang="zh-CN" dirty="0" smtClean="0"/>
              <a:t>Y: latency (performance)</a:t>
            </a:r>
          </a:p>
          <a:p>
            <a:pPr lvl="1"/>
            <a:r>
              <a:rPr lang="en-US" altLang="zh-CN" dirty="0" smtClean="0"/>
              <a:t>Background color: range selected</a:t>
            </a:r>
            <a:endParaRPr lang="en-US" altLang="zh-CN" dirty="0" smtClean="0"/>
          </a:p>
          <a:p>
            <a:r>
              <a:rPr lang="en-US" altLang="zh-CN" dirty="0" smtClean="0"/>
              <a:t>Interactions</a:t>
            </a:r>
          </a:p>
          <a:p>
            <a:pPr lvl="1"/>
            <a:r>
              <a:rPr lang="en-US" altLang="zh-CN" dirty="0" smtClean="0"/>
              <a:t>Range selection/cancel. Overlap ranges are allowed.</a:t>
            </a:r>
          </a:p>
          <a:p>
            <a:pPr lvl="1"/>
            <a:endParaRPr lang="en-US" altLang="zh-CN" dirty="0" smtClean="0"/>
          </a:p>
          <a:p>
            <a:pPr lvl="1"/>
            <a:endParaRPr lang="en-US" altLang="zh-CN" dirty="0"/>
          </a:p>
        </p:txBody>
      </p:sp>
      <p:pic>
        <p:nvPicPr>
          <p:cNvPr id="4" name="Picture 3"/>
          <p:cNvPicPr>
            <a:picLocks noChangeAspect="1"/>
          </p:cNvPicPr>
          <p:nvPr/>
        </p:nvPicPr>
        <p:blipFill>
          <a:blip r:embed="rId3"/>
          <a:stretch>
            <a:fillRect/>
          </a:stretch>
        </p:blipFill>
        <p:spPr>
          <a:xfrm>
            <a:off x="8403092" y="1194026"/>
            <a:ext cx="3484108" cy="2104345"/>
          </a:xfrm>
          <a:prstGeom prst="rect">
            <a:avLst/>
          </a:prstGeom>
        </p:spPr>
      </p:pic>
      <p:pic>
        <p:nvPicPr>
          <p:cNvPr id="5" name="Picture 4"/>
          <p:cNvPicPr>
            <a:picLocks noChangeAspect="1"/>
          </p:cNvPicPr>
          <p:nvPr/>
        </p:nvPicPr>
        <p:blipFill>
          <a:blip r:embed="rId4"/>
          <a:stretch>
            <a:fillRect/>
          </a:stretch>
        </p:blipFill>
        <p:spPr>
          <a:xfrm>
            <a:off x="8403091" y="3571534"/>
            <a:ext cx="3644627" cy="1996509"/>
          </a:xfrm>
          <a:prstGeom prst="rect">
            <a:avLst/>
          </a:prstGeom>
        </p:spPr>
      </p:pic>
    </p:spTree>
    <p:extLst>
      <p:ext uri="{BB962C8B-B14F-4D97-AF65-F5344CB8AC3E}">
        <p14:creationId xmlns:p14="http://schemas.microsoft.com/office/powerpoint/2010/main" val="116824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Correlation view – table + inline scatter plots</a:t>
            </a:r>
            <a:endParaRPr lang="zh-CN" alt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Lib</a:t>
            </a:r>
          </a:p>
          <a:p>
            <a:pPr lvl="1"/>
            <a:r>
              <a:rPr lang="en-US" altLang="zh-CN" dirty="0" smtClean="0"/>
              <a:t>Tabulator + plotly.js + d3.js </a:t>
            </a:r>
          </a:p>
          <a:p>
            <a:r>
              <a:rPr lang="en-US" altLang="zh-CN" dirty="0" smtClean="0"/>
              <a:t>Data</a:t>
            </a:r>
          </a:p>
          <a:p>
            <a:pPr lvl="1"/>
            <a:r>
              <a:rPr lang="en-US" altLang="zh-CN" dirty="0" smtClean="0"/>
              <a:t>Person correlation coefficient value on the selected ranges</a:t>
            </a:r>
            <a:endParaRPr lang="en-US" altLang="zh-CN" dirty="0" smtClean="0"/>
          </a:p>
          <a:p>
            <a:r>
              <a:rPr lang="en-US" altLang="zh-CN" dirty="0" smtClean="0"/>
              <a:t>Encodings</a:t>
            </a:r>
          </a:p>
          <a:p>
            <a:pPr lvl="1"/>
            <a:r>
              <a:rPr lang="en-US" altLang="zh-CN" dirty="0" smtClean="0"/>
              <a:t>Table</a:t>
            </a:r>
          </a:p>
          <a:p>
            <a:pPr lvl="2"/>
            <a:r>
              <a:rPr lang="en-US" altLang="zh-CN" dirty="0" smtClean="0"/>
              <a:t>Row/column: system metrics</a:t>
            </a:r>
          </a:p>
          <a:p>
            <a:pPr lvl="2"/>
            <a:r>
              <a:rPr lang="en-US" altLang="zh-CN" dirty="0" smtClean="0"/>
              <a:t>Cell value: Person correlation coefficient value + inline plots</a:t>
            </a:r>
          </a:p>
          <a:p>
            <a:pPr lvl="2"/>
            <a:r>
              <a:rPr lang="en-US" altLang="zh-CN" dirty="0" smtClean="0"/>
              <a:t>Cell color: coefficient value. </a:t>
            </a:r>
          </a:p>
          <a:p>
            <a:pPr lvl="2"/>
            <a:r>
              <a:rPr lang="en-US" altLang="zh-CN" dirty="0" smtClean="0"/>
              <a:t>Color scale: cold/warm colors. (cold color: &lt;0; warm: &gt;0)</a:t>
            </a:r>
          </a:p>
          <a:p>
            <a:pPr lvl="1"/>
            <a:r>
              <a:rPr lang="en-US" altLang="zh-CN" dirty="0" smtClean="0"/>
              <a:t>Inline plots</a:t>
            </a:r>
          </a:p>
          <a:p>
            <a:pPr lvl="2"/>
            <a:r>
              <a:rPr lang="en-US" altLang="zh-CN" dirty="0" smtClean="0"/>
              <a:t>X: row metric</a:t>
            </a:r>
          </a:p>
          <a:p>
            <a:pPr lvl="2"/>
            <a:r>
              <a:rPr lang="en-US" altLang="zh-CN" dirty="0" smtClean="0"/>
              <a:t>Y: column metric</a:t>
            </a:r>
            <a:endParaRPr lang="en-US" altLang="zh-CN" dirty="0"/>
          </a:p>
          <a:p>
            <a:r>
              <a:rPr lang="en-US" altLang="zh-CN" dirty="0" smtClean="0"/>
              <a:t>Interactions</a:t>
            </a:r>
          </a:p>
          <a:p>
            <a:pPr lvl="1"/>
            <a:r>
              <a:rPr lang="en-US" altLang="zh-CN" dirty="0" smtClean="0"/>
              <a:t>Be linked with performance view</a:t>
            </a:r>
          </a:p>
          <a:p>
            <a:pPr lvl="1"/>
            <a:r>
              <a:rPr lang="en-US" altLang="zh-CN" dirty="0" smtClean="0"/>
              <a:t>In-graph: zoom</a:t>
            </a:r>
            <a:endParaRPr lang="zh-CN" altLang="en-US" dirty="0"/>
          </a:p>
        </p:txBody>
      </p:sp>
      <p:pic>
        <p:nvPicPr>
          <p:cNvPr id="4" name="Picture 3"/>
          <p:cNvPicPr>
            <a:picLocks noChangeAspect="1"/>
          </p:cNvPicPr>
          <p:nvPr/>
        </p:nvPicPr>
        <p:blipFill>
          <a:blip r:embed="rId3"/>
          <a:stretch>
            <a:fillRect/>
          </a:stretch>
        </p:blipFill>
        <p:spPr>
          <a:xfrm>
            <a:off x="8054484" y="1332252"/>
            <a:ext cx="3795116" cy="3468347"/>
          </a:xfrm>
          <a:prstGeom prst="rect">
            <a:avLst/>
          </a:prstGeom>
        </p:spPr>
      </p:pic>
      <p:pic>
        <p:nvPicPr>
          <p:cNvPr id="5" name="Picture 4"/>
          <p:cNvPicPr>
            <a:picLocks noChangeAspect="1"/>
          </p:cNvPicPr>
          <p:nvPr/>
        </p:nvPicPr>
        <p:blipFill>
          <a:blip r:embed="rId4"/>
          <a:stretch>
            <a:fillRect/>
          </a:stretch>
        </p:blipFill>
        <p:spPr>
          <a:xfrm>
            <a:off x="8054484" y="4800599"/>
            <a:ext cx="3795116" cy="1063562"/>
          </a:xfrm>
          <a:prstGeom prst="rect">
            <a:avLst/>
          </a:prstGeom>
        </p:spPr>
      </p:pic>
    </p:spTree>
    <p:extLst>
      <p:ext uri="{BB962C8B-B14F-4D97-AF65-F5344CB8AC3E}">
        <p14:creationId xmlns:p14="http://schemas.microsoft.com/office/powerpoint/2010/main" val="156923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1565</Words>
  <Application>Microsoft Office PowerPoint</Application>
  <PresentationFormat>Widescreen</PresentationFormat>
  <Paragraphs>155</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宋体</vt:lpstr>
      <vt:lpstr>Arial</vt:lpstr>
      <vt:lpstr>Calibri</vt:lpstr>
      <vt:lpstr>Calibri Light</vt:lpstr>
      <vt:lpstr>Office Theme</vt:lpstr>
      <vt:lpstr>VAML Final Presentation</vt:lpstr>
      <vt:lpstr>Goals</vt:lpstr>
      <vt:lpstr>Tasks</vt:lpstr>
      <vt:lpstr>Data</vt:lpstr>
      <vt:lpstr>Models</vt:lpstr>
      <vt:lpstr>Models</vt:lpstr>
      <vt:lpstr>Visualizations</vt:lpstr>
      <vt:lpstr>Performance view – line chart</vt:lpstr>
      <vt:lpstr>Correlation view – table + inline scatter plots</vt:lpstr>
      <vt:lpstr>Data view- parallel coordinator plot</vt:lpstr>
      <vt:lpstr>Eigenvector view - parallel coordinator plot</vt:lpstr>
      <vt:lpstr>Projection view – scatter plot</vt:lpstr>
      <vt:lpstr>Principle components view – grouped barchart</vt:lpstr>
      <vt:lpstr>Case</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VAML Final Presentation</dc:title>
  <dc:creator>Fan Wei</dc:creator>
  <cp:lastModifiedBy>Fan Wei</cp:lastModifiedBy>
  <cp:revision>24</cp:revision>
  <dcterms:created xsi:type="dcterms:W3CDTF">2019-04-22T04:53:27Z</dcterms:created>
  <dcterms:modified xsi:type="dcterms:W3CDTF">2019-04-22T08:41:58Z</dcterms:modified>
</cp:coreProperties>
</file>