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5" r:id="rId2"/>
    <p:sldId id="287" r:id="rId3"/>
    <p:sldId id="266" r:id="rId4"/>
    <p:sldId id="269" r:id="rId5"/>
    <p:sldId id="259" r:id="rId6"/>
    <p:sldId id="276" r:id="rId7"/>
    <p:sldId id="270" r:id="rId8"/>
    <p:sldId id="271" r:id="rId9"/>
    <p:sldId id="284" r:id="rId10"/>
    <p:sldId id="272" r:id="rId11"/>
    <p:sldId id="273" r:id="rId12"/>
    <p:sldId id="274" r:id="rId13"/>
    <p:sldId id="285" r:id="rId14"/>
    <p:sldId id="278" r:id="rId15"/>
    <p:sldId id="281" r:id="rId16"/>
    <p:sldId id="279" r:id="rId17"/>
    <p:sldId id="280" r:id="rId18"/>
    <p:sldId id="283" r:id="rId19"/>
    <p:sldId id="277"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lipe Capela" initials="FC" lastIdx="1" clrIdx="0">
    <p:extLst>
      <p:ext uri="{19B8F6BF-5375-455C-9EA6-DF929625EA0E}">
        <p15:presenceInfo xmlns:p15="http://schemas.microsoft.com/office/powerpoint/2012/main" userId="bf5189cc2f8feb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1141" autoAdjust="0"/>
  </p:normalViewPr>
  <p:slideViewPr>
    <p:cSldViewPr snapToGrid="0">
      <p:cViewPr varScale="1">
        <p:scale>
          <a:sx n="93" d="100"/>
          <a:sy n="93" d="100"/>
        </p:scale>
        <p:origin x="1272"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B829E-28EC-47E5-99CA-C38F95D56E5C}" type="datetimeFigureOut">
              <a:rPr lang="en-GB" smtClean="0"/>
              <a:t>01/07/2020</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CB380F-57D8-4B61-945C-5DB276D96F56}" type="slidenum">
              <a:rPr lang="en-GB" smtClean="0"/>
              <a:t>‹#›</a:t>
            </a:fld>
            <a:endParaRPr lang="en-GB"/>
          </a:p>
        </p:txBody>
      </p:sp>
    </p:spTree>
    <p:extLst>
      <p:ext uri="{BB962C8B-B14F-4D97-AF65-F5344CB8AC3E}">
        <p14:creationId xmlns:p14="http://schemas.microsoft.com/office/powerpoint/2010/main" val="3810313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Filipe Capela, and the aim of this internship was to create a way to easily explore architectural design decision in issue tracking systems.</a:t>
            </a:r>
          </a:p>
        </p:txBody>
      </p:sp>
      <p:sp>
        <p:nvSpPr>
          <p:cNvPr id="4" name="Slide Number Placeholder 3"/>
          <p:cNvSpPr>
            <a:spLocks noGrp="1"/>
          </p:cNvSpPr>
          <p:nvPr>
            <p:ph type="sldNum" sz="quarter" idx="5"/>
          </p:nvPr>
        </p:nvSpPr>
        <p:spPr/>
        <p:txBody>
          <a:bodyPr/>
          <a:lstStyle/>
          <a:p>
            <a:fld id="{6ACB380F-57D8-4B61-945C-5DB276D96F56}" type="slidenum">
              <a:rPr lang="en-GB" smtClean="0"/>
              <a:t>1</a:t>
            </a:fld>
            <a:endParaRPr lang="en-GB"/>
          </a:p>
        </p:txBody>
      </p:sp>
    </p:spTree>
    <p:extLst>
      <p:ext uri="{BB962C8B-B14F-4D97-AF65-F5344CB8AC3E}">
        <p14:creationId xmlns:p14="http://schemas.microsoft.com/office/powerpoint/2010/main" val="600458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the debug stage this is a step which is not critical for the functioning of the application as we can remove this and we will still have the same output in the end but nonetheless it is a very important stage for the user to understand if there is something wrong with the functioning of pinot by looking into each pinot analysis and outputting problems found in certain commits. This may help in detecting problems with specific files which is something that I had problems with. Apache Mina had an issue with three files which would cause the entire application to crash not giving any output whatsoever and this happened since Pinot was programmed to detect exception handling in such a way that anonymous methods when implemented would need to </a:t>
            </a:r>
            <a:r>
              <a:rPr lang="en-US" dirty="0" err="1"/>
              <a:t>to</a:t>
            </a:r>
            <a:r>
              <a:rPr lang="en-US" dirty="0"/>
              <a:t> include the throws declaration. This was not found inside the source code of Apache Mina, so an Exception would be thrown by Pinot, making unfeasible the possibility to obtain patterns in some versions of Apache Mina. Ultimately this stage is important for users to be able to understand problems and to be able to fine tune pinot according to the needs of the software to be scanned. </a:t>
            </a:r>
          </a:p>
        </p:txBody>
      </p:sp>
      <p:sp>
        <p:nvSpPr>
          <p:cNvPr id="4" name="Slide Number Placeholder 3"/>
          <p:cNvSpPr>
            <a:spLocks noGrp="1"/>
          </p:cNvSpPr>
          <p:nvPr>
            <p:ph type="sldNum" sz="quarter" idx="5"/>
          </p:nvPr>
        </p:nvSpPr>
        <p:spPr/>
        <p:txBody>
          <a:bodyPr/>
          <a:lstStyle/>
          <a:p>
            <a:fld id="{6ACB380F-57D8-4B61-945C-5DB276D96F56}" type="slidenum">
              <a:rPr lang="en-GB" smtClean="0"/>
              <a:t>10</a:t>
            </a:fld>
            <a:endParaRPr lang="en-GB"/>
          </a:p>
        </p:txBody>
      </p:sp>
    </p:spTree>
    <p:extLst>
      <p:ext uri="{BB962C8B-B14F-4D97-AF65-F5344CB8AC3E}">
        <p14:creationId xmlns:p14="http://schemas.microsoft.com/office/powerpoint/2010/main" val="2786524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move onto the last and I would say the most complex part of the application and this is where the pattern changes are evaluated and where D final output is created. This stage is not related to fine tuning any tools it is just about processing the peanut outputs in matching the pattern changes to their corresponding issues and storing these information Inside a single file which will help future users of </a:t>
            </a:r>
            <a:r>
              <a:rPr lang="en-US" dirty="0" err="1"/>
              <a:t>pasito</a:t>
            </a:r>
            <a:r>
              <a:rPr lang="en-US" dirty="0"/>
              <a:t> to make a qualitative analysis and possibly answer the hypothesis presented at the beginning of my internship. The first step in this stage is too compare consecutive commits according to the number of patterns detected. What this means is if we have commit one which has five facade patterns and commit to which has 6 facade patterns a file will be created to store the information Of the addition of one instance of the facade pattern. If two commits don't present changes in any </a:t>
            </a:r>
            <a:r>
              <a:rPr lang="pt-PT" dirty="0" err="1"/>
              <a:t>of</a:t>
            </a:r>
            <a:r>
              <a:rPr lang="pt-PT" dirty="0"/>
              <a:t> </a:t>
            </a:r>
            <a:r>
              <a:rPr lang="pt-PT" dirty="0" err="1"/>
              <a:t>the</a:t>
            </a:r>
            <a:r>
              <a:rPr lang="en-US" dirty="0"/>
              <a:t> patterns</a:t>
            </a:r>
            <a:r>
              <a:rPr lang="pt-PT" dirty="0"/>
              <a:t>, </a:t>
            </a:r>
            <a:r>
              <a:rPr lang="en-US" dirty="0"/>
              <a:t>no file is created. After creating all these files it is now time to obtain They git commit messages so that we can possibly obtain The issue keys for each commit where pattern changes were detected. If an issue key is detectors in the commit message then My application Will contact the </a:t>
            </a:r>
            <a:r>
              <a:rPr lang="en-US" dirty="0" err="1"/>
              <a:t>jira</a:t>
            </a:r>
            <a:r>
              <a:rPr lang="en-US" dirty="0"/>
              <a:t> issue repository to obtain the information Which will be necessary to answer any </a:t>
            </a:r>
            <a:r>
              <a:rPr lang="en-US" dirty="0" err="1"/>
              <a:t>quantitive</a:t>
            </a:r>
            <a:r>
              <a:rPr lang="en-US" dirty="0"/>
              <a:t> or qualitative questions. This information Will be compacted into a single line of text separated by commas to create a CSV file where each row will amount to an issue where pattern changes were detected. </a:t>
            </a:r>
          </a:p>
        </p:txBody>
      </p:sp>
      <p:sp>
        <p:nvSpPr>
          <p:cNvPr id="4" name="Slide Number Placeholder 3"/>
          <p:cNvSpPr>
            <a:spLocks noGrp="1"/>
          </p:cNvSpPr>
          <p:nvPr>
            <p:ph type="sldNum" sz="quarter" idx="5"/>
          </p:nvPr>
        </p:nvSpPr>
        <p:spPr/>
        <p:txBody>
          <a:bodyPr/>
          <a:lstStyle/>
          <a:p>
            <a:fld id="{6ACB380F-57D8-4B61-945C-5DB276D96F56}" type="slidenum">
              <a:rPr lang="en-GB" smtClean="0"/>
              <a:t>11</a:t>
            </a:fld>
            <a:endParaRPr lang="en-GB"/>
          </a:p>
        </p:txBody>
      </p:sp>
    </p:spTree>
    <p:extLst>
      <p:ext uri="{BB962C8B-B14F-4D97-AF65-F5344CB8AC3E}">
        <p14:creationId xmlns:p14="http://schemas.microsoft.com/office/powerpoint/2010/main" val="1295079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end result will look similar to this</a:t>
            </a:r>
            <a:r>
              <a:rPr lang="pt-PT" dirty="0"/>
              <a:t>. </a:t>
            </a:r>
            <a:r>
              <a:rPr lang="en-US" dirty="0"/>
              <a:t>As </a:t>
            </a:r>
            <a:r>
              <a:rPr lang="pt-PT" dirty="0" err="1"/>
              <a:t>we</a:t>
            </a:r>
            <a:r>
              <a:rPr lang="en-US" dirty="0"/>
              <a:t> can see in this file some lines don't have all the information. These empty lines corresponds to commits that don't have an issue key inside the commit message. For the remaining of the lines where we it was able to make a correspondence between the commit and then issue key we can see that all the information is available such as the developer name the issue type the dates where the</a:t>
            </a:r>
            <a:r>
              <a:rPr lang="pt-PT" dirty="0"/>
              <a:t> </a:t>
            </a:r>
            <a:r>
              <a:rPr lang="en-US" dirty="0"/>
              <a:t>issue was created, updated , resolved And I have also created columns representing the time it took 4 an issue to be resolved as well as the number of pattern </a:t>
            </a:r>
            <a:r>
              <a:rPr lang="pt-PT" dirty="0" err="1"/>
              <a:t>additions</a:t>
            </a:r>
            <a:r>
              <a:rPr lang="en-US" dirty="0"/>
              <a:t> and pattern removals </a:t>
            </a:r>
          </a:p>
        </p:txBody>
      </p:sp>
      <p:sp>
        <p:nvSpPr>
          <p:cNvPr id="4" name="Slide Number Placeholder 3"/>
          <p:cNvSpPr>
            <a:spLocks noGrp="1"/>
          </p:cNvSpPr>
          <p:nvPr>
            <p:ph type="sldNum" sz="quarter" idx="5"/>
          </p:nvPr>
        </p:nvSpPr>
        <p:spPr/>
        <p:txBody>
          <a:bodyPr/>
          <a:lstStyle/>
          <a:p>
            <a:fld id="{6ACB380F-57D8-4B61-945C-5DB276D96F56}" type="slidenum">
              <a:rPr lang="en-GB" smtClean="0"/>
              <a:t>12</a:t>
            </a:fld>
            <a:endParaRPr lang="en-GB"/>
          </a:p>
        </p:txBody>
      </p:sp>
    </p:spTree>
    <p:extLst>
      <p:ext uri="{BB962C8B-B14F-4D97-AF65-F5344CB8AC3E}">
        <p14:creationId xmlns:p14="http://schemas.microsoft.com/office/powerpoint/2010/main" val="754557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CB380F-57D8-4B61-945C-5DB276D96F56}" type="slidenum">
              <a:rPr lang="en-GB" smtClean="0"/>
              <a:t>13</a:t>
            </a:fld>
            <a:endParaRPr lang="en-GB"/>
          </a:p>
        </p:txBody>
      </p:sp>
    </p:spTree>
    <p:extLst>
      <p:ext uri="{BB962C8B-B14F-4D97-AF65-F5344CB8AC3E}">
        <p14:creationId xmlns:p14="http://schemas.microsoft.com/office/powerpoint/2010/main" val="2113742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present to you some of the quantitative analysis I have made regarding the Apache MENA software. In this graph we can see the relation between the number of commits a certain developer did and the pattern changes that same developer had an impact on It is very hard to make a clear correspondence between these two variables but it is it is possible to see the slides in a slight linear increase or even exponential if we consider that one of the developers did most of the pattern changes and as well as most of the commits spotted by the application. It would be very interesting to merge these data With data from other projects so that a clear answer can be made for this question. </a:t>
            </a:r>
          </a:p>
        </p:txBody>
      </p:sp>
      <p:sp>
        <p:nvSpPr>
          <p:cNvPr id="4" name="Slide Number Placeholder 3"/>
          <p:cNvSpPr>
            <a:spLocks noGrp="1"/>
          </p:cNvSpPr>
          <p:nvPr>
            <p:ph type="sldNum" sz="quarter" idx="5"/>
          </p:nvPr>
        </p:nvSpPr>
        <p:spPr/>
        <p:txBody>
          <a:bodyPr/>
          <a:lstStyle/>
          <a:p>
            <a:fld id="{6ACB380F-57D8-4B61-945C-5DB276D96F56}" type="slidenum">
              <a:rPr lang="en-GB" smtClean="0"/>
              <a:t>14</a:t>
            </a:fld>
            <a:endParaRPr lang="en-GB"/>
          </a:p>
        </p:txBody>
      </p:sp>
    </p:spTree>
    <p:extLst>
      <p:ext uri="{BB962C8B-B14F-4D97-AF65-F5344CB8AC3E}">
        <p14:creationId xmlns:p14="http://schemas.microsoft.com/office/powerpoint/2010/main" val="484924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have made a chart to make a visual representation of the number of patterns added or removed depending on Each individual pattern. We can see that the distribution is almost entirely in the 50% area which makes me believe that there is no clear distinction and there's no indication of a certain pattern being added more than it is removed but there is obviously some fluctuations to this for example the proxy pattern was added more than it was removed and this may have something to do with the software itself but further investigation would need to be done for this. The Singleton pattern Seems to be only removed from this software but no clear results can be extracted from this analysis given that only two changes were made to the Singleton pattern and both of these were removals so there is not enough data to conclude anything regarding these aspects. We can see that the visitor template and chain of responsibility had no changes this is mainly possibly due to the software itself maybe there was no indication of these patterns in the source code an at the bottom we can see the factory and the abstract factory methods patterns though not contain changes as well but this was because peanut had a problem with a given Filing Apache MENA which would cause the software to crash when it was detecting the factory methods and the abstract factory pattern So it was decided that an altered version of peanut would be utilized which does not detect any factory or abstract factory methods but further explanations to this can be found in the report as to how to change the version of peanuts </a:t>
            </a:r>
          </a:p>
        </p:txBody>
      </p:sp>
      <p:sp>
        <p:nvSpPr>
          <p:cNvPr id="4" name="Slide Number Placeholder 3"/>
          <p:cNvSpPr>
            <a:spLocks noGrp="1"/>
          </p:cNvSpPr>
          <p:nvPr>
            <p:ph type="sldNum" sz="quarter" idx="5"/>
          </p:nvPr>
        </p:nvSpPr>
        <p:spPr/>
        <p:txBody>
          <a:bodyPr/>
          <a:lstStyle/>
          <a:p>
            <a:fld id="{6ACB380F-57D8-4B61-945C-5DB276D96F56}" type="slidenum">
              <a:rPr lang="en-GB" smtClean="0"/>
              <a:t>15</a:t>
            </a:fld>
            <a:endParaRPr lang="en-GB"/>
          </a:p>
        </p:txBody>
      </p:sp>
    </p:spTree>
    <p:extLst>
      <p:ext uri="{BB962C8B-B14F-4D97-AF65-F5344CB8AC3E}">
        <p14:creationId xmlns:p14="http://schemas.microsoft.com/office/powerpoint/2010/main" val="4145798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attempt was made to understand if certain developers contribute more into adding or removing patterns from the system and as mentioned previously this was for a lot of the lifespan of Apache Mina a one man project so we can see that trustingly holds many of the pattern changes since it held a lot of the commits but there is no clear distinction as to it adds more or removes more patterns from the system since these are in the same scale not only for trustingly but also for Edward D Oliveira which is on the right and the remaining and developers we can see that there are some exceptions to this possibly it has something to do with the role these developer had but the third developers counting from the left Nicholas turning only added patterns and maybe it can be related to the fact that he only took care of issue types which were new features so maybe that's the explanation to this </a:t>
            </a:r>
          </a:p>
        </p:txBody>
      </p:sp>
      <p:sp>
        <p:nvSpPr>
          <p:cNvPr id="4" name="Slide Number Placeholder 3"/>
          <p:cNvSpPr>
            <a:spLocks noGrp="1"/>
          </p:cNvSpPr>
          <p:nvPr>
            <p:ph type="sldNum" sz="quarter" idx="5"/>
          </p:nvPr>
        </p:nvSpPr>
        <p:spPr/>
        <p:txBody>
          <a:bodyPr/>
          <a:lstStyle/>
          <a:p>
            <a:fld id="{6ACB380F-57D8-4B61-945C-5DB276D96F56}" type="slidenum">
              <a:rPr lang="en-GB" smtClean="0"/>
              <a:t>16</a:t>
            </a:fld>
            <a:endParaRPr lang="en-GB"/>
          </a:p>
        </p:txBody>
      </p:sp>
    </p:spTree>
    <p:extLst>
      <p:ext uri="{BB962C8B-B14F-4D97-AF65-F5344CB8AC3E}">
        <p14:creationId xmlns:p14="http://schemas.microsoft.com/office/powerpoint/2010/main" val="3417203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table we can see the number of additions and removals of patterns depending on the issue type where this changes occurred. there is only one value that stands out from an quantitative analysis point of view which is the number of edit patterns in the new feature issues we can clearly see that almost twice as many patterns have been added compared to the number of removed</a:t>
            </a:r>
            <a:r>
              <a:rPr lang="pt-PT" dirty="0"/>
              <a:t> </a:t>
            </a:r>
            <a:r>
              <a:rPr lang="en-US" dirty="0"/>
              <a:t>patterns . These may indicate that when an issue is a new feature possibly more patterns will be added</a:t>
            </a:r>
            <a:r>
              <a:rPr lang="pt-PT" dirty="0"/>
              <a:t>. </a:t>
            </a:r>
            <a:r>
              <a:rPr lang="en-US" dirty="0"/>
              <a:t>it is also interesting that gnu feature issues we're the ones with the most edit patterns these may indicate that this is an issue type </a:t>
            </a:r>
            <a:r>
              <a:rPr lang="pt-PT" dirty="0" err="1"/>
              <a:t>where</a:t>
            </a:r>
            <a:r>
              <a:rPr lang="en-US" dirty="0"/>
              <a:t> usually patterns are added</a:t>
            </a:r>
            <a:r>
              <a:rPr lang="pt-PT" dirty="0"/>
              <a:t> </a:t>
            </a:r>
            <a:r>
              <a:rPr lang="en-US" dirty="0"/>
              <a:t>more compared to the other issue types. </a:t>
            </a:r>
          </a:p>
        </p:txBody>
      </p:sp>
      <p:sp>
        <p:nvSpPr>
          <p:cNvPr id="4" name="Slide Number Placeholder 3"/>
          <p:cNvSpPr>
            <a:spLocks noGrp="1"/>
          </p:cNvSpPr>
          <p:nvPr>
            <p:ph type="sldNum" sz="quarter" idx="5"/>
          </p:nvPr>
        </p:nvSpPr>
        <p:spPr/>
        <p:txBody>
          <a:bodyPr/>
          <a:lstStyle/>
          <a:p>
            <a:fld id="{6ACB380F-57D8-4B61-945C-5DB276D96F56}" type="slidenum">
              <a:rPr lang="en-GB" smtClean="0"/>
              <a:t>17</a:t>
            </a:fld>
            <a:endParaRPr lang="en-GB"/>
          </a:p>
        </p:txBody>
      </p:sp>
    </p:spTree>
    <p:extLst>
      <p:ext uri="{BB962C8B-B14F-4D97-AF65-F5344CB8AC3E}">
        <p14:creationId xmlns:p14="http://schemas.microsoft.com/office/powerpoint/2010/main" val="1661334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get to this small table which compares the time it took for an issue to be resolved depending on the issue type and we got very interesting results again for the new feature issue type since we can see that this took fairly longer Times the resolve compared to the other issue types. this may possibly be combined with the results obtained for the number of added patterns and removed for new feature and we can possibly come to the conclusion That</a:t>
            </a:r>
            <a:r>
              <a:rPr lang="pt-PT" dirty="0"/>
              <a:t> </a:t>
            </a:r>
            <a:r>
              <a:rPr lang="en-US" dirty="0"/>
              <a:t>issues where patterns are changed more tend to take longer to resolve as new feature and 257 pattern changes which was about 50% of the changes in patterns for all the issues. </a:t>
            </a:r>
          </a:p>
        </p:txBody>
      </p:sp>
      <p:sp>
        <p:nvSpPr>
          <p:cNvPr id="4" name="Slide Number Placeholder 3"/>
          <p:cNvSpPr>
            <a:spLocks noGrp="1"/>
          </p:cNvSpPr>
          <p:nvPr>
            <p:ph type="sldNum" sz="quarter" idx="5"/>
          </p:nvPr>
        </p:nvSpPr>
        <p:spPr/>
        <p:txBody>
          <a:bodyPr/>
          <a:lstStyle/>
          <a:p>
            <a:fld id="{6ACB380F-57D8-4B61-945C-5DB276D96F56}" type="slidenum">
              <a:rPr lang="en-GB" smtClean="0"/>
              <a:t>18</a:t>
            </a:fld>
            <a:endParaRPr lang="en-GB"/>
          </a:p>
        </p:txBody>
      </p:sp>
    </p:spTree>
    <p:extLst>
      <p:ext uri="{BB962C8B-B14F-4D97-AF65-F5344CB8AC3E}">
        <p14:creationId xmlns:p14="http://schemas.microsoft.com/office/powerpoint/2010/main" val="2297333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future my tool as mentioned should be used two qualitatively answer questions such as why certain patterns are added or removed from the software by the developers and the reason why these patterns are added for example maybe we can come to the conclusion that</a:t>
            </a:r>
            <a:r>
              <a:rPr lang="pt-PT" dirty="0"/>
              <a:t> </a:t>
            </a:r>
            <a:r>
              <a:rPr lang="en-US" dirty="0"/>
              <a:t>some patterns may be used in certain situations which will ultimately help in creating better software in the future since maybe some guidelines may be created for specific software in specific domains to be followed. The first step that I considered the most important one is to add a step which would fill in the gaps where the pattern changes were detectives but no issue key was found for that same commit it may be possible to find this by looking into the entire G repository and looking into the commit messages and comparing with the descriptions of the issues and possibly a relation may be found which will then add more data to the CSV file which will ultimately give a better analysis. As mentioned throughout this presentation It is important to test these tools for more projects together more data as well and possibly some alterations may need to be done t</a:t>
            </a:r>
            <a:r>
              <a:rPr lang="pt-PT" dirty="0"/>
              <a:t>o </a:t>
            </a:r>
            <a:r>
              <a:rPr lang="en-US" dirty="0" err="1"/>
              <a:t>pasito</a:t>
            </a:r>
            <a:r>
              <a:rPr lang="en-US" dirty="0"/>
              <a:t> so that it can comply and preprocess features of Java which are introduced in Java 811 13 or future releases as well this will allow for Better processing of projects released and programmed using these same Java versions. </a:t>
            </a:r>
          </a:p>
        </p:txBody>
      </p:sp>
      <p:sp>
        <p:nvSpPr>
          <p:cNvPr id="4" name="Slide Number Placeholder 3"/>
          <p:cNvSpPr>
            <a:spLocks noGrp="1"/>
          </p:cNvSpPr>
          <p:nvPr>
            <p:ph type="sldNum" sz="quarter" idx="5"/>
          </p:nvPr>
        </p:nvSpPr>
        <p:spPr/>
        <p:txBody>
          <a:bodyPr/>
          <a:lstStyle/>
          <a:p>
            <a:fld id="{6ACB380F-57D8-4B61-945C-5DB276D96F56}" type="slidenum">
              <a:rPr lang="en-GB" smtClean="0"/>
              <a:t>19</a:t>
            </a:fld>
            <a:endParaRPr lang="en-GB"/>
          </a:p>
        </p:txBody>
      </p:sp>
    </p:spTree>
    <p:extLst>
      <p:ext uri="{BB962C8B-B14F-4D97-AF65-F5344CB8AC3E}">
        <p14:creationId xmlns:p14="http://schemas.microsoft.com/office/powerpoint/2010/main" val="930455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CB380F-57D8-4B61-945C-5DB276D96F56}" type="slidenum">
              <a:rPr lang="en-GB" smtClean="0"/>
              <a:t>2</a:t>
            </a:fld>
            <a:endParaRPr lang="en-GB"/>
          </a:p>
        </p:txBody>
      </p:sp>
    </p:spTree>
    <p:extLst>
      <p:ext uri="{BB962C8B-B14F-4D97-AF65-F5344CB8AC3E}">
        <p14:creationId xmlns:p14="http://schemas.microsoft.com/office/powerpoint/2010/main" val="719672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Filipe Capela, and the aim of this internship was to create a way to easily explore architectural design decision in issue tracking systems.</a:t>
            </a:r>
          </a:p>
        </p:txBody>
      </p:sp>
      <p:sp>
        <p:nvSpPr>
          <p:cNvPr id="4" name="Slide Number Placeholder 3"/>
          <p:cNvSpPr>
            <a:spLocks noGrp="1"/>
          </p:cNvSpPr>
          <p:nvPr>
            <p:ph type="sldNum" sz="quarter" idx="5"/>
          </p:nvPr>
        </p:nvSpPr>
        <p:spPr/>
        <p:txBody>
          <a:bodyPr/>
          <a:lstStyle/>
          <a:p>
            <a:fld id="{6ACB380F-57D8-4B61-945C-5DB276D96F56}" type="slidenum">
              <a:rPr lang="en-GB" smtClean="0"/>
              <a:t>20</a:t>
            </a:fld>
            <a:endParaRPr lang="en-GB"/>
          </a:p>
        </p:txBody>
      </p:sp>
    </p:spTree>
    <p:extLst>
      <p:ext uri="{BB962C8B-B14F-4D97-AF65-F5344CB8AC3E}">
        <p14:creationId xmlns:p14="http://schemas.microsoft.com/office/powerpoint/2010/main" val="2275538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 in understanding why certain patterns are added or removed from software systems</a:t>
            </a:r>
          </a:p>
        </p:txBody>
      </p:sp>
      <p:sp>
        <p:nvSpPr>
          <p:cNvPr id="4" name="Slide Number Placeholder 3"/>
          <p:cNvSpPr>
            <a:spLocks noGrp="1"/>
          </p:cNvSpPr>
          <p:nvPr>
            <p:ph type="sldNum" sz="quarter" idx="5"/>
          </p:nvPr>
        </p:nvSpPr>
        <p:spPr/>
        <p:txBody>
          <a:bodyPr/>
          <a:lstStyle/>
          <a:p>
            <a:fld id="{6ACB380F-57D8-4B61-945C-5DB276D96F56}" type="slidenum">
              <a:rPr lang="en-GB" smtClean="0"/>
              <a:t>3</a:t>
            </a:fld>
            <a:endParaRPr lang="en-GB"/>
          </a:p>
        </p:txBody>
      </p:sp>
    </p:spTree>
    <p:extLst>
      <p:ext uri="{BB962C8B-B14F-4D97-AF65-F5344CB8AC3E}">
        <p14:creationId xmlns:p14="http://schemas.microsoft.com/office/powerpoint/2010/main" val="4102990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PACITO, that stands for Pattern Changes Identifier Tool. </a:t>
            </a:r>
          </a:p>
          <a:p>
            <a:r>
              <a:rPr lang="en-US" dirty="0"/>
              <a:t>This tool will analyze pattern changes between versions of a software and match with the information from the corresponding issues.</a:t>
            </a:r>
          </a:p>
        </p:txBody>
      </p:sp>
      <p:sp>
        <p:nvSpPr>
          <p:cNvPr id="4" name="Slide Number Placeholder 3"/>
          <p:cNvSpPr>
            <a:spLocks noGrp="1"/>
          </p:cNvSpPr>
          <p:nvPr>
            <p:ph type="sldNum" sz="quarter" idx="5"/>
          </p:nvPr>
        </p:nvSpPr>
        <p:spPr/>
        <p:txBody>
          <a:bodyPr/>
          <a:lstStyle/>
          <a:p>
            <a:fld id="{6ACB380F-57D8-4B61-945C-5DB276D96F56}" type="slidenum">
              <a:rPr lang="en-GB" smtClean="0"/>
              <a:t>4</a:t>
            </a:fld>
            <a:endParaRPr lang="en-GB"/>
          </a:p>
        </p:txBody>
      </p:sp>
    </p:spTree>
    <p:extLst>
      <p:ext uri="{BB962C8B-B14F-4D97-AF65-F5344CB8AC3E}">
        <p14:creationId xmlns:p14="http://schemas.microsoft.com/office/powerpoint/2010/main" val="3155622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Pinot – Pattern Inference and Recovery Tool, 2006, IBM</a:t>
            </a:r>
          </a:p>
          <a:p>
            <a:r>
              <a:rPr lang="en-US" dirty="0"/>
              <a:t>Scans JAVA source code and outputs list of </a:t>
            </a:r>
            <a:r>
              <a:rPr lang="en-US" dirty="0" err="1"/>
              <a:t>GoF</a:t>
            </a:r>
            <a:r>
              <a:rPr lang="en-US" dirty="0"/>
              <a:t> patterns.</a:t>
            </a:r>
          </a:p>
          <a:p>
            <a:endParaRPr lang="en-US" dirty="0"/>
          </a:p>
          <a:p>
            <a:r>
              <a:rPr lang="en-US" dirty="0"/>
              <a:t>Apache Mina uses </a:t>
            </a:r>
          </a:p>
          <a:p>
            <a:r>
              <a:rPr lang="en-US" dirty="0"/>
              <a:t>JIRA – Issue Tracking System </a:t>
            </a:r>
          </a:p>
          <a:p>
            <a:r>
              <a:rPr lang="en-US" dirty="0"/>
              <a:t>Git – Version Control System</a:t>
            </a:r>
          </a:p>
          <a:p>
            <a:endParaRPr lang="en-US" dirty="0"/>
          </a:p>
          <a:p>
            <a:r>
              <a:rPr lang="en-US" dirty="0"/>
              <a:t>Latest Commit 2017 </a:t>
            </a:r>
          </a:p>
          <a:p>
            <a:r>
              <a:rPr lang="en-US" dirty="0"/>
              <a:t>Low Number of Commits 2500</a:t>
            </a:r>
          </a:p>
          <a:p>
            <a:endParaRPr lang="en-US" dirty="0"/>
          </a:p>
          <a:p>
            <a:r>
              <a:rPr lang="en-US" dirty="0"/>
              <a:t>Possible others: Zookeeper, Kafka</a:t>
            </a:r>
          </a:p>
        </p:txBody>
      </p:sp>
      <p:sp>
        <p:nvSpPr>
          <p:cNvPr id="4" name="Slide Number Placeholder 3"/>
          <p:cNvSpPr>
            <a:spLocks noGrp="1"/>
          </p:cNvSpPr>
          <p:nvPr>
            <p:ph type="sldNum" sz="quarter" idx="5"/>
          </p:nvPr>
        </p:nvSpPr>
        <p:spPr/>
        <p:txBody>
          <a:bodyPr/>
          <a:lstStyle/>
          <a:p>
            <a:fld id="{6ACB380F-57D8-4B61-945C-5DB276D96F56}" type="slidenum">
              <a:rPr lang="en-GB" smtClean="0"/>
              <a:t>5</a:t>
            </a:fld>
            <a:endParaRPr lang="en-GB"/>
          </a:p>
        </p:txBody>
      </p:sp>
    </p:spTree>
    <p:extLst>
      <p:ext uri="{BB962C8B-B14F-4D97-AF65-F5344CB8AC3E}">
        <p14:creationId xmlns:p14="http://schemas.microsoft.com/office/powerpoint/2010/main" val="1974475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the challenges I have faced during this internship, the problems revolved in obtaining the maximum performance out of the pattern inference tool. Starting with the tool on the left, Archie, it was a tool which attempted to detect architectural patterns inside of java projects, with this tool being an Eclipse plug-in. After many unsuccessful attempts, and due to the fact that this tool would be almost surely impossible to include in a cycle to iterate through the commits, the tool was discarded.</a:t>
            </a:r>
          </a:p>
          <a:p>
            <a:r>
              <a:rPr lang="en-US" dirty="0"/>
              <a:t>The problems with Pinot were many, and the goal was to finetune the analysis so that more patterns could be detected, to improve the output provided by my tool, PACITO. First there was the problem with lack of documentation, which showed off in the beginning where I had problems running the tool since no documentation was given to which were the requirements to run it. After getting the proper version, it was then a matter of testing pinot on several </a:t>
            </a:r>
            <a:r>
              <a:rPr lang="en-US" dirty="0" err="1"/>
              <a:t>softwares</a:t>
            </a:r>
            <a:r>
              <a:rPr lang="en-US" dirty="0"/>
              <a:t>. It was clear that the results were not good, as the tool was only processing very few classes out of many possible java files. After making several tests, using many java versions, it was clear that Pinot depended on the java version, and java 7 was adopted as the version to use. After this problem, the number of valid analysis increased but the processed classes remained very low. It was then tested whether Pinot would be using Java 4’s compiler to check for patterns in the code, which would cause Pinot to fail since features like Generic Types, Annotations and the Diamond Operand were only introduced in versions following Java 4. To test this I have added a preprocessing stage to my application before pinot is executed, so that the source code is cleaned and compliant with pinot’s compiler. After this step the number of processed classes increased sharply, but an additional step was taken. As seen on the right Maven is a part of this project. The reason for this is that usually, Apache programs use Maven to build and use external dependencies. It was hypothesized that, the same way the Java version was passed to CLASSPATH to be used by Pinot, maybe adding the jar files to the CLASSPATH would cause Pinot to process more classes, as it was possibly discarding files since it wouldn’t recognize external libraries features. After creating a preprocessing step to make almost all versions build successfully to obtain the dependencies and adding these to the CLASSPATH, Pinot is believed to be running at almost maximum performance, giving the users the best possible results.</a:t>
            </a:r>
          </a:p>
        </p:txBody>
      </p:sp>
      <p:sp>
        <p:nvSpPr>
          <p:cNvPr id="4" name="Slide Number Placeholder 3"/>
          <p:cNvSpPr>
            <a:spLocks noGrp="1"/>
          </p:cNvSpPr>
          <p:nvPr>
            <p:ph type="sldNum" sz="quarter" idx="5"/>
          </p:nvPr>
        </p:nvSpPr>
        <p:spPr/>
        <p:txBody>
          <a:bodyPr/>
          <a:lstStyle/>
          <a:p>
            <a:fld id="{6ACB380F-57D8-4B61-945C-5DB276D96F56}" type="slidenum">
              <a:rPr lang="en-GB" smtClean="0"/>
              <a:t>6</a:t>
            </a:fld>
            <a:endParaRPr lang="en-GB"/>
          </a:p>
        </p:txBody>
      </p:sp>
    </p:spTree>
    <p:extLst>
      <p:ext uri="{BB962C8B-B14F-4D97-AF65-F5344CB8AC3E}">
        <p14:creationId xmlns:p14="http://schemas.microsoft.com/office/powerpoint/2010/main" val="1396255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 going to present you the process flow of my application by highlighting the three most important stages in my application, to make you understand the flow of the outputs since I would say my application resembles a bit to the pipes and filters architectural pattern. </a:t>
            </a:r>
          </a:p>
        </p:txBody>
      </p:sp>
      <p:sp>
        <p:nvSpPr>
          <p:cNvPr id="4" name="Slide Number Placeholder 3"/>
          <p:cNvSpPr>
            <a:spLocks noGrp="1"/>
          </p:cNvSpPr>
          <p:nvPr>
            <p:ph type="sldNum" sz="quarter" idx="5"/>
          </p:nvPr>
        </p:nvSpPr>
        <p:spPr/>
        <p:txBody>
          <a:bodyPr/>
          <a:lstStyle/>
          <a:p>
            <a:fld id="{6ACB380F-57D8-4B61-945C-5DB276D96F56}" type="slidenum">
              <a:rPr lang="en-GB" smtClean="0"/>
              <a:t>7</a:t>
            </a:fld>
            <a:endParaRPr lang="en-GB"/>
          </a:p>
        </p:txBody>
      </p:sp>
    </p:spTree>
    <p:extLst>
      <p:ext uri="{BB962C8B-B14F-4D97-AF65-F5344CB8AC3E}">
        <p14:creationId xmlns:p14="http://schemas.microsoft.com/office/powerpoint/2010/main" val="1804069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and very important stage in my tool is the pinot analysis loop stage, as mentioned previously this step starts off with two refactoring stages mentioned here in the projectrefactorer.jar and the pomfilemanipulator.jar which will create a preprocessed version of the software which is then fed to pinot which will create a pinot analysis. </a:t>
            </a:r>
          </a:p>
        </p:txBody>
      </p:sp>
      <p:sp>
        <p:nvSpPr>
          <p:cNvPr id="4" name="Slide Number Placeholder 3"/>
          <p:cNvSpPr>
            <a:spLocks noGrp="1"/>
          </p:cNvSpPr>
          <p:nvPr>
            <p:ph type="sldNum" sz="quarter" idx="5"/>
          </p:nvPr>
        </p:nvSpPr>
        <p:spPr/>
        <p:txBody>
          <a:bodyPr/>
          <a:lstStyle/>
          <a:p>
            <a:fld id="{6ACB380F-57D8-4B61-945C-5DB276D96F56}" type="slidenum">
              <a:rPr lang="en-GB" smtClean="0"/>
              <a:t>8</a:t>
            </a:fld>
            <a:endParaRPr lang="en-GB"/>
          </a:p>
        </p:txBody>
      </p:sp>
    </p:spTree>
    <p:extLst>
      <p:ext uri="{BB962C8B-B14F-4D97-AF65-F5344CB8AC3E}">
        <p14:creationId xmlns:p14="http://schemas.microsoft.com/office/powerpoint/2010/main" val="1467618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the output of Pinot can be observed here. We can see a description of the captured patterns, and a detailed list of the number of patterns detected for the entire source code for a given version of Apache Mina.</a:t>
            </a:r>
          </a:p>
        </p:txBody>
      </p:sp>
      <p:sp>
        <p:nvSpPr>
          <p:cNvPr id="4" name="Slide Number Placeholder 3"/>
          <p:cNvSpPr>
            <a:spLocks noGrp="1"/>
          </p:cNvSpPr>
          <p:nvPr>
            <p:ph type="sldNum" sz="quarter" idx="5"/>
          </p:nvPr>
        </p:nvSpPr>
        <p:spPr/>
        <p:txBody>
          <a:bodyPr/>
          <a:lstStyle/>
          <a:p>
            <a:fld id="{6ACB380F-57D8-4B61-945C-5DB276D96F56}" type="slidenum">
              <a:rPr lang="en-GB" smtClean="0"/>
              <a:t>9</a:t>
            </a:fld>
            <a:endParaRPr lang="en-GB"/>
          </a:p>
        </p:txBody>
      </p:sp>
    </p:spTree>
    <p:extLst>
      <p:ext uri="{BB962C8B-B14F-4D97-AF65-F5344CB8AC3E}">
        <p14:creationId xmlns:p14="http://schemas.microsoft.com/office/powerpoint/2010/main" val="534974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55BC84-BBAF-44BB-8799-177ED28EDCC4}"/>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endParaRPr lang="en-GB"/>
          </a:p>
        </p:txBody>
      </p:sp>
      <p:sp>
        <p:nvSpPr>
          <p:cNvPr id="3" name="Subtítulo 2">
            <a:extLst>
              <a:ext uri="{FF2B5EF4-FFF2-40B4-BE49-F238E27FC236}">
                <a16:creationId xmlns:a16="http://schemas.microsoft.com/office/drawing/2014/main" id="{85FA2F16-955B-4AD4-BDF9-E1FF1C18B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GB"/>
          </a:p>
        </p:txBody>
      </p:sp>
      <p:sp>
        <p:nvSpPr>
          <p:cNvPr id="4" name="Marcador de Posição da Data 3">
            <a:extLst>
              <a:ext uri="{FF2B5EF4-FFF2-40B4-BE49-F238E27FC236}">
                <a16:creationId xmlns:a16="http://schemas.microsoft.com/office/drawing/2014/main" id="{2E8BF9CF-533A-4AFB-9576-300AB10DB56F}"/>
              </a:ext>
            </a:extLst>
          </p:cNvPr>
          <p:cNvSpPr>
            <a:spLocks noGrp="1"/>
          </p:cNvSpPr>
          <p:nvPr>
            <p:ph type="dt" sz="half" idx="10"/>
          </p:nvPr>
        </p:nvSpPr>
        <p:spPr/>
        <p:txBody>
          <a:bodyPr/>
          <a:lstStyle/>
          <a:p>
            <a:fld id="{B2211495-F5C9-421E-BC2D-5D221F5A9723}" type="datetimeFigureOut">
              <a:rPr lang="en-GB" smtClean="0"/>
              <a:t>01/07/2020</a:t>
            </a:fld>
            <a:endParaRPr lang="en-GB"/>
          </a:p>
        </p:txBody>
      </p:sp>
      <p:sp>
        <p:nvSpPr>
          <p:cNvPr id="5" name="Marcador de Posição do Rodapé 4">
            <a:extLst>
              <a:ext uri="{FF2B5EF4-FFF2-40B4-BE49-F238E27FC236}">
                <a16:creationId xmlns:a16="http://schemas.microsoft.com/office/drawing/2014/main" id="{D5945837-F635-434A-91CF-62F577851F9C}"/>
              </a:ext>
            </a:extLst>
          </p:cNvPr>
          <p:cNvSpPr>
            <a:spLocks noGrp="1"/>
          </p:cNvSpPr>
          <p:nvPr>
            <p:ph type="ftr" sz="quarter" idx="11"/>
          </p:nvPr>
        </p:nvSpPr>
        <p:spPr/>
        <p:txBody>
          <a:bodyPr/>
          <a:lstStyle/>
          <a:p>
            <a:endParaRPr lang="en-GB"/>
          </a:p>
        </p:txBody>
      </p:sp>
      <p:sp>
        <p:nvSpPr>
          <p:cNvPr id="6" name="Marcador de Posição do Número do Diapositivo 5">
            <a:extLst>
              <a:ext uri="{FF2B5EF4-FFF2-40B4-BE49-F238E27FC236}">
                <a16:creationId xmlns:a16="http://schemas.microsoft.com/office/drawing/2014/main" id="{65C04C39-8455-4157-9781-15C9C892DC2A}"/>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1998247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A5BB-9A54-4FF5-9F43-B821CF42BAE6}"/>
              </a:ext>
            </a:extLst>
          </p:cNvPr>
          <p:cNvSpPr>
            <a:spLocks noGrp="1"/>
          </p:cNvSpPr>
          <p:nvPr>
            <p:ph type="title"/>
          </p:nvPr>
        </p:nvSpPr>
        <p:spPr/>
        <p:txBody>
          <a:bodyPr/>
          <a:lstStyle/>
          <a:p>
            <a:r>
              <a:rPr lang="pt-PT"/>
              <a:t>Clique para editar o estilo de título do Modelo Global</a:t>
            </a:r>
            <a:endParaRPr lang="en-GB"/>
          </a:p>
        </p:txBody>
      </p:sp>
      <p:sp>
        <p:nvSpPr>
          <p:cNvPr id="3" name="Marcador de Posição de Texto Vertical 2">
            <a:extLst>
              <a:ext uri="{FF2B5EF4-FFF2-40B4-BE49-F238E27FC236}">
                <a16:creationId xmlns:a16="http://schemas.microsoft.com/office/drawing/2014/main" id="{83C43A84-D0F3-4FC0-9C64-BDAD67C0DFFD}"/>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4" name="Marcador de Posição da Data 3">
            <a:extLst>
              <a:ext uri="{FF2B5EF4-FFF2-40B4-BE49-F238E27FC236}">
                <a16:creationId xmlns:a16="http://schemas.microsoft.com/office/drawing/2014/main" id="{C10BEBDB-B6D1-433F-B60B-46EC3FAA5A15}"/>
              </a:ext>
            </a:extLst>
          </p:cNvPr>
          <p:cNvSpPr>
            <a:spLocks noGrp="1"/>
          </p:cNvSpPr>
          <p:nvPr>
            <p:ph type="dt" sz="half" idx="10"/>
          </p:nvPr>
        </p:nvSpPr>
        <p:spPr/>
        <p:txBody>
          <a:bodyPr/>
          <a:lstStyle/>
          <a:p>
            <a:fld id="{B2211495-F5C9-421E-BC2D-5D221F5A9723}" type="datetimeFigureOut">
              <a:rPr lang="en-GB" smtClean="0"/>
              <a:t>01/07/2020</a:t>
            </a:fld>
            <a:endParaRPr lang="en-GB"/>
          </a:p>
        </p:txBody>
      </p:sp>
      <p:sp>
        <p:nvSpPr>
          <p:cNvPr id="5" name="Marcador de Posição do Rodapé 4">
            <a:extLst>
              <a:ext uri="{FF2B5EF4-FFF2-40B4-BE49-F238E27FC236}">
                <a16:creationId xmlns:a16="http://schemas.microsoft.com/office/drawing/2014/main" id="{9EDCDA17-DD92-4EDC-A919-C808532317EF}"/>
              </a:ext>
            </a:extLst>
          </p:cNvPr>
          <p:cNvSpPr>
            <a:spLocks noGrp="1"/>
          </p:cNvSpPr>
          <p:nvPr>
            <p:ph type="ftr" sz="quarter" idx="11"/>
          </p:nvPr>
        </p:nvSpPr>
        <p:spPr/>
        <p:txBody>
          <a:bodyPr/>
          <a:lstStyle/>
          <a:p>
            <a:endParaRPr lang="en-GB"/>
          </a:p>
        </p:txBody>
      </p:sp>
      <p:sp>
        <p:nvSpPr>
          <p:cNvPr id="6" name="Marcador de Posição do Número do Diapositivo 5">
            <a:extLst>
              <a:ext uri="{FF2B5EF4-FFF2-40B4-BE49-F238E27FC236}">
                <a16:creationId xmlns:a16="http://schemas.microsoft.com/office/drawing/2014/main" id="{97C6B1FF-94F6-4330-BEB0-B9D12B751565}"/>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2745055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3555ABF-94C3-4D3A-A1B4-E18573777A1D}"/>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endParaRPr lang="en-GB"/>
          </a:p>
        </p:txBody>
      </p:sp>
      <p:sp>
        <p:nvSpPr>
          <p:cNvPr id="3" name="Marcador de Posição de Texto Vertical 2">
            <a:extLst>
              <a:ext uri="{FF2B5EF4-FFF2-40B4-BE49-F238E27FC236}">
                <a16:creationId xmlns:a16="http://schemas.microsoft.com/office/drawing/2014/main" id="{D294D6E3-D438-4018-B32B-AE4FB38870A9}"/>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4" name="Marcador de Posição da Data 3">
            <a:extLst>
              <a:ext uri="{FF2B5EF4-FFF2-40B4-BE49-F238E27FC236}">
                <a16:creationId xmlns:a16="http://schemas.microsoft.com/office/drawing/2014/main" id="{B86DE721-13A4-4CD7-A5B8-4BC0C3F0AE42}"/>
              </a:ext>
            </a:extLst>
          </p:cNvPr>
          <p:cNvSpPr>
            <a:spLocks noGrp="1"/>
          </p:cNvSpPr>
          <p:nvPr>
            <p:ph type="dt" sz="half" idx="10"/>
          </p:nvPr>
        </p:nvSpPr>
        <p:spPr/>
        <p:txBody>
          <a:bodyPr/>
          <a:lstStyle/>
          <a:p>
            <a:fld id="{B2211495-F5C9-421E-BC2D-5D221F5A9723}" type="datetimeFigureOut">
              <a:rPr lang="en-GB" smtClean="0"/>
              <a:t>01/07/2020</a:t>
            </a:fld>
            <a:endParaRPr lang="en-GB"/>
          </a:p>
        </p:txBody>
      </p:sp>
      <p:sp>
        <p:nvSpPr>
          <p:cNvPr id="5" name="Marcador de Posição do Rodapé 4">
            <a:extLst>
              <a:ext uri="{FF2B5EF4-FFF2-40B4-BE49-F238E27FC236}">
                <a16:creationId xmlns:a16="http://schemas.microsoft.com/office/drawing/2014/main" id="{5B945EA8-735B-46D7-9F21-135D36DB95AF}"/>
              </a:ext>
            </a:extLst>
          </p:cNvPr>
          <p:cNvSpPr>
            <a:spLocks noGrp="1"/>
          </p:cNvSpPr>
          <p:nvPr>
            <p:ph type="ftr" sz="quarter" idx="11"/>
          </p:nvPr>
        </p:nvSpPr>
        <p:spPr/>
        <p:txBody>
          <a:bodyPr/>
          <a:lstStyle/>
          <a:p>
            <a:endParaRPr lang="en-GB"/>
          </a:p>
        </p:txBody>
      </p:sp>
      <p:sp>
        <p:nvSpPr>
          <p:cNvPr id="6" name="Marcador de Posição do Número do Diapositivo 5">
            <a:extLst>
              <a:ext uri="{FF2B5EF4-FFF2-40B4-BE49-F238E27FC236}">
                <a16:creationId xmlns:a16="http://schemas.microsoft.com/office/drawing/2014/main" id="{FA2CA35E-6E55-496D-B23B-458AFF2880FC}"/>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2460549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1"/>
        <p:cNvGrpSpPr/>
        <p:nvPr/>
      </p:nvGrpSpPr>
      <p:grpSpPr>
        <a:xfrm>
          <a:off x="0" y="0"/>
          <a:ext cx="0" cy="0"/>
          <a:chOff x="0" y="0"/>
          <a:chExt cx="0" cy="0"/>
        </a:xfrm>
      </p:grpSpPr>
      <p:sp>
        <p:nvSpPr>
          <p:cNvPr id="22" name="Google Shape;22;p2"/>
          <p:cNvSpPr/>
          <p:nvPr/>
        </p:nvSpPr>
        <p:spPr>
          <a:xfrm>
            <a:off x="0" y="0"/>
            <a:ext cx="12192000" cy="10175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 name="Google Shape;23;p2"/>
          <p:cNvSpPr/>
          <p:nvPr/>
        </p:nvSpPr>
        <p:spPr>
          <a:xfrm>
            <a:off x="0" y="0"/>
            <a:ext cx="16933" cy="1017588"/>
          </a:xfrm>
          <a:prstGeom prst="rect">
            <a:avLst/>
          </a:prstGeom>
          <a:gradFill>
            <a:gsLst>
              <a:gs pos="0">
                <a:srgbClr val="FFFFFF"/>
              </a:gs>
              <a:gs pos="100000">
                <a:srgbClr val="757575">
                  <a:alpha val="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 name="Google Shape;24;p2"/>
          <p:cNvSpPr/>
          <p:nvPr/>
        </p:nvSpPr>
        <p:spPr>
          <a:xfrm>
            <a:off x="0" y="0"/>
            <a:ext cx="169333" cy="10175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 name="Google Shape;25;p2"/>
          <p:cNvSpPr txBox="1">
            <a:spLocks noGrp="1"/>
          </p:cNvSpPr>
          <p:nvPr>
            <p:ph type="ctrTitle"/>
          </p:nvPr>
        </p:nvSpPr>
        <p:spPr>
          <a:xfrm>
            <a:off x="0" y="1274400"/>
            <a:ext cx="12192000" cy="1080000"/>
          </a:xfrm>
          <a:prstGeom prst="rect">
            <a:avLst/>
          </a:prstGeom>
          <a:solidFill>
            <a:srgbClr val="505050"/>
          </a:solidFill>
          <a:ln>
            <a:noFill/>
          </a:ln>
        </p:spPr>
        <p:txBody>
          <a:bodyPr spcFirstLastPara="1" wrap="square" lIns="981950" tIns="216000" rIns="268250" bIns="216000" anchor="t" anchorCtr="0">
            <a:noAutofit/>
          </a:bodyPr>
          <a:lstStyle>
            <a:lvl1pPr lvl="0" algn="l">
              <a:spcBef>
                <a:spcPts val="0"/>
              </a:spcBef>
              <a:spcAft>
                <a:spcPts val="0"/>
              </a:spcAft>
              <a:buSzPts val="1400"/>
              <a:buNone/>
              <a:defRPr sz="420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 y="4032000"/>
            <a:ext cx="12187768" cy="1908000"/>
          </a:xfrm>
          <a:prstGeom prst="rect">
            <a:avLst/>
          </a:prstGeom>
          <a:noFill/>
          <a:ln>
            <a:noFill/>
          </a:ln>
        </p:spPr>
        <p:txBody>
          <a:bodyPr spcFirstLastPara="1" wrap="square" lIns="982075" tIns="45700" rIns="267825" bIns="45700" anchor="t" anchorCtr="0">
            <a:noAutofit/>
          </a:bodyPr>
          <a:lstStyle>
            <a:lvl1pPr lvl="0" algn="l">
              <a:spcBef>
                <a:spcPts val="380"/>
              </a:spcBef>
              <a:spcAft>
                <a:spcPts val="0"/>
              </a:spcAft>
              <a:buClr>
                <a:schemeClr val="dk1"/>
              </a:buClr>
              <a:buSzPts val="1902"/>
              <a:buFont typeface="Verdana"/>
              <a:buNone/>
              <a:defRPr sz="1902"/>
            </a:lvl1pPr>
            <a:lvl2pPr lvl="1" algn="l">
              <a:spcBef>
                <a:spcPts val="360"/>
              </a:spcBef>
              <a:spcAft>
                <a:spcPts val="0"/>
              </a:spcAft>
              <a:buClr>
                <a:schemeClr val="dk1"/>
              </a:buClr>
              <a:buSzPts val="900"/>
              <a:buChar char="▪"/>
              <a:defRPr/>
            </a:lvl2pPr>
            <a:lvl3pPr lvl="2" algn="l">
              <a:spcBef>
                <a:spcPts val="360"/>
              </a:spcBef>
              <a:spcAft>
                <a:spcPts val="0"/>
              </a:spcAft>
              <a:buClr>
                <a:schemeClr val="dk1"/>
              </a:buClr>
              <a:buSzPts val="153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27" name="Google Shape;27;p2"/>
          <p:cNvSpPr/>
          <p:nvPr/>
        </p:nvSpPr>
        <p:spPr>
          <a:xfrm>
            <a:off x="-1" y="1017588"/>
            <a:ext cx="12192000" cy="266700"/>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8" name="Google Shape;28;p2"/>
          <p:cNvSpPr/>
          <p:nvPr/>
        </p:nvSpPr>
        <p:spPr>
          <a:xfrm>
            <a:off x="10714567" y="1079501"/>
            <a:ext cx="254000" cy="138499"/>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fld id="{00000000-1234-1234-1234-123412341234}" type="slidenum">
              <a:rPr lang="nl-NL" sz="900" b="0" i="0" u="none" strike="noStrike" cap="none">
                <a:solidFill>
                  <a:srgbClr val="FFFFFF"/>
                </a:solidFill>
                <a:latin typeface="Arial"/>
                <a:ea typeface="Arial"/>
                <a:cs typeface="Arial"/>
                <a:sym typeface="Arial"/>
              </a:rPr>
              <a:t>‹#›</a:t>
            </a:fld>
            <a:endParaRPr sz="900" b="0" i="0" u="none" strike="noStrike" cap="none">
              <a:solidFill>
                <a:srgbClr val="FFFFFF"/>
              </a:solidFill>
              <a:latin typeface="Arial"/>
              <a:ea typeface="Arial"/>
              <a:cs typeface="Arial"/>
              <a:sym typeface="Arial"/>
            </a:endParaRPr>
          </a:p>
        </p:txBody>
      </p:sp>
      <p:sp>
        <p:nvSpPr>
          <p:cNvPr id="29" name="Google Shape;29;p2"/>
          <p:cNvSpPr txBox="1"/>
          <p:nvPr/>
        </p:nvSpPr>
        <p:spPr>
          <a:xfrm>
            <a:off x="10663767" y="1079501"/>
            <a:ext cx="52900" cy="13849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nl-NL" sz="900" b="0" i="0" u="none" strike="noStrike" cap="none">
                <a:solidFill>
                  <a:srgbClr val="FFFFFF"/>
                </a:solidFill>
                <a:latin typeface="Verdana"/>
                <a:ea typeface="Verdana"/>
                <a:cs typeface="Verdana"/>
                <a:sym typeface="Verdana"/>
              </a:rPr>
              <a:t>|</a:t>
            </a:r>
            <a:endParaRPr/>
          </a:p>
        </p:txBody>
      </p:sp>
      <p:pic>
        <p:nvPicPr>
          <p:cNvPr id="30" name="Google Shape;30;p2"/>
          <p:cNvPicPr preferRelativeResize="0"/>
          <p:nvPr/>
        </p:nvPicPr>
        <p:blipFill rotWithShape="1">
          <a:blip r:embed="rId2">
            <a:alphaModFix/>
          </a:blip>
          <a:srcRect/>
          <a:stretch/>
        </p:blipFill>
        <p:spPr>
          <a:xfrm>
            <a:off x="527050" y="205232"/>
            <a:ext cx="2816808" cy="660400"/>
          </a:xfrm>
          <a:prstGeom prst="rect">
            <a:avLst/>
          </a:prstGeom>
          <a:noFill/>
          <a:ln>
            <a:noFill/>
          </a:ln>
        </p:spPr>
      </p:pic>
      <p:sp>
        <p:nvSpPr>
          <p:cNvPr id="31" name="Google Shape;31;p2"/>
          <p:cNvSpPr txBox="1"/>
          <p:nvPr/>
        </p:nvSpPr>
        <p:spPr>
          <a:xfrm>
            <a:off x="3687764" y="339725"/>
            <a:ext cx="65" cy="15388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1000" b="0" i="0" u="none" strike="noStrike" cap="none">
              <a:solidFill>
                <a:srgbClr val="CC0000"/>
              </a:solidFill>
              <a:latin typeface="Georgia"/>
              <a:ea typeface="Georgia"/>
              <a:cs typeface="Georgia"/>
              <a:sym typeface="Georgia"/>
            </a:endParaRPr>
          </a:p>
        </p:txBody>
      </p:sp>
      <p:sp>
        <p:nvSpPr>
          <p:cNvPr id="32" name="Google Shape;32;p2"/>
          <p:cNvSpPr txBox="1"/>
          <p:nvPr/>
        </p:nvSpPr>
        <p:spPr>
          <a:xfrm>
            <a:off x="5811838" y="341313"/>
            <a:ext cx="2400300" cy="417512"/>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1000" b="0" i="0" u="none" strike="noStrike" cap="none">
              <a:solidFill>
                <a:srgbClr val="CC0000"/>
              </a:solidFill>
              <a:latin typeface="Georgia"/>
              <a:ea typeface="Georgia"/>
              <a:cs typeface="Georgia"/>
              <a:sym typeface="Georgia"/>
            </a:endParaRPr>
          </a:p>
        </p:txBody>
      </p:sp>
      <p:sp>
        <p:nvSpPr>
          <p:cNvPr id="33" name="Google Shape;33;p2"/>
          <p:cNvSpPr txBox="1"/>
          <p:nvPr/>
        </p:nvSpPr>
        <p:spPr>
          <a:xfrm>
            <a:off x="9838267" y="1079501"/>
            <a:ext cx="762000" cy="138499"/>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900" b="0" i="0" u="none" strike="noStrike" cap="none">
              <a:solidFill>
                <a:srgbClr val="FFFFFF"/>
              </a:solidFill>
              <a:latin typeface="Verdana"/>
              <a:ea typeface="Verdana"/>
              <a:cs typeface="Verdana"/>
              <a:sym typeface="Verdana"/>
            </a:endParaRPr>
          </a:p>
        </p:txBody>
      </p:sp>
    </p:spTree>
    <p:extLst>
      <p:ext uri="{BB962C8B-B14F-4D97-AF65-F5344CB8AC3E}">
        <p14:creationId xmlns:p14="http://schemas.microsoft.com/office/powerpoint/2010/main" val="43547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E04CE-A625-4A3A-806C-D61EEFFA00AB}"/>
              </a:ext>
            </a:extLst>
          </p:cNvPr>
          <p:cNvSpPr>
            <a:spLocks noGrp="1"/>
          </p:cNvSpPr>
          <p:nvPr>
            <p:ph type="title"/>
          </p:nvPr>
        </p:nvSpPr>
        <p:spPr/>
        <p:txBody>
          <a:bodyPr/>
          <a:lstStyle/>
          <a:p>
            <a:r>
              <a:rPr lang="pt-PT"/>
              <a:t>Clique para editar o estilo de título do Modelo Global</a:t>
            </a:r>
            <a:endParaRPr lang="en-GB"/>
          </a:p>
        </p:txBody>
      </p:sp>
      <p:sp>
        <p:nvSpPr>
          <p:cNvPr id="3" name="Marcador de Posição de Conteúdo 2">
            <a:extLst>
              <a:ext uri="{FF2B5EF4-FFF2-40B4-BE49-F238E27FC236}">
                <a16:creationId xmlns:a16="http://schemas.microsoft.com/office/drawing/2014/main" id="{7FA12166-0BDD-42B7-B032-7D44628EC9E0}"/>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4" name="Marcador de Posição da Data 3">
            <a:extLst>
              <a:ext uri="{FF2B5EF4-FFF2-40B4-BE49-F238E27FC236}">
                <a16:creationId xmlns:a16="http://schemas.microsoft.com/office/drawing/2014/main" id="{36500CAD-C0E0-471E-89B8-398FA922C15D}"/>
              </a:ext>
            </a:extLst>
          </p:cNvPr>
          <p:cNvSpPr>
            <a:spLocks noGrp="1"/>
          </p:cNvSpPr>
          <p:nvPr>
            <p:ph type="dt" sz="half" idx="10"/>
          </p:nvPr>
        </p:nvSpPr>
        <p:spPr/>
        <p:txBody>
          <a:bodyPr/>
          <a:lstStyle/>
          <a:p>
            <a:fld id="{B2211495-F5C9-421E-BC2D-5D221F5A9723}" type="datetimeFigureOut">
              <a:rPr lang="en-GB" smtClean="0"/>
              <a:t>01/07/2020</a:t>
            </a:fld>
            <a:endParaRPr lang="en-GB"/>
          </a:p>
        </p:txBody>
      </p:sp>
      <p:sp>
        <p:nvSpPr>
          <p:cNvPr id="5" name="Marcador de Posição do Rodapé 4">
            <a:extLst>
              <a:ext uri="{FF2B5EF4-FFF2-40B4-BE49-F238E27FC236}">
                <a16:creationId xmlns:a16="http://schemas.microsoft.com/office/drawing/2014/main" id="{BD5E7699-77E2-4E82-8A07-DFA45271F2E8}"/>
              </a:ext>
            </a:extLst>
          </p:cNvPr>
          <p:cNvSpPr>
            <a:spLocks noGrp="1"/>
          </p:cNvSpPr>
          <p:nvPr>
            <p:ph type="ftr" sz="quarter" idx="11"/>
          </p:nvPr>
        </p:nvSpPr>
        <p:spPr/>
        <p:txBody>
          <a:bodyPr/>
          <a:lstStyle/>
          <a:p>
            <a:endParaRPr lang="en-GB"/>
          </a:p>
        </p:txBody>
      </p:sp>
      <p:sp>
        <p:nvSpPr>
          <p:cNvPr id="6" name="Marcador de Posição do Número do Diapositivo 5">
            <a:extLst>
              <a:ext uri="{FF2B5EF4-FFF2-40B4-BE49-F238E27FC236}">
                <a16:creationId xmlns:a16="http://schemas.microsoft.com/office/drawing/2014/main" id="{2C7EAD7F-3931-4297-871D-6EAF348E0C36}"/>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124917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91ABC-AC2C-426F-B2B7-083B2728E9C4}"/>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endParaRPr lang="en-GB"/>
          </a:p>
        </p:txBody>
      </p:sp>
      <p:sp>
        <p:nvSpPr>
          <p:cNvPr id="3" name="Marcador de Posição do Texto 2">
            <a:extLst>
              <a:ext uri="{FF2B5EF4-FFF2-40B4-BE49-F238E27FC236}">
                <a16:creationId xmlns:a16="http://schemas.microsoft.com/office/drawing/2014/main" id="{28645E15-52DA-4F40-8B11-92BFDB751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14FC67FE-92E1-4041-B9C5-D3D2AE2504E7}"/>
              </a:ext>
            </a:extLst>
          </p:cNvPr>
          <p:cNvSpPr>
            <a:spLocks noGrp="1"/>
          </p:cNvSpPr>
          <p:nvPr>
            <p:ph type="dt" sz="half" idx="10"/>
          </p:nvPr>
        </p:nvSpPr>
        <p:spPr/>
        <p:txBody>
          <a:bodyPr/>
          <a:lstStyle/>
          <a:p>
            <a:fld id="{B2211495-F5C9-421E-BC2D-5D221F5A9723}" type="datetimeFigureOut">
              <a:rPr lang="en-GB" smtClean="0"/>
              <a:t>01/07/2020</a:t>
            </a:fld>
            <a:endParaRPr lang="en-GB"/>
          </a:p>
        </p:txBody>
      </p:sp>
      <p:sp>
        <p:nvSpPr>
          <p:cNvPr id="5" name="Marcador de Posição do Rodapé 4">
            <a:extLst>
              <a:ext uri="{FF2B5EF4-FFF2-40B4-BE49-F238E27FC236}">
                <a16:creationId xmlns:a16="http://schemas.microsoft.com/office/drawing/2014/main" id="{DBA7A47E-6895-4719-B330-30B9644201CC}"/>
              </a:ext>
            </a:extLst>
          </p:cNvPr>
          <p:cNvSpPr>
            <a:spLocks noGrp="1"/>
          </p:cNvSpPr>
          <p:nvPr>
            <p:ph type="ftr" sz="quarter" idx="11"/>
          </p:nvPr>
        </p:nvSpPr>
        <p:spPr/>
        <p:txBody>
          <a:bodyPr/>
          <a:lstStyle/>
          <a:p>
            <a:endParaRPr lang="en-GB"/>
          </a:p>
        </p:txBody>
      </p:sp>
      <p:sp>
        <p:nvSpPr>
          <p:cNvPr id="6" name="Marcador de Posição do Número do Diapositivo 5">
            <a:extLst>
              <a:ext uri="{FF2B5EF4-FFF2-40B4-BE49-F238E27FC236}">
                <a16:creationId xmlns:a16="http://schemas.microsoft.com/office/drawing/2014/main" id="{19E228A1-0328-4441-BD33-94960AF52DA7}"/>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20684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40423-63FE-48D5-BF25-26BC9662065B}"/>
              </a:ext>
            </a:extLst>
          </p:cNvPr>
          <p:cNvSpPr>
            <a:spLocks noGrp="1"/>
          </p:cNvSpPr>
          <p:nvPr>
            <p:ph type="title"/>
          </p:nvPr>
        </p:nvSpPr>
        <p:spPr/>
        <p:txBody>
          <a:bodyPr/>
          <a:lstStyle/>
          <a:p>
            <a:r>
              <a:rPr lang="pt-PT"/>
              <a:t>Clique para editar o estilo de título do Modelo Global</a:t>
            </a:r>
            <a:endParaRPr lang="en-GB"/>
          </a:p>
        </p:txBody>
      </p:sp>
      <p:sp>
        <p:nvSpPr>
          <p:cNvPr id="3" name="Marcador de Posição de Conteúdo 2">
            <a:extLst>
              <a:ext uri="{FF2B5EF4-FFF2-40B4-BE49-F238E27FC236}">
                <a16:creationId xmlns:a16="http://schemas.microsoft.com/office/drawing/2014/main" id="{5B10F34F-40A5-4405-8B49-E6EFD8B17C63}"/>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4" name="Marcador de Posição de Conteúdo 3">
            <a:extLst>
              <a:ext uri="{FF2B5EF4-FFF2-40B4-BE49-F238E27FC236}">
                <a16:creationId xmlns:a16="http://schemas.microsoft.com/office/drawing/2014/main" id="{8E4DA995-852C-4BDA-B4B3-4C33C5E9CAB6}"/>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5" name="Marcador de Posição da Data 4">
            <a:extLst>
              <a:ext uri="{FF2B5EF4-FFF2-40B4-BE49-F238E27FC236}">
                <a16:creationId xmlns:a16="http://schemas.microsoft.com/office/drawing/2014/main" id="{BC747D9C-587C-481D-BAA1-FEE13780BF0E}"/>
              </a:ext>
            </a:extLst>
          </p:cNvPr>
          <p:cNvSpPr>
            <a:spLocks noGrp="1"/>
          </p:cNvSpPr>
          <p:nvPr>
            <p:ph type="dt" sz="half" idx="10"/>
          </p:nvPr>
        </p:nvSpPr>
        <p:spPr/>
        <p:txBody>
          <a:bodyPr/>
          <a:lstStyle/>
          <a:p>
            <a:fld id="{B2211495-F5C9-421E-BC2D-5D221F5A9723}" type="datetimeFigureOut">
              <a:rPr lang="en-GB" smtClean="0"/>
              <a:t>01/07/2020</a:t>
            </a:fld>
            <a:endParaRPr lang="en-GB"/>
          </a:p>
        </p:txBody>
      </p:sp>
      <p:sp>
        <p:nvSpPr>
          <p:cNvPr id="6" name="Marcador de Posição do Rodapé 5">
            <a:extLst>
              <a:ext uri="{FF2B5EF4-FFF2-40B4-BE49-F238E27FC236}">
                <a16:creationId xmlns:a16="http://schemas.microsoft.com/office/drawing/2014/main" id="{8C800377-9E40-473E-BC8D-6CBC694FCC9A}"/>
              </a:ext>
            </a:extLst>
          </p:cNvPr>
          <p:cNvSpPr>
            <a:spLocks noGrp="1"/>
          </p:cNvSpPr>
          <p:nvPr>
            <p:ph type="ftr" sz="quarter" idx="11"/>
          </p:nvPr>
        </p:nvSpPr>
        <p:spPr/>
        <p:txBody>
          <a:bodyPr/>
          <a:lstStyle/>
          <a:p>
            <a:endParaRPr lang="en-GB"/>
          </a:p>
        </p:txBody>
      </p:sp>
      <p:sp>
        <p:nvSpPr>
          <p:cNvPr id="7" name="Marcador de Posição do Número do Diapositivo 6">
            <a:extLst>
              <a:ext uri="{FF2B5EF4-FFF2-40B4-BE49-F238E27FC236}">
                <a16:creationId xmlns:a16="http://schemas.microsoft.com/office/drawing/2014/main" id="{171C7F0B-AA75-470A-908D-28E1D387E87A}"/>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212018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8486AB-7A03-4D42-81EC-394A8A926AFA}"/>
              </a:ext>
            </a:extLst>
          </p:cNvPr>
          <p:cNvSpPr>
            <a:spLocks noGrp="1"/>
          </p:cNvSpPr>
          <p:nvPr>
            <p:ph type="title"/>
          </p:nvPr>
        </p:nvSpPr>
        <p:spPr>
          <a:xfrm>
            <a:off x="839788" y="365125"/>
            <a:ext cx="10515600" cy="1325563"/>
          </a:xfrm>
        </p:spPr>
        <p:txBody>
          <a:bodyPr/>
          <a:lstStyle/>
          <a:p>
            <a:r>
              <a:rPr lang="pt-PT"/>
              <a:t>Clique para editar o estilo de título do Modelo Global</a:t>
            </a:r>
            <a:endParaRPr lang="en-GB"/>
          </a:p>
        </p:txBody>
      </p:sp>
      <p:sp>
        <p:nvSpPr>
          <p:cNvPr id="3" name="Marcador de Posição do Texto 2">
            <a:extLst>
              <a:ext uri="{FF2B5EF4-FFF2-40B4-BE49-F238E27FC236}">
                <a16:creationId xmlns:a16="http://schemas.microsoft.com/office/drawing/2014/main" id="{E37B418B-A42F-44A3-916C-FE554A6400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B6C3CEAF-2906-43C3-ADF5-BA2AC9746FD6}"/>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5" name="Marcador de Posição do Texto 4">
            <a:extLst>
              <a:ext uri="{FF2B5EF4-FFF2-40B4-BE49-F238E27FC236}">
                <a16:creationId xmlns:a16="http://schemas.microsoft.com/office/drawing/2014/main" id="{AFCA274A-9D5C-49F0-A594-4801E430F1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9550F374-CE15-43CE-816C-835F70E8CCCE}"/>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7" name="Marcador de Posição da Data 6">
            <a:extLst>
              <a:ext uri="{FF2B5EF4-FFF2-40B4-BE49-F238E27FC236}">
                <a16:creationId xmlns:a16="http://schemas.microsoft.com/office/drawing/2014/main" id="{27733DA8-3840-4D45-8A0F-F56E2B9F0BF1}"/>
              </a:ext>
            </a:extLst>
          </p:cNvPr>
          <p:cNvSpPr>
            <a:spLocks noGrp="1"/>
          </p:cNvSpPr>
          <p:nvPr>
            <p:ph type="dt" sz="half" idx="10"/>
          </p:nvPr>
        </p:nvSpPr>
        <p:spPr/>
        <p:txBody>
          <a:bodyPr/>
          <a:lstStyle/>
          <a:p>
            <a:fld id="{B2211495-F5C9-421E-BC2D-5D221F5A9723}" type="datetimeFigureOut">
              <a:rPr lang="en-GB" smtClean="0"/>
              <a:t>01/07/2020</a:t>
            </a:fld>
            <a:endParaRPr lang="en-GB"/>
          </a:p>
        </p:txBody>
      </p:sp>
      <p:sp>
        <p:nvSpPr>
          <p:cNvPr id="8" name="Marcador de Posição do Rodapé 7">
            <a:extLst>
              <a:ext uri="{FF2B5EF4-FFF2-40B4-BE49-F238E27FC236}">
                <a16:creationId xmlns:a16="http://schemas.microsoft.com/office/drawing/2014/main" id="{E95521AF-3FD1-4A9D-9D6D-8273934E8FAA}"/>
              </a:ext>
            </a:extLst>
          </p:cNvPr>
          <p:cNvSpPr>
            <a:spLocks noGrp="1"/>
          </p:cNvSpPr>
          <p:nvPr>
            <p:ph type="ftr" sz="quarter" idx="11"/>
          </p:nvPr>
        </p:nvSpPr>
        <p:spPr/>
        <p:txBody>
          <a:bodyPr/>
          <a:lstStyle/>
          <a:p>
            <a:endParaRPr lang="en-GB"/>
          </a:p>
        </p:txBody>
      </p:sp>
      <p:sp>
        <p:nvSpPr>
          <p:cNvPr id="9" name="Marcador de Posição do Número do Diapositivo 8">
            <a:extLst>
              <a:ext uri="{FF2B5EF4-FFF2-40B4-BE49-F238E27FC236}">
                <a16:creationId xmlns:a16="http://schemas.microsoft.com/office/drawing/2014/main" id="{0B6295CC-F790-4649-92C1-6C0A059640E5}"/>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168497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F34F96-8C59-4F33-A98C-67C08EAE1AD8}"/>
              </a:ext>
            </a:extLst>
          </p:cNvPr>
          <p:cNvSpPr>
            <a:spLocks noGrp="1"/>
          </p:cNvSpPr>
          <p:nvPr>
            <p:ph type="title"/>
          </p:nvPr>
        </p:nvSpPr>
        <p:spPr/>
        <p:txBody>
          <a:bodyPr/>
          <a:lstStyle/>
          <a:p>
            <a:r>
              <a:rPr lang="pt-PT"/>
              <a:t>Clique para editar o estilo de título do Modelo Global</a:t>
            </a:r>
            <a:endParaRPr lang="en-GB"/>
          </a:p>
        </p:txBody>
      </p:sp>
      <p:sp>
        <p:nvSpPr>
          <p:cNvPr id="3" name="Marcador de Posição da Data 2">
            <a:extLst>
              <a:ext uri="{FF2B5EF4-FFF2-40B4-BE49-F238E27FC236}">
                <a16:creationId xmlns:a16="http://schemas.microsoft.com/office/drawing/2014/main" id="{571C96D5-A3E9-4AE4-BA82-F1EB30E79F5F}"/>
              </a:ext>
            </a:extLst>
          </p:cNvPr>
          <p:cNvSpPr>
            <a:spLocks noGrp="1"/>
          </p:cNvSpPr>
          <p:nvPr>
            <p:ph type="dt" sz="half" idx="10"/>
          </p:nvPr>
        </p:nvSpPr>
        <p:spPr/>
        <p:txBody>
          <a:bodyPr/>
          <a:lstStyle/>
          <a:p>
            <a:fld id="{B2211495-F5C9-421E-BC2D-5D221F5A9723}" type="datetimeFigureOut">
              <a:rPr lang="en-GB" smtClean="0"/>
              <a:t>01/07/2020</a:t>
            </a:fld>
            <a:endParaRPr lang="en-GB"/>
          </a:p>
        </p:txBody>
      </p:sp>
      <p:sp>
        <p:nvSpPr>
          <p:cNvPr id="4" name="Marcador de Posição do Rodapé 3">
            <a:extLst>
              <a:ext uri="{FF2B5EF4-FFF2-40B4-BE49-F238E27FC236}">
                <a16:creationId xmlns:a16="http://schemas.microsoft.com/office/drawing/2014/main" id="{13F30FC7-802A-41D7-883D-1B98EAF16C4F}"/>
              </a:ext>
            </a:extLst>
          </p:cNvPr>
          <p:cNvSpPr>
            <a:spLocks noGrp="1"/>
          </p:cNvSpPr>
          <p:nvPr>
            <p:ph type="ftr" sz="quarter" idx="11"/>
          </p:nvPr>
        </p:nvSpPr>
        <p:spPr/>
        <p:txBody>
          <a:bodyPr/>
          <a:lstStyle/>
          <a:p>
            <a:endParaRPr lang="en-GB"/>
          </a:p>
        </p:txBody>
      </p:sp>
      <p:sp>
        <p:nvSpPr>
          <p:cNvPr id="5" name="Marcador de Posição do Número do Diapositivo 4">
            <a:extLst>
              <a:ext uri="{FF2B5EF4-FFF2-40B4-BE49-F238E27FC236}">
                <a16:creationId xmlns:a16="http://schemas.microsoft.com/office/drawing/2014/main" id="{F38694BE-ED88-4778-8445-436CF2CA8B17}"/>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3712617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92254EBA-476F-4ABE-9D27-AAB7CA9AADAC}"/>
              </a:ext>
            </a:extLst>
          </p:cNvPr>
          <p:cNvSpPr>
            <a:spLocks noGrp="1"/>
          </p:cNvSpPr>
          <p:nvPr>
            <p:ph type="dt" sz="half" idx="10"/>
          </p:nvPr>
        </p:nvSpPr>
        <p:spPr/>
        <p:txBody>
          <a:bodyPr/>
          <a:lstStyle/>
          <a:p>
            <a:fld id="{B2211495-F5C9-421E-BC2D-5D221F5A9723}" type="datetimeFigureOut">
              <a:rPr lang="en-GB" smtClean="0"/>
              <a:t>01/07/2020</a:t>
            </a:fld>
            <a:endParaRPr lang="en-GB"/>
          </a:p>
        </p:txBody>
      </p:sp>
      <p:sp>
        <p:nvSpPr>
          <p:cNvPr id="3" name="Marcador de Posição do Rodapé 2">
            <a:extLst>
              <a:ext uri="{FF2B5EF4-FFF2-40B4-BE49-F238E27FC236}">
                <a16:creationId xmlns:a16="http://schemas.microsoft.com/office/drawing/2014/main" id="{DE93A5A6-6C10-45ED-B69B-A7FE8115FC01}"/>
              </a:ext>
            </a:extLst>
          </p:cNvPr>
          <p:cNvSpPr>
            <a:spLocks noGrp="1"/>
          </p:cNvSpPr>
          <p:nvPr>
            <p:ph type="ftr" sz="quarter" idx="11"/>
          </p:nvPr>
        </p:nvSpPr>
        <p:spPr/>
        <p:txBody>
          <a:bodyPr/>
          <a:lstStyle/>
          <a:p>
            <a:endParaRPr lang="en-GB"/>
          </a:p>
        </p:txBody>
      </p:sp>
      <p:sp>
        <p:nvSpPr>
          <p:cNvPr id="4" name="Marcador de Posição do Número do Diapositivo 3">
            <a:extLst>
              <a:ext uri="{FF2B5EF4-FFF2-40B4-BE49-F238E27FC236}">
                <a16:creationId xmlns:a16="http://schemas.microsoft.com/office/drawing/2014/main" id="{09A1548F-1349-42D0-AD88-7BC5FC24E40F}"/>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2970748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DE20E9-5680-4BB9-AC77-348580F604BE}"/>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GB"/>
          </a:p>
        </p:txBody>
      </p:sp>
      <p:sp>
        <p:nvSpPr>
          <p:cNvPr id="3" name="Marcador de Posição de Conteúdo 2">
            <a:extLst>
              <a:ext uri="{FF2B5EF4-FFF2-40B4-BE49-F238E27FC236}">
                <a16:creationId xmlns:a16="http://schemas.microsoft.com/office/drawing/2014/main" id="{6A63C8B3-C7AD-40CD-A342-3C593A2854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4" name="Marcador de Posição do Texto 3">
            <a:extLst>
              <a:ext uri="{FF2B5EF4-FFF2-40B4-BE49-F238E27FC236}">
                <a16:creationId xmlns:a16="http://schemas.microsoft.com/office/drawing/2014/main" id="{170DCA00-B737-428B-870B-9686BC129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71CF43E1-4237-445C-B51C-D0C12A1C9109}"/>
              </a:ext>
            </a:extLst>
          </p:cNvPr>
          <p:cNvSpPr>
            <a:spLocks noGrp="1"/>
          </p:cNvSpPr>
          <p:nvPr>
            <p:ph type="dt" sz="half" idx="10"/>
          </p:nvPr>
        </p:nvSpPr>
        <p:spPr/>
        <p:txBody>
          <a:bodyPr/>
          <a:lstStyle/>
          <a:p>
            <a:fld id="{B2211495-F5C9-421E-BC2D-5D221F5A9723}" type="datetimeFigureOut">
              <a:rPr lang="en-GB" smtClean="0"/>
              <a:t>01/07/2020</a:t>
            </a:fld>
            <a:endParaRPr lang="en-GB"/>
          </a:p>
        </p:txBody>
      </p:sp>
      <p:sp>
        <p:nvSpPr>
          <p:cNvPr id="6" name="Marcador de Posição do Rodapé 5">
            <a:extLst>
              <a:ext uri="{FF2B5EF4-FFF2-40B4-BE49-F238E27FC236}">
                <a16:creationId xmlns:a16="http://schemas.microsoft.com/office/drawing/2014/main" id="{8DA70F25-B9EE-46A5-A27B-2FB9D509ACB3}"/>
              </a:ext>
            </a:extLst>
          </p:cNvPr>
          <p:cNvSpPr>
            <a:spLocks noGrp="1"/>
          </p:cNvSpPr>
          <p:nvPr>
            <p:ph type="ftr" sz="quarter" idx="11"/>
          </p:nvPr>
        </p:nvSpPr>
        <p:spPr/>
        <p:txBody>
          <a:bodyPr/>
          <a:lstStyle/>
          <a:p>
            <a:endParaRPr lang="en-GB"/>
          </a:p>
        </p:txBody>
      </p:sp>
      <p:sp>
        <p:nvSpPr>
          <p:cNvPr id="7" name="Marcador de Posição do Número do Diapositivo 6">
            <a:extLst>
              <a:ext uri="{FF2B5EF4-FFF2-40B4-BE49-F238E27FC236}">
                <a16:creationId xmlns:a16="http://schemas.microsoft.com/office/drawing/2014/main" id="{980C808F-078C-43E1-A288-9C8BE68772EF}"/>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1393121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D2483-436B-472A-A833-C581A0D81E4B}"/>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GB"/>
          </a:p>
        </p:txBody>
      </p:sp>
      <p:sp>
        <p:nvSpPr>
          <p:cNvPr id="3" name="Marcador de Posição da Imagem 2">
            <a:extLst>
              <a:ext uri="{FF2B5EF4-FFF2-40B4-BE49-F238E27FC236}">
                <a16:creationId xmlns:a16="http://schemas.microsoft.com/office/drawing/2014/main" id="{1BBAC292-CB6F-4A50-8540-6E9C2AA59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Posição do Texto 3">
            <a:extLst>
              <a:ext uri="{FF2B5EF4-FFF2-40B4-BE49-F238E27FC236}">
                <a16:creationId xmlns:a16="http://schemas.microsoft.com/office/drawing/2014/main" id="{53A68BD4-2164-4CED-BFC1-CB56F0AAD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73DB7DD6-112A-4880-9A7F-B420586E40F5}"/>
              </a:ext>
            </a:extLst>
          </p:cNvPr>
          <p:cNvSpPr>
            <a:spLocks noGrp="1"/>
          </p:cNvSpPr>
          <p:nvPr>
            <p:ph type="dt" sz="half" idx="10"/>
          </p:nvPr>
        </p:nvSpPr>
        <p:spPr/>
        <p:txBody>
          <a:bodyPr/>
          <a:lstStyle/>
          <a:p>
            <a:fld id="{B2211495-F5C9-421E-BC2D-5D221F5A9723}" type="datetimeFigureOut">
              <a:rPr lang="en-GB" smtClean="0"/>
              <a:t>01/07/2020</a:t>
            </a:fld>
            <a:endParaRPr lang="en-GB"/>
          </a:p>
        </p:txBody>
      </p:sp>
      <p:sp>
        <p:nvSpPr>
          <p:cNvPr id="6" name="Marcador de Posição do Rodapé 5">
            <a:extLst>
              <a:ext uri="{FF2B5EF4-FFF2-40B4-BE49-F238E27FC236}">
                <a16:creationId xmlns:a16="http://schemas.microsoft.com/office/drawing/2014/main" id="{FFDD009D-B755-4F97-9FDC-2C235B37FD16}"/>
              </a:ext>
            </a:extLst>
          </p:cNvPr>
          <p:cNvSpPr>
            <a:spLocks noGrp="1"/>
          </p:cNvSpPr>
          <p:nvPr>
            <p:ph type="ftr" sz="quarter" idx="11"/>
          </p:nvPr>
        </p:nvSpPr>
        <p:spPr/>
        <p:txBody>
          <a:bodyPr/>
          <a:lstStyle/>
          <a:p>
            <a:endParaRPr lang="en-GB"/>
          </a:p>
        </p:txBody>
      </p:sp>
      <p:sp>
        <p:nvSpPr>
          <p:cNvPr id="7" name="Marcador de Posição do Número do Diapositivo 6">
            <a:extLst>
              <a:ext uri="{FF2B5EF4-FFF2-40B4-BE49-F238E27FC236}">
                <a16:creationId xmlns:a16="http://schemas.microsoft.com/office/drawing/2014/main" id="{D9619975-1E12-41D6-8024-5D0DB3CE506E}"/>
              </a:ext>
            </a:extLst>
          </p:cNvPr>
          <p:cNvSpPr>
            <a:spLocks noGrp="1"/>
          </p:cNvSpPr>
          <p:nvPr>
            <p:ph type="sldNum" sz="quarter" idx="12"/>
          </p:nvPr>
        </p:nvSpPr>
        <p:spPr/>
        <p:txBody>
          <a:bodyPr/>
          <a:lstStyle/>
          <a:p>
            <a:fld id="{466011F2-1FE4-458D-976B-4F4AAA2B0C08}" type="slidenum">
              <a:rPr lang="en-GB" smtClean="0"/>
              <a:t>‹#›</a:t>
            </a:fld>
            <a:endParaRPr lang="en-GB"/>
          </a:p>
        </p:txBody>
      </p:sp>
    </p:spTree>
    <p:extLst>
      <p:ext uri="{BB962C8B-B14F-4D97-AF65-F5344CB8AC3E}">
        <p14:creationId xmlns:p14="http://schemas.microsoft.com/office/powerpoint/2010/main" val="226350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AA3B60C8-290D-4B05-97E9-70C166DE4E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endParaRPr lang="en-GB"/>
          </a:p>
        </p:txBody>
      </p:sp>
      <p:sp>
        <p:nvSpPr>
          <p:cNvPr id="3" name="Marcador de Posição do Texto 2">
            <a:extLst>
              <a:ext uri="{FF2B5EF4-FFF2-40B4-BE49-F238E27FC236}">
                <a16:creationId xmlns:a16="http://schemas.microsoft.com/office/drawing/2014/main" id="{B85EA68A-1828-453F-B912-671F880B3C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4" name="Marcador de Posição da Data 3">
            <a:extLst>
              <a:ext uri="{FF2B5EF4-FFF2-40B4-BE49-F238E27FC236}">
                <a16:creationId xmlns:a16="http://schemas.microsoft.com/office/drawing/2014/main" id="{477C437C-C1C7-4864-B270-435947569D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11495-F5C9-421E-BC2D-5D221F5A9723}" type="datetimeFigureOut">
              <a:rPr lang="en-GB" smtClean="0"/>
              <a:t>01/07/2020</a:t>
            </a:fld>
            <a:endParaRPr lang="en-GB"/>
          </a:p>
        </p:txBody>
      </p:sp>
      <p:sp>
        <p:nvSpPr>
          <p:cNvPr id="5" name="Marcador de Posição do Rodapé 4">
            <a:extLst>
              <a:ext uri="{FF2B5EF4-FFF2-40B4-BE49-F238E27FC236}">
                <a16:creationId xmlns:a16="http://schemas.microsoft.com/office/drawing/2014/main" id="{CD9BD3DA-8D6F-455F-87E0-EECD857572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Marcador de Posição do Número do Diapositivo 5">
            <a:extLst>
              <a:ext uri="{FF2B5EF4-FFF2-40B4-BE49-F238E27FC236}">
                <a16:creationId xmlns:a16="http://schemas.microsoft.com/office/drawing/2014/main" id="{0AE334A7-E192-477E-BC23-A810516D7A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011F2-1FE4-458D-976B-4F4AAA2B0C08}" type="slidenum">
              <a:rPr lang="en-GB" smtClean="0"/>
              <a:t>‹#›</a:t>
            </a:fld>
            <a:endParaRPr lang="en-GB"/>
          </a:p>
        </p:txBody>
      </p:sp>
    </p:spTree>
    <p:extLst>
      <p:ext uri="{BB962C8B-B14F-4D97-AF65-F5344CB8AC3E}">
        <p14:creationId xmlns:p14="http://schemas.microsoft.com/office/powerpoint/2010/main" val="327112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46054816-68FB-4465-A132-F1C02D4F5719}"/>
              </a:ext>
            </a:extLst>
          </p:cNvPr>
          <p:cNvPicPr>
            <a:picLocks noChangeAspect="1"/>
          </p:cNvPicPr>
          <p:nvPr/>
        </p:nvPicPr>
        <p:blipFill>
          <a:blip r:embed="rId3"/>
          <a:stretch>
            <a:fillRect/>
          </a:stretch>
        </p:blipFill>
        <p:spPr>
          <a:xfrm>
            <a:off x="0" y="0"/>
            <a:ext cx="4278168" cy="1129798"/>
          </a:xfrm>
          <a:prstGeom prst="rect">
            <a:avLst/>
          </a:prstGeom>
        </p:spPr>
      </p:pic>
      <p:sp>
        <p:nvSpPr>
          <p:cNvPr id="4" name="CaixaDeTexto 3">
            <a:extLst>
              <a:ext uri="{FF2B5EF4-FFF2-40B4-BE49-F238E27FC236}">
                <a16:creationId xmlns:a16="http://schemas.microsoft.com/office/drawing/2014/main" id="{5E1E555D-DE20-4466-9C04-BCE74F3D1736}"/>
              </a:ext>
            </a:extLst>
          </p:cNvPr>
          <p:cNvSpPr txBox="1"/>
          <p:nvPr/>
        </p:nvSpPr>
        <p:spPr>
          <a:xfrm>
            <a:off x="4221799" y="5325547"/>
            <a:ext cx="3748397" cy="830997"/>
          </a:xfrm>
          <a:prstGeom prst="rect">
            <a:avLst/>
          </a:prstGeom>
          <a:noFill/>
        </p:spPr>
        <p:txBody>
          <a:bodyPr wrap="none" rtlCol="0">
            <a:spAutoFit/>
          </a:bodyPr>
          <a:lstStyle/>
          <a:p>
            <a:pPr algn="ctr"/>
            <a:r>
              <a:rPr lang="pt-PT" sz="2400" dirty="0"/>
              <a:t>Filipe Alexandre Rosa Capela</a:t>
            </a:r>
          </a:p>
          <a:p>
            <a:pPr algn="ctr"/>
            <a:r>
              <a:rPr lang="pt-PT" sz="2400" dirty="0"/>
              <a:t>S4040112</a:t>
            </a:r>
          </a:p>
        </p:txBody>
      </p:sp>
      <p:sp>
        <p:nvSpPr>
          <p:cNvPr id="5" name="Retângulo 4">
            <a:extLst>
              <a:ext uri="{FF2B5EF4-FFF2-40B4-BE49-F238E27FC236}">
                <a16:creationId xmlns:a16="http://schemas.microsoft.com/office/drawing/2014/main" id="{B6741443-D929-4E0C-8884-C22F86906FAD}"/>
              </a:ext>
            </a:extLst>
          </p:cNvPr>
          <p:cNvSpPr/>
          <p:nvPr/>
        </p:nvSpPr>
        <p:spPr>
          <a:xfrm>
            <a:off x="3047991" y="1042831"/>
            <a:ext cx="6096000" cy="830997"/>
          </a:xfrm>
          <a:prstGeom prst="rect">
            <a:avLst/>
          </a:prstGeom>
        </p:spPr>
        <p:txBody>
          <a:bodyPr>
            <a:spAutoFit/>
          </a:bodyPr>
          <a:lstStyle/>
          <a:p>
            <a:pPr algn="ctr"/>
            <a:r>
              <a:rPr lang="pt-PT" sz="2400" dirty="0" err="1"/>
              <a:t>Computer</a:t>
            </a:r>
            <a:r>
              <a:rPr lang="pt-PT" sz="2400" dirty="0"/>
              <a:t> </a:t>
            </a:r>
            <a:r>
              <a:rPr lang="pt-PT" sz="2400" dirty="0" err="1"/>
              <a:t>Science</a:t>
            </a:r>
            <a:endParaRPr lang="pt-PT" sz="2400" dirty="0"/>
          </a:p>
          <a:p>
            <a:pPr algn="ctr"/>
            <a:r>
              <a:rPr lang="pt-PT" sz="2400" dirty="0" err="1"/>
              <a:t>Faculty</a:t>
            </a:r>
            <a:r>
              <a:rPr lang="pt-PT" sz="2400" dirty="0"/>
              <a:t> </a:t>
            </a:r>
            <a:r>
              <a:rPr lang="pt-PT" sz="2400" dirty="0" err="1"/>
              <a:t>of</a:t>
            </a:r>
            <a:r>
              <a:rPr lang="pt-PT" sz="2400" dirty="0"/>
              <a:t> </a:t>
            </a:r>
            <a:r>
              <a:rPr lang="pt-PT" sz="2400" dirty="0" err="1"/>
              <a:t>Science</a:t>
            </a:r>
            <a:r>
              <a:rPr lang="pt-PT" sz="2400" dirty="0"/>
              <a:t> </a:t>
            </a:r>
            <a:r>
              <a:rPr lang="pt-PT" sz="2400" dirty="0" err="1"/>
              <a:t>and</a:t>
            </a:r>
            <a:r>
              <a:rPr lang="pt-PT" sz="2400" dirty="0"/>
              <a:t> </a:t>
            </a:r>
            <a:r>
              <a:rPr lang="pt-PT" sz="2400" dirty="0" err="1"/>
              <a:t>Engineering</a:t>
            </a:r>
            <a:endParaRPr lang="pt-PT" sz="2400" dirty="0"/>
          </a:p>
        </p:txBody>
      </p:sp>
      <p:sp>
        <p:nvSpPr>
          <p:cNvPr id="7" name="Retângulo 6">
            <a:extLst>
              <a:ext uri="{FF2B5EF4-FFF2-40B4-BE49-F238E27FC236}">
                <a16:creationId xmlns:a16="http://schemas.microsoft.com/office/drawing/2014/main" id="{E1DB4322-65B0-43E0-B03C-F81C91A3F19A}"/>
              </a:ext>
            </a:extLst>
          </p:cNvPr>
          <p:cNvSpPr/>
          <p:nvPr/>
        </p:nvSpPr>
        <p:spPr>
          <a:xfrm>
            <a:off x="10388501" y="6345687"/>
            <a:ext cx="1392369" cy="369332"/>
          </a:xfrm>
          <a:prstGeom prst="rect">
            <a:avLst/>
          </a:prstGeom>
        </p:spPr>
        <p:txBody>
          <a:bodyPr wrap="none">
            <a:spAutoFit/>
          </a:bodyPr>
          <a:lstStyle/>
          <a:p>
            <a:pPr algn="ctr"/>
            <a:r>
              <a:rPr lang="pt-PT" dirty="0"/>
              <a:t>1st </a:t>
            </a:r>
            <a:r>
              <a:rPr lang="pt-PT" dirty="0" err="1"/>
              <a:t>July</a:t>
            </a:r>
            <a:r>
              <a:rPr lang="pt-PT" dirty="0"/>
              <a:t> 2020</a:t>
            </a:r>
          </a:p>
        </p:txBody>
      </p:sp>
      <p:sp>
        <p:nvSpPr>
          <p:cNvPr id="8" name="Retângulo 7">
            <a:extLst>
              <a:ext uri="{FF2B5EF4-FFF2-40B4-BE49-F238E27FC236}">
                <a16:creationId xmlns:a16="http://schemas.microsoft.com/office/drawing/2014/main" id="{483FD26A-7CDE-439B-9224-F6117860E3F1}"/>
              </a:ext>
            </a:extLst>
          </p:cNvPr>
          <p:cNvSpPr/>
          <p:nvPr/>
        </p:nvSpPr>
        <p:spPr>
          <a:xfrm>
            <a:off x="-8" y="2668043"/>
            <a:ext cx="12192000" cy="195025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aixaDeTexto 8">
            <a:extLst>
              <a:ext uri="{FF2B5EF4-FFF2-40B4-BE49-F238E27FC236}">
                <a16:creationId xmlns:a16="http://schemas.microsoft.com/office/drawing/2014/main" id="{D9D0A2C1-F61D-4DBE-800E-B7E008932BCC}"/>
              </a:ext>
            </a:extLst>
          </p:cNvPr>
          <p:cNvSpPr txBox="1"/>
          <p:nvPr/>
        </p:nvSpPr>
        <p:spPr>
          <a:xfrm>
            <a:off x="638919" y="2993603"/>
            <a:ext cx="10914142" cy="584775"/>
          </a:xfrm>
          <a:prstGeom prst="rect">
            <a:avLst/>
          </a:prstGeom>
          <a:noFill/>
        </p:spPr>
        <p:txBody>
          <a:bodyPr wrap="none" rtlCol="0">
            <a:spAutoFit/>
          </a:bodyPr>
          <a:lstStyle/>
          <a:p>
            <a:r>
              <a:rPr lang="en-US" sz="3200" dirty="0">
                <a:solidFill>
                  <a:schemeClr val="bg1"/>
                </a:solidFill>
              </a:rPr>
              <a:t>Exploring architectural design decisions in issue tracking systems</a:t>
            </a:r>
            <a:endParaRPr lang="pt-PT" sz="3200" dirty="0">
              <a:solidFill>
                <a:schemeClr val="bg1"/>
              </a:solidFill>
            </a:endParaRPr>
          </a:p>
        </p:txBody>
      </p:sp>
      <p:sp>
        <p:nvSpPr>
          <p:cNvPr id="10" name="CaixaDeTexto 9">
            <a:extLst>
              <a:ext uri="{FF2B5EF4-FFF2-40B4-BE49-F238E27FC236}">
                <a16:creationId xmlns:a16="http://schemas.microsoft.com/office/drawing/2014/main" id="{1EC627AB-8DB7-4AD0-A582-2911DC263A40}"/>
              </a:ext>
            </a:extLst>
          </p:cNvPr>
          <p:cNvSpPr txBox="1"/>
          <p:nvPr/>
        </p:nvSpPr>
        <p:spPr>
          <a:xfrm>
            <a:off x="2936768" y="3755083"/>
            <a:ext cx="6318461" cy="523220"/>
          </a:xfrm>
          <a:prstGeom prst="rect">
            <a:avLst/>
          </a:prstGeom>
          <a:noFill/>
        </p:spPr>
        <p:txBody>
          <a:bodyPr wrap="none" rtlCol="0">
            <a:spAutoFit/>
          </a:bodyPr>
          <a:lstStyle/>
          <a:p>
            <a:pPr algn="ctr"/>
            <a:r>
              <a:rPr lang="pt-PT" sz="2800" dirty="0" err="1">
                <a:solidFill>
                  <a:schemeClr val="bg1"/>
                </a:solidFill>
              </a:rPr>
              <a:t>PAttern</a:t>
            </a:r>
            <a:r>
              <a:rPr lang="pt-PT" sz="2800" dirty="0">
                <a:solidFill>
                  <a:schemeClr val="bg1"/>
                </a:solidFill>
              </a:rPr>
              <a:t> </a:t>
            </a:r>
            <a:r>
              <a:rPr lang="pt-PT" sz="2800" dirty="0" err="1">
                <a:solidFill>
                  <a:schemeClr val="bg1"/>
                </a:solidFill>
              </a:rPr>
              <a:t>Changes</a:t>
            </a:r>
            <a:r>
              <a:rPr lang="pt-PT" sz="2800" dirty="0">
                <a:solidFill>
                  <a:schemeClr val="bg1"/>
                </a:solidFill>
              </a:rPr>
              <a:t> </a:t>
            </a:r>
            <a:r>
              <a:rPr lang="pt-PT" sz="2800" dirty="0" err="1">
                <a:solidFill>
                  <a:schemeClr val="bg1"/>
                </a:solidFill>
              </a:rPr>
              <a:t>Identifier</a:t>
            </a:r>
            <a:r>
              <a:rPr lang="pt-PT" sz="2800" dirty="0">
                <a:solidFill>
                  <a:schemeClr val="bg1"/>
                </a:solidFill>
              </a:rPr>
              <a:t> </a:t>
            </a:r>
            <a:r>
              <a:rPr lang="pt-PT" sz="2800" dirty="0" err="1">
                <a:solidFill>
                  <a:schemeClr val="bg1"/>
                </a:solidFill>
              </a:rPr>
              <a:t>TOol</a:t>
            </a:r>
            <a:r>
              <a:rPr lang="pt-PT" sz="2800" dirty="0">
                <a:solidFill>
                  <a:schemeClr val="bg1"/>
                </a:solidFill>
              </a:rPr>
              <a:t> (PACITO) </a:t>
            </a:r>
          </a:p>
        </p:txBody>
      </p:sp>
    </p:spTree>
    <p:extLst>
      <p:ext uri="{BB962C8B-B14F-4D97-AF65-F5344CB8AC3E}">
        <p14:creationId xmlns:p14="http://schemas.microsoft.com/office/powerpoint/2010/main" val="2767315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2898914"/>
            <a:ext cx="12192000" cy="1080000"/>
          </a:xfrm>
          <a:noFill/>
        </p:spPr>
        <p:txBody>
          <a:bodyPr/>
          <a:lstStyle/>
          <a:p>
            <a:r>
              <a:rPr lang="pt-PT" dirty="0">
                <a:solidFill>
                  <a:schemeClr val="tx1"/>
                </a:solidFill>
              </a:rPr>
              <a:t>Debug Stage</a:t>
            </a:r>
            <a:endParaRPr lang="en-GB" dirty="0">
              <a:solidFill>
                <a:schemeClr val="tx1"/>
              </a:solidFill>
            </a:endParaRPr>
          </a:p>
        </p:txBody>
      </p:sp>
      <p:pic>
        <p:nvPicPr>
          <p:cNvPr id="2" name="Content Placeholder 4" descr="A close up of a map&#10;&#10;Description automatically generated">
            <a:extLst>
              <a:ext uri="{FF2B5EF4-FFF2-40B4-BE49-F238E27FC236}">
                <a16:creationId xmlns:a16="http://schemas.microsoft.com/office/drawing/2014/main" id="{7D90C15E-DC99-493B-A423-C273B2863AFA}"/>
              </a:ext>
            </a:extLst>
          </p:cNvPr>
          <p:cNvPicPr>
            <a:picLocks noChangeAspect="1"/>
          </p:cNvPicPr>
          <p:nvPr/>
        </p:nvPicPr>
        <p:blipFill rotWithShape="1">
          <a:blip r:embed="rId3">
            <a:extLst>
              <a:ext uri="{28A0092B-C50C-407E-A947-70E740481C1C}">
                <a14:useLocalDpi xmlns:a14="http://schemas.microsoft.com/office/drawing/2010/main" val="0"/>
              </a:ext>
            </a:extLst>
          </a:blip>
          <a:srcRect l="1308" t="36911" r="57580" b="22375"/>
          <a:stretch/>
        </p:blipFill>
        <p:spPr>
          <a:xfrm>
            <a:off x="6954129" y="1392702"/>
            <a:ext cx="3242249" cy="5465298"/>
          </a:xfrm>
          <a:prstGeom prst="rect">
            <a:avLst/>
          </a:prstGeom>
        </p:spPr>
      </p:pic>
    </p:spTree>
    <p:extLst>
      <p:ext uri="{BB962C8B-B14F-4D97-AF65-F5344CB8AC3E}">
        <p14:creationId xmlns:p14="http://schemas.microsoft.com/office/powerpoint/2010/main" val="2875529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2898914"/>
            <a:ext cx="12192000" cy="1080000"/>
          </a:xfrm>
          <a:noFill/>
        </p:spPr>
        <p:txBody>
          <a:bodyPr/>
          <a:lstStyle/>
          <a:p>
            <a:r>
              <a:rPr lang="pt-PT" dirty="0">
                <a:solidFill>
                  <a:schemeClr val="tx1"/>
                </a:solidFill>
              </a:rPr>
              <a:t>Data </a:t>
            </a:r>
            <a:r>
              <a:rPr lang="en-US" noProof="1">
                <a:solidFill>
                  <a:schemeClr val="tx1"/>
                </a:solidFill>
              </a:rPr>
              <a:t>Processing</a:t>
            </a:r>
            <a:r>
              <a:rPr lang="pt-PT" dirty="0">
                <a:solidFill>
                  <a:schemeClr val="tx1"/>
                </a:solidFill>
              </a:rPr>
              <a:t> Stage</a:t>
            </a:r>
            <a:endParaRPr lang="en-GB" dirty="0">
              <a:solidFill>
                <a:schemeClr val="tx1"/>
              </a:solidFill>
            </a:endParaRPr>
          </a:p>
        </p:txBody>
      </p:sp>
      <p:pic>
        <p:nvPicPr>
          <p:cNvPr id="3" name="Content Placeholder 4" descr="A close up of a map&#10;&#10;Description automatically generated">
            <a:extLst>
              <a:ext uri="{FF2B5EF4-FFF2-40B4-BE49-F238E27FC236}">
                <a16:creationId xmlns:a16="http://schemas.microsoft.com/office/drawing/2014/main" id="{7BDD40D4-63FD-4BB4-81EB-6994B385EB21}"/>
              </a:ext>
            </a:extLst>
          </p:cNvPr>
          <p:cNvPicPr>
            <a:picLocks noChangeAspect="1"/>
          </p:cNvPicPr>
          <p:nvPr/>
        </p:nvPicPr>
        <p:blipFill rotWithShape="1">
          <a:blip r:embed="rId3">
            <a:extLst>
              <a:ext uri="{28A0092B-C50C-407E-A947-70E740481C1C}">
                <a14:useLocalDpi xmlns:a14="http://schemas.microsoft.com/office/drawing/2010/main" val="0"/>
              </a:ext>
            </a:extLst>
          </a:blip>
          <a:srcRect l="41833" t="36911" b="-68"/>
          <a:stretch/>
        </p:blipFill>
        <p:spPr>
          <a:xfrm>
            <a:off x="7272998" y="1286215"/>
            <a:ext cx="2913942" cy="5385397"/>
          </a:xfrm>
          <a:prstGeom prst="rect">
            <a:avLst/>
          </a:prstGeom>
        </p:spPr>
      </p:pic>
    </p:spTree>
    <p:extLst>
      <p:ext uri="{BB962C8B-B14F-4D97-AF65-F5344CB8AC3E}">
        <p14:creationId xmlns:p14="http://schemas.microsoft.com/office/powerpoint/2010/main" val="252004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1281130"/>
            <a:ext cx="12192000" cy="1080000"/>
          </a:xfrm>
          <a:noFill/>
        </p:spPr>
        <p:txBody>
          <a:bodyPr/>
          <a:lstStyle/>
          <a:p>
            <a:r>
              <a:rPr lang="pt-PT" dirty="0">
                <a:solidFill>
                  <a:schemeClr val="tx1"/>
                </a:solidFill>
              </a:rPr>
              <a:t>Results</a:t>
            </a:r>
            <a:endParaRPr lang="en-GB" dirty="0">
              <a:solidFill>
                <a:schemeClr val="tx1"/>
              </a:solidFill>
            </a:endParaRPr>
          </a:p>
        </p:txBody>
      </p:sp>
      <p:pic>
        <p:nvPicPr>
          <p:cNvPr id="2" name="Picture 1">
            <a:extLst>
              <a:ext uri="{FF2B5EF4-FFF2-40B4-BE49-F238E27FC236}">
                <a16:creationId xmlns:a16="http://schemas.microsoft.com/office/drawing/2014/main" id="{7DA2221E-3FA6-4834-80D8-CC0849E104E3}"/>
              </a:ext>
            </a:extLst>
          </p:cNvPr>
          <p:cNvPicPr>
            <a:picLocks noChangeAspect="1"/>
          </p:cNvPicPr>
          <p:nvPr/>
        </p:nvPicPr>
        <p:blipFill rotWithShape="1">
          <a:blip r:embed="rId3"/>
          <a:srcRect r="-1" b="1605"/>
          <a:stretch/>
        </p:blipFill>
        <p:spPr>
          <a:xfrm>
            <a:off x="322084" y="2622656"/>
            <a:ext cx="11547832" cy="2954214"/>
          </a:xfrm>
          <a:prstGeom prst="rect">
            <a:avLst/>
          </a:prstGeom>
        </p:spPr>
      </p:pic>
    </p:spTree>
    <p:extLst>
      <p:ext uri="{BB962C8B-B14F-4D97-AF65-F5344CB8AC3E}">
        <p14:creationId xmlns:p14="http://schemas.microsoft.com/office/powerpoint/2010/main" val="1104996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7">
            <a:extLst>
              <a:ext uri="{FF2B5EF4-FFF2-40B4-BE49-F238E27FC236}">
                <a16:creationId xmlns:a16="http://schemas.microsoft.com/office/drawing/2014/main" id="{2CDAFD36-3DA5-4C00-8D52-96ECF76FE5C3}"/>
              </a:ext>
            </a:extLst>
          </p:cNvPr>
          <p:cNvSpPr/>
          <p:nvPr/>
        </p:nvSpPr>
        <p:spPr>
          <a:xfrm>
            <a:off x="0" y="2667114"/>
            <a:ext cx="12192000" cy="123775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aixaDeTexto 8">
            <a:extLst>
              <a:ext uri="{FF2B5EF4-FFF2-40B4-BE49-F238E27FC236}">
                <a16:creationId xmlns:a16="http://schemas.microsoft.com/office/drawing/2014/main" id="{EAB5250B-00A5-4F98-97C8-68E04AA402F6}"/>
              </a:ext>
            </a:extLst>
          </p:cNvPr>
          <p:cNvSpPr txBox="1"/>
          <p:nvPr/>
        </p:nvSpPr>
        <p:spPr>
          <a:xfrm>
            <a:off x="638919" y="2993603"/>
            <a:ext cx="3698898" cy="584775"/>
          </a:xfrm>
          <a:prstGeom prst="rect">
            <a:avLst/>
          </a:prstGeom>
          <a:noFill/>
        </p:spPr>
        <p:txBody>
          <a:bodyPr wrap="none" rtlCol="0">
            <a:spAutoFit/>
          </a:bodyPr>
          <a:lstStyle/>
          <a:p>
            <a:r>
              <a:rPr lang="en-US" sz="3200" dirty="0">
                <a:solidFill>
                  <a:schemeClr val="bg1"/>
                </a:solidFill>
              </a:rPr>
              <a:t>Quantitative Analysis</a:t>
            </a:r>
            <a:endParaRPr lang="pt-PT" sz="3200" dirty="0">
              <a:solidFill>
                <a:schemeClr val="bg1"/>
              </a:solidFill>
            </a:endParaRPr>
          </a:p>
        </p:txBody>
      </p:sp>
    </p:spTree>
    <p:extLst>
      <p:ext uri="{BB962C8B-B14F-4D97-AF65-F5344CB8AC3E}">
        <p14:creationId xmlns:p14="http://schemas.microsoft.com/office/powerpoint/2010/main" val="3967961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1281130"/>
            <a:ext cx="12192000" cy="1080000"/>
          </a:xfrm>
          <a:noFill/>
        </p:spPr>
        <p:txBody>
          <a:bodyPr/>
          <a:lstStyle/>
          <a:p>
            <a:r>
              <a:rPr lang="en-US" sz="2800" dirty="0">
                <a:solidFill>
                  <a:schemeClr val="tx1"/>
                </a:solidFill>
              </a:rPr>
              <a:t>Relation between commits and nº of patterns changed</a:t>
            </a:r>
            <a:endParaRPr lang="en-GB" sz="2800" dirty="0">
              <a:solidFill>
                <a:schemeClr val="tx1"/>
              </a:solidFill>
            </a:endParaRPr>
          </a:p>
        </p:txBody>
      </p:sp>
      <p:pic>
        <p:nvPicPr>
          <p:cNvPr id="5" name="Picture 4" descr="A screenshot of a cell phone&#10;&#10;Description automatically generated">
            <a:extLst>
              <a:ext uri="{FF2B5EF4-FFF2-40B4-BE49-F238E27FC236}">
                <a16:creationId xmlns:a16="http://schemas.microsoft.com/office/drawing/2014/main" id="{265418E8-EA80-4C88-9FCD-68480957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223" y="2361130"/>
            <a:ext cx="7671553" cy="4040049"/>
          </a:xfrm>
          <a:prstGeom prst="rect">
            <a:avLst/>
          </a:prstGeom>
        </p:spPr>
      </p:pic>
    </p:spTree>
    <p:extLst>
      <p:ext uri="{BB962C8B-B14F-4D97-AF65-F5344CB8AC3E}">
        <p14:creationId xmlns:p14="http://schemas.microsoft.com/office/powerpoint/2010/main" val="3992263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1281130"/>
            <a:ext cx="12192000" cy="1080000"/>
          </a:xfrm>
          <a:noFill/>
        </p:spPr>
        <p:txBody>
          <a:bodyPr/>
          <a:lstStyle/>
          <a:p>
            <a:r>
              <a:rPr lang="en-US" sz="2800" dirty="0">
                <a:solidFill>
                  <a:schemeClr val="tx1"/>
                </a:solidFill>
              </a:rPr>
              <a:t>Relation between changes per pattern</a:t>
            </a:r>
            <a:endParaRPr lang="en-GB" sz="2800" dirty="0">
              <a:solidFill>
                <a:schemeClr val="tx1"/>
              </a:solidFill>
            </a:endParaRPr>
          </a:p>
        </p:txBody>
      </p:sp>
      <p:pic>
        <p:nvPicPr>
          <p:cNvPr id="9" name="Picture 8" descr="A close up of a building&#10;&#10;Description automatically generated">
            <a:extLst>
              <a:ext uri="{FF2B5EF4-FFF2-40B4-BE49-F238E27FC236}">
                <a16:creationId xmlns:a16="http://schemas.microsoft.com/office/drawing/2014/main" id="{EB234651-A0D6-4DA4-B9EB-822B1CB59E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0034" y="2184244"/>
            <a:ext cx="7591932" cy="4324014"/>
          </a:xfrm>
          <a:prstGeom prst="rect">
            <a:avLst/>
          </a:prstGeom>
        </p:spPr>
      </p:pic>
      <p:cxnSp>
        <p:nvCxnSpPr>
          <p:cNvPr id="3" name="Straight Connector 2">
            <a:extLst>
              <a:ext uri="{FF2B5EF4-FFF2-40B4-BE49-F238E27FC236}">
                <a16:creationId xmlns:a16="http://schemas.microsoft.com/office/drawing/2014/main" id="{FDD85997-7137-4EEA-9F8C-F03C3A8B8E33}"/>
              </a:ext>
            </a:extLst>
          </p:cNvPr>
          <p:cNvCxnSpPr/>
          <p:nvPr/>
        </p:nvCxnSpPr>
        <p:spPr>
          <a:xfrm flipV="1">
            <a:off x="6632575" y="2565400"/>
            <a:ext cx="0" cy="335280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7793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1281130"/>
            <a:ext cx="12192000" cy="1080000"/>
          </a:xfrm>
          <a:noFill/>
        </p:spPr>
        <p:txBody>
          <a:bodyPr/>
          <a:lstStyle/>
          <a:p>
            <a:r>
              <a:rPr lang="en-US" sz="2800" dirty="0">
                <a:solidFill>
                  <a:schemeClr val="tx1"/>
                </a:solidFill>
              </a:rPr>
              <a:t>Developers contribution to adding/removing patterns</a:t>
            </a:r>
            <a:endParaRPr lang="en-GB" sz="2800" dirty="0">
              <a:solidFill>
                <a:schemeClr val="tx1"/>
              </a:solidFill>
            </a:endParaRPr>
          </a:p>
        </p:txBody>
      </p:sp>
      <p:pic>
        <p:nvPicPr>
          <p:cNvPr id="2" name="Picture 1" descr="A screenshot of a cell phone&#10;&#10;Description automatically generated">
            <a:extLst>
              <a:ext uri="{FF2B5EF4-FFF2-40B4-BE49-F238E27FC236}">
                <a16:creationId xmlns:a16="http://schemas.microsoft.com/office/drawing/2014/main" id="{1841E03A-2A71-4312-9A30-05EB421B1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809" y="2634473"/>
            <a:ext cx="9364382" cy="3724795"/>
          </a:xfrm>
          <a:prstGeom prst="rect">
            <a:avLst/>
          </a:prstGeom>
        </p:spPr>
      </p:pic>
    </p:spTree>
    <p:extLst>
      <p:ext uri="{BB962C8B-B14F-4D97-AF65-F5344CB8AC3E}">
        <p14:creationId xmlns:p14="http://schemas.microsoft.com/office/powerpoint/2010/main" val="3868601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3FCB7069-3A26-4980-A1BF-89C9D2C6C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744" y="2667466"/>
            <a:ext cx="11236863" cy="1975558"/>
          </a:xfrm>
          <a:prstGeom prst="rect">
            <a:avLst/>
          </a:prstGeom>
        </p:spPr>
      </p:pic>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1281130"/>
            <a:ext cx="12192000" cy="1080000"/>
          </a:xfrm>
          <a:noFill/>
        </p:spPr>
        <p:txBody>
          <a:bodyPr/>
          <a:lstStyle/>
          <a:p>
            <a:r>
              <a:rPr lang="en-US" sz="2800" dirty="0">
                <a:solidFill>
                  <a:schemeClr val="tx1"/>
                </a:solidFill>
              </a:rPr>
              <a:t>Patterns added/removed per issue type</a:t>
            </a:r>
            <a:endParaRPr lang="en-GB" sz="2800" dirty="0">
              <a:solidFill>
                <a:schemeClr val="tx1"/>
              </a:solidFill>
            </a:endParaRPr>
          </a:p>
        </p:txBody>
      </p:sp>
      <p:sp>
        <p:nvSpPr>
          <p:cNvPr id="7" name="Oval 6">
            <a:extLst>
              <a:ext uri="{FF2B5EF4-FFF2-40B4-BE49-F238E27FC236}">
                <a16:creationId xmlns:a16="http://schemas.microsoft.com/office/drawing/2014/main" id="{907227B0-A749-46BF-A3B5-B656050CD53C}"/>
              </a:ext>
            </a:extLst>
          </p:cNvPr>
          <p:cNvSpPr/>
          <p:nvPr/>
        </p:nvSpPr>
        <p:spPr>
          <a:xfrm>
            <a:off x="4312289" y="4396075"/>
            <a:ext cx="587829" cy="235132"/>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75C8A188-F378-44CD-ABCD-FFAC50D975E1}"/>
              </a:ext>
            </a:extLst>
          </p:cNvPr>
          <p:cNvSpPr/>
          <p:nvPr/>
        </p:nvSpPr>
        <p:spPr>
          <a:xfrm>
            <a:off x="389744" y="3537679"/>
            <a:ext cx="11380033" cy="2351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9906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1281130"/>
            <a:ext cx="12192000" cy="1080000"/>
          </a:xfrm>
          <a:noFill/>
        </p:spPr>
        <p:txBody>
          <a:bodyPr/>
          <a:lstStyle/>
          <a:p>
            <a:r>
              <a:rPr lang="en-US" sz="2800" dirty="0">
                <a:solidFill>
                  <a:schemeClr val="tx1"/>
                </a:solidFill>
              </a:rPr>
              <a:t>Average time to resolve different issue types</a:t>
            </a:r>
            <a:endParaRPr lang="en-GB" sz="2800" dirty="0">
              <a:solidFill>
                <a:schemeClr val="tx1"/>
              </a:solidFill>
            </a:endParaRPr>
          </a:p>
        </p:txBody>
      </p:sp>
      <p:pic>
        <p:nvPicPr>
          <p:cNvPr id="2" name="Picture 1" descr="A screenshot of a cell phone&#10;&#10;Description automatically generated">
            <a:extLst>
              <a:ext uri="{FF2B5EF4-FFF2-40B4-BE49-F238E27FC236}">
                <a16:creationId xmlns:a16="http://schemas.microsoft.com/office/drawing/2014/main" id="{0E2C04D0-E015-4514-A1A7-098814B285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6575" y="2757394"/>
            <a:ext cx="6198850" cy="2819476"/>
          </a:xfrm>
          <a:prstGeom prst="rect">
            <a:avLst/>
          </a:prstGeom>
        </p:spPr>
      </p:pic>
      <p:sp>
        <p:nvSpPr>
          <p:cNvPr id="5" name="Oval 4">
            <a:extLst>
              <a:ext uri="{FF2B5EF4-FFF2-40B4-BE49-F238E27FC236}">
                <a16:creationId xmlns:a16="http://schemas.microsoft.com/office/drawing/2014/main" id="{23F31DE9-0A4A-406E-8DE0-F4DA79519B74}"/>
              </a:ext>
            </a:extLst>
          </p:cNvPr>
          <p:cNvSpPr/>
          <p:nvPr/>
        </p:nvSpPr>
        <p:spPr>
          <a:xfrm>
            <a:off x="2576564" y="3942049"/>
            <a:ext cx="7038871" cy="45016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8304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7">
            <a:extLst>
              <a:ext uri="{FF2B5EF4-FFF2-40B4-BE49-F238E27FC236}">
                <a16:creationId xmlns:a16="http://schemas.microsoft.com/office/drawing/2014/main" id="{2CDAFD36-3DA5-4C00-8D52-96ECF76FE5C3}"/>
              </a:ext>
            </a:extLst>
          </p:cNvPr>
          <p:cNvSpPr/>
          <p:nvPr/>
        </p:nvSpPr>
        <p:spPr>
          <a:xfrm>
            <a:off x="0" y="2667114"/>
            <a:ext cx="12192000" cy="123775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aixaDeTexto 8">
            <a:extLst>
              <a:ext uri="{FF2B5EF4-FFF2-40B4-BE49-F238E27FC236}">
                <a16:creationId xmlns:a16="http://schemas.microsoft.com/office/drawing/2014/main" id="{EAB5250B-00A5-4F98-97C8-68E04AA402F6}"/>
              </a:ext>
            </a:extLst>
          </p:cNvPr>
          <p:cNvSpPr txBox="1"/>
          <p:nvPr/>
        </p:nvSpPr>
        <p:spPr>
          <a:xfrm>
            <a:off x="638919" y="2993603"/>
            <a:ext cx="5072030" cy="584775"/>
          </a:xfrm>
          <a:prstGeom prst="rect">
            <a:avLst/>
          </a:prstGeom>
          <a:noFill/>
        </p:spPr>
        <p:txBody>
          <a:bodyPr wrap="none" rtlCol="0">
            <a:spAutoFit/>
          </a:bodyPr>
          <a:lstStyle/>
          <a:p>
            <a:r>
              <a:rPr lang="en-US" sz="3200" dirty="0">
                <a:solidFill>
                  <a:schemeClr val="bg1"/>
                </a:solidFill>
              </a:rPr>
              <a:t>Conclusions and Future Work</a:t>
            </a:r>
            <a:endParaRPr lang="pt-PT" sz="3200" dirty="0">
              <a:solidFill>
                <a:schemeClr val="bg1"/>
              </a:solidFill>
            </a:endParaRPr>
          </a:p>
        </p:txBody>
      </p:sp>
    </p:spTree>
    <p:extLst>
      <p:ext uri="{BB962C8B-B14F-4D97-AF65-F5344CB8AC3E}">
        <p14:creationId xmlns:p14="http://schemas.microsoft.com/office/powerpoint/2010/main" val="3921244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A8791300-FED0-4B08-8CC1-CC5EBE188464}"/>
              </a:ext>
            </a:extLst>
          </p:cNvPr>
          <p:cNvSpPr>
            <a:spLocks noGrp="1"/>
          </p:cNvSpPr>
          <p:nvPr>
            <p:ph type="ctrTitle"/>
          </p:nvPr>
        </p:nvSpPr>
        <p:spPr>
          <a:xfrm>
            <a:off x="0" y="1274400"/>
            <a:ext cx="12192000" cy="1080000"/>
          </a:xfrm>
          <a:noFill/>
        </p:spPr>
        <p:txBody>
          <a:bodyPr/>
          <a:lstStyle/>
          <a:p>
            <a:r>
              <a:rPr lang="pt-PT" dirty="0" err="1">
                <a:solidFill>
                  <a:schemeClr val="tx1"/>
                </a:solidFill>
              </a:rPr>
              <a:t>Overview</a:t>
            </a:r>
            <a:endParaRPr lang="en-GB" dirty="0">
              <a:solidFill>
                <a:schemeClr val="tx1"/>
              </a:solidFill>
            </a:endParaRPr>
          </a:p>
        </p:txBody>
      </p:sp>
      <p:sp>
        <p:nvSpPr>
          <p:cNvPr id="2" name="TextBox 1">
            <a:extLst>
              <a:ext uri="{FF2B5EF4-FFF2-40B4-BE49-F238E27FC236}">
                <a16:creationId xmlns:a16="http://schemas.microsoft.com/office/drawing/2014/main" id="{4863DE0F-844E-4FBB-B614-BFD197A139FB}"/>
              </a:ext>
            </a:extLst>
          </p:cNvPr>
          <p:cNvSpPr txBox="1"/>
          <p:nvPr/>
        </p:nvSpPr>
        <p:spPr>
          <a:xfrm>
            <a:off x="0" y="2354400"/>
            <a:ext cx="12192000" cy="3539430"/>
          </a:xfrm>
          <a:prstGeom prst="rect">
            <a:avLst/>
          </a:prstGeom>
          <a:noFill/>
        </p:spPr>
        <p:txBody>
          <a:bodyPr wrap="square" rtlCol="0">
            <a:spAutoFit/>
          </a:bodyPr>
          <a:lstStyle/>
          <a:p>
            <a:pPr marL="1657350" lvl="3" indent="-285750">
              <a:buFont typeface="Arial" panose="020B0604020202020204" pitchFamily="34" charset="0"/>
              <a:buChar char="•"/>
            </a:pPr>
            <a:r>
              <a:rPr lang="en-US" sz="3200" dirty="0">
                <a:latin typeface="+mj-lt"/>
              </a:rPr>
              <a:t>Goals and Motivation</a:t>
            </a:r>
          </a:p>
          <a:p>
            <a:pPr marL="1657350" lvl="3" indent="-285750">
              <a:buFont typeface="Arial" panose="020B0604020202020204" pitchFamily="34" charset="0"/>
              <a:buChar char="•"/>
            </a:pPr>
            <a:r>
              <a:rPr lang="en-US" sz="3200" dirty="0" err="1">
                <a:latin typeface="+mj-lt"/>
              </a:rPr>
              <a:t>PAttern</a:t>
            </a:r>
            <a:r>
              <a:rPr lang="en-US" sz="3200" dirty="0">
                <a:latin typeface="+mj-lt"/>
              </a:rPr>
              <a:t> Changes Identifier </a:t>
            </a:r>
            <a:r>
              <a:rPr lang="en-US" sz="3200" dirty="0" err="1">
                <a:latin typeface="+mj-lt"/>
              </a:rPr>
              <a:t>TOol</a:t>
            </a:r>
            <a:r>
              <a:rPr lang="en-US" sz="3200" dirty="0">
                <a:latin typeface="+mj-lt"/>
              </a:rPr>
              <a:t> (PACITO)</a:t>
            </a:r>
          </a:p>
          <a:p>
            <a:pPr marL="1657350" lvl="3" indent="-285750">
              <a:buFont typeface="Arial" panose="020B0604020202020204" pitchFamily="34" charset="0"/>
              <a:buChar char="•"/>
            </a:pPr>
            <a:r>
              <a:rPr lang="en-US" sz="3200" dirty="0">
                <a:latin typeface="+mj-lt"/>
              </a:rPr>
              <a:t>Selected Software</a:t>
            </a:r>
          </a:p>
          <a:p>
            <a:pPr marL="1657350" lvl="3" indent="-285750">
              <a:buFont typeface="Arial" panose="020B0604020202020204" pitchFamily="34" charset="0"/>
              <a:buChar char="•"/>
            </a:pPr>
            <a:r>
              <a:rPr lang="en-US" sz="3200" dirty="0">
                <a:latin typeface="+mj-lt"/>
              </a:rPr>
              <a:t>Challenges</a:t>
            </a:r>
          </a:p>
          <a:p>
            <a:pPr marL="1657350" lvl="3" indent="-285750">
              <a:buFont typeface="Arial" panose="020B0604020202020204" pitchFamily="34" charset="0"/>
              <a:buChar char="•"/>
            </a:pPr>
            <a:r>
              <a:rPr lang="en-US" sz="3200" dirty="0">
                <a:latin typeface="+mj-lt"/>
              </a:rPr>
              <a:t>Process Flow</a:t>
            </a:r>
          </a:p>
          <a:p>
            <a:pPr marL="1657350" lvl="3" indent="-285750">
              <a:buFont typeface="Arial" panose="020B0604020202020204" pitchFamily="34" charset="0"/>
              <a:buChar char="•"/>
            </a:pPr>
            <a:r>
              <a:rPr lang="en-US" sz="3200" dirty="0">
                <a:latin typeface="+mj-lt"/>
              </a:rPr>
              <a:t>Quantitative Analysis </a:t>
            </a:r>
          </a:p>
          <a:p>
            <a:pPr marL="1657350" lvl="3" indent="-285750">
              <a:buFont typeface="Arial" panose="020B0604020202020204" pitchFamily="34" charset="0"/>
              <a:buChar char="•"/>
            </a:pPr>
            <a:r>
              <a:rPr lang="en-US" sz="3200" dirty="0">
                <a:latin typeface="+mj-lt"/>
              </a:rPr>
              <a:t>Conclusions and Future Work</a:t>
            </a:r>
          </a:p>
        </p:txBody>
      </p:sp>
    </p:spTree>
    <p:extLst>
      <p:ext uri="{BB962C8B-B14F-4D97-AF65-F5344CB8AC3E}">
        <p14:creationId xmlns:p14="http://schemas.microsoft.com/office/powerpoint/2010/main" val="3941099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46054816-68FB-4465-A132-F1C02D4F5719}"/>
              </a:ext>
            </a:extLst>
          </p:cNvPr>
          <p:cNvPicPr>
            <a:picLocks noChangeAspect="1"/>
          </p:cNvPicPr>
          <p:nvPr/>
        </p:nvPicPr>
        <p:blipFill>
          <a:blip r:embed="rId3"/>
          <a:stretch>
            <a:fillRect/>
          </a:stretch>
        </p:blipFill>
        <p:spPr>
          <a:xfrm>
            <a:off x="0" y="0"/>
            <a:ext cx="4278168" cy="1129798"/>
          </a:xfrm>
          <a:prstGeom prst="rect">
            <a:avLst/>
          </a:prstGeom>
        </p:spPr>
      </p:pic>
      <p:sp>
        <p:nvSpPr>
          <p:cNvPr id="4" name="CaixaDeTexto 3">
            <a:extLst>
              <a:ext uri="{FF2B5EF4-FFF2-40B4-BE49-F238E27FC236}">
                <a16:creationId xmlns:a16="http://schemas.microsoft.com/office/drawing/2014/main" id="{5E1E555D-DE20-4466-9C04-BCE74F3D1736}"/>
              </a:ext>
            </a:extLst>
          </p:cNvPr>
          <p:cNvSpPr txBox="1"/>
          <p:nvPr/>
        </p:nvSpPr>
        <p:spPr>
          <a:xfrm>
            <a:off x="4221799" y="5325547"/>
            <a:ext cx="3748397" cy="830997"/>
          </a:xfrm>
          <a:prstGeom prst="rect">
            <a:avLst/>
          </a:prstGeom>
          <a:noFill/>
        </p:spPr>
        <p:txBody>
          <a:bodyPr wrap="none" rtlCol="0">
            <a:spAutoFit/>
          </a:bodyPr>
          <a:lstStyle/>
          <a:p>
            <a:pPr algn="ctr"/>
            <a:r>
              <a:rPr lang="pt-PT" sz="2400" dirty="0"/>
              <a:t>Filipe Alexandre Rosa Capela</a:t>
            </a:r>
          </a:p>
          <a:p>
            <a:pPr algn="ctr"/>
            <a:r>
              <a:rPr lang="pt-PT" sz="2400" dirty="0"/>
              <a:t>S4040112</a:t>
            </a:r>
          </a:p>
        </p:txBody>
      </p:sp>
      <p:sp>
        <p:nvSpPr>
          <p:cNvPr id="5" name="Retângulo 4">
            <a:extLst>
              <a:ext uri="{FF2B5EF4-FFF2-40B4-BE49-F238E27FC236}">
                <a16:creationId xmlns:a16="http://schemas.microsoft.com/office/drawing/2014/main" id="{B6741443-D929-4E0C-8884-C22F86906FAD}"/>
              </a:ext>
            </a:extLst>
          </p:cNvPr>
          <p:cNvSpPr/>
          <p:nvPr/>
        </p:nvSpPr>
        <p:spPr>
          <a:xfrm>
            <a:off x="3047991" y="1042831"/>
            <a:ext cx="6096000" cy="830997"/>
          </a:xfrm>
          <a:prstGeom prst="rect">
            <a:avLst/>
          </a:prstGeom>
        </p:spPr>
        <p:txBody>
          <a:bodyPr>
            <a:spAutoFit/>
          </a:bodyPr>
          <a:lstStyle/>
          <a:p>
            <a:pPr algn="ctr"/>
            <a:r>
              <a:rPr lang="pt-PT" sz="2400" dirty="0" err="1"/>
              <a:t>Computer</a:t>
            </a:r>
            <a:r>
              <a:rPr lang="pt-PT" sz="2400" dirty="0"/>
              <a:t> </a:t>
            </a:r>
            <a:r>
              <a:rPr lang="pt-PT" sz="2400" dirty="0" err="1"/>
              <a:t>Science</a:t>
            </a:r>
            <a:endParaRPr lang="pt-PT" sz="2400" dirty="0"/>
          </a:p>
          <a:p>
            <a:pPr algn="ctr"/>
            <a:r>
              <a:rPr lang="pt-PT" sz="2400" dirty="0" err="1"/>
              <a:t>Faculty</a:t>
            </a:r>
            <a:r>
              <a:rPr lang="pt-PT" sz="2400" dirty="0"/>
              <a:t> </a:t>
            </a:r>
            <a:r>
              <a:rPr lang="pt-PT" sz="2400" dirty="0" err="1"/>
              <a:t>of</a:t>
            </a:r>
            <a:r>
              <a:rPr lang="pt-PT" sz="2400" dirty="0"/>
              <a:t> </a:t>
            </a:r>
            <a:r>
              <a:rPr lang="pt-PT" sz="2400" dirty="0" err="1"/>
              <a:t>Science</a:t>
            </a:r>
            <a:r>
              <a:rPr lang="pt-PT" sz="2400" dirty="0"/>
              <a:t> </a:t>
            </a:r>
            <a:r>
              <a:rPr lang="pt-PT" sz="2400" dirty="0" err="1"/>
              <a:t>and</a:t>
            </a:r>
            <a:r>
              <a:rPr lang="pt-PT" sz="2400" dirty="0"/>
              <a:t> </a:t>
            </a:r>
            <a:r>
              <a:rPr lang="pt-PT" sz="2400" dirty="0" err="1"/>
              <a:t>Engineering</a:t>
            </a:r>
            <a:endParaRPr lang="pt-PT" sz="2400" dirty="0"/>
          </a:p>
        </p:txBody>
      </p:sp>
      <p:sp>
        <p:nvSpPr>
          <p:cNvPr id="7" name="Retângulo 6">
            <a:extLst>
              <a:ext uri="{FF2B5EF4-FFF2-40B4-BE49-F238E27FC236}">
                <a16:creationId xmlns:a16="http://schemas.microsoft.com/office/drawing/2014/main" id="{E1DB4322-65B0-43E0-B03C-F81C91A3F19A}"/>
              </a:ext>
            </a:extLst>
          </p:cNvPr>
          <p:cNvSpPr/>
          <p:nvPr/>
        </p:nvSpPr>
        <p:spPr>
          <a:xfrm>
            <a:off x="10388500" y="6345687"/>
            <a:ext cx="1392369" cy="369332"/>
          </a:xfrm>
          <a:prstGeom prst="rect">
            <a:avLst/>
          </a:prstGeom>
        </p:spPr>
        <p:txBody>
          <a:bodyPr wrap="none">
            <a:spAutoFit/>
          </a:bodyPr>
          <a:lstStyle/>
          <a:p>
            <a:pPr algn="ctr"/>
            <a:r>
              <a:rPr lang="pt-PT" dirty="0"/>
              <a:t>1st </a:t>
            </a:r>
            <a:r>
              <a:rPr lang="pt-PT" dirty="0" err="1"/>
              <a:t>July</a:t>
            </a:r>
            <a:r>
              <a:rPr lang="pt-PT" dirty="0"/>
              <a:t> 2020</a:t>
            </a:r>
          </a:p>
        </p:txBody>
      </p:sp>
      <p:sp>
        <p:nvSpPr>
          <p:cNvPr id="8" name="Retângulo 7">
            <a:extLst>
              <a:ext uri="{FF2B5EF4-FFF2-40B4-BE49-F238E27FC236}">
                <a16:creationId xmlns:a16="http://schemas.microsoft.com/office/drawing/2014/main" id="{483FD26A-7CDE-439B-9224-F6117860E3F1}"/>
              </a:ext>
            </a:extLst>
          </p:cNvPr>
          <p:cNvSpPr/>
          <p:nvPr/>
        </p:nvSpPr>
        <p:spPr>
          <a:xfrm>
            <a:off x="-8" y="2668043"/>
            <a:ext cx="12192000" cy="195025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aixaDeTexto 8">
            <a:extLst>
              <a:ext uri="{FF2B5EF4-FFF2-40B4-BE49-F238E27FC236}">
                <a16:creationId xmlns:a16="http://schemas.microsoft.com/office/drawing/2014/main" id="{D9D0A2C1-F61D-4DBE-800E-B7E008932BCC}"/>
              </a:ext>
            </a:extLst>
          </p:cNvPr>
          <p:cNvSpPr txBox="1"/>
          <p:nvPr/>
        </p:nvSpPr>
        <p:spPr>
          <a:xfrm>
            <a:off x="638919" y="2993603"/>
            <a:ext cx="10914142" cy="584775"/>
          </a:xfrm>
          <a:prstGeom prst="rect">
            <a:avLst/>
          </a:prstGeom>
          <a:noFill/>
        </p:spPr>
        <p:txBody>
          <a:bodyPr wrap="none" rtlCol="0">
            <a:spAutoFit/>
          </a:bodyPr>
          <a:lstStyle/>
          <a:p>
            <a:r>
              <a:rPr lang="en-US" sz="3200" dirty="0">
                <a:solidFill>
                  <a:schemeClr val="bg1"/>
                </a:solidFill>
              </a:rPr>
              <a:t>Exploring architectural design decisions in issue tracking systems</a:t>
            </a:r>
            <a:endParaRPr lang="pt-PT" sz="3200" dirty="0">
              <a:solidFill>
                <a:schemeClr val="bg1"/>
              </a:solidFill>
            </a:endParaRPr>
          </a:p>
        </p:txBody>
      </p:sp>
      <p:sp>
        <p:nvSpPr>
          <p:cNvPr id="10" name="CaixaDeTexto 9">
            <a:extLst>
              <a:ext uri="{FF2B5EF4-FFF2-40B4-BE49-F238E27FC236}">
                <a16:creationId xmlns:a16="http://schemas.microsoft.com/office/drawing/2014/main" id="{1EC627AB-8DB7-4AD0-A582-2911DC263A40}"/>
              </a:ext>
            </a:extLst>
          </p:cNvPr>
          <p:cNvSpPr txBox="1"/>
          <p:nvPr/>
        </p:nvSpPr>
        <p:spPr>
          <a:xfrm>
            <a:off x="3007295" y="3755083"/>
            <a:ext cx="6177397" cy="523220"/>
          </a:xfrm>
          <a:prstGeom prst="rect">
            <a:avLst/>
          </a:prstGeom>
          <a:noFill/>
        </p:spPr>
        <p:txBody>
          <a:bodyPr wrap="none" rtlCol="0">
            <a:spAutoFit/>
          </a:bodyPr>
          <a:lstStyle/>
          <a:p>
            <a:pPr algn="ctr"/>
            <a:r>
              <a:rPr lang="pt-PT" sz="2800" dirty="0" err="1">
                <a:solidFill>
                  <a:schemeClr val="bg1"/>
                </a:solidFill>
              </a:rPr>
              <a:t>PAttern</a:t>
            </a:r>
            <a:r>
              <a:rPr lang="pt-PT" sz="2800" dirty="0">
                <a:solidFill>
                  <a:schemeClr val="bg1"/>
                </a:solidFill>
              </a:rPr>
              <a:t> </a:t>
            </a:r>
            <a:r>
              <a:rPr lang="pt-PT" sz="2800" dirty="0" err="1">
                <a:solidFill>
                  <a:schemeClr val="bg1"/>
                </a:solidFill>
              </a:rPr>
              <a:t>Changes</a:t>
            </a:r>
            <a:r>
              <a:rPr lang="pt-PT" sz="2800" dirty="0">
                <a:solidFill>
                  <a:schemeClr val="bg1"/>
                </a:solidFill>
              </a:rPr>
              <a:t> </a:t>
            </a:r>
            <a:r>
              <a:rPr lang="pt-PT" sz="2800" dirty="0" err="1">
                <a:solidFill>
                  <a:schemeClr val="bg1"/>
                </a:solidFill>
              </a:rPr>
              <a:t>Identifier</a:t>
            </a:r>
            <a:r>
              <a:rPr lang="pt-PT" sz="2800" dirty="0">
                <a:solidFill>
                  <a:schemeClr val="bg1"/>
                </a:solidFill>
              </a:rPr>
              <a:t> </a:t>
            </a:r>
            <a:r>
              <a:rPr lang="pt-PT" sz="2800" dirty="0" err="1">
                <a:solidFill>
                  <a:schemeClr val="bg1"/>
                </a:solidFill>
              </a:rPr>
              <a:t>TOol</a:t>
            </a:r>
            <a:r>
              <a:rPr lang="pt-PT" sz="2800" dirty="0">
                <a:solidFill>
                  <a:schemeClr val="bg1"/>
                </a:solidFill>
              </a:rPr>
              <a:t> (PACITO) </a:t>
            </a:r>
          </a:p>
        </p:txBody>
      </p:sp>
    </p:spTree>
    <p:extLst>
      <p:ext uri="{BB962C8B-B14F-4D97-AF65-F5344CB8AC3E}">
        <p14:creationId xmlns:p14="http://schemas.microsoft.com/office/powerpoint/2010/main" val="1927692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7">
            <a:extLst>
              <a:ext uri="{FF2B5EF4-FFF2-40B4-BE49-F238E27FC236}">
                <a16:creationId xmlns:a16="http://schemas.microsoft.com/office/drawing/2014/main" id="{2CDAFD36-3DA5-4C00-8D52-96ECF76FE5C3}"/>
              </a:ext>
            </a:extLst>
          </p:cNvPr>
          <p:cNvSpPr/>
          <p:nvPr/>
        </p:nvSpPr>
        <p:spPr>
          <a:xfrm>
            <a:off x="0" y="2667114"/>
            <a:ext cx="12192000" cy="123775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aixaDeTexto 8">
            <a:extLst>
              <a:ext uri="{FF2B5EF4-FFF2-40B4-BE49-F238E27FC236}">
                <a16:creationId xmlns:a16="http://schemas.microsoft.com/office/drawing/2014/main" id="{EAB5250B-00A5-4F98-97C8-68E04AA402F6}"/>
              </a:ext>
            </a:extLst>
          </p:cNvPr>
          <p:cNvSpPr txBox="1"/>
          <p:nvPr/>
        </p:nvSpPr>
        <p:spPr>
          <a:xfrm>
            <a:off x="638919" y="2993603"/>
            <a:ext cx="3767185" cy="584775"/>
          </a:xfrm>
          <a:prstGeom prst="rect">
            <a:avLst/>
          </a:prstGeom>
          <a:noFill/>
        </p:spPr>
        <p:txBody>
          <a:bodyPr wrap="none" rtlCol="0">
            <a:spAutoFit/>
          </a:bodyPr>
          <a:lstStyle/>
          <a:p>
            <a:r>
              <a:rPr lang="en-US" sz="3200" dirty="0">
                <a:solidFill>
                  <a:schemeClr val="bg1"/>
                </a:solidFill>
              </a:rPr>
              <a:t>Goals and Motivation</a:t>
            </a:r>
            <a:endParaRPr lang="pt-PT" sz="3200" dirty="0">
              <a:solidFill>
                <a:schemeClr val="bg1"/>
              </a:solidFill>
            </a:endParaRPr>
          </a:p>
        </p:txBody>
      </p:sp>
    </p:spTree>
    <p:extLst>
      <p:ext uri="{BB962C8B-B14F-4D97-AF65-F5344CB8AC3E}">
        <p14:creationId xmlns:p14="http://schemas.microsoft.com/office/powerpoint/2010/main" val="1730567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7">
            <a:extLst>
              <a:ext uri="{FF2B5EF4-FFF2-40B4-BE49-F238E27FC236}">
                <a16:creationId xmlns:a16="http://schemas.microsoft.com/office/drawing/2014/main" id="{2CDAFD36-3DA5-4C00-8D52-96ECF76FE5C3}"/>
              </a:ext>
            </a:extLst>
          </p:cNvPr>
          <p:cNvSpPr/>
          <p:nvPr/>
        </p:nvSpPr>
        <p:spPr>
          <a:xfrm>
            <a:off x="0" y="2667114"/>
            <a:ext cx="12192000" cy="123775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aixaDeTexto 8">
            <a:extLst>
              <a:ext uri="{FF2B5EF4-FFF2-40B4-BE49-F238E27FC236}">
                <a16:creationId xmlns:a16="http://schemas.microsoft.com/office/drawing/2014/main" id="{EAB5250B-00A5-4F98-97C8-68E04AA402F6}"/>
              </a:ext>
            </a:extLst>
          </p:cNvPr>
          <p:cNvSpPr txBox="1"/>
          <p:nvPr/>
        </p:nvSpPr>
        <p:spPr>
          <a:xfrm>
            <a:off x="638919" y="2993603"/>
            <a:ext cx="6954917" cy="584775"/>
          </a:xfrm>
          <a:prstGeom prst="rect">
            <a:avLst/>
          </a:prstGeom>
          <a:noFill/>
        </p:spPr>
        <p:txBody>
          <a:bodyPr wrap="none" rtlCol="0">
            <a:spAutoFit/>
          </a:bodyPr>
          <a:lstStyle/>
          <a:p>
            <a:r>
              <a:rPr lang="en-US" sz="3200" dirty="0" err="1">
                <a:solidFill>
                  <a:schemeClr val="bg1"/>
                </a:solidFill>
              </a:rPr>
              <a:t>PAttern</a:t>
            </a:r>
            <a:r>
              <a:rPr lang="en-US" sz="3200" dirty="0">
                <a:solidFill>
                  <a:schemeClr val="bg1"/>
                </a:solidFill>
              </a:rPr>
              <a:t> Changes Identifier </a:t>
            </a:r>
            <a:r>
              <a:rPr lang="en-US" sz="3200" dirty="0" err="1">
                <a:solidFill>
                  <a:schemeClr val="bg1"/>
                </a:solidFill>
              </a:rPr>
              <a:t>TOol</a:t>
            </a:r>
            <a:r>
              <a:rPr lang="en-US" sz="3200" dirty="0">
                <a:solidFill>
                  <a:schemeClr val="bg1"/>
                </a:solidFill>
              </a:rPr>
              <a:t> (PACITO)</a:t>
            </a:r>
            <a:endParaRPr lang="pt-PT" sz="3200" dirty="0">
              <a:solidFill>
                <a:schemeClr val="bg1"/>
              </a:solidFill>
            </a:endParaRPr>
          </a:p>
        </p:txBody>
      </p:sp>
    </p:spTree>
    <p:extLst>
      <p:ext uri="{BB962C8B-B14F-4D97-AF65-F5344CB8AC3E}">
        <p14:creationId xmlns:p14="http://schemas.microsoft.com/office/powerpoint/2010/main" val="20548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1274400"/>
            <a:ext cx="12192000" cy="1080000"/>
          </a:xfrm>
          <a:noFill/>
        </p:spPr>
        <p:txBody>
          <a:bodyPr/>
          <a:lstStyle/>
          <a:p>
            <a:r>
              <a:rPr lang="pt-PT" dirty="0" err="1">
                <a:solidFill>
                  <a:schemeClr val="tx1"/>
                </a:solidFill>
              </a:rPr>
              <a:t>Selected</a:t>
            </a:r>
            <a:r>
              <a:rPr lang="pt-PT" dirty="0">
                <a:solidFill>
                  <a:schemeClr val="tx1"/>
                </a:solidFill>
              </a:rPr>
              <a:t> Software</a:t>
            </a:r>
            <a:endParaRPr lang="en-GB" dirty="0">
              <a:solidFill>
                <a:schemeClr val="tx1"/>
              </a:solidFill>
            </a:endParaRPr>
          </a:p>
        </p:txBody>
      </p:sp>
      <p:pic>
        <p:nvPicPr>
          <p:cNvPr id="8" name="Picture 7" descr="A picture containing clock&#10;&#10;Description automatically generated">
            <a:extLst>
              <a:ext uri="{FF2B5EF4-FFF2-40B4-BE49-F238E27FC236}">
                <a16:creationId xmlns:a16="http://schemas.microsoft.com/office/drawing/2014/main" id="{68DDC0A2-1053-4E89-8341-530B926EC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320" y="4812352"/>
            <a:ext cx="1638066" cy="1638066"/>
          </a:xfrm>
          <a:prstGeom prst="rect">
            <a:avLst/>
          </a:prstGeom>
        </p:spPr>
      </p:pic>
      <p:pic>
        <p:nvPicPr>
          <p:cNvPr id="12" name="Graphic 11">
            <a:extLst>
              <a:ext uri="{FF2B5EF4-FFF2-40B4-BE49-F238E27FC236}">
                <a16:creationId xmlns:a16="http://schemas.microsoft.com/office/drawing/2014/main" id="{31F59377-18E6-4F26-A186-A643AC1CEE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33007" y="1862185"/>
            <a:ext cx="1652691" cy="1652691"/>
          </a:xfrm>
          <a:prstGeom prst="rect">
            <a:avLst/>
          </a:prstGeom>
        </p:spPr>
      </p:pic>
      <p:pic>
        <p:nvPicPr>
          <p:cNvPr id="14" name="Picture 13" descr="A close up of a sign&#10;&#10;Description automatically generated">
            <a:extLst>
              <a:ext uri="{FF2B5EF4-FFF2-40B4-BE49-F238E27FC236}">
                <a16:creationId xmlns:a16="http://schemas.microsoft.com/office/drawing/2014/main" id="{C85067C2-B81A-404D-8CE4-A7208E5332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8034" y="2894499"/>
            <a:ext cx="2755931" cy="2021016"/>
          </a:xfrm>
          <a:prstGeom prst="rect">
            <a:avLst/>
          </a:prstGeom>
        </p:spPr>
      </p:pic>
      <p:sp>
        <p:nvSpPr>
          <p:cNvPr id="15" name="Left Brace 14">
            <a:extLst>
              <a:ext uri="{FF2B5EF4-FFF2-40B4-BE49-F238E27FC236}">
                <a16:creationId xmlns:a16="http://schemas.microsoft.com/office/drawing/2014/main" id="{DC183871-4562-4E95-9E74-B93D23AAED76}"/>
              </a:ext>
            </a:extLst>
          </p:cNvPr>
          <p:cNvSpPr/>
          <p:nvPr/>
        </p:nvSpPr>
        <p:spPr>
          <a:xfrm>
            <a:off x="8141696" y="1862185"/>
            <a:ext cx="825305" cy="4588233"/>
          </a:xfrm>
          <a:prstGeom prst="leftBrace">
            <a:avLst>
              <a:gd name="adj1" fmla="val 79559"/>
              <a:gd name="adj2" fmla="val 3916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 name="Picture 2" descr="A picture containing drawing, food&#10;&#10;Description automatically generated">
            <a:extLst>
              <a:ext uri="{FF2B5EF4-FFF2-40B4-BE49-F238E27FC236}">
                <a16:creationId xmlns:a16="http://schemas.microsoft.com/office/drawing/2014/main" id="{281AEC14-ABA4-4879-87A6-DB705F14AA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615" y="3373709"/>
            <a:ext cx="2425700" cy="1028700"/>
          </a:xfrm>
          <a:prstGeom prst="rect">
            <a:avLst/>
          </a:prstGeom>
        </p:spPr>
      </p:pic>
      <p:cxnSp>
        <p:nvCxnSpPr>
          <p:cNvPr id="5" name="Straight Connector 4">
            <a:extLst>
              <a:ext uri="{FF2B5EF4-FFF2-40B4-BE49-F238E27FC236}">
                <a16:creationId xmlns:a16="http://schemas.microsoft.com/office/drawing/2014/main" id="{7ECF4DC7-5682-478C-8651-F8BA88714504}"/>
              </a:ext>
            </a:extLst>
          </p:cNvPr>
          <p:cNvCxnSpPr>
            <a:cxnSpLocks/>
          </p:cNvCxnSpPr>
          <p:nvPr/>
        </p:nvCxnSpPr>
        <p:spPr>
          <a:xfrm>
            <a:off x="3958046" y="2772227"/>
            <a:ext cx="0" cy="32942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714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00CE691-AC34-4219-B127-6558C5A80A49}"/>
              </a:ext>
            </a:extLst>
          </p:cNvPr>
          <p:cNvSpPr>
            <a:spLocks noGrp="1"/>
          </p:cNvSpPr>
          <p:nvPr>
            <p:ph type="ctrTitle"/>
          </p:nvPr>
        </p:nvSpPr>
        <p:spPr>
          <a:xfrm>
            <a:off x="0" y="1274400"/>
            <a:ext cx="12192000" cy="1080000"/>
          </a:xfrm>
          <a:noFill/>
        </p:spPr>
        <p:txBody>
          <a:bodyPr/>
          <a:lstStyle/>
          <a:p>
            <a:r>
              <a:rPr lang="pt-PT" dirty="0" err="1">
                <a:solidFill>
                  <a:schemeClr val="tx1"/>
                </a:solidFill>
              </a:rPr>
              <a:t>Challenges</a:t>
            </a:r>
            <a:endParaRPr lang="en-GB" dirty="0">
              <a:solidFill>
                <a:schemeClr val="tx1"/>
              </a:solidFill>
            </a:endParaRPr>
          </a:p>
        </p:txBody>
      </p:sp>
      <p:sp>
        <p:nvSpPr>
          <p:cNvPr id="2" name="Retângulo 1">
            <a:extLst>
              <a:ext uri="{FF2B5EF4-FFF2-40B4-BE49-F238E27FC236}">
                <a16:creationId xmlns:a16="http://schemas.microsoft.com/office/drawing/2014/main" id="{B90CD698-ED25-4432-B2AA-27EAB1568D5E}"/>
              </a:ext>
            </a:extLst>
          </p:cNvPr>
          <p:cNvSpPr/>
          <p:nvPr/>
        </p:nvSpPr>
        <p:spPr>
          <a:xfrm>
            <a:off x="4160959" y="2687463"/>
            <a:ext cx="3896836" cy="1938992"/>
          </a:xfrm>
          <a:prstGeom prst="rect">
            <a:avLst/>
          </a:prstGeom>
        </p:spPr>
        <p:txBody>
          <a:bodyPr wrap="none">
            <a:spAutoFit/>
          </a:bodyPr>
          <a:lstStyle/>
          <a:p>
            <a:r>
              <a:rPr lang="en-GB" altLang="en-US" sz="2400" b="1" i="1" dirty="0"/>
              <a:t>Pinot:</a:t>
            </a:r>
          </a:p>
          <a:p>
            <a:endParaRPr lang="en-GB" altLang="en-US" sz="2400" dirty="0"/>
          </a:p>
          <a:p>
            <a:pPr marL="342900" indent="-342900">
              <a:buFont typeface="Arial" panose="020B0604020202020204" pitchFamily="34" charset="0"/>
              <a:buChar char="•"/>
            </a:pPr>
            <a:r>
              <a:rPr lang="en-GB" altLang="en-US" sz="2400" dirty="0"/>
              <a:t>Lack of documentation</a:t>
            </a:r>
          </a:p>
          <a:p>
            <a:pPr marL="342900" indent="-342900">
              <a:buFont typeface="Arial" panose="020B0604020202020204" pitchFamily="34" charset="0"/>
              <a:buChar char="•"/>
            </a:pPr>
            <a:r>
              <a:rPr lang="en-GB" altLang="en-US" sz="2400" dirty="0"/>
              <a:t>Problems with Java version</a:t>
            </a:r>
          </a:p>
          <a:p>
            <a:pPr marL="342900" indent="-342900">
              <a:buFont typeface="Arial" panose="020B0604020202020204" pitchFamily="34" charset="0"/>
              <a:buChar char="•"/>
            </a:pPr>
            <a:r>
              <a:rPr lang="en-GB" altLang="en-US" sz="2400" dirty="0" err="1"/>
              <a:t>Preprocessing</a:t>
            </a:r>
            <a:r>
              <a:rPr lang="en-GB" altLang="en-US" sz="2400" dirty="0"/>
              <a:t> necessary</a:t>
            </a:r>
          </a:p>
        </p:txBody>
      </p:sp>
      <p:sp>
        <p:nvSpPr>
          <p:cNvPr id="3" name="Retângulo 2">
            <a:extLst>
              <a:ext uri="{FF2B5EF4-FFF2-40B4-BE49-F238E27FC236}">
                <a16:creationId xmlns:a16="http://schemas.microsoft.com/office/drawing/2014/main" id="{405BA971-D6D4-4D90-9D2D-DE04C2A8EA5F}"/>
              </a:ext>
            </a:extLst>
          </p:cNvPr>
          <p:cNvSpPr/>
          <p:nvPr/>
        </p:nvSpPr>
        <p:spPr>
          <a:xfrm>
            <a:off x="8173214" y="2687463"/>
            <a:ext cx="3546086" cy="1569660"/>
          </a:xfrm>
          <a:prstGeom prst="rect">
            <a:avLst/>
          </a:prstGeom>
        </p:spPr>
        <p:txBody>
          <a:bodyPr wrap="square">
            <a:spAutoFit/>
          </a:bodyPr>
          <a:lstStyle/>
          <a:p>
            <a:pPr algn="just"/>
            <a:r>
              <a:rPr lang="en-GB" altLang="en-US" sz="2400" b="1" i="1" dirty="0"/>
              <a:t>Maven:</a:t>
            </a:r>
          </a:p>
          <a:p>
            <a:pPr algn="just"/>
            <a:endParaRPr lang="en-GB" altLang="en-US" sz="2400" dirty="0"/>
          </a:p>
          <a:p>
            <a:pPr marL="342900" indent="-342900" algn="just">
              <a:buFont typeface="Arial" panose="020B0604020202020204" pitchFamily="34" charset="0"/>
              <a:buChar char="•"/>
            </a:pPr>
            <a:r>
              <a:rPr lang="en-GB" altLang="en-US" sz="2400" dirty="0"/>
              <a:t>Backwards compatibility issues</a:t>
            </a:r>
          </a:p>
        </p:txBody>
      </p:sp>
      <p:sp>
        <p:nvSpPr>
          <p:cNvPr id="6" name="Retângulo 5">
            <a:extLst>
              <a:ext uri="{FF2B5EF4-FFF2-40B4-BE49-F238E27FC236}">
                <a16:creationId xmlns:a16="http://schemas.microsoft.com/office/drawing/2014/main" id="{4EFCB85E-462E-4C16-BE7E-FF27C3DEA8AA}"/>
              </a:ext>
            </a:extLst>
          </p:cNvPr>
          <p:cNvSpPr/>
          <p:nvPr/>
        </p:nvSpPr>
        <p:spPr>
          <a:xfrm>
            <a:off x="472700" y="2687463"/>
            <a:ext cx="3474267" cy="1938992"/>
          </a:xfrm>
          <a:prstGeom prst="rect">
            <a:avLst/>
          </a:prstGeom>
        </p:spPr>
        <p:txBody>
          <a:bodyPr wrap="square">
            <a:spAutoFit/>
          </a:bodyPr>
          <a:lstStyle/>
          <a:p>
            <a:pPr algn="just"/>
            <a:r>
              <a:rPr lang="en-GB" altLang="en-US" sz="2400" b="1" i="1" dirty="0"/>
              <a:t>Archie:</a:t>
            </a:r>
          </a:p>
          <a:p>
            <a:pPr algn="just"/>
            <a:endParaRPr lang="en-GB" altLang="en-US" sz="2400" dirty="0"/>
          </a:p>
          <a:p>
            <a:pPr marL="171450" indent="-171450" algn="just">
              <a:buFont typeface="Arial" panose="020B0604020202020204" pitchFamily="34" charset="0"/>
              <a:buChar char="•"/>
            </a:pPr>
            <a:r>
              <a:rPr lang="pt-PT" altLang="en-US" sz="2400" dirty="0"/>
              <a:t>No output</a:t>
            </a:r>
          </a:p>
          <a:p>
            <a:pPr marL="171450" indent="-171450" algn="just">
              <a:buFont typeface="Arial" panose="020B0604020202020204" pitchFamily="34" charset="0"/>
              <a:buChar char="•"/>
            </a:pPr>
            <a:r>
              <a:rPr lang="pt-PT" altLang="en-US" sz="2400" dirty="0"/>
              <a:t>Difficulty to </a:t>
            </a:r>
            <a:r>
              <a:rPr lang="en-US" altLang="en-US" sz="2400" noProof="1"/>
              <a:t>incorporate</a:t>
            </a:r>
            <a:r>
              <a:rPr lang="pt-PT" altLang="en-US" sz="2400" dirty="0"/>
              <a:t> in a script for </a:t>
            </a:r>
            <a:r>
              <a:rPr lang="pt-PT" altLang="en-US" sz="2400" dirty="0" err="1"/>
              <a:t>all</a:t>
            </a:r>
            <a:r>
              <a:rPr lang="pt-PT" altLang="en-US" sz="2400" dirty="0"/>
              <a:t> </a:t>
            </a:r>
            <a:r>
              <a:rPr lang="pt-PT" altLang="en-US" sz="2400" dirty="0" err="1"/>
              <a:t>versions</a:t>
            </a:r>
            <a:endParaRPr lang="en-GB" altLang="en-US" sz="1000" dirty="0"/>
          </a:p>
        </p:txBody>
      </p:sp>
      <p:cxnSp>
        <p:nvCxnSpPr>
          <p:cNvPr id="8" name="Conexão reta 7">
            <a:extLst>
              <a:ext uri="{FF2B5EF4-FFF2-40B4-BE49-F238E27FC236}">
                <a16:creationId xmlns:a16="http://schemas.microsoft.com/office/drawing/2014/main" id="{548C1052-3153-4F5F-9F4C-145E81F3AD5C}"/>
              </a:ext>
            </a:extLst>
          </p:cNvPr>
          <p:cNvCxnSpPr/>
          <p:nvPr/>
        </p:nvCxnSpPr>
        <p:spPr>
          <a:xfrm>
            <a:off x="4071917" y="2440025"/>
            <a:ext cx="0" cy="31435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Conexão reta 8">
            <a:extLst>
              <a:ext uri="{FF2B5EF4-FFF2-40B4-BE49-F238E27FC236}">
                <a16:creationId xmlns:a16="http://schemas.microsoft.com/office/drawing/2014/main" id="{8A8E5828-E963-43F5-A5BD-91254AC0AAA8}"/>
              </a:ext>
            </a:extLst>
          </p:cNvPr>
          <p:cNvCxnSpPr/>
          <p:nvPr/>
        </p:nvCxnSpPr>
        <p:spPr>
          <a:xfrm>
            <a:off x="8084172" y="2440025"/>
            <a:ext cx="0" cy="31435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31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2898914"/>
            <a:ext cx="12192000" cy="1080000"/>
          </a:xfrm>
          <a:noFill/>
        </p:spPr>
        <p:txBody>
          <a:bodyPr/>
          <a:lstStyle/>
          <a:p>
            <a:r>
              <a:rPr lang="pt-PT" dirty="0">
                <a:solidFill>
                  <a:schemeClr val="tx1"/>
                </a:solidFill>
              </a:rPr>
              <a:t>Process Flow</a:t>
            </a:r>
            <a:endParaRPr lang="en-GB" dirty="0">
              <a:solidFill>
                <a:schemeClr val="tx1"/>
              </a:solidFill>
            </a:endParaRPr>
          </a:p>
        </p:txBody>
      </p:sp>
      <p:pic>
        <p:nvPicPr>
          <p:cNvPr id="2" name="Content Placeholder 4" descr="A close up of a map&#10;&#10;Description automatically generated">
            <a:extLst>
              <a:ext uri="{FF2B5EF4-FFF2-40B4-BE49-F238E27FC236}">
                <a16:creationId xmlns:a16="http://schemas.microsoft.com/office/drawing/2014/main" id="{8764D5F5-DC2B-41B9-BDE7-E3C2777A9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295" y="1274400"/>
            <a:ext cx="3177802" cy="5409028"/>
          </a:xfrm>
          <a:prstGeom prst="rect">
            <a:avLst/>
          </a:prstGeom>
        </p:spPr>
      </p:pic>
    </p:spTree>
    <p:extLst>
      <p:ext uri="{BB962C8B-B14F-4D97-AF65-F5344CB8AC3E}">
        <p14:creationId xmlns:p14="http://schemas.microsoft.com/office/powerpoint/2010/main" val="4005363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981285-2888-4457-8439-9E8FA76E1B71}"/>
              </a:ext>
            </a:extLst>
          </p:cNvPr>
          <p:cNvSpPr>
            <a:spLocks noGrp="1"/>
          </p:cNvSpPr>
          <p:nvPr>
            <p:ph type="ctrTitle"/>
          </p:nvPr>
        </p:nvSpPr>
        <p:spPr>
          <a:xfrm>
            <a:off x="0" y="2898914"/>
            <a:ext cx="12192000" cy="1080000"/>
          </a:xfrm>
          <a:noFill/>
        </p:spPr>
        <p:txBody>
          <a:bodyPr/>
          <a:lstStyle/>
          <a:p>
            <a:r>
              <a:rPr lang="pt-PT" dirty="0">
                <a:solidFill>
                  <a:schemeClr val="tx1"/>
                </a:solidFill>
              </a:rPr>
              <a:t>Pinot </a:t>
            </a:r>
            <a:r>
              <a:rPr lang="pt-PT" dirty="0" err="1">
                <a:solidFill>
                  <a:schemeClr val="tx1"/>
                </a:solidFill>
              </a:rPr>
              <a:t>Analysis</a:t>
            </a:r>
            <a:r>
              <a:rPr lang="pt-PT" dirty="0">
                <a:solidFill>
                  <a:schemeClr val="tx1"/>
                </a:solidFill>
              </a:rPr>
              <a:t> </a:t>
            </a:r>
            <a:br>
              <a:rPr lang="pt-PT" dirty="0">
                <a:solidFill>
                  <a:schemeClr val="tx1"/>
                </a:solidFill>
              </a:rPr>
            </a:br>
            <a:r>
              <a:rPr lang="pt-PT" dirty="0">
                <a:solidFill>
                  <a:schemeClr val="tx1"/>
                </a:solidFill>
              </a:rPr>
              <a:t>Loop Stage</a:t>
            </a:r>
            <a:endParaRPr lang="en-GB" dirty="0">
              <a:solidFill>
                <a:schemeClr val="tx1"/>
              </a:solidFill>
            </a:endParaRPr>
          </a:p>
        </p:txBody>
      </p:sp>
      <p:pic>
        <p:nvPicPr>
          <p:cNvPr id="3" name="Content Placeholder 4" descr="A close up of a map&#10;&#10;Description automatically generated">
            <a:extLst>
              <a:ext uri="{FF2B5EF4-FFF2-40B4-BE49-F238E27FC236}">
                <a16:creationId xmlns:a16="http://schemas.microsoft.com/office/drawing/2014/main" id="{2ACFE7EF-7B14-44C6-8182-330D41A06338}"/>
              </a:ext>
            </a:extLst>
          </p:cNvPr>
          <p:cNvPicPr>
            <a:picLocks noChangeAspect="1"/>
          </p:cNvPicPr>
          <p:nvPr/>
        </p:nvPicPr>
        <p:blipFill rotWithShape="1">
          <a:blip r:embed="rId3">
            <a:extLst>
              <a:ext uri="{28A0092B-C50C-407E-A947-70E740481C1C}">
                <a14:useLocalDpi xmlns:a14="http://schemas.microsoft.com/office/drawing/2010/main" val="0"/>
              </a:ext>
            </a:extLst>
          </a:blip>
          <a:srcRect r="2848" b="64292"/>
          <a:stretch/>
        </p:blipFill>
        <p:spPr>
          <a:xfrm>
            <a:off x="5069416" y="1928922"/>
            <a:ext cx="6553545" cy="4099983"/>
          </a:xfrm>
          <a:prstGeom prst="rect">
            <a:avLst/>
          </a:prstGeom>
        </p:spPr>
      </p:pic>
    </p:spTree>
    <p:extLst>
      <p:ext uri="{BB962C8B-B14F-4D97-AF65-F5344CB8AC3E}">
        <p14:creationId xmlns:p14="http://schemas.microsoft.com/office/powerpoint/2010/main" val="75122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B3FA148-3EE2-4DB5-9DE0-45FE20C0B98F}"/>
              </a:ext>
            </a:extLst>
          </p:cNvPr>
          <p:cNvSpPr txBox="1">
            <a:spLocks noChangeAspect="1"/>
          </p:cNvSpPr>
          <p:nvPr/>
        </p:nvSpPr>
        <p:spPr>
          <a:xfrm>
            <a:off x="0" y="1266092"/>
            <a:ext cx="12192000" cy="10756791"/>
          </a:xfrm>
          <a:prstGeom prst="rect">
            <a:avLst/>
          </a:prstGeom>
          <a:noFill/>
        </p:spPr>
        <p:txBody>
          <a:bodyPr wrap="square" numCol="2" spcCol="720000" rtlCol="0">
            <a:spAutoFit/>
          </a:bodyPr>
          <a:lstStyle/>
          <a:p>
            <a:r>
              <a:rPr lang="en-US" sz="1050" dirty="0"/>
              <a:t>Facade Pattern.</a:t>
            </a:r>
          </a:p>
          <a:p>
            <a:r>
              <a:rPr lang="en-US" sz="1050" dirty="0" err="1"/>
              <a:t>DemuxingIoHandler</a:t>
            </a:r>
            <a:r>
              <a:rPr lang="en-US" sz="1050" dirty="0"/>
              <a:t> is a facade class.</a:t>
            </a:r>
          </a:p>
          <a:p>
            <a:r>
              <a:rPr lang="en-US" sz="1050" dirty="0"/>
              <a:t>Hidden types: </a:t>
            </a:r>
            <a:r>
              <a:rPr lang="en-US" sz="1050" dirty="0" err="1"/>
              <a:t>MessageHandler</a:t>
            </a:r>
            <a:r>
              <a:rPr lang="en-US" sz="1050" dirty="0"/>
              <a:t> </a:t>
            </a:r>
            <a:r>
              <a:rPr lang="en-US" sz="1050" dirty="0" err="1"/>
              <a:t>IdentityHashSet</a:t>
            </a:r>
            <a:endParaRPr lang="en-US" sz="1050" dirty="0"/>
          </a:p>
          <a:p>
            <a:r>
              <a:rPr lang="en-US" sz="1050" dirty="0"/>
              <a:t>Facade access types: </a:t>
            </a:r>
            <a:r>
              <a:rPr lang="en-US" sz="1050" dirty="0" err="1"/>
              <a:t>DemuxingIoHandler</a:t>
            </a:r>
            <a:endParaRPr lang="en-US" sz="1050" dirty="0"/>
          </a:p>
          <a:p>
            <a:r>
              <a:rPr lang="en-US" sz="1050" dirty="0"/>
              <a:t>File Location: /data/s4040112/</a:t>
            </a:r>
            <a:r>
              <a:rPr lang="en-US" sz="1050" dirty="0" err="1"/>
              <a:t>sourcecodes</a:t>
            </a:r>
            <a:r>
              <a:rPr lang="en-US" sz="1050" dirty="0"/>
              <a:t>/mina/core/</a:t>
            </a:r>
            <a:r>
              <a:rPr lang="en-US" sz="1050" dirty="0" err="1"/>
              <a:t>src</a:t>
            </a:r>
            <a:r>
              <a:rPr lang="en-US" sz="1050" dirty="0"/>
              <a:t>/main/java/org/apache/mina/handler/</a:t>
            </a:r>
            <a:r>
              <a:rPr lang="en-US" sz="1050" dirty="0" err="1"/>
              <a:t>demux</a:t>
            </a:r>
            <a:r>
              <a:rPr lang="en-US" sz="1050" dirty="0"/>
              <a:t>/DemuxingIoHandler-refactored.java</a:t>
            </a:r>
          </a:p>
          <a:p>
            <a:endParaRPr lang="en-US" sz="1050" dirty="0"/>
          </a:p>
          <a:p>
            <a:r>
              <a:rPr lang="en-US" sz="1050" dirty="0"/>
              <a:t>Facade Pattern.</a:t>
            </a:r>
          </a:p>
          <a:p>
            <a:r>
              <a:rPr lang="en-US" sz="1050" dirty="0"/>
              <a:t>Main is a facade class.</a:t>
            </a:r>
          </a:p>
          <a:p>
            <a:r>
              <a:rPr lang="en-US" sz="1050" dirty="0"/>
              <a:t>Hidden types: </a:t>
            </a:r>
            <a:r>
              <a:rPr lang="en-US" sz="1050" dirty="0" err="1"/>
              <a:t>ServiceRegistry</a:t>
            </a:r>
            <a:r>
              <a:rPr lang="en-US" sz="1050" dirty="0"/>
              <a:t> </a:t>
            </a:r>
            <a:r>
              <a:rPr lang="en-US" sz="1050" dirty="0" err="1"/>
              <a:t>DefaultIoFilterChainBuilder</a:t>
            </a:r>
            <a:r>
              <a:rPr lang="en-US" sz="1050" dirty="0"/>
              <a:t> </a:t>
            </a:r>
            <a:r>
              <a:rPr lang="en-US" sz="1050" dirty="0" err="1"/>
              <a:t>IoSessionManager</a:t>
            </a:r>
            <a:endParaRPr lang="en-US" sz="1050" dirty="0"/>
          </a:p>
          <a:p>
            <a:r>
              <a:rPr lang="en-US" sz="1050" dirty="0"/>
              <a:t>Facade access types: Main</a:t>
            </a:r>
          </a:p>
          <a:p>
            <a:r>
              <a:rPr lang="en-US" sz="1050" dirty="0"/>
              <a:t>File Location: /data/s4040112/</a:t>
            </a:r>
            <a:r>
              <a:rPr lang="en-US" sz="1050" dirty="0" err="1"/>
              <a:t>sourcecodes</a:t>
            </a:r>
            <a:r>
              <a:rPr lang="en-US" sz="1050" dirty="0"/>
              <a:t>/mina/examples/</a:t>
            </a:r>
            <a:r>
              <a:rPr lang="en-US" sz="1050" dirty="0" err="1"/>
              <a:t>src</a:t>
            </a:r>
            <a:r>
              <a:rPr lang="en-US" sz="1050" dirty="0"/>
              <a:t>/main/java/org/apache/mina/examples/</a:t>
            </a:r>
            <a:r>
              <a:rPr lang="en-US" sz="1050" dirty="0" err="1"/>
              <a:t>httpserver</a:t>
            </a:r>
            <a:r>
              <a:rPr lang="en-US" sz="1050" dirty="0"/>
              <a:t>/Main-refactored.java</a:t>
            </a:r>
          </a:p>
          <a:p>
            <a:endParaRPr lang="en-US" sz="1050" dirty="0"/>
          </a:p>
          <a:p>
            <a:r>
              <a:rPr lang="en-US" sz="1050" dirty="0"/>
              <a:t>Facade Pattern.</a:t>
            </a:r>
          </a:p>
          <a:p>
            <a:r>
              <a:rPr lang="en-US" sz="1050" dirty="0"/>
              <a:t>Main is a facade class.</a:t>
            </a:r>
          </a:p>
          <a:p>
            <a:r>
              <a:rPr lang="en-US" sz="1050" dirty="0"/>
              <a:t>Hidden types: </a:t>
            </a:r>
            <a:r>
              <a:rPr lang="en-US" sz="1050" dirty="0" err="1"/>
              <a:t>ServiceRegistry</a:t>
            </a:r>
            <a:r>
              <a:rPr lang="en-US" sz="1050" dirty="0"/>
              <a:t> </a:t>
            </a:r>
            <a:r>
              <a:rPr lang="en-US" sz="1050" dirty="0" err="1"/>
              <a:t>DefaultIoFilterChainBuilder</a:t>
            </a:r>
            <a:r>
              <a:rPr lang="en-US" sz="1050" dirty="0"/>
              <a:t> </a:t>
            </a:r>
            <a:r>
              <a:rPr lang="en-US" sz="1050" dirty="0" err="1"/>
              <a:t>IoSessionManager</a:t>
            </a:r>
            <a:endParaRPr lang="en-US" sz="1050" dirty="0"/>
          </a:p>
          <a:p>
            <a:r>
              <a:rPr lang="en-US" sz="1050" dirty="0"/>
              <a:t>Facade access types: Main</a:t>
            </a:r>
          </a:p>
          <a:p>
            <a:r>
              <a:rPr lang="en-US" sz="1050" dirty="0"/>
              <a:t>File Location: /data/s4040112/</a:t>
            </a:r>
            <a:r>
              <a:rPr lang="en-US" sz="1050" dirty="0" err="1"/>
              <a:t>sourcecodes</a:t>
            </a:r>
            <a:r>
              <a:rPr lang="en-US" sz="1050" dirty="0"/>
              <a:t>/mina/examples/</a:t>
            </a:r>
            <a:r>
              <a:rPr lang="en-US" sz="1050" dirty="0" err="1"/>
              <a:t>src</a:t>
            </a:r>
            <a:r>
              <a:rPr lang="en-US" sz="1050" dirty="0"/>
              <a:t>/main/java/org/apache/mina/examples/</a:t>
            </a:r>
            <a:r>
              <a:rPr lang="en-US" sz="1050" dirty="0" err="1"/>
              <a:t>echoserver</a:t>
            </a:r>
            <a:r>
              <a:rPr lang="en-US" sz="1050" dirty="0"/>
              <a:t>/Main-refactored.java</a:t>
            </a:r>
          </a:p>
          <a:p>
            <a:endParaRPr lang="en-US" sz="1050" dirty="0"/>
          </a:p>
          <a:p>
            <a:r>
              <a:rPr lang="en-US" sz="1050" dirty="0"/>
              <a:t>------------------------------------------</a:t>
            </a:r>
          </a:p>
          <a:p>
            <a:r>
              <a:rPr lang="en-US" sz="1050" dirty="0"/>
              <a:t>Pattern Instance Statistics:</a:t>
            </a:r>
          </a:p>
          <a:p>
            <a:endParaRPr lang="en-US" sz="1050" dirty="0"/>
          </a:p>
          <a:p>
            <a:r>
              <a:rPr lang="en-US" sz="1050" dirty="0"/>
              <a:t>Creational Patterns</a:t>
            </a:r>
          </a:p>
          <a:p>
            <a:r>
              <a:rPr lang="en-US" sz="1050" dirty="0"/>
              <a:t>==============================</a:t>
            </a:r>
          </a:p>
          <a:p>
            <a:r>
              <a:rPr lang="en-US" sz="1050" dirty="0"/>
              <a:t>Abstract Factory            0</a:t>
            </a:r>
          </a:p>
          <a:p>
            <a:r>
              <a:rPr lang="en-US" sz="1050" dirty="0"/>
              <a:t>Factory Method              0</a:t>
            </a:r>
          </a:p>
          <a:p>
            <a:r>
              <a:rPr lang="en-US" sz="1050" dirty="0"/>
              <a:t>Singleton                   2</a:t>
            </a:r>
          </a:p>
          <a:p>
            <a:r>
              <a:rPr lang="en-US" sz="1050" dirty="0"/>
              <a:t>------------------------------</a:t>
            </a:r>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r>
              <a:rPr lang="en-US" sz="1050" dirty="0"/>
              <a:t>Structural Patterns</a:t>
            </a:r>
          </a:p>
          <a:p>
            <a:r>
              <a:rPr lang="en-US" sz="1050" dirty="0"/>
              <a:t>==============================</a:t>
            </a:r>
          </a:p>
          <a:p>
            <a:r>
              <a:rPr lang="en-US" sz="1050" dirty="0"/>
              <a:t>Adapter                    12</a:t>
            </a:r>
          </a:p>
          <a:p>
            <a:r>
              <a:rPr lang="en-US" sz="1050" dirty="0"/>
              <a:t>Bridge                      8</a:t>
            </a:r>
          </a:p>
          <a:p>
            <a:r>
              <a:rPr lang="en-US" sz="1050" dirty="0"/>
              <a:t>Composite                   2</a:t>
            </a:r>
          </a:p>
          <a:p>
            <a:r>
              <a:rPr lang="en-US" sz="1050" dirty="0"/>
              <a:t>Decorator                   3</a:t>
            </a:r>
          </a:p>
          <a:p>
            <a:r>
              <a:rPr lang="en-US" sz="1050" dirty="0"/>
              <a:t>Facade                     22</a:t>
            </a:r>
          </a:p>
          <a:p>
            <a:r>
              <a:rPr lang="en-US" sz="1050" dirty="0"/>
              <a:t>Flyweight                  14</a:t>
            </a:r>
          </a:p>
          <a:p>
            <a:r>
              <a:rPr lang="en-US" sz="1050" dirty="0"/>
              <a:t>Proxy                       0</a:t>
            </a:r>
          </a:p>
          <a:p>
            <a:r>
              <a:rPr lang="en-US" sz="1050" dirty="0"/>
              <a:t>------------------------------</a:t>
            </a:r>
          </a:p>
          <a:p>
            <a:r>
              <a:rPr lang="en-US" sz="1050" dirty="0"/>
              <a:t>Behavioral Patterns</a:t>
            </a:r>
          </a:p>
          <a:p>
            <a:r>
              <a:rPr lang="en-US" sz="1050" dirty="0"/>
              <a:t>==============================</a:t>
            </a:r>
          </a:p>
          <a:p>
            <a:r>
              <a:rPr lang="en-US" sz="1050" dirty="0"/>
              <a:t>Chain of Responsibility     0</a:t>
            </a:r>
          </a:p>
          <a:p>
            <a:r>
              <a:rPr lang="en-US" sz="1050" dirty="0"/>
              <a:t>Mediator                   52</a:t>
            </a:r>
          </a:p>
          <a:p>
            <a:r>
              <a:rPr lang="en-US" sz="1050" dirty="0"/>
              <a:t>Observer                    0</a:t>
            </a:r>
          </a:p>
          <a:p>
            <a:r>
              <a:rPr lang="en-US" sz="1050" dirty="0"/>
              <a:t>State                       0</a:t>
            </a:r>
          </a:p>
          <a:p>
            <a:r>
              <a:rPr lang="en-US" sz="1050" dirty="0"/>
              <a:t>Strategy                   31</a:t>
            </a:r>
          </a:p>
          <a:p>
            <a:r>
              <a:rPr lang="en-US" sz="1050" dirty="0"/>
              <a:t>Template Method             0</a:t>
            </a:r>
          </a:p>
          <a:p>
            <a:r>
              <a:rPr lang="en-US" sz="1050" dirty="0"/>
              <a:t>Visitor                     1</a:t>
            </a:r>
          </a:p>
          <a:p>
            <a:r>
              <a:rPr lang="en-US" sz="1050" dirty="0"/>
              <a:t>------------------------------</a:t>
            </a:r>
          </a:p>
          <a:p>
            <a:endParaRPr lang="en-US" sz="1050" dirty="0"/>
          </a:p>
          <a:p>
            <a:r>
              <a:rPr lang="en-US" sz="1050" dirty="0"/>
              <a:t>Number of classes processed: 207</a:t>
            </a:r>
          </a:p>
          <a:p>
            <a:r>
              <a:rPr lang="en-US" sz="1050" dirty="0"/>
              <a:t>Number of files processed: 200</a:t>
            </a:r>
          </a:p>
          <a:p>
            <a:r>
              <a:rPr lang="en-US" sz="1050" dirty="0"/>
              <a:t>Size of </a:t>
            </a:r>
            <a:r>
              <a:rPr lang="en-US" sz="1050" dirty="0" err="1"/>
              <a:t>DelegationTable</a:t>
            </a:r>
            <a:r>
              <a:rPr lang="en-US" sz="1050" dirty="0"/>
              <a:t>: 1836</a:t>
            </a:r>
          </a:p>
          <a:p>
            <a:r>
              <a:rPr lang="en-US" sz="1050" dirty="0"/>
              <a:t>Size of concrete class nodes: 123</a:t>
            </a:r>
          </a:p>
          <a:p>
            <a:r>
              <a:rPr lang="en-US" sz="1050" dirty="0"/>
              <a:t>Size of undirected invocation edges: 258</a:t>
            </a:r>
          </a:p>
          <a:p>
            <a:endParaRPr lang="en-US" sz="1050" dirty="0"/>
          </a:p>
          <a:p>
            <a:endParaRPr lang="en-US" sz="1050" dirty="0"/>
          </a:p>
          <a:p>
            <a:r>
              <a:rPr lang="en-US" sz="1050" dirty="0" err="1"/>
              <a:t>nMediatorFacadeDual</a:t>
            </a:r>
            <a:r>
              <a:rPr lang="en-US" sz="1050" dirty="0"/>
              <a:t>/</a:t>
            </a:r>
            <a:r>
              <a:rPr lang="en-US" sz="1050" dirty="0" err="1"/>
              <a:t>nMediator</a:t>
            </a:r>
            <a:r>
              <a:rPr lang="en-US" sz="1050" dirty="0"/>
              <a:t> = 10/52</a:t>
            </a:r>
          </a:p>
          <a:p>
            <a:r>
              <a:rPr lang="en-US" sz="1050" dirty="0" err="1"/>
              <a:t>nImmutable</a:t>
            </a:r>
            <a:r>
              <a:rPr lang="en-US" sz="1050" dirty="0"/>
              <a:t>/</a:t>
            </a:r>
            <a:r>
              <a:rPr lang="en-US" sz="1050" dirty="0" err="1"/>
              <a:t>nFlyweight</a:t>
            </a:r>
            <a:r>
              <a:rPr lang="en-US" sz="1050" dirty="0"/>
              <a:t> = 0/14</a:t>
            </a:r>
          </a:p>
          <a:p>
            <a:r>
              <a:rPr lang="en-US" sz="1050" dirty="0" err="1"/>
              <a:t>nFlyweightGoFVersion</a:t>
            </a:r>
            <a:r>
              <a:rPr lang="en-US" sz="1050" dirty="0"/>
              <a:t> = 0</a:t>
            </a:r>
          </a:p>
        </p:txBody>
      </p:sp>
    </p:spTree>
    <p:extLst>
      <p:ext uri="{BB962C8B-B14F-4D97-AF65-F5344CB8AC3E}">
        <p14:creationId xmlns:p14="http://schemas.microsoft.com/office/powerpoint/2010/main" val="143012137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TotalTime>
  <Words>2916</Words>
  <Application>Microsoft Office PowerPoint</Application>
  <PresentationFormat>Widescreen</PresentationFormat>
  <Paragraphs>191</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Georgia</vt:lpstr>
      <vt:lpstr>Verdana</vt:lpstr>
      <vt:lpstr>Tema do Office</vt:lpstr>
      <vt:lpstr>PowerPoint Presentation</vt:lpstr>
      <vt:lpstr>Overview</vt:lpstr>
      <vt:lpstr>PowerPoint Presentation</vt:lpstr>
      <vt:lpstr>PowerPoint Presentation</vt:lpstr>
      <vt:lpstr>Selected Software</vt:lpstr>
      <vt:lpstr>Challenges</vt:lpstr>
      <vt:lpstr>Process Flow</vt:lpstr>
      <vt:lpstr>Pinot Analysis  Loop Stage</vt:lpstr>
      <vt:lpstr>PowerPoint Presentation</vt:lpstr>
      <vt:lpstr>Debug Stage</vt:lpstr>
      <vt:lpstr>Data Processing Stage</vt:lpstr>
      <vt:lpstr>Results</vt:lpstr>
      <vt:lpstr>PowerPoint Presentation</vt:lpstr>
      <vt:lpstr>Relation between commits and nº of patterns changed</vt:lpstr>
      <vt:lpstr>Relation between changes per pattern</vt:lpstr>
      <vt:lpstr>Developers contribution to adding/removing patterns</vt:lpstr>
      <vt:lpstr>Patterns added/removed per issue type</vt:lpstr>
      <vt:lpstr>Average time to resolve different issue types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dc:title>
  <dc:creator>Rita Gaspar</dc:creator>
  <cp:lastModifiedBy>Filipe Capela</cp:lastModifiedBy>
  <cp:revision>32</cp:revision>
  <dcterms:created xsi:type="dcterms:W3CDTF">2020-01-09T19:43:27Z</dcterms:created>
  <dcterms:modified xsi:type="dcterms:W3CDTF">2020-07-01T14:40:09Z</dcterms:modified>
</cp:coreProperties>
</file>