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87" r:id="rId3"/>
    <p:sldId id="266" r:id="rId4"/>
    <p:sldId id="269" r:id="rId5"/>
    <p:sldId id="259" r:id="rId6"/>
    <p:sldId id="276" r:id="rId7"/>
    <p:sldId id="270" r:id="rId8"/>
    <p:sldId id="271" r:id="rId9"/>
    <p:sldId id="284" r:id="rId10"/>
    <p:sldId id="272" r:id="rId11"/>
    <p:sldId id="273" r:id="rId12"/>
    <p:sldId id="274" r:id="rId13"/>
    <p:sldId id="285" r:id="rId14"/>
    <p:sldId id="278" r:id="rId15"/>
    <p:sldId id="281" r:id="rId16"/>
    <p:sldId id="279" r:id="rId17"/>
    <p:sldId id="280" r:id="rId18"/>
    <p:sldId id="283" r:id="rId19"/>
    <p:sldId id="277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Capela" initials="FC" lastIdx="1" clrIdx="0">
    <p:extLst>
      <p:ext uri="{19B8F6BF-5375-455C-9EA6-DF929625EA0E}">
        <p15:presenceInfo xmlns:p15="http://schemas.microsoft.com/office/powerpoint/2012/main" userId="bf5189cc2f8fe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141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829E-28EC-47E5-99CA-C38F95D56E5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B380F-57D8-4B61-945C-5DB276D96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1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5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2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7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5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4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2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98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03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34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33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5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72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3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9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62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7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6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1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380F-57D8-4B61-945C-5DB276D96F5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7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5BC84-BBAF-44BB-8799-177ED28E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A2F16-955B-4AD4-BDF9-E1FF1C18B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8BF9CF-533A-4AFB-9576-300AB10D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945837-F635-434A-91CF-62F57785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C04C39-8455-4157-9781-15C9C892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24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3A5BB-9A54-4FF5-9F43-B821CF4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C43A84-D0F3-4FC0-9C64-BDAD67C0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0BEBDB-B6D1-433F-B60B-46EC3FAA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DCDA17-DD92-4EDC-A919-C8085323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6B1FF-94F6-4330-BEB0-B9D12B75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555ABF-94C3-4D3A-A1B4-E18573777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94D6E3-D438-4018-B32B-AE4FB388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6DE721-13A4-4CD7-A5B8-4BC0C3F0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945EA8-735B-46D7-9F21-135D36DB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2CA35E-6E55-496D-B23B-458AFF28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4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spcFirstLastPara="1" wrap="square" lIns="981950" tIns="216000" rIns="268250" bIns="216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" y="4032000"/>
            <a:ext cx="12187768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2075" tIns="45700" rIns="267825" bIns="45700" anchor="t" anchorCtr="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  <a:defRPr sz="1902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14567" y="1079501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3547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E04CE-A625-4A3A-806C-D61EEFFA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A12166-0BDD-42B7-B032-7D44628E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500CAD-C0E0-471E-89B8-398FA922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5E7699-77E2-4E82-8A07-DFA45271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7EAD7F-3931-4297-871D-6EAF348E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91ABC-AC2C-426F-B2B7-083B2728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8645E15-52DA-4F40-8B11-92BFDB75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FC67FE-92E1-4041-B9C5-D3D2AE2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A7A47E-6895-4719-B330-30B96442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E228A1-0328-4441-BD33-94960AF5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40423-63FE-48D5-BF25-26BC9662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10F34F-40A5-4405-8B49-E6EFD8B1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4DA995-852C-4BDA-B4B3-4C33C5E9C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747D9C-587C-481D-BAA1-FEE1378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800377-9E40-473E-BC8D-6CBC694F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1C7F0B-AA75-470A-908D-28E1D387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486AB-7A03-4D42-81EC-394A8A92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7B418B-A42F-44A3-916C-FE554A64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C3CEAF-2906-43C3-ADF5-BA2AC974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FCA274A-9D5C-49F0-A594-4801E430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550F374-CE15-43CE-816C-835F70E8C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7733DA8-3840-4D45-8A0F-F56E2B9F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95521AF-3FD1-4A9D-9D6D-8273934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B6295CC-F790-4649-92C1-6C0A0596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4F96-8C59-4F33-A98C-67C08EAE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71C96D5-A3E9-4AE4-BA82-F1EB30E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F30FC7-802A-41D7-883D-1B98EAF1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8694BE-ED88-4778-8445-436CF2CA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1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2254EBA-476F-4ABE-9D27-AAB7CA9A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E93A5A6-6C10-45ED-B69B-A7FE8115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A1548F-1349-42D0-AD88-7BC5FC24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E20E9-5680-4BB9-AC77-348580F6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63C8B3-C7AD-40CD-A342-3C593A28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0DCA00-B737-428B-870B-9686BC12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CF43E1-4237-445C-B51C-D0C12A1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A70F25-B9EE-46A5-A27B-2FB9D509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0C808F-078C-43E1-A288-9C8BE68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2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2483-436B-472A-A833-C581A0D8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BAC292-CB6F-4A50-8540-6E9C2AA59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3A68BD4-2164-4CED-BFC1-CB56F0AA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DB7DD6-112A-4880-9A7F-B420586E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FDD009D-B755-4F97-9FDC-2C235B37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9619975-1E12-41D6-8024-5D0DB3CE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3B60C8-290D-4B05-97E9-70C166DE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5EA68A-1828-453F-B912-671F880B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7C437C-C1C7-4864-B270-435947569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1495-F5C9-421E-BC2D-5D221F5A9723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9BD3DA-8D6F-455F-87E0-EECD85757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E334A7-E192-477E-BC23-A810516D7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11F2-1FE4-458D-976B-4F4AAA2B0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054816-68FB-4465-A132-F1C02D4F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78168" cy="11297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1E555D-DE20-4466-9C04-BCE74F3D1736}"/>
              </a:ext>
            </a:extLst>
          </p:cNvPr>
          <p:cNvSpPr txBox="1"/>
          <p:nvPr/>
        </p:nvSpPr>
        <p:spPr>
          <a:xfrm>
            <a:off x="4221799" y="5325547"/>
            <a:ext cx="3748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dirty="0"/>
              <a:t>Filipe Alexandre Rosa Capela</a:t>
            </a:r>
          </a:p>
          <a:p>
            <a:pPr algn="ctr"/>
            <a:r>
              <a:rPr lang="pt-PT" sz="2400" dirty="0"/>
              <a:t>S4040112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741443-D929-4E0C-8884-C22F86906FAD}"/>
              </a:ext>
            </a:extLst>
          </p:cNvPr>
          <p:cNvSpPr/>
          <p:nvPr/>
        </p:nvSpPr>
        <p:spPr>
          <a:xfrm>
            <a:off x="3047991" y="10428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400" dirty="0" err="1"/>
              <a:t>Computer</a:t>
            </a:r>
            <a:r>
              <a:rPr lang="pt-PT" sz="2400" dirty="0"/>
              <a:t> </a:t>
            </a:r>
            <a:r>
              <a:rPr lang="pt-PT" sz="2400" dirty="0" err="1"/>
              <a:t>Science</a:t>
            </a:r>
            <a:endParaRPr lang="pt-PT" sz="2400" dirty="0"/>
          </a:p>
          <a:p>
            <a:pPr algn="ctr"/>
            <a:r>
              <a:rPr lang="pt-PT" sz="2400" dirty="0" err="1"/>
              <a:t>Faculty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Science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Engineering</a:t>
            </a:r>
            <a:endParaRPr lang="pt-PT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DB4322-65B0-43E0-B03C-F81C91A3F19A}"/>
              </a:ext>
            </a:extLst>
          </p:cNvPr>
          <p:cNvSpPr/>
          <p:nvPr/>
        </p:nvSpPr>
        <p:spPr>
          <a:xfrm>
            <a:off x="10388501" y="6345687"/>
            <a:ext cx="1392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/>
              <a:t>1st </a:t>
            </a:r>
            <a:r>
              <a:rPr lang="pt-PT" dirty="0" err="1"/>
              <a:t>July</a:t>
            </a:r>
            <a:r>
              <a:rPr lang="pt-PT" dirty="0"/>
              <a:t> 2020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3FD26A-7CDE-439B-9224-F6117860E3F1}"/>
              </a:ext>
            </a:extLst>
          </p:cNvPr>
          <p:cNvSpPr/>
          <p:nvPr/>
        </p:nvSpPr>
        <p:spPr>
          <a:xfrm>
            <a:off x="-8" y="2668043"/>
            <a:ext cx="12192000" cy="19502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D0A2C1-F61D-4DBE-800E-B7E008932BCC}"/>
              </a:ext>
            </a:extLst>
          </p:cNvPr>
          <p:cNvSpPr txBox="1"/>
          <p:nvPr/>
        </p:nvSpPr>
        <p:spPr>
          <a:xfrm>
            <a:off x="638919" y="2993603"/>
            <a:ext cx="10914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Exploring architectural design decisions in issue tracking systems</a:t>
            </a:r>
            <a:endParaRPr lang="pt-PT" sz="32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C627AB-8DB7-4AD0-A582-2911DC263A40}"/>
              </a:ext>
            </a:extLst>
          </p:cNvPr>
          <p:cNvSpPr txBox="1"/>
          <p:nvPr/>
        </p:nvSpPr>
        <p:spPr>
          <a:xfrm>
            <a:off x="2936768" y="3755083"/>
            <a:ext cx="6318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PAttern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Changes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Identifier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TOol</a:t>
            </a:r>
            <a:r>
              <a:rPr lang="pt-PT" sz="2800" dirty="0">
                <a:solidFill>
                  <a:schemeClr val="bg1"/>
                </a:solidFill>
              </a:rPr>
              <a:t> (PACITO) </a:t>
            </a:r>
          </a:p>
        </p:txBody>
      </p:sp>
    </p:spTree>
    <p:extLst>
      <p:ext uri="{BB962C8B-B14F-4D97-AF65-F5344CB8AC3E}">
        <p14:creationId xmlns:p14="http://schemas.microsoft.com/office/powerpoint/2010/main" val="276731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914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Debug Stage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D90C15E-DC99-493B-A423-C273B2863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36911" r="57580" b="22375"/>
          <a:stretch/>
        </p:blipFill>
        <p:spPr>
          <a:xfrm>
            <a:off x="6954129" y="1392702"/>
            <a:ext cx="3242249" cy="54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2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914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Data </a:t>
            </a:r>
            <a:r>
              <a:rPr lang="en-US" noProof="1">
                <a:solidFill>
                  <a:schemeClr val="tx1"/>
                </a:solidFill>
              </a:rPr>
              <a:t>Processing</a:t>
            </a:r>
            <a:r>
              <a:rPr lang="pt-PT" dirty="0">
                <a:solidFill>
                  <a:schemeClr val="tx1"/>
                </a:solidFill>
              </a:rPr>
              <a:t> Stage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BDD40D4-63FD-4BB4-81EB-6994B385E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3" t="36911" b="-68"/>
          <a:stretch/>
        </p:blipFill>
        <p:spPr>
          <a:xfrm>
            <a:off x="7272998" y="1286215"/>
            <a:ext cx="2913942" cy="53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2221E-3FA6-4834-80D8-CC0849E10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605"/>
          <a:stretch/>
        </p:blipFill>
        <p:spPr>
          <a:xfrm>
            <a:off x="322084" y="2622656"/>
            <a:ext cx="11547832" cy="29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7">
            <a:extLst>
              <a:ext uri="{FF2B5EF4-FFF2-40B4-BE49-F238E27FC236}">
                <a16:creationId xmlns:a16="http://schemas.microsoft.com/office/drawing/2014/main" id="{2CDAFD36-3DA5-4C00-8D52-96ECF76FE5C3}"/>
              </a:ext>
            </a:extLst>
          </p:cNvPr>
          <p:cNvSpPr/>
          <p:nvPr/>
        </p:nvSpPr>
        <p:spPr>
          <a:xfrm>
            <a:off x="0" y="2667114"/>
            <a:ext cx="12192000" cy="1237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B5250B-00A5-4F98-97C8-68E04AA402F6}"/>
              </a:ext>
            </a:extLst>
          </p:cNvPr>
          <p:cNvSpPr txBox="1"/>
          <p:nvPr/>
        </p:nvSpPr>
        <p:spPr>
          <a:xfrm>
            <a:off x="638919" y="2993603"/>
            <a:ext cx="3698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Quantitative Analysis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6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Relation between commits and nº of patterns changed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418E8-EA80-4C88-9FCD-68480957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23" y="2361130"/>
            <a:ext cx="7671553" cy="40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6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Relation between changes per pattern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9" name="Picture 8" descr="A close up of a building&#10;&#10;Description automatically generated">
            <a:extLst>
              <a:ext uri="{FF2B5EF4-FFF2-40B4-BE49-F238E27FC236}">
                <a16:creationId xmlns:a16="http://schemas.microsoft.com/office/drawing/2014/main" id="{EB234651-A0D6-4DA4-B9EB-822B1CB59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34" y="2184244"/>
            <a:ext cx="7591932" cy="432401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D85997-7137-4EEA-9F8C-F03C3A8B8E33}"/>
              </a:ext>
            </a:extLst>
          </p:cNvPr>
          <p:cNvCxnSpPr/>
          <p:nvPr/>
        </p:nvCxnSpPr>
        <p:spPr>
          <a:xfrm flipV="1">
            <a:off x="6632575" y="2565400"/>
            <a:ext cx="0" cy="3352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Developers contribution to adding/removing patterns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41E03A-2A71-4312-9A30-05EB421B1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2634473"/>
            <a:ext cx="936438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0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CB7069-3A26-4980-A1BF-89C9D2C6C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4" y="2667466"/>
            <a:ext cx="11236863" cy="197555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Patterns added/removed per issue type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27B0-A749-46BF-A3B5-B656050CD53C}"/>
              </a:ext>
            </a:extLst>
          </p:cNvPr>
          <p:cNvSpPr/>
          <p:nvPr/>
        </p:nvSpPr>
        <p:spPr>
          <a:xfrm>
            <a:off x="4312289" y="4396075"/>
            <a:ext cx="587829" cy="2351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8A188-F378-44CD-ABCD-FFAC50D975E1}"/>
              </a:ext>
            </a:extLst>
          </p:cNvPr>
          <p:cNvSpPr/>
          <p:nvPr/>
        </p:nvSpPr>
        <p:spPr>
          <a:xfrm>
            <a:off x="389744" y="3537679"/>
            <a:ext cx="11380033" cy="2351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130"/>
            <a:ext cx="12192000" cy="1080000"/>
          </a:xfrm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Average time to resolve different issue types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C04D0-E015-4514-A1A7-098814B28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75" y="2757394"/>
            <a:ext cx="6198850" cy="28194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F31DE9-0A4A-406E-8DE0-F4DA79519B74}"/>
              </a:ext>
            </a:extLst>
          </p:cNvPr>
          <p:cNvSpPr/>
          <p:nvPr/>
        </p:nvSpPr>
        <p:spPr>
          <a:xfrm>
            <a:off x="2576564" y="3942049"/>
            <a:ext cx="7038871" cy="4501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7">
            <a:extLst>
              <a:ext uri="{FF2B5EF4-FFF2-40B4-BE49-F238E27FC236}">
                <a16:creationId xmlns:a16="http://schemas.microsoft.com/office/drawing/2014/main" id="{2CDAFD36-3DA5-4C00-8D52-96ECF76FE5C3}"/>
              </a:ext>
            </a:extLst>
          </p:cNvPr>
          <p:cNvSpPr/>
          <p:nvPr/>
        </p:nvSpPr>
        <p:spPr>
          <a:xfrm>
            <a:off x="0" y="2667114"/>
            <a:ext cx="12192000" cy="1237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B5250B-00A5-4F98-97C8-68E04AA402F6}"/>
              </a:ext>
            </a:extLst>
          </p:cNvPr>
          <p:cNvSpPr txBox="1"/>
          <p:nvPr/>
        </p:nvSpPr>
        <p:spPr>
          <a:xfrm>
            <a:off x="638919" y="2993603"/>
            <a:ext cx="507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Conclusions and Future Work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4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8791300-FED0-4B08-8CC1-CC5EBE18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4400"/>
            <a:ext cx="12192000" cy="1080000"/>
          </a:xfrm>
          <a:noFill/>
        </p:spPr>
        <p:txBody>
          <a:bodyPr/>
          <a:lstStyle/>
          <a:p>
            <a:r>
              <a:rPr lang="pt-PT" dirty="0" err="1">
                <a:solidFill>
                  <a:schemeClr val="tx1"/>
                </a:solidFill>
              </a:rPr>
              <a:t>Overview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3DE0F-844E-4FBB-B614-BFD197A139FB}"/>
              </a:ext>
            </a:extLst>
          </p:cNvPr>
          <p:cNvSpPr txBox="1"/>
          <p:nvPr/>
        </p:nvSpPr>
        <p:spPr>
          <a:xfrm>
            <a:off x="0" y="235440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Goals and Motivation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PAttern</a:t>
            </a:r>
            <a:r>
              <a:rPr lang="en-US" sz="3200" dirty="0">
                <a:latin typeface="+mj-lt"/>
              </a:rPr>
              <a:t> Changes Identifier </a:t>
            </a:r>
            <a:r>
              <a:rPr lang="en-US" sz="3200" dirty="0" err="1">
                <a:latin typeface="+mj-lt"/>
              </a:rPr>
              <a:t>TOol</a:t>
            </a:r>
            <a:r>
              <a:rPr lang="en-US" sz="3200" dirty="0">
                <a:latin typeface="+mj-lt"/>
              </a:rPr>
              <a:t> (PACITO)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Selected Software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Challenges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Process Flow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Quantitative Analysis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941099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054816-68FB-4465-A132-F1C02D4F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78168" cy="11297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1E555D-DE20-4466-9C04-BCE74F3D1736}"/>
              </a:ext>
            </a:extLst>
          </p:cNvPr>
          <p:cNvSpPr txBox="1"/>
          <p:nvPr/>
        </p:nvSpPr>
        <p:spPr>
          <a:xfrm>
            <a:off x="4221799" y="5325547"/>
            <a:ext cx="3748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dirty="0"/>
              <a:t>Filipe Alexandre Rosa Capela</a:t>
            </a:r>
          </a:p>
          <a:p>
            <a:pPr algn="ctr"/>
            <a:r>
              <a:rPr lang="pt-PT" sz="2400" dirty="0"/>
              <a:t>S4040112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741443-D929-4E0C-8884-C22F86906FAD}"/>
              </a:ext>
            </a:extLst>
          </p:cNvPr>
          <p:cNvSpPr/>
          <p:nvPr/>
        </p:nvSpPr>
        <p:spPr>
          <a:xfrm>
            <a:off x="3047991" y="10428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400" dirty="0" err="1"/>
              <a:t>Computer</a:t>
            </a:r>
            <a:r>
              <a:rPr lang="pt-PT" sz="2400" dirty="0"/>
              <a:t> </a:t>
            </a:r>
            <a:r>
              <a:rPr lang="pt-PT" sz="2400" dirty="0" err="1"/>
              <a:t>Science</a:t>
            </a:r>
            <a:endParaRPr lang="pt-PT" sz="2400" dirty="0"/>
          </a:p>
          <a:p>
            <a:pPr algn="ctr"/>
            <a:r>
              <a:rPr lang="pt-PT" sz="2400" dirty="0" err="1"/>
              <a:t>Faculty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Science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Engineering</a:t>
            </a:r>
            <a:endParaRPr lang="pt-PT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DB4322-65B0-43E0-B03C-F81C91A3F19A}"/>
              </a:ext>
            </a:extLst>
          </p:cNvPr>
          <p:cNvSpPr/>
          <p:nvPr/>
        </p:nvSpPr>
        <p:spPr>
          <a:xfrm>
            <a:off x="10388500" y="6345687"/>
            <a:ext cx="1392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/>
              <a:t>1st </a:t>
            </a:r>
            <a:r>
              <a:rPr lang="pt-PT" dirty="0" err="1"/>
              <a:t>July</a:t>
            </a:r>
            <a:r>
              <a:rPr lang="pt-PT" dirty="0"/>
              <a:t> 2020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3FD26A-7CDE-439B-9224-F6117860E3F1}"/>
              </a:ext>
            </a:extLst>
          </p:cNvPr>
          <p:cNvSpPr/>
          <p:nvPr/>
        </p:nvSpPr>
        <p:spPr>
          <a:xfrm>
            <a:off x="-8" y="2668043"/>
            <a:ext cx="12192000" cy="19502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D0A2C1-F61D-4DBE-800E-B7E008932BCC}"/>
              </a:ext>
            </a:extLst>
          </p:cNvPr>
          <p:cNvSpPr txBox="1"/>
          <p:nvPr/>
        </p:nvSpPr>
        <p:spPr>
          <a:xfrm>
            <a:off x="638919" y="2993603"/>
            <a:ext cx="10914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Exploring architectural design decisions in issue tracking systems</a:t>
            </a:r>
            <a:endParaRPr lang="pt-PT" sz="32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C627AB-8DB7-4AD0-A582-2911DC263A40}"/>
              </a:ext>
            </a:extLst>
          </p:cNvPr>
          <p:cNvSpPr txBox="1"/>
          <p:nvPr/>
        </p:nvSpPr>
        <p:spPr>
          <a:xfrm>
            <a:off x="3007295" y="3755083"/>
            <a:ext cx="617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800" dirty="0" err="1">
                <a:solidFill>
                  <a:schemeClr val="bg1"/>
                </a:solidFill>
              </a:rPr>
              <a:t>PAttern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Changes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Identifier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TOol</a:t>
            </a:r>
            <a:r>
              <a:rPr lang="pt-PT" sz="2800" dirty="0">
                <a:solidFill>
                  <a:schemeClr val="bg1"/>
                </a:solidFill>
              </a:rPr>
              <a:t> (PACITO) </a:t>
            </a:r>
          </a:p>
        </p:txBody>
      </p:sp>
    </p:spTree>
    <p:extLst>
      <p:ext uri="{BB962C8B-B14F-4D97-AF65-F5344CB8AC3E}">
        <p14:creationId xmlns:p14="http://schemas.microsoft.com/office/powerpoint/2010/main" val="192769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7">
            <a:extLst>
              <a:ext uri="{FF2B5EF4-FFF2-40B4-BE49-F238E27FC236}">
                <a16:creationId xmlns:a16="http://schemas.microsoft.com/office/drawing/2014/main" id="{2CDAFD36-3DA5-4C00-8D52-96ECF76FE5C3}"/>
              </a:ext>
            </a:extLst>
          </p:cNvPr>
          <p:cNvSpPr/>
          <p:nvPr/>
        </p:nvSpPr>
        <p:spPr>
          <a:xfrm>
            <a:off x="0" y="2667114"/>
            <a:ext cx="12192000" cy="1237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B5250B-00A5-4F98-97C8-68E04AA402F6}"/>
              </a:ext>
            </a:extLst>
          </p:cNvPr>
          <p:cNvSpPr txBox="1"/>
          <p:nvPr/>
        </p:nvSpPr>
        <p:spPr>
          <a:xfrm>
            <a:off x="638919" y="2993603"/>
            <a:ext cx="3767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Goals and Motivation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6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7">
            <a:extLst>
              <a:ext uri="{FF2B5EF4-FFF2-40B4-BE49-F238E27FC236}">
                <a16:creationId xmlns:a16="http://schemas.microsoft.com/office/drawing/2014/main" id="{2CDAFD36-3DA5-4C00-8D52-96ECF76FE5C3}"/>
              </a:ext>
            </a:extLst>
          </p:cNvPr>
          <p:cNvSpPr/>
          <p:nvPr/>
        </p:nvSpPr>
        <p:spPr>
          <a:xfrm>
            <a:off x="0" y="2667114"/>
            <a:ext cx="12192000" cy="1237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B5250B-00A5-4F98-97C8-68E04AA402F6}"/>
              </a:ext>
            </a:extLst>
          </p:cNvPr>
          <p:cNvSpPr txBox="1"/>
          <p:nvPr/>
        </p:nvSpPr>
        <p:spPr>
          <a:xfrm>
            <a:off x="638919" y="2993603"/>
            <a:ext cx="6954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PAttern</a:t>
            </a:r>
            <a:r>
              <a:rPr lang="en-US" sz="3200" dirty="0">
                <a:solidFill>
                  <a:schemeClr val="bg1"/>
                </a:solidFill>
              </a:rPr>
              <a:t> Changes Identifier </a:t>
            </a:r>
            <a:r>
              <a:rPr lang="en-US" sz="3200" dirty="0" err="1">
                <a:solidFill>
                  <a:schemeClr val="bg1"/>
                </a:solidFill>
              </a:rPr>
              <a:t>TOol</a:t>
            </a:r>
            <a:r>
              <a:rPr lang="en-US" sz="3200" dirty="0">
                <a:solidFill>
                  <a:schemeClr val="bg1"/>
                </a:solidFill>
              </a:rPr>
              <a:t> (PACITO)</a:t>
            </a:r>
            <a:endParaRPr lang="pt-P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4400"/>
            <a:ext cx="12192000" cy="1080000"/>
          </a:xfrm>
          <a:noFill/>
        </p:spPr>
        <p:txBody>
          <a:bodyPr/>
          <a:lstStyle/>
          <a:p>
            <a:r>
              <a:rPr lang="pt-PT" dirty="0" err="1">
                <a:solidFill>
                  <a:schemeClr val="tx1"/>
                </a:solidFill>
              </a:rPr>
              <a:t>Selected</a:t>
            </a:r>
            <a:r>
              <a:rPr lang="pt-PT" dirty="0">
                <a:solidFill>
                  <a:schemeClr val="tx1"/>
                </a:solidFill>
              </a:rPr>
              <a:t> Software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8DDC0A2-1053-4E89-8341-530B926EC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20" y="4812352"/>
            <a:ext cx="1638066" cy="163806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1F59377-18E6-4F26-A186-A643AC1C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3007" y="1862185"/>
            <a:ext cx="1652691" cy="1652691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C85067C2-B81A-404D-8CE4-A7208E533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34" y="2894499"/>
            <a:ext cx="2755931" cy="2021016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DC183871-4562-4E95-9E74-B93D23AAED76}"/>
              </a:ext>
            </a:extLst>
          </p:cNvPr>
          <p:cNvSpPr/>
          <p:nvPr/>
        </p:nvSpPr>
        <p:spPr>
          <a:xfrm>
            <a:off x="8141696" y="1862185"/>
            <a:ext cx="825305" cy="4588233"/>
          </a:xfrm>
          <a:prstGeom prst="leftBrace">
            <a:avLst>
              <a:gd name="adj1" fmla="val 79559"/>
              <a:gd name="adj2" fmla="val 391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81AEC14-ABA4-4879-87A6-DB705F14A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5" y="3373709"/>
            <a:ext cx="2425700" cy="10287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CF4DC7-5682-478C-8651-F8BA88714504}"/>
              </a:ext>
            </a:extLst>
          </p:cNvPr>
          <p:cNvCxnSpPr>
            <a:cxnSpLocks/>
          </p:cNvCxnSpPr>
          <p:nvPr/>
        </p:nvCxnSpPr>
        <p:spPr>
          <a:xfrm>
            <a:off x="3958046" y="2772227"/>
            <a:ext cx="0" cy="3294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1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00CE691-AC34-4219-B127-6558C5A80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4400"/>
            <a:ext cx="12192000" cy="1080000"/>
          </a:xfrm>
          <a:noFill/>
        </p:spPr>
        <p:txBody>
          <a:bodyPr/>
          <a:lstStyle/>
          <a:p>
            <a:r>
              <a:rPr lang="pt-PT" dirty="0" err="1">
                <a:solidFill>
                  <a:schemeClr val="tx1"/>
                </a:solidFill>
              </a:rPr>
              <a:t>Challenges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90CD698-ED25-4432-B2AA-27EAB1568D5E}"/>
              </a:ext>
            </a:extLst>
          </p:cNvPr>
          <p:cNvSpPr/>
          <p:nvPr/>
        </p:nvSpPr>
        <p:spPr>
          <a:xfrm>
            <a:off x="4160959" y="2687463"/>
            <a:ext cx="38968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b="1" i="1" dirty="0"/>
              <a:t>Pinot:</a:t>
            </a:r>
          </a:p>
          <a:p>
            <a:endParaRPr lang="en-GB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Lack of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Problems with Java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 err="1"/>
              <a:t>Preprocessing</a:t>
            </a:r>
            <a:r>
              <a:rPr lang="en-GB" altLang="en-US" sz="2400" dirty="0"/>
              <a:t> necessary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5BA971-D6D4-4D90-9D2D-DE04C2A8EA5F}"/>
              </a:ext>
            </a:extLst>
          </p:cNvPr>
          <p:cNvSpPr/>
          <p:nvPr/>
        </p:nvSpPr>
        <p:spPr>
          <a:xfrm>
            <a:off x="8173214" y="2687463"/>
            <a:ext cx="3546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en-US" sz="2400" b="1" i="1" dirty="0"/>
              <a:t>Maven:</a:t>
            </a:r>
          </a:p>
          <a:p>
            <a:pPr algn="just"/>
            <a:endParaRPr lang="en-GB" alt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en-US" sz="2400" dirty="0"/>
              <a:t>Backwards compatibility issues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FCB85E-462E-4C16-BE7E-FF27C3DEA8AA}"/>
              </a:ext>
            </a:extLst>
          </p:cNvPr>
          <p:cNvSpPr/>
          <p:nvPr/>
        </p:nvSpPr>
        <p:spPr>
          <a:xfrm>
            <a:off x="472700" y="2687463"/>
            <a:ext cx="34742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en-US" sz="2400" b="1" i="1" dirty="0"/>
              <a:t>Archie:</a:t>
            </a:r>
          </a:p>
          <a:p>
            <a:pPr algn="just"/>
            <a:endParaRPr lang="en-GB" altLang="en-US" sz="2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altLang="en-US" sz="2400" dirty="0"/>
              <a:t>No output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altLang="en-US" sz="2400" dirty="0"/>
              <a:t>Difficulty to </a:t>
            </a:r>
            <a:r>
              <a:rPr lang="en-US" altLang="en-US" sz="2400" noProof="1"/>
              <a:t>incorporate</a:t>
            </a:r>
            <a:r>
              <a:rPr lang="pt-PT" altLang="en-US" sz="2400" dirty="0"/>
              <a:t> in a script for </a:t>
            </a:r>
            <a:r>
              <a:rPr lang="pt-PT" altLang="en-US" sz="2400" dirty="0" err="1"/>
              <a:t>all</a:t>
            </a:r>
            <a:r>
              <a:rPr lang="pt-PT" altLang="en-US" sz="2400" dirty="0"/>
              <a:t> </a:t>
            </a:r>
            <a:r>
              <a:rPr lang="pt-PT" altLang="en-US" sz="2400" dirty="0" err="1"/>
              <a:t>versions</a:t>
            </a:r>
            <a:endParaRPr lang="en-GB" altLang="en-US" sz="1000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48C1052-3153-4F5F-9F4C-145E81F3AD5C}"/>
              </a:ext>
            </a:extLst>
          </p:cNvPr>
          <p:cNvCxnSpPr/>
          <p:nvPr/>
        </p:nvCxnSpPr>
        <p:spPr>
          <a:xfrm>
            <a:off x="4071917" y="2440025"/>
            <a:ext cx="0" cy="3143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A8E5828-E963-43F5-A5BD-91254AC0AAA8}"/>
              </a:ext>
            </a:extLst>
          </p:cNvPr>
          <p:cNvCxnSpPr/>
          <p:nvPr/>
        </p:nvCxnSpPr>
        <p:spPr>
          <a:xfrm>
            <a:off x="8084172" y="2440025"/>
            <a:ext cx="0" cy="3143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914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Process Flow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764D5F5-DC2B-41B9-BDE7-E3C2777A9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95" y="1274400"/>
            <a:ext cx="3177802" cy="54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981285-2888-4457-8439-9E8FA76E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914"/>
            <a:ext cx="12192000" cy="1080000"/>
          </a:xfrm>
          <a:noFill/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Pinot </a:t>
            </a:r>
            <a:r>
              <a:rPr lang="pt-PT" dirty="0" err="1">
                <a:solidFill>
                  <a:schemeClr val="tx1"/>
                </a:solidFill>
              </a:rPr>
              <a:t>Analysis</a:t>
            </a:r>
            <a:r>
              <a:rPr lang="pt-PT" dirty="0">
                <a:solidFill>
                  <a:schemeClr val="tx1"/>
                </a:solidFill>
              </a:rPr>
              <a:t> </a:t>
            </a:r>
            <a:br>
              <a:rPr lang="pt-PT" dirty="0">
                <a:solidFill>
                  <a:schemeClr val="tx1"/>
                </a:solidFill>
              </a:rPr>
            </a:br>
            <a:r>
              <a:rPr lang="pt-PT" dirty="0">
                <a:solidFill>
                  <a:schemeClr val="tx1"/>
                </a:solidFill>
              </a:rPr>
              <a:t>Loop Stage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ACFE7EF-7B14-44C6-8182-330D41A063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64292"/>
          <a:stretch/>
        </p:blipFill>
        <p:spPr>
          <a:xfrm>
            <a:off x="5069416" y="1928922"/>
            <a:ext cx="6553545" cy="40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3FA148-3EE2-4DB5-9DE0-45FE20C0B98F}"/>
              </a:ext>
            </a:extLst>
          </p:cNvPr>
          <p:cNvSpPr txBox="1">
            <a:spLocks noChangeAspect="1"/>
          </p:cNvSpPr>
          <p:nvPr/>
        </p:nvSpPr>
        <p:spPr>
          <a:xfrm>
            <a:off x="0" y="1266092"/>
            <a:ext cx="12192000" cy="10756791"/>
          </a:xfrm>
          <a:prstGeom prst="rect">
            <a:avLst/>
          </a:prstGeom>
          <a:noFill/>
        </p:spPr>
        <p:txBody>
          <a:bodyPr wrap="square" numCol="2" spcCol="720000" rtlCol="0">
            <a:spAutoFit/>
          </a:bodyPr>
          <a:lstStyle/>
          <a:p>
            <a:r>
              <a:rPr lang="en-US" sz="1050" dirty="0"/>
              <a:t>Facade Pattern.</a:t>
            </a:r>
          </a:p>
          <a:p>
            <a:r>
              <a:rPr lang="en-US" sz="1050" dirty="0" err="1"/>
              <a:t>DemuxingIoHandler</a:t>
            </a:r>
            <a:r>
              <a:rPr lang="en-US" sz="1050" dirty="0"/>
              <a:t> is a facade class.</a:t>
            </a:r>
          </a:p>
          <a:p>
            <a:r>
              <a:rPr lang="en-US" sz="1050" dirty="0"/>
              <a:t>Hidden types: </a:t>
            </a:r>
            <a:r>
              <a:rPr lang="en-US" sz="1050" dirty="0" err="1"/>
              <a:t>MessageHandler</a:t>
            </a:r>
            <a:r>
              <a:rPr lang="en-US" sz="1050" dirty="0"/>
              <a:t> </a:t>
            </a:r>
            <a:r>
              <a:rPr lang="en-US" sz="1050" dirty="0" err="1"/>
              <a:t>IdentityHashSet</a:t>
            </a:r>
            <a:endParaRPr lang="en-US" sz="1050" dirty="0"/>
          </a:p>
          <a:p>
            <a:r>
              <a:rPr lang="en-US" sz="1050" dirty="0"/>
              <a:t>Facade access types: </a:t>
            </a:r>
            <a:r>
              <a:rPr lang="en-US" sz="1050" dirty="0" err="1"/>
              <a:t>DemuxingIoHandler</a:t>
            </a:r>
            <a:endParaRPr lang="en-US" sz="1050" dirty="0"/>
          </a:p>
          <a:p>
            <a:r>
              <a:rPr lang="en-US" sz="1050" dirty="0"/>
              <a:t>File Location: /data/s4040112/</a:t>
            </a:r>
            <a:r>
              <a:rPr lang="en-US" sz="1050" dirty="0" err="1"/>
              <a:t>sourcecodes</a:t>
            </a:r>
            <a:r>
              <a:rPr lang="en-US" sz="1050" dirty="0"/>
              <a:t>/mina/core/</a:t>
            </a:r>
            <a:r>
              <a:rPr lang="en-US" sz="1050" dirty="0" err="1"/>
              <a:t>src</a:t>
            </a:r>
            <a:r>
              <a:rPr lang="en-US" sz="1050" dirty="0"/>
              <a:t>/main/java/org/apache/mina/handler/</a:t>
            </a:r>
            <a:r>
              <a:rPr lang="en-US" sz="1050" dirty="0" err="1"/>
              <a:t>demux</a:t>
            </a:r>
            <a:r>
              <a:rPr lang="en-US" sz="1050" dirty="0"/>
              <a:t>/DemuxingIoHandler-refactored.java</a:t>
            </a:r>
          </a:p>
          <a:p>
            <a:endParaRPr lang="en-US" sz="1050" dirty="0"/>
          </a:p>
          <a:p>
            <a:r>
              <a:rPr lang="en-US" sz="1050" dirty="0"/>
              <a:t>Facade Pattern.</a:t>
            </a:r>
          </a:p>
          <a:p>
            <a:r>
              <a:rPr lang="en-US" sz="1050" dirty="0"/>
              <a:t>Main is a facade class.</a:t>
            </a:r>
          </a:p>
          <a:p>
            <a:r>
              <a:rPr lang="en-US" sz="1050" dirty="0"/>
              <a:t>Hidden types: </a:t>
            </a:r>
            <a:r>
              <a:rPr lang="en-US" sz="1050" dirty="0" err="1"/>
              <a:t>ServiceRegistry</a:t>
            </a:r>
            <a:r>
              <a:rPr lang="en-US" sz="1050" dirty="0"/>
              <a:t> </a:t>
            </a:r>
            <a:r>
              <a:rPr lang="en-US" sz="1050" dirty="0" err="1"/>
              <a:t>DefaultIoFilterChainBuilder</a:t>
            </a:r>
            <a:r>
              <a:rPr lang="en-US" sz="1050" dirty="0"/>
              <a:t> </a:t>
            </a:r>
            <a:r>
              <a:rPr lang="en-US" sz="1050" dirty="0" err="1"/>
              <a:t>IoSessionManager</a:t>
            </a:r>
            <a:endParaRPr lang="en-US" sz="1050" dirty="0"/>
          </a:p>
          <a:p>
            <a:r>
              <a:rPr lang="en-US" sz="1050" dirty="0"/>
              <a:t>Facade access types: Main</a:t>
            </a:r>
          </a:p>
          <a:p>
            <a:r>
              <a:rPr lang="en-US" sz="1050" dirty="0"/>
              <a:t>File Location: /data/s4040112/</a:t>
            </a:r>
            <a:r>
              <a:rPr lang="en-US" sz="1050" dirty="0" err="1"/>
              <a:t>sourcecodes</a:t>
            </a:r>
            <a:r>
              <a:rPr lang="en-US" sz="1050" dirty="0"/>
              <a:t>/mina/examples/</a:t>
            </a:r>
            <a:r>
              <a:rPr lang="en-US" sz="1050" dirty="0" err="1"/>
              <a:t>src</a:t>
            </a:r>
            <a:r>
              <a:rPr lang="en-US" sz="1050" dirty="0"/>
              <a:t>/main/java/org/apache/mina/examples/</a:t>
            </a:r>
            <a:r>
              <a:rPr lang="en-US" sz="1050" dirty="0" err="1"/>
              <a:t>httpserver</a:t>
            </a:r>
            <a:r>
              <a:rPr lang="en-US" sz="1050" dirty="0"/>
              <a:t>/Main-refactored.java</a:t>
            </a:r>
          </a:p>
          <a:p>
            <a:endParaRPr lang="en-US" sz="1050" dirty="0"/>
          </a:p>
          <a:p>
            <a:r>
              <a:rPr lang="en-US" sz="1050" dirty="0"/>
              <a:t>Facade Pattern.</a:t>
            </a:r>
          </a:p>
          <a:p>
            <a:r>
              <a:rPr lang="en-US" sz="1050" dirty="0"/>
              <a:t>Main is a facade class.</a:t>
            </a:r>
          </a:p>
          <a:p>
            <a:r>
              <a:rPr lang="en-US" sz="1050" dirty="0"/>
              <a:t>Hidden types: </a:t>
            </a:r>
            <a:r>
              <a:rPr lang="en-US" sz="1050" dirty="0" err="1"/>
              <a:t>ServiceRegistry</a:t>
            </a:r>
            <a:r>
              <a:rPr lang="en-US" sz="1050" dirty="0"/>
              <a:t> </a:t>
            </a:r>
            <a:r>
              <a:rPr lang="en-US" sz="1050" dirty="0" err="1"/>
              <a:t>DefaultIoFilterChainBuilder</a:t>
            </a:r>
            <a:r>
              <a:rPr lang="en-US" sz="1050" dirty="0"/>
              <a:t> </a:t>
            </a:r>
            <a:r>
              <a:rPr lang="en-US" sz="1050" dirty="0" err="1"/>
              <a:t>IoSessionManager</a:t>
            </a:r>
            <a:endParaRPr lang="en-US" sz="1050" dirty="0"/>
          </a:p>
          <a:p>
            <a:r>
              <a:rPr lang="en-US" sz="1050" dirty="0"/>
              <a:t>Facade access types: Main</a:t>
            </a:r>
          </a:p>
          <a:p>
            <a:r>
              <a:rPr lang="en-US" sz="1050" dirty="0"/>
              <a:t>File Location: /data/s4040112/</a:t>
            </a:r>
            <a:r>
              <a:rPr lang="en-US" sz="1050" dirty="0" err="1"/>
              <a:t>sourcecodes</a:t>
            </a:r>
            <a:r>
              <a:rPr lang="en-US" sz="1050" dirty="0"/>
              <a:t>/mina/examples/</a:t>
            </a:r>
            <a:r>
              <a:rPr lang="en-US" sz="1050" dirty="0" err="1"/>
              <a:t>src</a:t>
            </a:r>
            <a:r>
              <a:rPr lang="en-US" sz="1050" dirty="0"/>
              <a:t>/main/java/org/apache/mina/examples/</a:t>
            </a:r>
            <a:r>
              <a:rPr lang="en-US" sz="1050" dirty="0" err="1"/>
              <a:t>echoserver</a:t>
            </a:r>
            <a:r>
              <a:rPr lang="en-US" sz="1050" dirty="0"/>
              <a:t>/Main-refactored.java</a:t>
            </a:r>
          </a:p>
          <a:p>
            <a:endParaRPr lang="en-US" sz="1050" dirty="0"/>
          </a:p>
          <a:p>
            <a:r>
              <a:rPr lang="en-US" sz="1050" dirty="0"/>
              <a:t>------------------------------------------</a:t>
            </a:r>
          </a:p>
          <a:p>
            <a:r>
              <a:rPr lang="en-US" sz="1050" dirty="0"/>
              <a:t>Pattern Instance Statistics:</a:t>
            </a:r>
          </a:p>
          <a:p>
            <a:endParaRPr lang="en-US" sz="1050" dirty="0"/>
          </a:p>
          <a:p>
            <a:r>
              <a:rPr lang="en-US" sz="1050" dirty="0"/>
              <a:t>Creational Patterns</a:t>
            </a:r>
          </a:p>
          <a:p>
            <a:r>
              <a:rPr lang="en-US" sz="1050" dirty="0"/>
              <a:t>==============================</a:t>
            </a:r>
          </a:p>
          <a:p>
            <a:r>
              <a:rPr lang="en-US" sz="1050" dirty="0"/>
              <a:t>Abstract Factory            0</a:t>
            </a:r>
          </a:p>
          <a:p>
            <a:r>
              <a:rPr lang="en-US" sz="1050" dirty="0"/>
              <a:t>Factory Method              0</a:t>
            </a:r>
          </a:p>
          <a:p>
            <a:r>
              <a:rPr lang="en-US" sz="1050" dirty="0"/>
              <a:t>Singleton                   2</a:t>
            </a:r>
          </a:p>
          <a:p>
            <a:r>
              <a:rPr lang="en-US" sz="1050" dirty="0"/>
              <a:t>------------------------------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Structural Patterns</a:t>
            </a:r>
          </a:p>
          <a:p>
            <a:r>
              <a:rPr lang="en-US" sz="1050" dirty="0"/>
              <a:t>==============================</a:t>
            </a:r>
          </a:p>
          <a:p>
            <a:r>
              <a:rPr lang="en-US" sz="1050" dirty="0"/>
              <a:t>Adapter                    12</a:t>
            </a:r>
          </a:p>
          <a:p>
            <a:r>
              <a:rPr lang="en-US" sz="1050" dirty="0"/>
              <a:t>Bridge                      8</a:t>
            </a:r>
          </a:p>
          <a:p>
            <a:r>
              <a:rPr lang="en-US" sz="1050" dirty="0"/>
              <a:t>Composite                   2</a:t>
            </a:r>
          </a:p>
          <a:p>
            <a:r>
              <a:rPr lang="en-US" sz="1050" dirty="0"/>
              <a:t>Decorator                   3</a:t>
            </a:r>
          </a:p>
          <a:p>
            <a:r>
              <a:rPr lang="en-US" sz="1050" dirty="0"/>
              <a:t>Facade                     22</a:t>
            </a:r>
          </a:p>
          <a:p>
            <a:r>
              <a:rPr lang="en-US" sz="1050" dirty="0"/>
              <a:t>Flyweight                  14</a:t>
            </a:r>
          </a:p>
          <a:p>
            <a:r>
              <a:rPr lang="en-US" sz="1050" dirty="0"/>
              <a:t>Proxy                       0</a:t>
            </a:r>
          </a:p>
          <a:p>
            <a:r>
              <a:rPr lang="en-US" sz="1050" dirty="0"/>
              <a:t>------------------------------</a:t>
            </a:r>
          </a:p>
          <a:p>
            <a:r>
              <a:rPr lang="en-US" sz="1050" dirty="0"/>
              <a:t>Behavioral Patterns</a:t>
            </a:r>
          </a:p>
          <a:p>
            <a:r>
              <a:rPr lang="en-US" sz="1050" dirty="0"/>
              <a:t>==============================</a:t>
            </a:r>
          </a:p>
          <a:p>
            <a:r>
              <a:rPr lang="en-US" sz="1050" dirty="0"/>
              <a:t>Chain of Responsibility     0</a:t>
            </a:r>
          </a:p>
          <a:p>
            <a:r>
              <a:rPr lang="en-US" sz="1050" dirty="0"/>
              <a:t>Mediator                   52</a:t>
            </a:r>
          </a:p>
          <a:p>
            <a:r>
              <a:rPr lang="en-US" sz="1050" dirty="0"/>
              <a:t>Observer                    0</a:t>
            </a:r>
          </a:p>
          <a:p>
            <a:r>
              <a:rPr lang="en-US" sz="1050" dirty="0"/>
              <a:t>State                       0</a:t>
            </a:r>
          </a:p>
          <a:p>
            <a:r>
              <a:rPr lang="en-US" sz="1050" dirty="0"/>
              <a:t>Strategy                   31</a:t>
            </a:r>
          </a:p>
          <a:p>
            <a:r>
              <a:rPr lang="en-US" sz="1050" dirty="0"/>
              <a:t>Template Method             0</a:t>
            </a:r>
          </a:p>
          <a:p>
            <a:r>
              <a:rPr lang="en-US" sz="1050" dirty="0"/>
              <a:t>Visitor                     1</a:t>
            </a:r>
          </a:p>
          <a:p>
            <a:r>
              <a:rPr lang="en-US" sz="1050" dirty="0"/>
              <a:t>------------------------------</a:t>
            </a:r>
          </a:p>
          <a:p>
            <a:endParaRPr lang="en-US" sz="1050" dirty="0"/>
          </a:p>
          <a:p>
            <a:r>
              <a:rPr lang="en-US" sz="1050" dirty="0"/>
              <a:t>Number of classes processed: 207</a:t>
            </a:r>
          </a:p>
          <a:p>
            <a:r>
              <a:rPr lang="en-US" sz="1050" dirty="0"/>
              <a:t>Number of files processed: 200</a:t>
            </a:r>
          </a:p>
          <a:p>
            <a:r>
              <a:rPr lang="en-US" sz="1050" dirty="0"/>
              <a:t>Size of </a:t>
            </a:r>
            <a:r>
              <a:rPr lang="en-US" sz="1050" dirty="0" err="1"/>
              <a:t>DelegationTable</a:t>
            </a:r>
            <a:r>
              <a:rPr lang="en-US" sz="1050" dirty="0"/>
              <a:t>: 1836</a:t>
            </a:r>
          </a:p>
          <a:p>
            <a:r>
              <a:rPr lang="en-US" sz="1050" dirty="0"/>
              <a:t>Size of concrete class nodes: 123</a:t>
            </a:r>
          </a:p>
          <a:p>
            <a:r>
              <a:rPr lang="en-US" sz="1050" dirty="0"/>
              <a:t>Size of undirected invocation edges: 258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 err="1"/>
              <a:t>nMediatorFacadeDual</a:t>
            </a:r>
            <a:r>
              <a:rPr lang="en-US" sz="1050" dirty="0"/>
              <a:t>/</a:t>
            </a:r>
            <a:r>
              <a:rPr lang="en-US" sz="1050" dirty="0" err="1"/>
              <a:t>nMediator</a:t>
            </a:r>
            <a:r>
              <a:rPr lang="en-US" sz="1050" dirty="0"/>
              <a:t> = 10/52</a:t>
            </a:r>
          </a:p>
          <a:p>
            <a:r>
              <a:rPr lang="en-US" sz="1050" dirty="0" err="1"/>
              <a:t>nImmutable</a:t>
            </a:r>
            <a:r>
              <a:rPr lang="en-US" sz="1050" dirty="0"/>
              <a:t>/</a:t>
            </a:r>
            <a:r>
              <a:rPr lang="en-US" sz="1050" dirty="0" err="1"/>
              <a:t>nFlyweight</a:t>
            </a:r>
            <a:r>
              <a:rPr lang="en-US" sz="1050" dirty="0"/>
              <a:t> = 0/14</a:t>
            </a:r>
          </a:p>
          <a:p>
            <a:r>
              <a:rPr lang="en-US" sz="1050" dirty="0" err="1"/>
              <a:t>nFlyweightGoFVersion</a:t>
            </a:r>
            <a:r>
              <a:rPr lang="en-US" sz="105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430121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455</Words>
  <Application>Microsoft Office PowerPoint</Application>
  <PresentationFormat>Widescreen</PresentationFormat>
  <Paragraphs>161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Verdana</vt:lpstr>
      <vt:lpstr>Tema do Office</vt:lpstr>
      <vt:lpstr>PowerPoint Presentation</vt:lpstr>
      <vt:lpstr>Overview</vt:lpstr>
      <vt:lpstr>PowerPoint Presentation</vt:lpstr>
      <vt:lpstr>PowerPoint Presentation</vt:lpstr>
      <vt:lpstr>Selected Software</vt:lpstr>
      <vt:lpstr>Challenges</vt:lpstr>
      <vt:lpstr>Process Flow</vt:lpstr>
      <vt:lpstr>Pinot Analysis  Loop Stage</vt:lpstr>
      <vt:lpstr>PowerPoint Presentation</vt:lpstr>
      <vt:lpstr>Debug Stage</vt:lpstr>
      <vt:lpstr>Data Processing Stage</vt:lpstr>
      <vt:lpstr>Results</vt:lpstr>
      <vt:lpstr>PowerPoint Presentation</vt:lpstr>
      <vt:lpstr>Relation between commits and nº of patterns changed</vt:lpstr>
      <vt:lpstr>Relation between changes per pattern</vt:lpstr>
      <vt:lpstr>Developers contribution to adding/removing patterns</vt:lpstr>
      <vt:lpstr>Patterns added/removed per issue type</vt:lpstr>
      <vt:lpstr>Average time to resolve different issue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Rita Gaspar</dc:creator>
  <cp:lastModifiedBy>Filipe Capela</cp:lastModifiedBy>
  <cp:revision>33</cp:revision>
  <dcterms:created xsi:type="dcterms:W3CDTF">2020-01-09T19:43:27Z</dcterms:created>
  <dcterms:modified xsi:type="dcterms:W3CDTF">2020-07-02T21:32:09Z</dcterms:modified>
</cp:coreProperties>
</file>