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5" r:id="rId2"/>
    <p:sldId id="266" r:id="rId3"/>
    <p:sldId id="269" r:id="rId4"/>
    <p:sldId id="259" r:id="rId5"/>
    <p:sldId id="270" r:id="rId6"/>
    <p:sldId id="271" r:id="rId7"/>
    <p:sldId id="272" r:id="rId8"/>
    <p:sldId id="273" r:id="rId9"/>
    <p:sldId id="276" r:id="rId10"/>
    <p:sldId id="274" r:id="rId11"/>
    <p:sldId id="278" r:id="rId12"/>
    <p:sldId id="280" r:id="rId13"/>
    <p:sldId id="281" r:id="rId14"/>
    <p:sldId id="279" r:id="rId15"/>
    <p:sldId id="282" r:id="rId16"/>
    <p:sldId id="283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B829E-28EC-47E5-99CA-C38F95D56E5C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B380F-57D8-4B61-945C-5DB276D96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313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5BC84-BBAF-44BB-8799-177ED28ED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FA2F16-955B-4AD4-BDF9-E1FF1C18B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E8BF9CF-533A-4AFB-9576-300AB10D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1495-F5C9-421E-BC2D-5D221F5A9723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5945837-F635-434A-91CF-62F57785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C04C39-8455-4157-9781-15C9C892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1F2-1FE4-458D-976B-4F4AAA2B0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24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3A5BB-9A54-4FF5-9F43-B821CF42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3C43A84-D0F3-4FC0-9C64-BDAD67C0D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10BEBDB-B6D1-433F-B60B-46EC3FAA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1495-F5C9-421E-BC2D-5D221F5A9723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EDCDA17-DD92-4EDC-A919-C8085323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7C6B1FF-94F6-4330-BEB0-B9D12B75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1F2-1FE4-458D-976B-4F4AAA2B0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05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555ABF-94C3-4D3A-A1B4-E18573777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294D6E3-D438-4018-B32B-AE4FB3887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86DE721-13A4-4CD7-A5B8-4BC0C3F0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1495-F5C9-421E-BC2D-5D221F5A9723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B945EA8-735B-46D7-9F21-135D36DB9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A2CA35E-6E55-496D-B23B-458AFF28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1F2-1FE4-458D-976B-4F4AAA2B0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549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/>
          <p:nvPr/>
        </p:nvSpPr>
        <p:spPr>
          <a:xfrm>
            <a:off x="0" y="0"/>
            <a:ext cx="12192000" cy="1017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0" y="0"/>
            <a:ext cx="16933" cy="101758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0" y="1274400"/>
            <a:ext cx="12192000" cy="1080000"/>
          </a:xfrm>
          <a:prstGeom prst="rect">
            <a:avLst/>
          </a:prstGeom>
          <a:solidFill>
            <a:srgbClr val="505050"/>
          </a:solidFill>
          <a:ln>
            <a:noFill/>
          </a:ln>
        </p:spPr>
        <p:txBody>
          <a:bodyPr spcFirstLastPara="1" wrap="square" lIns="981950" tIns="216000" rIns="268250" bIns="216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20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1" y="4032000"/>
            <a:ext cx="12187768" cy="19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2075" tIns="45700" rIns="267825" bIns="45700" anchor="t" anchorCtr="0">
            <a:noAutofit/>
          </a:bodyPr>
          <a:lstStyle>
            <a:lvl1pPr lv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2"/>
              <a:buFont typeface="Verdana"/>
              <a:buNone/>
              <a:defRPr sz="1902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-1" y="1017588"/>
            <a:ext cx="12192000" cy="2667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10714567" y="1079501"/>
            <a:ext cx="25400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 txBox="1"/>
          <p:nvPr/>
        </p:nvSpPr>
        <p:spPr>
          <a:xfrm>
            <a:off x="10663767" y="1079501"/>
            <a:ext cx="5290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9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|</a:t>
            </a:r>
            <a:endParaRPr/>
          </a:p>
        </p:txBody>
      </p:sp>
      <p:pic>
        <p:nvPicPr>
          <p:cNvPr id="30" name="Google Shape;3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7050" y="205232"/>
            <a:ext cx="2816808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"/>
          <p:cNvSpPr txBox="1"/>
          <p:nvPr/>
        </p:nvSpPr>
        <p:spPr>
          <a:xfrm>
            <a:off x="3687764" y="339725"/>
            <a:ext cx="65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2"/>
          <p:cNvSpPr txBox="1"/>
          <p:nvPr/>
        </p:nvSpPr>
        <p:spPr>
          <a:xfrm>
            <a:off x="5811838" y="341313"/>
            <a:ext cx="2400300" cy="41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2"/>
          <p:cNvSpPr txBox="1"/>
          <p:nvPr/>
        </p:nvSpPr>
        <p:spPr>
          <a:xfrm>
            <a:off x="9838267" y="1079501"/>
            <a:ext cx="76200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3547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E04CE-A625-4A3A-806C-D61EEFFA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FA12166-0BDD-42B7-B032-7D44628EC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500CAD-C0E0-471E-89B8-398FA922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1495-F5C9-421E-BC2D-5D221F5A9723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5E7699-77E2-4E82-8A07-DFA45271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C7EAD7F-3931-4297-871D-6EAF348E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1F2-1FE4-458D-976B-4F4AAA2B0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17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91ABC-AC2C-426F-B2B7-083B2728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8645E15-52DA-4F40-8B11-92BFDB751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4FC67FE-92E1-4041-B9C5-D3D2AE25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1495-F5C9-421E-BC2D-5D221F5A9723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BA7A47E-6895-4719-B330-30B96442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9E228A1-0328-4441-BD33-94960AF5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1F2-1FE4-458D-976B-4F4AAA2B0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4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40423-63FE-48D5-BF25-26BC9662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10F34F-40A5-4405-8B49-E6EFD8B17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E4DA995-852C-4BDA-B4B3-4C33C5E9C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C747D9C-587C-481D-BAA1-FEE13780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1495-F5C9-421E-BC2D-5D221F5A9723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C800377-9E40-473E-BC8D-6CBC694F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71C7F0B-AA75-470A-908D-28E1D387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1F2-1FE4-458D-976B-4F4AAA2B0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486AB-7A03-4D42-81EC-394A8A92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37B418B-A42F-44A3-916C-FE554A640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6C3CEAF-2906-43C3-ADF5-BA2AC9746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FCA274A-9D5C-49F0-A594-4801E430F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550F374-CE15-43CE-816C-835F70E8C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7733DA8-3840-4D45-8A0F-F56E2B9F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1495-F5C9-421E-BC2D-5D221F5A9723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95521AF-3FD1-4A9D-9D6D-8273934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B6295CC-F790-4649-92C1-6C0A0596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1F2-1FE4-458D-976B-4F4AAA2B0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97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34F96-8C59-4F33-A98C-67C08EAE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71C96D5-A3E9-4AE4-BA82-F1EB30E7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1495-F5C9-421E-BC2D-5D221F5A9723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3F30FC7-802A-41D7-883D-1B98EAF16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38694BE-ED88-4778-8445-436CF2CA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1F2-1FE4-458D-976B-4F4AAA2B0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61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2254EBA-476F-4ABE-9D27-AAB7CA9A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1495-F5C9-421E-BC2D-5D221F5A9723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E93A5A6-6C10-45ED-B69B-A7FE8115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9A1548F-1349-42D0-AD88-7BC5FC24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1F2-1FE4-458D-976B-4F4AAA2B0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74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E20E9-5680-4BB9-AC77-348580F60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A63C8B3-C7AD-40CD-A342-3C593A285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70DCA00-B737-428B-870B-9686BC12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1CF43E1-4237-445C-B51C-D0C12A1C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1495-F5C9-421E-BC2D-5D221F5A9723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DA70F25-B9EE-46A5-A27B-2FB9D509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80C808F-078C-43E1-A288-9C8BE687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1F2-1FE4-458D-976B-4F4AAA2B0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12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D2483-436B-472A-A833-C581A0D81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BBAC292-CB6F-4A50-8540-6E9C2AA59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3A68BD4-2164-4CED-BFC1-CB56F0AAD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3DB7DD6-112A-4880-9A7F-B420586E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1495-F5C9-421E-BC2D-5D221F5A9723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FDD009D-B755-4F97-9FDC-2C235B37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9619975-1E12-41D6-8024-5D0DB3CE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1F2-1FE4-458D-976B-4F4AAA2B0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0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A3B60C8-290D-4B05-97E9-70C166DE4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85EA68A-1828-453F-B912-671F880B3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77C437C-C1C7-4864-B270-435947569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11495-F5C9-421E-BC2D-5D221F5A9723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D9BD3DA-8D6F-455F-87E0-EECD85757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AE334A7-E192-477E-BC23-A810516D7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011F2-1FE4-458D-976B-4F4AAA2B0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12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6054816-68FB-4465-A132-F1C02D4F5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78168" cy="112979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E1E555D-DE20-4466-9C04-BCE74F3D1736}"/>
              </a:ext>
            </a:extLst>
          </p:cNvPr>
          <p:cNvSpPr txBox="1"/>
          <p:nvPr/>
        </p:nvSpPr>
        <p:spPr>
          <a:xfrm>
            <a:off x="4221799" y="5325547"/>
            <a:ext cx="3748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400" dirty="0"/>
              <a:t>Filipe Alexandre Rosa Capela</a:t>
            </a:r>
          </a:p>
          <a:p>
            <a:pPr algn="ctr"/>
            <a:r>
              <a:rPr lang="pt-PT" sz="2400" dirty="0"/>
              <a:t>S4040112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6741443-D929-4E0C-8884-C22F86906FAD}"/>
              </a:ext>
            </a:extLst>
          </p:cNvPr>
          <p:cNvSpPr/>
          <p:nvPr/>
        </p:nvSpPr>
        <p:spPr>
          <a:xfrm>
            <a:off x="3047991" y="104283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PT" sz="2400" dirty="0" err="1"/>
              <a:t>Computer</a:t>
            </a:r>
            <a:r>
              <a:rPr lang="pt-PT" sz="2400" dirty="0"/>
              <a:t> </a:t>
            </a:r>
            <a:r>
              <a:rPr lang="pt-PT" sz="2400" dirty="0" err="1"/>
              <a:t>Science</a:t>
            </a:r>
            <a:endParaRPr lang="pt-PT" sz="2400" dirty="0"/>
          </a:p>
          <a:p>
            <a:pPr algn="ctr"/>
            <a:r>
              <a:rPr lang="pt-PT" sz="2400" dirty="0" err="1"/>
              <a:t>Faculty</a:t>
            </a:r>
            <a:r>
              <a:rPr lang="pt-PT" sz="2400" dirty="0"/>
              <a:t> </a:t>
            </a:r>
            <a:r>
              <a:rPr lang="pt-PT" sz="2400" dirty="0" err="1"/>
              <a:t>of</a:t>
            </a:r>
            <a:r>
              <a:rPr lang="pt-PT" sz="2400" dirty="0"/>
              <a:t> </a:t>
            </a:r>
            <a:r>
              <a:rPr lang="pt-PT" sz="2400" dirty="0" err="1"/>
              <a:t>Science</a:t>
            </a:r>
            <a:r>
              <a:rPr lang="pt-PT" sz="2400" dirty="0"/>
              <a:t> </a:t>
            </a:r>
            <a:r>
              <a:rPr lang="pt-PT" sz="2400" dirty="0" err="1"/>
              <a:t>and</a:t>
            </a:r>
            <a:r>
              <a:rPr lang="pt-PT" sz="2400" dirty="0"/>
              <a:t> </a:t>
            </a:r>
            <a:r>
              <a:rPr lang="pt-PT" sz="2400" dirty="0" err="1"/>
              <a:t>Engineering</a:t>
            </a:r>
            <a:endParaRPr lang="pt-PT" sz="24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1DB4322-65B0-43E0-B03C-F81C91A3F19A}"/>
              </a:ext>
            </a:extLst>
          </p:cNvPr>
          <p:cNvSpPr/>
          <p:nvPr/>
        </p:nvSpPr>
        <p:spPr>
          <a:xfrm>
            <a:off x="10470573" y="6345687"/>
            <a:ext cx="1228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dirty="0"/>
              <a:t>1 </a:t>
            </a:r>
            <a:r>
              <a:rPr lang="pt-PT" dirty="0" err="1"/>
              <a:t>July</a:t>
            </a:r>
            <a:r>
              <a:rPr lang="pt-PT" dirty="0"/>
              <a:t> 2020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83FD26A-7CDE-439B-9224-F6117860E3F1}"/>
              </a:ext>
            </a:extLst>
          </p:cNvPr>
          <p:cNvSpPr/>
          <p:nvPr/>
        </p:nvSpPr>
        <p:spPr>
          <a:xfrm>
            <a:off x="-8" y="2668043"/>
            <a:ext cx="12192000" cy="195025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D0A2C1-F61D-4DBE-800E-B7E008932BCC}"/>
              </a:ext>
            </a:extLst>
          </p:cNvPr>
          <p:cNvSpPr txBox="1"/>
          <p:nvPr/>
        </p:nvSpPr>
        <p:spPr>
          <a:xfrm>
            <a:off x="638919" y="2993603"/>
            <a:ext cx="10914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Exploring architectural design decisions in issue tracking systems</a:t>
            </a:r>
            <a:endParaRPr lang="pt-PT" sz="3200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EC627AB-8DB7-4AD0-A582-2911DC263A40}"/>
              </a:ext>
            </a:extLst>
          </p:cNvPr>
          <p:cNvSpPr txBox="1"/>
          <p:nvPr/>
        </p:nvSpPr>
        <p:spPr>
          <a:xfrm>
            <a:off x="4013275" y="3755083"/>
            <a:ext cx="4165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800" dirty="0">
                <a:solidFill>
                  <a:schemeClr val="bg1"/>
                </a:solidFill>
              </a:rPr>
              <a:t>INMSTAG-08.2019-2020.2B</a:t>
            </a:r>
          </a:p>
        </p:txBody>
      </p:sp>
    </p:spTree>
    <p:extLst>
      <p:ext uri="{BB962C8B-B14F-4D97-AF65-F5344CB8AC3E}">
        <p14:creationId xmlns:p14="http://schemas.microsoft.com/office/powerpoint/2010/main" val="2767315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7981285-2888-4457-8439-9E8FA76E1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81130"/>
            <a:ext cx="12192000" cy="1080000"/>
          </a:xfrm>
          <a:noFill/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Results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A2221E-3FA6-4834-80D8-CC0849E10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605"/>
          <a:stretch/>
        </p:blipFill>
        <p:spPr>
          <a:xfrm>
            <a:off x="322084" y="2622656"/>
            <a:ext cx="11547832" cy="2954214"/>
          </a:xfrm>
          <a:prstGeom prst="rect">
            <a:avLst/>
          </a:prstGeom>
        </p:spPr>
      </p:pic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39B0625-C2F2-4071-A458-E0EC1BFEC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72" y="2757394"/>
            <a:ext cx="9535856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96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7981285-2888-4457-8439-9E8FA76E1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81130"/>
            <a:ext cx="12192000" cy="1080000"/>
          </a:xfrm>
          <a:noFill/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Relation between commits and nº of patterns changed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5418E8-EA80-4C88-9FCD-684809575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223" y="2361130"/>
            <a:ext cx="7671553" cy="404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63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7981285-2888-4457-8439-9E8FA76E1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81130"/>
            <a:ext cx="12192000" cy="1080000"/>
          </a:xfrm>
          <a:noFill/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Patterns added/removed per issue type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39B0625-C2F2-4071-A458-E0EC1BFEC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91" y="2862059"/>
            <a:ext cx="11120418" cy="156641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BB6C0FE-6670-4EA2-827E-3AE45DFD6CA1}"/>
              </a:ext>
            </a:extLst>
          </p:cNvPr>
          <p:cNvSpPr/>
          <p:nvPr/>
        </p:nvSpPr>
        <p:spPr>
          <a:xfrm>
            <a:off x="4898571" y="3526971"/>
            <a:ext cx="587829" cy="2351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6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7981285-2888-4457-8439-9E8FA76E1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81130"/>
            <a:ext cx="12192000" cy="1080000"/>
          </a:xfrm>
          <a:noFill/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Relation between changes per pattern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9" name="Picture 8" descr="A close up of a building&#10;&#10;Description automatically generated">
            <a:extLst>
              <a:ext uri="{FF2B5EF4-FFF2-40B4-BE49-F238E27FC236}">
                <a16:creationId xmlns:a16="http://schemas.microsoft.com/office/drawing/2014/main" id="{EB234651-A0D6-4DA4-B9EB-822B1CB59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468" y="2361130"/>
            <a:ext cx="7259063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93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7981285-2888-4457-8439-9E8FA76E1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81130"/>
            <a:ext cx="12192000" cy="1080000"/>
          </a:xfrm>
          <a:noFill/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Developers contribution to adding/removing patterns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41E03A-2A71-4312-9A30-05EB421B1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09" y="2634473"/>
            <a:ext cx="9364382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01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7981285-2888-4457-8439-9E8FA76E1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81130"/>
            <a:ext cx="12192000" cy="1080000"/>
          </a:xfrm>
          <a:noFill/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Average time to resolve issues containing pattern changes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9FCF79-78E1-4CEC-A2F2-A2E3C5D853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333"/>
          <a:stretch/>
        </p:blipFill>
        <p:spPr>
          <a:xfrm>
            <a:off x="2647468" y="2361130"/>
            <a:ext cx="6897063" cy="408464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B2A843-5B13-4E3F-9A79-15D0933B71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8" t="59437" r="17533" b="1706"/>
          <a:stretch/>
        </p:blipFill>
        <p:spPr>
          <a:xfrm>
            <a:off x="2647467" y="3192905"/>
            <a:ext cx="6897064" cy="238396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71B217D-7EBE-4B39-AC04-EAA96685BB05}"/>
              </a:ext>
            </a:extLst>
          </p:cNvPr>
          <p:cNvSpPr/>
          <p:nvPr/>
        </p:nvSpPr>
        <p:spPr>
          <a:xfrm>
            <a:off x="5092505" y="4496871"/>
            <a:ext cx="1575581" cy="525295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5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7981285-2888-4457-8439-9E8FA76E1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81130"/>
            <a:ext cx="12192000" cy="1080000"/>
          </a:xfrm>
          <a:noFill/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Average time to resolve different issue types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2C04D0-E015-4514-A1A7-098814B28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575" y="2757394"/>
            <a:ext cx="6198850" cy="281947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3F31DE9-0A4A-406E-8DE0-F4DA79519B74}"/>
              </a:ext>
            </a:extLst>
          </p:cNvPr>
          <p:cNvSpPr/>
          <p:nvPr/>
        </p:nvSpPr>
        <p:spPr>
          <a:xfrm>
            <a:off x="2576564" y="3942049"/>
            <a:ext cx="7038871" cy="45016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4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7">
            <a:extLst>
              <a:ext uri="{FF2B5EF4-FFF2-40B4-BE49-F238E27FC236}">
                <a16:creationId xmlns:a16="http://schemas.microsoft.com/office/drawing/2014/main" id="{2CDAFD36-3DA5-4C00-8D52-96ECF76FE5C3}"/>
              </a:ext>
            </a:extLst>
          </p:cNvPr>
          <p:cNvSpPr/>
          <p:nvPr/>
        </p:nvSpPr>
        <p:spPr>
          <a:xfrm>
            <a:off x="0" y="2667114"/>
            <a:ext cx="12192000" cy="1237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AB5250B-00A5-4F98-97C8-68E04AA402F6}"/>
              </a:ext>
            </a:extLst>
          </p:cNvPr>
          <p:cNvSpPr txBox="1"/>
          <p:nvPr/>
        </p:nvSpPr>
        <p:spPr>
          <a:xfrm>
            <a:off x="638919" y="2993603"/>
            <a:ext cx="227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Future Work</a:t>
            </a:r>
            <a:endParaRPr lang="pt-PT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24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7">
            <a:extLst>
              <a:ext uri="{FF2B5EF4-FFF2-40B4-BE49-F238E27FC236}">
                <a16:creationId xmlns:a16="http://schemas.microsoft.com/office/drawing/2014/main" id="{2CDAFD36-3DA5-4C00-8D52-96ECF76FE5C3}"/>
              </a:ext>
            </a:extLst>
          </p:cNvPr>
          <p:cNvSpPr/>
          <p:nvPr/>
        </p:nvSpPr>
        <p:spPr>
          <a:xfrm>
            <a:off x="0" y="2667114"/>
            <a:ext cx="12192000" cy="1237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AB5250B-00A5-4F98-97C8-68E04AA402F6}"/>
              </a:ext>
            </a:extLst>
          </p:cNvPr>
          <p:cNvSpPr txBox="1"/>
          <p:nvPr/>
        </p:nvSpPr>
        <p:spPr>
          <a:xfrm>
            <a:off x="638919" y="2993603"/>
            <a:ext cx="4884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Goal and Research Question</a:t>
            </a:r>
            <a:endParaRPr lang="pt-PT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56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7">
            <a:extLst>
              <a:ext uri="{FF2B5EF4-FFF2-40B4-BE49-F238E27FC236}">
                <a16:creationId xmlns:a16="http://schemas.microsoft.com/office/drawing/2014/main" id="{2CDAFD36-3DA5-4C00-8D52-96ECF76FE5C3}"/>
              </a:ext>
            </a:extLst>
          </p:cNvPr>
          <p:cNvSpPr/>
          <p:nvPr/>
        </p:nvSpPr>
        <p:spPr>
          <a:xfrm>
            <a:off x="0" y="2667114"/>
            <a:ext cx="12192000" cy="1237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AB5250B-00A5-4F98-97C8-68E04AA402F6}"/>
              </a:ext>
            </a:extLst>
          </p:cNvPr>
          <p:cNvSpPr txBox="1"/>
          <p:nvPr/>
        </p:nvSpPr>
        <p:spPr>
          <a:xfrm>
            <a:off x="638919" y="2993603"/>
            <a:ext cx="6954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PAttern</a:t>
            </a:r>
            <a:r>
              <a:rPr lang="en-US" sz="3200" dirty="0">
                <a:solidFill>
                  <a:schemeClr val="bg1"/>
                </a:solidFill>
              </a:rPr>
              <a:t> Changes Identifier </a:t>
            </a:r>
            <a:r>
              <a:rPr lang="en-US" sz="3200" dirty="0" err="1">
                <a:solidFill>
                  <a:schemeClr val="bg1"/>
                </a:solidFill>
              </a:rPr>
              <a:t>TOol</a:t>
            </a:r>
            <a:r>
              <a:rPr lang="en-US" sz="3200" dirty="0">
                <a:solidFill>
                  <a:schemeClr val="bg1"/>
                </a:solidFill>
              </a:rPr>
              <a:t> (PACITO)</a:t>
            </a:r>
            <a:endParaRPr lang="pt-PT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7981285-2888-4457-8439-9E8FA76E1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74400"/>
            <a:ext cx="12192000" cy="1080000"/>
          </a:xfrm>
          <a:noFill/>
        </p:spPr>
        <p:txBody>
          <a:bodyPr/>
          <a:lstStyle/>
          <a:p>
            <a:r>
              <a:rPr lang="pt-PT" dirty="0" err="1">
                <a:solidFill>
                  <a:schemeClr val="tx1"/>
                </a:solidFill>
              </a:rPr>
              <a:t>Selected</a:t>
            </a:r>
            <a:r>
              <a:rPr lang="pt-PT" dirty="0">
                <a:solidFill>
                  <a:schemeClr val="tx1"/>
                </a:solidFill>
              </a:rPr>
              <a:t> Software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68DDC0A2-1053-4E89-8341-530B926EC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320" y="4812352"/>
            <a:ext cx="1638066" cy="163806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1F59377-18E6-4F26-A186-A643AC1CE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33007" y="1862185"/>
            <a:ext cx="1652691" cy="1652691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C85067C2-B81A-404D-8CE4-A7208E5332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034" y="2894499"/>
            <a:ext cx="2755931" cy="2021016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DC183871-4562-4E95-9E74-B93D23AAED76}"/>
              </a:ext>
            </a:extLst>
          </p:cNvPr>
          <p:cNvSpPr/>
          <p:nvPr/>
        </p:nvSpPr>
        <p:spPr>
          <a:xfrm>
            <a:off x="8141696" y="1862185"/>
            <a:ext cx="825305" cy="4588233"/>
          </a:xfrm>
          <a:prstGeom prst="leftBrace">
            <a:avLst>
              <a:gd name="adj1" fmla="val 79559"/>
              <a:gd name="adj2" fmla="val 391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281AEC14-ABA4-4879-87A6-DB705F14AA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15" y="3373709"/>
            <a:ext cx="2425700" cy="10287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CF4DC7-5682-478C-8651-F8BA88714504}"/>
              </a:ext>
            </a:extLst>
          </p:cNvPr>
          <p:cNvCxnSpPr>
            <a:cxnSpLocks/>
          </p:cNvCxnSpPr>
          <p:nvPr/>
        </p:nvCxnSpPr>
        <p:spPr>
          <a:xfrm>
            <a:off x="3958046" y="2772227"/>
            <a:ext cx="0" cy="3294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71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7981285-2888-4457-8439-9E8FA76E1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98914"/>
            <a:ext cx="12192000" cy="1080000"/>
          </a:xfrm>
          <a:noFill/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Process Flow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764D5F5-DC2B-41B9-BDE7-E3C2777A9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295" y="1274400"/>
            <a:ext cx="3177802" cy="540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6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7981285-2888-4457-8439-9E8FA76E1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98914"/>
            <a:ext cx="12192000" cy="1080000"/>
          </a:xfrm>
          <a:noFill/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Pinot </a:t>
            </a:r>
            <a:r>
              <a:rPr lang="pt-PT" dirty="0" err="1">
                <a:solidFill>
                  <a:schemeClr val="tx1"/>
                </a:solidFill>
              </a:rPr>
              <a:t>Analysis</a:t>
            </a:r>
            <a:r>
              <a:rPr lang="pt-PT" dirty="0">
                <a:solidFill>
                  <a:schemeClr val="tx1"/>
                </a:solidFill>
              </a:rPr>
              <a:t> </a:t>
            </a:r>
            <a:br>
              <a:rPr lang="pt-PT" dirty="0">
                <a:solidFill>
                  <a:schemeClr val="tx1"/>
                </a:solidFill>
              </a:rPr>
            </a:br>
            <a:r>
              <a:rPr lang="pt-PT" dirty="0">
                <a:solidFill>
                  <a:schemeClr val="tx1"/>
                </a:solidFill>
              </a:rPr>
              <a:t>Loop Stage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ACFE7EF-7B14-44C6-8182-330D41A063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8" b="64292"/>
          <a:stretch/>
        </p:blipFill>
        <p:spPr>
          <a:xfrm>
            <a:off x="5069416" y="1928922"/>
            <a:ext cx="6553545" cy="409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7981285-2888-4457-8439-9E8FA76E1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98914"/>
            <a:ext cx="12192000" cy="1080000"/>
          </a:xfrm>
          <a:noFill/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Debug Stage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D90C15E-DC99-493B-A423-C273B2863A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" t="36911" r="57580" b="22375"/>
          <a:stretch/>
        </p:blipFill>
        <p:spPr>
          <a:xfrm>
            <a:off x="6954129" y="1392702"/>
            <a:ext cx="3242249" cy="546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2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7981285-2888-4457-8439-9E8FA76E1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98914"/>
            <a:ext cx="12192000" cy="1080000"/>
          </a:xfrm>
          <a:noFill/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Data </a:t>
            </a:r>
            <a:r>
              <a:rPr lang="pt-PT" dirty="0" err="1">
                <a:solidFill>
                  <a:schemeClr val="tx1"/>
                </a:solidFill>
              </a:rPr>
              <a:t>Processing</a:t>
            </a:r>
            <a:r>
              <a:rPr lang="pt-PT" dirty="0">
                <a:solidFill>
                  <a:schemeClr val="tx1"/>
                </a:solidFill>
              </a:rPr>
              <a:t> Stage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BDD40D4-63FD-4BB4-81EB-6994B385EB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3" t="36911" b="-68"/>
          <a:stretch/>
        </p:blipFill>
        <p:spPr>
          <a:xfrm>
            <a:off x="7272998" y="1286215"/>
            <a:ext cx="2913942" cy="538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40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00CE691-AC34-4219-B127-6558C5A80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74400"/>
            <a:ext cx="12192000" cy="1080000"/>
          </a:xfrm>
          <a:noFill/>
        </p:spPr>
        <p:txBody>
          <a:bodyPr/>
          <a:lstStyle/>
          <a:p>
            <a:r>
              <a:rPr lang="pt-PT" dirty="0" err="1">
                <a:solidFill>
                  <a:schemeClr val="tx1"/>
                </a:solidFill>
              </a:rPr>
              <a:t>Challenges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90CD698-ED25-4432-B2AA-27EAB1568D5E}"/>
              </a:ext>
            </a:extLst>
          </p:cNvPr>
          <p:cNvSpPr/>
          <p:nvPr/>
        </p:nvSpPr>
        <p:spPr>
          <a:xfrm>
            <a:off x="4160959" y="2687463"/>
            <a:ext cx="389683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2400" b="1" i="1" dirty="0"/>
              <a:t>Pinot:</a:t>
            </a:r>
          </a:p>
          <a:p>
            <a:endParaRPr lang="en-GB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dirty="0"/>
              <a:t>Lack of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dirty="0"/>
              <a:t>Problems with Java 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dirty="0" err="1"/>
              <a:t>Preprocessing</a:t>
            </a:r>
            <a:r>
              <a:rPr lang="en-GB" altLang="en-US" sz="2400" dirty="0"/>
              <a:t> necessary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05BA971-D6D4-4D90-9D2D-DE04C2A8EA5F}"/>
              </a:ext>
            </a:extLst>
          </p:cNvPr>
          <p:cNvSpPr/>
          <p:nvPr/>
        </p:nvSpPr>
        <p:spPr>
          <a:xfrm>
            <a:off x="8173214" y="2687463"/>
            <a:ext cx="35460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altLang="en-US" sz="2400" b="1" i="1" dirty="0"/>
              <a:t>Maven:</a:t>
            </a:r>
          </a:p>
          <a:p>
            <a:pPr algn="just"/>
            <a:endParaRPr lang="en-GB" alt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altLang="en-US" sz="2400" dirty="0"/>
              <a:t> Backwards compatibility issues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EFCB85E-462E-4C16-BE7E-FF27C3DEA8AA}"/>
              </a:ext>
            </a:extLst>
          </p:cNvPr>
          <p:cNvSpPr/>
          <p:nvPr/>
        </p:nvSpPr>
        <p:spPr>
          <a:xfrm>
            <a:off x="472700" y="2687463"/>
            <a:ext cx="34742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altLang="en-US" sz="2400" b="1" i="1" dirty="0"/>
              <a:t>Archie:</a:t>
            </a:r>
          </a:p>
          <a:p>
            <a:pPr algn="just"/>
            <a:endParaRPr lang="en-GB" altLang="en-US" sz="24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altLang="en-US" sz="2400" dirty="0"/>
              <a:t>No output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altLang="en-US" sz="2400" dirty="0"/>
              <a:t>Difficulty to </a:t>
            </a:r>
            <a:r>
              <a:rPr lang="en-US" altLang="en-US" sz="2400" noProof="1"/>
              <a:t>incorporate</a:t>
            </a:r>
            <a:r>
              <a:rPr lang="pt-PT" altLang="en-US" sz="2400" dirty="0"/>
              <a:t> in a script for </a:t>
            </a:r>
            <a:r>
              <a:rPr lang="pt-PT" altLang="en-US" sz="2400" dirty="0" err="1"/>
              <a:t>all</a:t>
            </a:r>
            <a:r>
              <a:rPr lang="pt-PT" altLang="en-US" sz="2400" dirty="0"/>
              <a:t> </a:t>
            </a:r>
            <a:r>
              <a:rPr lang="pt-PT" altLang="en-US" sz="2400" dirty="0" err="1"/>
              <a:t>versions</a:t>
            </a:r>
            <a:endParaRPr lang="en-GB" altLang="en-US" sz="1000" dirty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548C1052-3153-4F5F-9F4C-145E81F3AD5C}"/>
              </a:ext>
            </a:extLst>
          </p:cNvPr>
          <p:cNvCxnSpPr/>
          <p:nvPr/>
        </p:nvCxnSpPr>
        <p:spPr>
          <a:xfrm>
            <a:off x="4071917" y="2440025"/>
            <a:ext cx="0" cy="31435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8A8E5828-E963-43F5-A5BD-91254AC0AAA8}"/>
              </a:ext>
            </a:extLst>
          </p:cNvPr>
          <p:cNvCxnSpPr/>
          <p:nvPr/>
        </p:nvCxnSpPr>
        <p:spPr>
          <a:xfrm>
            <a:off x="8084172" y="2440025"/>
            <a:ext cx="0" cy="31435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312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125</Words>
  <Application>Microsoft Office PowerPoint</Application>
  <PresentationFormat>Widescreen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Georgia</vt:lpstr>
      <vt:lpstr>Verdana</vt:lpstr>
      <vt:lpstr>Tema do Office</vt:lpstr>
      <vt:lpstr>PowerPoint Presentation</vt:lpstr>
      <vt:lpstr>PowerPoint Presentation</vt:lpstr>
      <vt:lpstr>PowerPoint Presentation</vt:lpstr>
      <vt:lpstr>Selected Software</vt:lpstr>
      <vt:lpstr>Process Flow</vt:lpstr>
      <vt:lpstr>Pinot Analysis  Loop Stage</vt:lpstr>
      <vt:lpstr>Debug Stage</vt:lpstr>
      <vt:lpstr>Data Processing Stage</vt:lpstr>
      <vt:lpstr>Challenges</vt:lpstr>
      <vt:lpstr>Results</vt:lpstr>
      <vt:lpstr>Relation between commits and nº of patterns changed</vt:lpstr>
      <vt:lpstr>Patterns added/removed per issue type</vt:lpstr>
      <vt:lpstr>Relation between changes per pattern</vt:lpstr>
      <vt:lpstr>Developers contribution to adding/removing patterns</vt:lpstr>
      <vt:lpstr>Average time to resolve issues containing pattern changes</vt:lpstr>
      <vt:lpstr>Average time to resolve different issue types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</dc:title>
  <dc:creator>Rita Gaspar</dc:creator>
  <cp:lastModifiedBy>Filipe Capela</cp:lastModifiedBy>
  <cp:revision>23</cp:revision>
  <dcterms:created xsi:type="dcterms:W3CDTF">2020-01-09T19:43:27Z</dcterms:created>
  <dcterms:modified xsi:type="dcterms:W3CDTF">2020-06-29T23:05:04Z</dcterms:modified>
</cp:coreProperties>
</file>