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CB2939-EF81-4A1D-88EF-1F914C71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000" y="1757664"/>
            <a:ext cx="8640000" cy="1468800"/>
          </a:xfrm>
        </p:spPr>
        <p:txBody>
          <a:bodyPr anchor="b">
            <a:normAutofit/>
          </a:bodyPr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83C1D55-BE30-4913-97C9-8A4B5805F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2EBF3-3778-4341-A015-89B533AD3D8D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C907F19-5F58-4B00-A2D6-15BE9E68F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20000" y="3060000"/>
            <a:ext cx="8640000" cy="2232000"/>
          </a:xfrm>
        </p:spPr>
        <p:txBody>
          <a:bodyPr anchor="t"/>
          <a:lstStyle>
            <a:lvl1pPr marL="72000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84326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gin/Ei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81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07C4F-C914-A13E-FCE4-EA07F2172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6064664-6032-8F4A-E223-EDD50C839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8C4FB33-55BA-55C3-0247-AFC997F9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3B31-0F41-4AF5-863C-BC8F4798FBBD}" type="datetimeFigureOut">
              <a:rPr lang="nl-NL" smtClean="0"/>
              <a:t>1-6-2023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1EA74C6-2553-57AE-F3D0-25F2FCB8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0C569F-A402-CD78-4AD6-0B1D64B5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BF3-3778-4341-A015-89B533AD3D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493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158E6-BFE0-4EF2-A193-3C0085B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B731D3A-6054-4511-A2E9-E2D6A36EF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2EBF3-3778-4341-A015-89B533AD3D8D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37AADF-02E6-4E61-8A90-A43F22763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18684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59751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oud Num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158E6-BFE0-4EF2-A193-3C0085B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B731D3A-6054-4511-A2E9-E2D6A36EF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2EBF3-3778-4341-A015-89B533AD3D8D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37AADF-02E6-4E61-8A90-A43F22763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1868400"/>
          </a:xfrm>
        </p:spPr>
        <p:txBody>
          <a:bodyPr/>
          <a:lstStyle>
            <a:lvl1pPr marL="720725" indent="-360363">
              <a:buFont typeface="+mj-lt"/>
              <a:buAutoNum type="arabicPeriod"/>
              <a:defRPr/>
            </a:lvl1pPr>
            <a:lvl2pPr marL="1073150" indent="-352425" defTabSz="193675">
              <a:buFont typeface="+mj-lt"/>
              <a:buAutoNum type="arabicPeriod"/>
              <a:defRPr sz="2000"/>
            </a:lvl2pPr>
            <a:lvl3pPr marL="1433513" indent="-342900">
              <a:buFont typeface="+mj-lt"/>
              <a:buAutoNum type="arabicPeriod"/>
              <a:defRPr/>
            </a:lvl3pPr>
            <a:lvl4pPr marL="1793875" indent="-358775">
              <a:buFont typeface="+mj-lt"/>
              <a:buAutoNum type="arabicPeriod"/>
              <a:defRPr sz="1600"/>
            </a:lvl4pPr>
            <a:lvl5pPr marL="2154238" indent="-358775">
              <a:buFont typeface="+mj-lt"/>
              <a:buAutoNum type="arabicPeriod"/>
              <a:defRPr sz="14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1561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158E6-BFE0-4EF2-A193-3C0085B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B731D3A-6054-4511-A2E9-E2D6A36EF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2EBF3-3778-4341-A015-89B533AD3D8D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CD8CB388-72B4-45F4-9CEE-02D7C0DDD5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520000" y="2970000"/>
            <a:ext cx="8280000" cy="18684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193151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A0032-55EC-45BB-8CD4-D2176F66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C1806A5-B5F0-47EE-A693-48769535ED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2EBF3-3778-4341-A015-89B533AD3D8D}" type="slidenum">
              <a:rPr lang="nl-NL" smtClean="0"/>
              <a:t>‹nr.›</a:t>
            </a:fld>
            <a:endParaRPr lang="nl-NL"/>
          </a:p>
        </p:txBody>
      </p:sp>
      <p:sp>
        <p:nvSpPr>
          <p:cNvPr id="4" name="Tijdelijke aanduiding voor afbeelding 5">
            <a:extLst>
              <a:ext uri="{FF2B5EF4-FFF2-40B4-BE49-F238E27FC236}">
                <a16:creationId xmlns:a16="http://schemas.microsoft.com/office/drawing/2014/main" id="{CC0BC91D-39B5-4E20-9599-C294C368A5D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520000" y="4838400"/>
            <a:ext cx="8280000" cy="18684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69DEDFC-133F-4A96-9D59-88BAC6BE1F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18684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03804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Ho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158E6-BFE0-4EF2-A193-3C0085B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B731D3A-6054-4511-A2E9-E2D6A36EF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2EBF3-3778-4341-A015-89B533AD3D8D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37AADF-02E6-4E61-8A90-A43F22763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18684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378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-3.95833E-6 -0.2724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6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0.00052 -0.1305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>
        <p:tmplLst>
          <p:tmpl>
            <p:tnLst>
              <p:par>
                <p:cTn presetID="64" presetClass="path" presetSubtype="0" decel="50000" fill="hold" nodeType="withEffect">
                  <p:stCondLst>
                    <p:cond delay="0"/>
                  </p:stCondLst>
                  <p:childTnLst>
                    <p:animMotion origin="layout" path="M -0.00052 0.06227 L -0.00052 -0.13055 " pathEditMode="relative" rAng="0" ptsTypes="AA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-965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158E6-BFE0-4EF2-A193-3C0085B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B731D3A-6054-4511-A2E9-E2D6A36EF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2EBF3-3778-4341-A015-89B533AD3D8D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37AADF-02E6-4E61-8A90-A43F22763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18684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18EBA5D4-36D4-40AE-B410-C7D5B25328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401218"/>
            <a:ext cx="12192000" cy="2456781"/>
          </a:xfrm>
          <a:solidFill>
            <a:schemeClr val="tx1">
              <a:alpha val="75000"/>
            </a:schemeClr>
          </a:solidFill>
        </p:spPr>
        <p:txBody>
          <a:bodyPr lIns="2628000" anchor="ctr" anchorCtr="0"/>
          <a:lstStyle>
            <a:lvl1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1pPr>
            <a:lvl2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2pPr>
            <a:lvl3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3pPr>
            <a:lvl4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4pPr>
            <a:lvl5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390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-3.95833E-6 -0.2724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6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0.00052 -0.1305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0.35556 " pathEditMode="fixed" rAng="0" ptsTypes="AA">
                                      <p:cBhvr>
                                        <p:cTn id="20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>
        <p:tmplLst>
          <p:tmpl>
            <p:tnLst>
              <p:par>
                <p:cTn presetID="64" presetClass="path" presetSubtype="0" decel="50000" fill="hold" nodeType="withEffect">
                  <p:stCondLst>
                    <p:cond delay="0"/>
                  </p:stCondLst>
                  <p:childTnLst>
                    <p:animMotion origin="layout" path="M -0.00052 0.06227 L -0.00052 -0.13055 " pathEditMode="relative" rAng="0" ptsTypes="AA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-9653"/>
                    </p:animMotion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1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2" presetClass="path" presetSubtype="0" fill="hold" nodeType="withEffect">
                  <p:stCondLst>
                    <p:cond delay="0"/>
                  </p:stCondLst>
                  <p:childTnLst>
                    <p:animMotion origin="layout" path="M 0 -3.33333E-6 L 0 0.35556 " pathEditMode="fixed" rAng="0" ptsTypes="AA">
                      <p:cBhvr>
                        <p:cTn dur="500" spd="-1000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17778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F798E-336A-47E3-AC2C-AB380B37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F0E6AA1-4568-4472-8FFD-399DA7B82D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2EBF3-3778-4341-A015-89B533AD3D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743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4A022AE-6BF3-4A6D-B0DD-4AAA8BCE45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2EBF3-3778-4341-A015-89B533AD3D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948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2520000" y="2664846"/>
            <a:ext cx="8280000" cy="1143000"/>
          </a:xfrm>
          <a:prstGeom prst="rect">
            <a:avLst/>
          </a:prstGeom>
        </p:spPr>
        <p:txBody>
          <a:bodyPr vert="horz" lIns="810000" tIns="45720" rIns="91440" bIns="45720" rtlCol="0" anchor="b" anchorCtr="0">
            <a:normAutofit/>
          </a:bodyPr>
          <a:lstStyle/>
          <a:p>
            <a:r>
              <a:rPr lang="nl-NL" dirty="0"/>
              <a:t>Klik om de stijl te bewerken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520000" y="2970000"/>
            <a:ext cx="8280000" cy="1868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Met cijfer</a:t>
            </a:r>
          </a:p>
          <a:p>
            <a:pPr lvl="2"/>
            <a:r>
              <a:rPr lang="nl-NL" dirty="0"/>
              <a:t>Tweede</a:t>
            </a:r>
          </a:p>
          <a:p>
            <a:pPr lvl="3"/>
            <a:r>
              <a:rPr lang="nl-NL" dirty="0"/>
              <a:t>Met cijfer</a:t>
            </a:r>
          </a:p>
          <a:p>
            <a:pPr lvl="4"/>
            <a:r>
              <a:rPr lang="nl-NL" dirty="0"/>
              <a:t>Derde met cijfer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1164824" y="197127"/>
            <a:ext cx="821499" cy="5161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i="1">
                <a:solidFill>
                  <a:schemeClr val="tx1">
                    <a:tint val="75000"/>
                  </a:schemeClr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fld id="{6A22EBF3-3778-4341-A015-89B533AD3D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544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3.95833E-6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>
        <p:tmplLst>
          <p:tmpl>
            <p:tnLst>
              <p:par>
                <p:cTn presetID="64" presetClass="path" presetSubtype="0" decel="50000" fill="hold" nodeType="withEffect">
                  <p:stCondLst>
                    <p:cond delay="0"/>
                  </p:stCondLst>
                  <p:childTnLst>
                    <p:animMotion origin="layout" path="M -0.00052 0.06227 L -3.95833E-6 -2.96296E-6 " pathEditMode="relative" rAng="0" ptsTypes="AA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6" y="-3125"/>
                    </p:animMotion>
                  </p:childTnLst>
                </p:cTn>
              </p:par>
            </p:tnLst>
          </p:tmpl>
        </p:tmplLst>
      </p:bldP>
    </p:bldLst>
  </p:timing>
  <p:txStyles>
    <p:titleStyle>
      <a:lvl1pPr algn="l" defTabSz="38576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720000" indent="0" algn="l" defTabSz="180000" rtl="0" eaLnBrk="1" latinLnBrk="0" hangingPunct="1">
        <a:spcBef>
          <a:spcPct val="20000"/>
        </a:spcBef>
        <a:buFont typeface="Arial" panose="020B0604020202020204" pitchFamily="34" charset="0"/>
        <a:buNone/>
        <a:tabLst>
          <a:tab pos="180000" algn="l"/>
        </a:tabLst>
        <a:defRPr sz="2100" kern="1200">
          <a:solidFill>
            <a:schemeClr val="tx1"/>
          </a:solidFill>
          <a:latin typeface="+mn-lt"/>
          <a:ea typeface="+mn-ea"/>
          <a:cs typeface="Segoe UI Semilight" panose="020B0402040204020203" pitchFamily="34" charset="0"/>
        </a:defRPr>
      </a:lvl1pPr>
      <a:lvl2pPr marL="720000" indent="-360000" algn="l" defTabSz="180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+mn-lt"/>
          <a:ea typeface="+mn-ea"/>
          <a:cs typeface="Segoe UI Semilight" panose="020B0402040204020203" pitchFamily="34" charset="0"/>
        </a:defRPr>
      </a:lvl2pPr>
      <a:lvl3pPr marL="1080000" indent="0" algn="l" defTabSz="180000" rtl="0" eaLnBrk="1" latinLnBrk="0" hangingPunct="1">
        <a:spcBef>
          <a:spcPct val="20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Segoe UI Semilight" panose="020B0402040204020203" pitchFamily="34" charset="0"/>
        </a:defRPr>
      </a:lvl3pPr>
      <a:lvl4pPr marL="1080000" indent="-360000" algn="l" defTabSz="1800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Segoe UI Semilight" panose="020B0402040204020203" pitchFamily="34" charset="0"/>
        </a:defRPr>
      </a:lvl4pPr>
      <a:lvl5pPr marL="1260000" indent="-360000" algn="l" defTabSz="1800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Segoe UI Semilight" panose="020B0402040204020203" pitchFamily="34" charset="0"/>
        </a:defRPr>
      </a:lvl5pPr>
      <a:lvl6pPr marL="1060847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01">
          <p15:clr>
            <a:srgbClr val="F26B43"/>
          </p15:clr>
        </p15:guide>
        <p15:guide id="2" pos="279">
          <p15:clr>
            <a:srgbClr val="F26B43"/>
          </p15:clr>
        </p15:guide>
        <p15:guide id="3" pos="937">
          <p15:clr>
            <a:srgbClr val="F26B43"/>
          </p15:clr>
        </p15:guide>
        <p15:guide id="4" pos="67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455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1B600-0F68-5490-EB87-11467DF7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Putting the </a:t>
            </a:r>
            <a:r>
              <a:rPr lang="el-GR" dirty="0"/>
              <a:t>Λ</a:t>
            </a:r>
            <a:r>
              <a:rPr lang="nl-NL" dirty="0"/>
              <a:t> in </a:t>
            </a:r>
            <a:r>
              <a:rPr lang="nl-NL" dirty="0" err="1"/>
              <a:t>Haske</a:t>
            </a:r>
            <a:r>
              <a:rPr lang="el-GR" dirty="0"/>
              <a:t>ΛΛ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B908616-8FE8-4946-4AA9-A9EE1421D4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User-</a:t>
            </a:r>
            <a:r>
              <a:rPr lang="nl-NL" dirty="0" err="1"/>
              <a:t>friendly</a:t>
            </a:r>
            <a:r>
              <a:rPr lang="nl-NL" dirty="0"/>
              <a:t> </a:t>
            </a:r>
            <a:r>
              <a:rPr lang="el-GR" dirty="0"/>
              <a:t>Λ</a:t>
            </a:r>
            <a:r>
              <a:rPr lang="nl-NL" dirty="0"/>
              <a:t>-calculus in </a:t>
            </a:r>
            <a:r>
              <a:rPr lang="nl-NL" dirty="0" err="1"/>
              <a:t>Haskell</a:t>
            </a:r>
            <a:endParaRPr lang="nl-NL" dirty="0"/>
          </a:p>
          <a:p>
            <a:endParaRPr lang="nl-NL" dirty="0"/>
          </a:p>
          <a:p>
            <a:r>
              <a:rPr lang="nl-NL" dirty="0"/>
              <a:t>Floris Westerman</a:t>
            </a:r>
          </a:p>
        </p:txBody>
      </p:sp>
    </p:spTree>
    <p:extLst>
      <p:ext uri="{BB962C8B-B14F-4D97-AF65-F5344CB8AC3E}">
        <p14:creationId xmlns:p14="http://schemas.microsoft.com/office/powerpoint/2010/main" val="62885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3ABAB-1973-8A31-5D64-2424D079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Scope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A664BB-5880-3BFD-EADB-B539BBCABF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2091284"/>
          </a:xfrm>
        </p:spPr>
        <p:txBody>
          <a:bodyPr>
            <a:normAutofit/>
          </a:bodyPr>
          <a:lstStyle/>
          <a:p>
            <a:r>
              <a:rPr lang="nl-NL" dirty="0" err="1"/>
              <a:t>Untyped</a:t>
            </a:r>
            <a:r>
              <a:rPr lang="nl-NL" dirty="0"/>
              <a:t> </a:t>
            </a:r>
            <a:r>
              <a:rPr lang="el-GR" dirty="0"/>
              <a:t>Λ</a:t>
            </a:r>
            <a:r>
              <a:rPr lang="nl-NL" dirty="0"/>
              <a:t>-calculus</a:t>
            </a:r>
          </a:p>
          <a:p>
            <a:r>
              <a:rPr lang="nl-NL" dirty="0" err="1"/>
              <a:t>Simply</a:t>
            </a:r>
            <a:r>
              <a:rPr lang="nl-NL" dirty="0"/>
              <a:t> </a:t>
            </a:r>
            <a:r>
              <a:rPr lang="nl-NL" dirty="0" err="1"/>
              <a:t>typed</a:t>
            </a:r>
            <a:r>
              <a:rPr lang="nl-NL" dirty="0"/>
              <a:t> </a:t>
            </a:r>
            <a:r>
              <a:rPr lang="el-GR" dirty="0"/>
              <a:t>Λ</a:t>
            </a:r>
            <a:r>
              <a:rPr lang="nl-NL" dirty="0"/>
              <a:t>-calculus</a:t>
            </a:r>
          </a:p>
          <a:p>
            <a:r>
              <a:rPr lang="nl-NL" dirty="0" err="1"/>
              <a:t>Polymorphic</a:t>
            </a:r>
            <a:r>
              <a:rPr lang="nl-NL" dirty="0"/>
              <a:t> </a:t>
            </a:r>
            <a:r>
              <a:rPr lang="el-GR" dirty="0"/>
              <a:t>Λ</a:t>
            </a:r>
            <a:r>
              <a:rPr lang="nl-NL" dirty="0"/>
              <a:t>-calculus (“System F”)</a:t>
            </a:r>
          </a:p>
          <a:p>
            <a:endParaRPr lang="nl-NL" dirty="0"/>
          </a:p>
          <a:p>
            <a:r>
              <a:rPr lang="nl-NL" dirty="0"/>
              <a:t>Focus on </a:t>
            </a:r>
            <a:r>
              <a:rPr lang="nl-NL" dirty="0" err="1"/>
              <a:t>extensibility</a:t>
            </a:r>
            <a:r>
              <a:rPr lang="nl-NL" dirty="0"/>
              <a:t> and user-</a:t>
            </a:r>
            <a:r>
              <a:rPr lang="nl-NL" dirty="0" err="1"/>
              <a:t>friendliness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221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5D744E-0D73-E6BB-445C-E5D5FC4F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Philosophy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56C9B1E-5C97-39E3-6A85-3C77DFF158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No “user-</a:t>
            </a:r>
            <a:r>
              <a:rPr lang="nl-NL" dirty="0" err="1"/>
              <a:t>facing</a:t>
            </a:r>
            <a:r>
              <a:rPr lang="nl-NL" dirty="0"/>
              <a:t>” </a:t>
            </a:r>
            <a:r>
              <a:rPr lang="nl-NL" dirty="0" err="1"/>
              <a:t>library</a:t>
            </a:r>
            <a:r>
              <a:rPr lang="nl-NL" dirty="0"/>
              <a:t>:</a:t>
            </a:r>
          </a:p>
          <a:p>
            <a:r>
              <a:rPr lang="nl-NL" dirty="0"/>
              <a:t>	No parsing…</a:t>
            </a:r>
          </a:p>
          <a:p>
            <a:r>
              <a:rPr lang="nl-NL" dirty="0"/>
              <a:t>	but </a:t>
            </a:r>
            <a:r>
              <a:rPr lang="nl-NL" dirty="0" err="1"/>
              <a:t>accessible</a:t>
            </a:r>
            <a:r>
              <a:rPr lang="nl-NL" dirty="0"/>
              <a:t> </a:t>
            </a:r>
            <a:r>
              <a:rPr lang="nl-NL" dirty="0" err="1"/>
              <a:t>notation</a:t>
            </a:r>
            <a:r>
              <a:rPr lang="nl-NL" dirty="0"/>
              <a:t> in native </a:t>
            </a:r>
            <a:r>
              <a:rPr lang="nl-NL" dirty="0" err="1"/>
              <a:t>Haskell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7379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7B3257-74E7-A467-9D06-FC653601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Untyped</a:t>
            </a:r>
            <a:r>
              <a:rPr lang="nl-NL" dirty="0"/>
              <a:t> </a:t>
            </a:r>
            <a:r>
              <a:rPr lang="el-GR" dirty="0"/>
              <a:t>Λ</a:t>
            </a:r>
            <a:r>
              <a:rPr lang="nl-NL" dirty="0"/>
              <a:t>-calculus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jdelijke aanduiding voor tekst 3">
                <a:extLst>
                  <a:ext uri="{FF2B5EF4-FFF2-40B4-BE49-F238E27FC236}">
                    <a16:creationId xmlns:a16="http://schemas.microsoft.com/office/drawing/2014/main" id="{86A8D1E2-29B4-9C1B-3D0E-2412F8E7E91F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nl-NL" dirty="0"/>
                  <a:t>Simple data types, hard to </a:t>
                </a:r>
                <a:r>
                  <a:rPr lang="nl-NL" dirty="0" err="1"/>
                  <a:t>read</a:t>
                </a:r>
                <a:endParaRPr lang="nl-NL" dirty="0"/>
              </a:p>
              <a:p>
                <a:r>
                  <a:rPr lang="nl-NL" dirty="0"/>
                  <a:t>“</a:t>
                </a:r>
                <a:r>
                  <a:rPr lang="nl-NL" dirty="0" err="1"/>
                  <a:t>Holy</a:t>
                </a:r>
                <a:r>
                  <a:rPr lang="nl-NL" dirty="0"/>
                  <a:t> </a:t>
                </a:r>
                <a:r>
                  <a:rPr lang="nl-NL" dirty="0" err="1"/>
                  <a:t>grail</a:t>
                </a:r>
                <a:r>
                  <a:rPr lang="nl-NL" dirty="0"/>
                  <a:t>” is </a:t>
                </a:r>
                <a:r>
                  <a:rPr lang="nl-NL" dirty="0" err="1"/>
                  <a:t>mathematical</a:t>
                </a:r>
                <a:r>
                  <a:rPr lang="nl-NL" dirty="0"/>
                  <a:t> </a:t>
                </a:r>
                <a:r>
                  <a:rPr lang="nl-NL" dirty="0" err="1"/>
                  <a:t>notation</a:t>
                </a:r>
                <a:r>
                  <a:rPr lang="nl-NL" dirty="0"/>
                  <a:t>, e.g.: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𝑥𝑦𝑧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𝑦𝑎𝑥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  <a:p>
                <a:r>
                  <a:rPr lang="nl-NL" dirty="0"/>
                  <a:t>Challenge, strings are no </a:t>
                </a:r>
                <a:r>
                  <a:rPr lang="nl-NL" dirty="0" err="1"/>
                  <a:t>functions</a:t>
                </a:r>
                <a:r>
                  <a:rPr lang="nl-NL" dirty="0"/>
                  <a:t>, </a:t>
                </a:r>
                <a:r>
                  <a:rPr lang="nl-NL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(.)</a:t>
                </a:r>
                <a:r>
                  <a:rPr lang="nl-NL" dirty="0"/>
                  <a:t> is </a:t>
                </a:r>
                <a:r>
                  <a:rPr lang="nl-NL" dirty="0" err="1"/>
                  <a:t>already</a:t>
                </a:r>
                <a:r>
                  <a:rPr lang="nl-NL" dirty="0"/>
                  <a:t> </a:t>
                </a:r>
                <a:r>
                  <a:rPr lang="nl-NL" dirty="0" err="1"/>
                  <a:t>defined</a:t>
                </a:r>
                <a:r>
                  <a:rPr lang="nl-NL" dirty="0"/>
                  <a:t>, etc.</a:t>
                </a:r>
              </a:p>
            </p:txBody>
          </p:sp>
        </mc:Choice>
        <mc:Fallback>
          <p:sp>
            <p:nvSpPr>
              <p:cNvPr id="4" name="Tijdelijke aanduiding voor tekst 3">
                <a:extLst>
                  <a:ext uri="{FF2B5EF4-FFF2-40B4-BE49-F238E27FC236}">
                    <a16:creationId xmlns:a16="http://schemas.microsoft.com/office/drawing/2014/main" id="{86A8D1E2-29B4-9C1B-3D0E-2412F8E7E9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t="-195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E3D7459-9FC9-BEF9-FAC9-E03F806A58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type </a:t>
            </a:r>
            <a:r>
              <a:rPr lang="nl-NL" dirty="0" err="1"/>
              <a:t>Variable</a:t>
            </a:r>
            <a:r>
              <a:rPr lang="nl-NL" dirty="0"/>
              <a:t> = String</a:t>
            </a:r>
          </a:p>
          <a:p>
            <a:r>
              <a:rPr lang="nl-NL" dirty="0"/>
              <a:t>data </a:t>
            </a:r>
            <a:r>
              <a:rPr lang="el-GR" dirty="0"/>
              <a:t>Λ</a:t>
            </a:r>
            <a:r>
              <a:rPr lang="nl-NL" dirty="0"/>
              <a:t> = Var </a:t>
            </a:r>
            <a:r>
              <a:rPr lang="nl-NL" dirty="0" err="1"/>
              <a:t>Variable</a:t>
            </a:r>
            <a:r>
              <a:rPr lang="nl-NL" dirty="0"/>
              <a:t> | </a:t>
            </a:r>
            <a:r>
              <a:rPr lang="el-GR" dirty="0"/>
              <a:t>Λ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el-GR" dirty="0"/>
              <a:t>Λ</a:t>
            </a:r>
            <a:r>
              <a:rPr lang="nl-NL" dirty="0"/>
              <a:t> | App </a:t>
            </a:r>
            <a:r>
              <a:rPr lang="el-GR" dirty="0"/>
              <a:t>Λ</a:t>
            </a:r>
            <a:r>
              <a:rPr lang="nl-NL" dirty="0"/>
              <a:t> </a:t>
            </a:r>
            <a:r>
              <a:rPr lang="el-GR" dirty="0"/>
              <a:t>Λ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foo</a:t>
            </a:r>
            <a:r>
              <a:rPr lang="nl-NL" dirty="0"/>
              <a:t> = </a:t>
            </a:r>
            <a:r>
              <a:rPr lang="el-GR" dirty="0"/>
              <a:t>Λ</a:t>
            </a:r>
            <a:r>
              <a:rPr lang="nl-NL" dirty="0"/>
              <a:t> “x” (</a:t>
            </a:r>
            <a:r>
              <a:rPr lang="el-GR" dirty="0"/>
              <a:t>Λ</a:t>
            </a:r>
            <a:r>
              <a:rPr lang="nl-NL" dirty="0"/>
              <a:t> “y” (</a:t>
            </a:r>
            <a:r>
              <a:rPr lang="el-GR" dirty="0"/>
              <a:t>Λ</a:t>
            </a:r>
            <a:r>
              <a:rPr lang="nl-NL" dirty="0"/>
              <a:t> “z” (App (Var “z”) (</a:t>
            </a:r>
            <a:r>
              <a:rPr lang="el-GR" dirty="0"/>
              <a:t>Λ</a:t>
            </a:r>
            <a:r>
              <a:rPr lang="nl-NL" dirty="0"/>
              <a:t> “a” (App (App (Var “y”) (Var “a”)) (Var “x”))))))</a:t>
            </a:r>
          </a:p>
        </p:txBody>
      </p:sp>
    </p:spTree>
    <p:extLst>
      <p:ext uri="{BB962C8B-B14F-4D97-AF65-F5344CB8AC3E}">
        <p14:creationId xmlns:p14="http://schemas.microsoft.com/office/powerpoint/2010/main" val="60195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-3.95833E-6 -0.2724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6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0.00052 -0.1305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0.35556 " pathEditMode="fixed" rAng="0" ptsTypes="AA">
                                      <p:cBhvr>
                                        <p:cTn id="20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0.00052 -0.13055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0.00052 -0.13055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4" grpId="1" uiExpand="1" build="p"/>
      <p:bldP spid="5" grpId="0" animBg="1"/>
      <p:bldP spid="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C1162A-264E-F8B3-A9BC-8399E98B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Approaches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D208122-4509-231C-60E1-E8B5979167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69999"/>
            <a:ext cx="8280000" cy="2158181"/>
          </a:xfrm>
        </p:spPr>
        <p:txBody>
          <a:bodyPr>
            <a:normAutofit/>
          </a:bodyPr>
          <a:lstStyle/>
          <a:p>
            <a:r>
              <a:rPr lang="nl-NL" dirty="0"/>
              <a:t>Helper </a:t>
            </a:r>
            <a:r>
              <a:rPr lang="nl-NL" dirty="0" err="1"/>
              <a:t>functions</a:t>
            </a:r>
            <a:r>
              <a:rPr lang="nl-NL" dirty="0"/>
              <a:t>?</a:t>
            </a:r>
          </a:p>
          <a:p>
            <a:r>
              <a:rPr lang="nl-NL" dirty="0"/>
              <a:t>Custom data types?</a:t>
            </a:r>
          </a:p>
          <a:p>
            <a:r>
              <a:rPr lang="nl-NL" dirty="0" err="1"/>
              <a:t>Lists</a:t>
            </a:r>
            <a:r>
              <a:rPr lang="nl-NL" dirty="0"/>
              <a:t>?</a:t>
            </a:r>
          </a:p>
          <a:p>
            <a:r>
              <a:rPr lang="nl-NL" dirty="0" err="1"/>
              <a:t>Variadic</a:t>
            </a:r>
            <a:r>
              <a:rPr lang="nl-NL" dirty="0"/>
              <a:t> </a:t>
            </a:r>
            <a:r>
              <a:rPr lang="nl-NL" dirty="0" err="1"/>
              <a:t>functions</a:t>
            </a:r>
            <a:r>
              <a:rPr lang="nl-NL" dirty="0"/>
              <a:t>?</a:t>
            </a:r>
          </a:p>
          <a:p>
            <a:r>
              <a:rPr lang="nl-NL" strike="sngStrike" dirty="0"/>
              <a:t>Parsing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CB79EE7-0709-47C2-C318-48131EF44F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1: [“x”, “y”, “z”] `</a:t>
            </a:r>
            <a:r>
              <a:rPr lang="el-GR" dirty="0"/>
              <a:t>λ</a:t>
            </a:r>
            <a:r>
              <a:rPr lang="nl-NL" dirty="0"/>
              <a:t>` [“z”, ???]</a:t>
            </a:r>
          </a:p>
          <a:p>
            <a:r>
              <a:rPr lang="nl-NL" dirty="0"/>
              <a:t>2: [</a:t>
            </a:r>
            <a:r>
              <a:rPr lang="el-GR" dirty="0"/>
              <a:t>λ</a:t>
            </a:r>
            <a:r>
              <a:rPr lang="nl-NL" dirty="0"/>
              <a:t>“x”, </a:t>
            </a:r>
            <a:r>
              <a:rPr lang="el-GR" dirty="0"/>
              <a:t>λ</a:t>
            </a:r>
            <a:r>
              <a:rPr lang="nl-NL" dirty="0"/>
              <a:t>“y”, </a:t>
            </a:r>
            <a:r>
              <a:rPr lang="el-GR" dirty="0"/>
              <a:t>λ</a:t>
            </a:r>
            <a:r>
              <a:rPr lang="nl-NL" dirty="0"/>
              <a:t>“z”, </a:t>
            </a:r>
            <a:r>
              <a:rPr lang="nl-NL" dirty="0" err="1"/>
              <a:t>c“z</a:t>
            </a:r>
            <a:r>
              <a:rPr lang="nl-NL" dirty="0"/>
              <a:t>”, nest [</a:t>
            </a:r>
            <a:r>
              <a:rPr lang="el-GR" dirty="0"/>
              <a:t>λ</a:t>
            </a:r>
            <a:r>
              <a:rPr lang="nl-NL" dirty="0"/>
              <a:t>“a”, </a:t>
            </a:r>
            <a:r>
              <a:rPr lang="nl-NL" dirty="0" err="1"/>
              <a:t>c“y</a:t>
            </a:r>
            <a:r>
              <a:rPr lang="nl-NL" dirty="0"/>
              <a:t>”, </a:t>
            </a:r>
            <a:r>
              <a:rPr lang="nl-NL" dirty="0" err="1"/>
              <a:t>c“a</a:t>
            </a:r>
            <a:r>
              <a:rPr lang="nl-NL" dirty="0"/>
              <a:t>”, </a:t>
            </a:r>
            <a:r>
              <a:rPr lang="nl-NL" dirty="0" err="1"/>
              <a:t>c“z</a:t>
            </a:r>
            <a:r>
              <a:rPr lang="nl-NL" dirty="0"/>
              <a:t>”]]</a:t>
            </a:r>
          </a:p>
          <a:p>
            <a:r>
              <a:rPr lang="nl-NL" dirty="0"/>
              <a:t>3: </a:t>
            </a:r>
            <a:r>
              <a:rPr lang="el-GR" dirty="0"/>
              <a:t>λ</a:t>
            </a:r>
            <a:r>
              <a:rPr lang="nl-NL" dirty="0"/>
              <a:t>“x” “y” “z” ==&gt; “z” $$ (</a:t>
            </a:r>
            <a:r>
              <a:rPr lang="el-GR" dirty="0"/>
              <a:t>λ</a:t>
            </a:r>
            <a:r>
              <a:rPr lang="nl-NL" dirty="0"/>
              <a:t>“a” ==&gt; “y” $$ “a” $$ “z”)</a:t>
            </a:r>
          </a:p>
        </p:txBody>
      </p:sp>
    </p:spTree>
    <p:extLst>
      <p:ext uri="{BB962C8B-B14F-4D97-AF65-F5344CB8AC3E}">
        <p14:creationId xmlns:p14="http://schemas.microsoft.com/office/powerpoint/2010/main" val="405849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FF63A1-6D68-53E9-FAFE-17E56E17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Variadic</a:t>
            </a:r>
            <a:r>
              <a:rPr lang="nl-NL" dirty="0"/>
              <a:t> </a:t>
            </a:r>
            <a:r>
              <a:rPr lang="nl-NL" dirty="0" err="1"/>
              <a:t>Functions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767C25E-33AA-2705-FB1C-425B8FF452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… in </a:t>
            </a:r>
            <a:r>
              <a:rPr lang="nl-NL" dirty="0" err="1"/>
              <a:t>Haskell</a:t>
            </a:r>
            <a:r>
              <a:rPr lang="nl-NL" dirty="0"/>
              <a:t>?</a:t>
            </a:r>
          </a:p>
          <a:p>
            <a:r>
              <a:rPr lang="nl-NL" dirty="0" err="1"/>
              <a:t>Abuse</a:t>
            </a:r>
            <a:r>
              <a:rPr lang="nl-NL" dirty="0"/>
              <a:t> of type classes</a:t>
            </a:r>
          </a:p>
          <a:p>
            <a:r>
              <a:rPr lang="nl-NL" dirty="0"/>
              <a:t>Construct a “</a:t>
            </a:r>
            <a:r>
              <a:rPr lang="nl-NL" dirty="0" err="1"/>
              <a:t>recursive</a:t>
            </a:r>
            <a:r>
              <a:rPr lang="nl-NL" dirty="0"/>
              <a:t>” typeclass</a:t>
            </a:r>
          </a:p>
        </p:txBody>
      </p:sp>
    </p:spTree>
    <p:extLst>
      <p:ext uri="{BB962C8B-B14F-4D97-AF65-F5344CB8AC3E}">
        <p14:creationId xmlns:p14="http://schemas.microsoft.com/office/powerpoint/2010/main" val="399588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E35D69-B1B2-F241-CAFD-489CEF15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Polymorphic</a:t>
            </a:r>
            <a:r>
              <a:rPr lang="nl-NL" dirty="0"/>
              <a:t> </a:t>
            </a:r>
            <a:r>
              <a:rPr lang="el-GR" dirty="0"/>
              <a:t>Λ</a:t>
            </a:r>
            <a:r>
              <a:rPr lang="nl-NL" dirty="0"/>
              <a:t>-calculus (“System F”)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135AF79F-D6CA-8325-ADB0-21FD94AA3328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nl-NL" dirty="0"/>
                  <a:t>Introduce type variables: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 :∀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nl-NL" dirty="0"/>
              </a:p>
              <a:p>
                <a:r>
                  <a:rPr lang="nl-NL" dirty="0" err="1"/>
                  <a:t>Allows</a:t>
                </a:r>
                <a:r>
                  <a:rPr lang="nl-NL" dirty="0"/>
                  <a:t> </a:t>
                </a:r>
                <a:r>
                  <a:rPr lang="nl-NL" dirty="0" err="1"/>
                  <a:t>us</a:t>
                </a:r>
                <a:r>
                  <a:rPr lang="nl-NL" dirty="0"/>
                  <a:t> to combine </a:t>
                </a:r>
                <a:r>
                  <a:rPr lang="nl-NL" dirty="0" err="1"/>
                  <a:t>structures</a:t>
                </a:r>
                <a:r>
                  <a:rPr lang="nl-NL" dirty="0"/>
                  <a:t> (trees, </a:t>
                </a:r>
                <a:r>
                  <a:rPr lang="nl-NL" dirty="0" err="1"/>
                  <a:t>booleans</a:t>
                </a:r>
                <a:r>
                  <a:rPr lang="nl-NL" dirty="0"/>
                  <a:t>, </a:t>
                </a:r>
                <a:r>
                  <a:rPr lang="nl-NL" dirty="0" err="1"/>
                  <a:t>numbers</a:t>
                </a:r>
                <a:r>
                  <a:rPr lang="nl-NL" dirty="0"/>
                  <a:t>, </a:t>
                </a:r>
                <a:r>
                  <a:rPr lang="nl-NL" dirty="0" err="1"/>
                  <a:t>lists</a:t>
                </a:r>
                <a:r>
                  <a:rPr lang="nl-NL" dirty="0"/>
                  <a:t>)</a:t>
                </a:r>
              </a:p>
              <a:p>
                <a:r>
                  <a:rPr lang="nl-NL" dirty="0"/>
                  <a:t>“</a:t>
                </a:r>
                <a:r>
                  <a:rPr lang="nl-NL" dirty="0" err="1"/>
                  <a:t>Mixing</a:t>
                </a:r>
                <a:r>
                  <a:rPr lang="nl-NL" dirty="0"/>
                  <a:t>” types and variables is tricky</a:t>
                </a:r>
              </a:p>
            </p:txBody>
          </p:sp>
        </mc:Choice>
        <mc:Fallback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135AF79F-D6CA-8325-ADB0-21FD94AA33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t="-195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05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739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Thema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Subtiel eff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24B295F0-724B-4E4E-8D78-157EADA540EA}" vid="{5E5200B7-9506-4BFB-BC4D-47E8ABF3C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32</TotalTime>
  <Words>325</Words>
  <Application>Microsoft Office PowerPoint</Application>
  <PresentationFormat>Breedbeeld</PresentationFormat>
  <Paragraphs>39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Cascadia Code</vt:lpstr>
      <vt:lpstr>Segoe UI Light</vt:lpstr>
      <vt:lpstr>Segoe UI Semilight</vt:lpstr>
      <vt:lpstr>Default Theme</vt:lpstr>
      <vt:lpstr>PowerPoint-presentatie</vt:lpstr>
      <vt:lpstr>Putting the Λ in HaskeΛΛ</vt:lpstr>
      <vt:lpstr>Scope</vt:lpstr>
      <vt:lpstr>Philosophy</vt:lpstr>
      <vt:lpstr>Untyped Λ-calculus</vt:lpstr>
      <vt:lpstr>Approaches</vt:lpstr>
      <vt:lpstr>Variadic Functions</vt:lpstr>
      <vt:lpstr>Polymorphic Λ-calculus (“System F”)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Putting the Λ in HaskeΛΛ</dc:title>
  <dc:creator>Floris Westerman</dc:creator>
  <cp:lastModifiedBy>Floris Westerman</cp:lastModifiedBy>
  <cp:revision>11</cp:revision>
  <dcterms:created xsi:type="dcterms:W3CDTF">2023-06-01T20:17:40Z</dcterms:created>
  <dcterms:modified xsi:type="dcterms:W3CDTF">2023-06-01T20:50:26Z</dcterms:modified>
</cp:coreProperties>
</file>