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2" r:id="rId7"/>
    <p:sldId id="261" r:id="rId8"/>
    <p:sldId id="268" r:id="rId9"/>
    <p:sldId id="263" r:id="rId10"/>
    <p:sldId id="264" r:id="rId11"/>
    <p:sldId id="265" r:id="rId12"/>
    <p:sldId id="269" r:id="rId13"/>
    <p:sldId id="266"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99" d="100"/>
          <a:sy n="99" d="100"/>
        </p:scale>
        <p:origin x="88"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6C7C2-AEEC-450B-A168-08F0A56E8961}"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2D145-5C2F-42A6-B8E3-96F7F8BE98DB}" type="slidenum">
              <a:rPr lang="en-US" smtClean="0"/>
              <a:t>‹#›</a:t>
            </a:fld>
            <a:endParaRPr lang="en-US"/>
          </a:p>
        </p:txBody>
      </p:sp>
    </p:spTree>
    <p:extLst>
      <p:ext uri="{BB962C8B-B14F-4D97-AF65-F5344CB8AC3E}">
        <p14:creationId xmlns:p14="http://schemas.microsoft.com/office/powerpoint/2010/main" val="2151085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2D145-5C2F-42A6-B8E3-96F7F8BE98DB}" type="slidenum">
              <a:rPr lang="en-US" smtClean="0"/>
              <a:t>1</a:t>
            </a:fld>
            <a:endParaRPr lang="en-US"/>
          </a:p>
        </p:txBody>
      </p:sp>
    </p:spTree>
    <p:extLst>
      <p:ext uri="{BB962C8B-B14F-4D97-AF65-F5344CB8AC3E}">
        <p14:creationId xmlns:p14="http://schemas.microsoft.com/office/powerpoint/2010/main" val="64284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2D145-5C2F-42A6-B8E3-96F7F8BE98DB}" type="slidenum">
              <a:rPr lang="en-US" smtClean="0"/>
              <a:t>5</a:t>
            </a:fld>
            <a:endParaRPr lang="en-US"/>
          </a:p>
        </p:txBody>
      </p:sp>
    </p:spTree>
    <p:extLst>
      <p:ext uri="{BB962C8B-B14F-4D97-AF65-F5344CB8AC3E}">
        <p14:creationId xmlns:p14="http://schemas.microsoft.com/office/powerpoint/2010/main" val="935535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use for the colormap: because the </a:t>
            </a:r>
            <a:r>
              <a:rPr lang="en-US" dirty="0" err="1"/>
              <a:t>jet_r</a:t>
            </a:r>
            <a:r>
              <a:rPr lang="en-US" dirty="0"/>
              <a:t> colormap correspond to the result of the pH test paper, as higher pH is more blue and lower pH is more red. </a:t>
            </a:r>
          </a:p>
        </p:txBody>
      </p:sp>
      <p:sp>
        <p:nvSpPr>
          <p:cNvPr id="4" name="Slide Number Placeholder 3"/>
          <p:cNvSpPr>
            <a:spLocks noGrp="1"/>
          </p:cNvSpPr>
          <p:nvPr>
            <p:ph type="sldNum" sz="quarter" idx="5"/>
          </p:nvPr>
        </p:nvSpPr>
        <p:spPr/>
        <p:txBody>
          <a:bodyPr/>
          <a:lstStyle/>
          <a:p>
            <a:fld id="{2F82D145-5C2F-42A6-B8E3-96F7F8BE98DB}" type="slidenum">
              <a:rPr lang="en-US" smtClean="0"/>
              <a:t>8</a:t>
            </a:fld>
            <a:endParaRPr lang="en-US"/>
          </a:p>
        </p:txBody>
      </p:sp>
    </p:spTree>
    <p:extLst>
      <p:ext uri="{BB962C8B-B14F-4D97-AF65-F5344CB8AC3E}">
        <p14:creationId xmlns:p14="http://schemas.microsoft.com/office/powerpoint/2010/main" val="312779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use for the colormap: because the </a:t>
            </a:r>
            <a:r>
              <a:rPr lang="en-US" dirty="0" err="1"/>
              <a:t>jet_r</a:t>
            </a:r>
            <a:r>
              <a:rPr lang="en-US" dirty="0"/>
              <a:t> colormap correspond to the result of the pH test paper, as higher pH is more blue and lower pH is more red. </a:t>
            </a:r>
          </a:p>
        </p:txBody>
      </p:sp>
      <p:sp>
        <p:nvSpPr>
          <p:cNvPr id="4" name="Slide Number Placeholder 3"/>
          <p:cNvSpPr>
            <a:spLocks noGrp="1"/>
          </p:cNvSpPr>
          <p:nvPr>
            <p:ph type="sldNum" sz="quarter" idx="5"/>
          </p:nvPr>
        </p:nvSpPr>
        <p:spPr/>
        <p:txBody>
          <a:bodyPr/>
          <a:lstStyle/>
          <a:p>
            <a:fld id="{2F82D145-5C2F-42A6-B8E3-96F7F8BE98DB}" type="slidenum">
              <a:rPr lang="en-US" smtClean="0"/>
              <a:t>9</a:t>
            </a:fld>
            <a:endParaRPr lang="en-US"/>
          </a:p>
        </p:txBody>
      </p:sp>
    </p:spTree>
    <p:extLst>
      <p:ext uri="{BB962C8B-B14F-4D97-AF65-F5344CB8AC3E}">
        <p14:creationId xmlns:p14="http://schemas.microsoft.com/office/powerpoint/2010/main" val="2693324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2D145-5C2F-42A6-B8E3-96F7F8BE98DB}" type="slidenum">
              <a:rPr lang="en-US" smtClean="0"/>
              <a:t>11</a:t>
            </a:fld>
            <a:endParaRPr lang="en-US"/>
          </a:p>
        </p:txBody>
      </p:sp>
    </p:spTree>
    <p:extLst>
      <p:ext uri="{BB962C8B-B14F-4D97-AF65-F5344CB8AC3E}">
        <p14:creationId xmlns:p14="http://schemas.microsoft.com/office/powerpoint/2010/main" val="928360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2D145-5C2F-42A6-B8E3-96F7F8BE98DB}" type="slidenum">
              <a:rPr lang="en-US" smtClean="0"/>
              <a:t>12</a:t>
            </a:fld>
            <a:endParaRPr lang="en-US"/>
          </a:p>
        </p:txBody>
      </p:sp>
    </p:spTree>
    <p:extLst>
      <p:ext uri="{BB962C8B-B14F-4D97-AF65-F5344CB8AC3E}">
        <p14:creationId xmlns:p14="http://schemas.microsoft.com/office/powerpoint/2010/main" val="627112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trend here is not very obvious. Many other factors would affect the pH </a:t>
            </a:r>
          </a:p>
          <a:p>
            <a:endParaRPr lang="en-US" dirty="0"/>
          </a:p>
        </p:txBody>
      </p:sp>
      <p:sp>
        <p:nvSpPr>
          <p:cNvPr id="4" name="Slide Number Placeholder 3"/>
          <p:cNvSpPr>
            <a:spLocks noGrp="1"/>
          </p:cNvSpPr>
          <p:nvPr>
            <p:ph type="sldNum" sz="quarter" idx="5"/>
          </p:nvPr>
        </p:nvSpPr>
        <p:spPr/>
        <p:txBody>
          <a:bodyPr/>
          <a:lstStyle/>
          <a:p>
            <a:fld id="{2F82D145-5C2F-42A6-B8E3-96F7F8BE98DB}" type="slidenum">
              <a:rPr lang="en-US" smtClean="0"/>
              <a:t>13</a:t>
            </a:fld>
            <a:endParaRPr lang="en-US"/>
          </a:p>
        </p:txBody>
      </p:sp>
    </p:spTree>
    <p:extLst>
      <p:ext uri="{BB962C8B-B14F-4D97-AF65-F5344CB8AC3E}">
        <p14:creationId xmlns:p14="http://schemas.microsoft.com/office/powerpoint/2010/main" val="2783851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trend here is not very obvious. Many other factors would affect the pH </a:t>
            </a:r>
          </a:p>
          <a:p>
            <a:endParaRPr lang="en-US" dirty="0"/>
          </a:p>
        </p:txBody>
      </p:sp>
      <p:sp>
        <p:nvSpPr>
          <p:cNvPr id="4" name="Slide Number Placeholder 3"/>
          <p:cNvSpPr>
            <a:spLocks noGrp="1"/>
          </p:cNvSpPr>
          <p:nvPr>
            <p:ph type="sldNum" sz="quarter" idx="5"/>
          </p:nvPr>
        </p:nvSpPr>
        <p:spPr/>
        <p:txBody>
          <a:bodyPr/>
          <a:lstStyle/>
          <a:p>
            <a:fld id="{2F82D145-5C2F-42A6-B8E3-96F7F8BE98DB}" type="slidenum">
              <a:rPr lang="en-US" smtClean="0"/>
              <a:t>14</a:t>
            </a:fld>
            <a:endParaRPr lang="en-US"/>
          </a:p>
        </p:txBody>
      </p:sp>
    </p:spTree>
    <p:extLst>
      <p:ext uri="{BB962C8B-B14F-4D97-AF65-F5344CB8AC3E}">
        <p14:creationId xmlns:p14="http://schemas.microsoft.com/office/powerpoint/2010/main" val="222968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897F-EDA9-541C-BFED-962BD8139C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A1D00D-7EDB-5C57-FED2-7BFE40EF3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2CADD8-7A05-717C-3BC4-05B16509088C}"/>
              </a:ext>
            </a:extLst>
          </p:cNvPr>
          <p:cNvSpPr>
            <a:spLocks noGrp="1"/>
          </p:cNvSpPr>
          <p:nvPr>
            <p:ph type="dt" sz="half" idx="10"/>
          </p:nvPr>
        </p:nvSpPr>
        <p:spPr/>
        <p:txBody>
          <a:bodyPr/>
          <a:lstStyle/>
          <a:p>
            <a:fld id="{9FEC941B-E51C-4B66-8E93-1A87FEF4EE12}" type="datetimeFigureOut">
              <a:rPr lang="en-US" smtClean="0"/>
              <a:t>12/6/2022</a:t>
            </a:fld>
            <a:endParaRPr lang="en-US"/>
          </a:p>
        </p:txBody>
      </p:sp>
      <p:sp>
        <p:nvSpPr>
          <p:cNvPr id="5" name="Footer Placeholder 4">
            <a:extLst>
              <a:ext uri="{FF2B5EF4-FFF2-40B4-BE49-F238E27FC236}">
                <a16:creationId xmlns:a16="http://schemas.microsoft.com/office/drawing/2014/main" id="{9B29D2A4-23E3-B651-F213-02FCAE01B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D6216-EBC3-6D28-8178-E49A6BD72141}"/>
              </a:ext>
            </a:extLst>
          </p:cNvPr>
          <p:cNvSpPr>
            <a:spLocks noGrp="1"/>
          </p:cNvSpPr>
          <p:nvPr>
            <p:ph type="sldNum" sz="quarter" idx="12"/>
          </p:nvPr>
        </p:nvSpPr>
        <p:spPr/>
        <p:txBody>
          <a:bodyPr/>
          <a:lstStyle/>
          <a:p>
            <a:fld id="{E22EFA4D-F1DB-4D0A-8177-7B0353F01C80}" type="slidenum">
              <a:rPr lang="en-US" smtClean="0"/>
              <a:t>‹#›</a:t>
            </a:fld>
            <a:endParaRPr lang="en-US"/>
          </a:p>
        </p:txBody>
      </p:sp>
    </p:spTree>
    <p:extLst>
      <p:ext uri="{BB962C8B-B14F-4D97-AF65-F5344CB8AC3E}">
        <p14:creationId xmlns:p14="http://schemas.microsoft.com/office/powerpoint/2010/main" val="244740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7F55-B15A-843C-0C0C-BFD666C3A3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9A3937-F3D4-6FA0-B3FE-C6A4ECC82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76DCB-D90D-F8CC-FC21-4297D655E5C1}"/>
              </a:ext>
            </a:extLst>
          </p:cNvPr>
          <p:cNvSpPr>
            <a:spLocks noGrp="1"/>
          </p:cNvSpPr>
          <p:nvPr>
            <p:ph type="dt" sz="half" idx="10"/>
          </p:nvPr>
        </p:nvSpPr>
        <p:spPr/>
        <p:txBody>
          <a:bodyPr/>
          <a:lstStyle/>
          <a:p>
            <a:fld id="{9FEC941B-E51C-4B66-8E93-1A87FEF4EE12}" type="datetimeFigureOut">
              <a:rPr lang="en-US" smtClean="0"/>
              <a:t>12/6/2022</a:t>
            </a:fld>
            <a:endParaRPr lang="en-US"/>
          </a:p>
        </p:txBody>
      </p:sp>
      <p:sp>
        <p:nvSpPr>
          <p:cNvPr id="5" name="Footer Placeholder 4">
            <a:extLst>
              <a:ext uri="{FF2B5EF4-FFF2-40B4-BE49-F238E27FC236}">
                <a16:creationId xmlns:a16="http://schemas.microsoft.com/office/drawing/2014/main" id="{44C97499-1691-03E8-882B-7D79E52F8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B85B5-66B4-F9E1-6C1D-A28CBE97AFB7}"/>
              </a:ext>
            </a:extLst>
          </p:cNvPr>
          <p:cNvSpPr>
            <a:spLocks noGrp="1"/>
          </p:cNvSpPr>
          <p:nvPr>
            <p:ph type="sldNum" sz="quarter" idx="12"/>
          </p:nvPr>
        </p:nvSpPr>
        <p:spPr/>
        <p:txBody>
          <a:bodyPr/>
          <a:lstStyle/>
          <a:p>
            <a:fld id="{E22EFA4D-F1DB-4D0A-8177-7B0353F01C80}" type="slidenum">
              <a:rPr lang="en-US" smtClean="0"/>
              <a:t>‹#›</a:t>
            </a:fld>
            <a:endParaRPr lang="en-US"/>
          </a:p>
        </p:txBody>
      </p:sp>
    </p:spTree>
    <p:extLst>
      <p:ext uri="{BB962C8B-B14F-4D97-AF65-F5344CB8AC3E}">
        <p14:creationId xmlns:p14="http://schemas.microsoft.com/office/powerpoint/2010/main" val="150428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58160F-B8E9-C7B5-DBFB-222B031AC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64436B-2C97-03DF-28DA-78A920D1C5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7CDA9-5F7B-69B4-D775-8134C8130999}"/>
              </a:ext>
            </a:extLst>
          </p:cNvPr>
          <p:cNvSpPr>
            <a:spLocks noGrp="1"/>
          </p:cNvSpPr>
          <p:nvPr>
            <p:ph type="dt" sz="half" idx="10"/>
          </p:nvPr>
        </p:nvSpPr>
        <p:spPr/>
        <p:txBody>
          <a:bodyPr/>
          <a:lstStyle/>
          <a:p>
            <a:fld id="{9FEC941B-E51C-4B66-8E93-1A87FEF4EE12}" type="datetimeFigureOut">
              <a:rPr lang="en-US" smtClean="0"/>
              <a:t>12/6/2022</a:t>
            </a:fld>
            <a:endParaRPr lang="en-US"/>
          </a:p>
        </p:txBody>
      </p:sp>
      <p:sp>
        <p:nvSpPr>
          <p:cNvPr id="5" name="Footer Placeholder 4">
            <a:extLst>
              <a:ext uri="{FF2B5EF4-FFF2-40B4-BE49-F238E27FC236}">
                <a16:creationId xmlns:a16="http://schemas.microsoft.com/office/drawing/2014/main" id="{F1CBAA6C-9517-5E02-6784-674C8B52E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0C072-A700-3404-4F63-531ADC7E3AC8}"/>
              </a:ext>
            </a:extLst>
          </p:cNvPr>
          <p:cNvSpPr>
            <a:spLocks noGrp="1"/>
          </p:cNvSpPr>
          <p:nvPr>
            <p:ph type="sldNum" sz="quarter" idx="12"/>
          </p:nvPr>
        </p:nvSpPr>
        <p:spPr/>
        <p:txBody>
          <a:bodyPr/>
          <a:lstStyle/>
          <a:p>
            <a:fld id="{E22EFA4D-F1DB-4D0A-8177-7B0353F01C80}" type="slidenum">
              <a:rPr lang="en-US" smtClean="0"/>
              <a:t>‹#›</a:t>
            </a:fld>
            <a:endParaRPr lang="en-US"/>
          </a:p>
        </p:txBody>
      </p:sp>
    </p:spTree>
    <p:extLst>
      <p:ext uri="{BB962C8B-B14F-4D97-AF65-F5344CB8AC3E}">
        <p14:creationId xmlns:p14="http://schemas.microsoft.com/office/powerpoint/2010/main" val="60085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B379-E460-A3E3-DA1C-1BD83D25F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38285-63D2-7662-3925-3EAB72A3F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EFCE0-97EB-F9DC-76C8-67A24C4BF664}"/>
              </a:ext>
            </a:extLst>
          </p:cNvPr>
          <p:cNvSpPr>
            <a:spLocks noGrp="1"/>
          </p:cNvSpPr>
          <p:nvPr>
            <p:ph type="dt" sz="half" idx="10"/>
          </p:nvPr>
        </p:nvSpPr>
        <p:spPr/>
        <p:txBody>
          <a:bodyPr/>
          <a:lstStyle/>
          <a:p>
            <a:fld id="{9FEC941B-E51C-4B66-8E93-1A87FEF4EE12}" type="datetimeFigureOut">
              <a:rPr lang="en-US" smtClean="0"/>
              <a:t>12/6/2022</a:t>
            </a:fld>
            <a:endParaRPr lang="en-US"/>
          </a:p>
        </p:txBody>
      </p:sp>
      <p:sp>
        <p:nvSpPr>
          <p:cNvPr id="5" name="Footer Placeholder 4">
            <a:extLst>
              <a:ext uri="{FF2B5EF4-FFF2-40B4-BE49-F238E27FC236}">
                <a16:creationId xmlns:a16="http://schemas.microsoft.com/office/drawing/2014/main" id="{0694E66F-7261-E5C7-A1A7-CB41417AA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66C40-322F-CF0B-84C1-1D6BE542C904}"/>
              </a:ext>
            </a:extLst>
          </p:cNvPr>
          <p:cNvSpPr>
            <a:spLocks noGrp="1"/>
          </p:cNvSpPr>
          <p:nvPr>
            <p:ph type="sldNum" sz="quarter" idx="12"/>
          </p:nvPr>
        </p:nvSpPr>
        <p:spPr/>
        <p:txBody>
          <a:bodyPr/>
          <a:lstStyle/>
          <a:p>
            <a:fld id="{E22EFA4D-F1DB-4D0A-8177-7B0353F01C80}" type="slidenum">
              <a:rPr lang="en-US" smtClean="0"/>
              <a:t>‹#›</a:t>
            </a:fld>
            <a:endParaRPr lang="en-US"/>
          </a:p>
        </p:txBody>
      </p:sp>
    </p:spTree>
    <p:extLst>
      <p:ext uri="{BB962C8B-B14F-4D97-AF65-F5344CB8AC3E}">
        <p14:creationId xmlns:p14="http://schemas.microsoft.com/office/powerpoint/2010/main" val="401411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2176-174C-6552-83A8-8CC8762526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12F0B6-77A4-BFD2-6AA9-22884B31A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3CA8B3-240F-EA2F-EAA3-78167E5A47DC}"/>
              </a:ext>
            </a:extLst>
          </p:cNvPr>
          <p:cNvSpPr>
            <a:spLocks noGrp="1"/>
          </p:cNvSpPr>
          <p:nvPr>
            <p:ph type="dt" sz="half" idx="10"/>
          </p:nvPr>
        </p:nvSpPr>
        <p:spPr/>
        <p:txBody>
          <a:bodyPr/>
          <a:lstStyle/>
          <a:p>
            <a:fld id="{9FEC941B-E51C-4B66-8E93-1A87FEF4EE12}" type="datetimeFigureOut">
              <a:rPr lang="en-US" smtClean="0"/>
              <a:t>12/6/2022</a:t>
            </a:fld>
            <a:endParaRPr lang="en-US"/>
          </a:p>
        </p:txBody>
      </p:sp>
      <p:sp>
        <p:nvSpPr>
          <p:cNvPr id="5" name="Footer Placeholder 4">
            <a:extLst>
              <a:ext uri="{FF2B5EF4-FFF2-40B4-BE49-F238E27FC236}">
                <a16:creationId xmlns:a16="http://schemas.microsoft.com/office/drawing/2014/main" id="{BB7E6773-CF5F-0009-1E26-1D2958817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49727-6E96-A963-1477-8D0B3BFD6264}"/>
              </a:ext>
            </a:extLst>
          </p:cNvPr>
          <p:cNvSpPr>
            <a:spLocks noGrp="1"/>
          </p:cNvSpPr>
          <p:nvPr>
            <p:ph type="sldNum" sz="quarter" idx="12"/>
          </p:nvPr>
        </p:nvSpPr>
        <p:spPr/>
        <p:txBody>
          <a:bodyPr/>
          <a:lstStyle/>
          <a:p>
            <a:fld id="{E22EFA4D-F1DB-4D0A-8177-7B0353F01C80}" type="slidenum">
              <a:rPr lang="en-US" smtClean="0"/>
              <a:t>‹#›</a:t>
            </a:fld>
            <a:endParaRPr lang="en-US"/>
          </a:p>
        </p:txBody>
      </p:sp>
    </p:spTree>
    <p:extLst>
      <p:ext uri="{BB962C8B-B14F-4D97-AF65-F5344CB8AC3E}">
        <p14:creationId xmlns:p14="http://schemas.microsoft.com/office/powerpoint/2010/main" val="76094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DE4-D287-2DD1-6CE2-3BC0E9474C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8F4A88-76C8-B3A0-2A88-86049796F0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26AA3D-EA34-70D3-E89B-B2D5A07927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D35260-08D7-5C3F-3252-4164F8D17B55}"/>
              </a:ext>
            </a:extLst>
          </p:cNvPr>
          <p:cNvSpPr>
            <a:spLocks noGrp="1"/>
          </p:cNvSpPr>
          <p:nvPr>
            <p:ph type="dt" sz="half" idx="10"/>
          </p:nvPr>
        </p:nvSpPr>
        <p:spPr/>
        <p:txBody>
          <a:bodyPr/>
          <a:lstStyle/>
          <a:p>
            <a:fld id="{9FEC941B-E51C-4B66-8E93-1A87FEF4EE12}" type="datetimeFigureOut">
              <a:rPr lang="en-US" smtClean="0"/>
              <a:t>12/6/2022</a:t>
            </a:fld>
            <a:endParaRPr lang="en-US"/>
          </a:p>
        </p:txBody>
      </p:sp>
      <p:sp>
        <p:nvSpPr>
          <p:cNvPr id="6" name="Footer Placeholder 5">
            <a:extLst>
              <a:ext uri="{FF2B5EF4-FFF2-40B4-BE49-F238E27FC236}">
                <a16:creationId xmlns:a16="http://schemas.microsoft.com/office/drawing/2014/main" id="{852C3DC9-473A-21A6-0A97-D65CFE6D2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1E3BA-FCA8-5573-B05E-1763DDF283B3}"/>
              </a:ext>
            </a:extLst>
          </p:cNvPr>
          <p:cNvSpPr>
            <a:spLocks noGrp="1"/>
          </p:cNvSpPr>
          <p:nvPr>
            <p:ph type="sldNum" sz="quarter" idx="12"/>
          </p:nvPr>
        </p:nvSpPr>
        <p:spPr/>
        <p:txBody>
          <a:bodyPr/>
          <a:lstStyle/>
          <a:p>
            <a:fld id="{E22EFA4D-F1DB-4D0A-8177-7B0353F01C80}" type="slidenum">
              <a:rPr lang="en-US" smtClean="0"/>
              <a:t>‹#›</a:t>
            </a:fld>
            <a:endParaRPr lang="en-US"/>
          </a:p>
        </p:txBody>
      </p:sp>
    </p:spTree>
    <p:extLst>
      <p:ext uri="{BB962C8B-B14F-4D97-AF65-F5344CB8AC3E}">
        <p14:creationId xmlns:p14="http://schemas.microsoft.com/office/powerpoint/2010/main" val="287708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FAAB-6587-33DD-534D-A31E520100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6A75CF-27A4-B2BC-F466-548B1D35C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BE8B4-AE3C-E5DE-B790-C1E817E86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DA8B1B-6DB4-9472-4EDA-AE2F5BC15D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1F1A64-B96E-586A-82BD-3971E6BC5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5B822F-B05F-C771-9C67-97FCAB31E420}"/>
              </a:ext>
            </a:extLst>
          </p:cNvPr>
          <p:cNvSpPr>
            <a:spLocks noGrp="1"/>
          </p:cNvSpPr>
          <p:nvPr>
            <p:ph type="dt" sz="half" idx="10"/>
          </p:nvPr>
        </p:nvSpPr>
        <p:spPr/>
        <p:txBody>
          <a:bodyPr/>
          <a:lstStyle/>
          <a:p>
            <a:fld id="{9FEC941B-E51C-4B66-8E93-1A87FEF4EE12}" type="datetimeFigureOut">
              <a:rPr lang="en-US" smtClean="0"/>
              <a:t>12/6/2022</a:t>
            </a:fld>
            <a:endParaRPr lang="en-US"/>
          </a:p>
        </p:txBody>
      </p:sp>
      <p:sp>
        <p:nvSpPr>
          <p:cNvPr id="8" name="Footer Placeholder 7">
            <a:extLst>
              <a:ext uri="{FF2B5EF4-FFF2-40B4-BE49-F238E27FC236}">
                <a16:creationId xmlns:a16="http://schemas.microsoft.com/office/drawing/2014/main" id="{EB932AF9-71DC-A3F9-EE3A-0DB626C22C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852B1C-F96D-4061-561A-8973BBA37D01}"/>
              </a:ext>
            </a:extLst>
          </p:cNvPr>
          <p:cNvSpPr>
            <a:spLocks noGrp="1"/>
          </p:cNvSpPr>
          <p:nvPr>
            <p:ph type="sldNum" sz="quarter" idx="12"/>
          </p:nvPr>
        </p:nvSpPr>
        <p:spPr/>
        <p:txBody>
          <a:bodyPr/>
          <a:lstStyle/>
          <a:p>
            <a:fld id="{E22EFA4D-F1DB-4D0A-8177-7B0353F01C80}" type="slidenum">
              <a:rPr lang="en-US" smtClean="0"/>
              <a:t>‹#›</a:t>
            </a:fld>
            <a:endParaRPr lang="en-US"/>
          </a:p>
        </p:txBody>
      </p:sp>
    </p:spTree>
    <p:extLst>
      <p:ext uri="{BB962C8B-B14F-4D97-AF65-F5344CB8AC3E}">
        <p14:creationId xmlns:p14="http://schemas.microsoft.com/office/powerpoint/2010/main" val="374564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C9D3-64FB-903F-985E-2224CFCC0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2182B7-F29A-3BDD-D76E-B5A77429781D}"/>
              </a:ext>
            </a:extLst>
          </p:cNvPr>
          <p:cNvSpPr>
            <a:spLocks noGrp="1"/>
          </p:cNvSpPr>
          <p:nvPr>
            <p:ph type="dt" sz="half" idx="10"/>
          </p:nvPr>
        </p:nvSpPr>
        <p:spPr/>
        <p:txBody>
          <a:bodyPr/>
          <a:lstStyle/>
          <a:p>
            <a:fld id="{9FEC941B-E51C-4B66-8E93-1A87FEF4EE12}" type="datetimeFigureOut">
              <a:rPr lang="en-US" smtClean="0"/>
              <a:t>12/6/2022</a:t>
            </a:fld>
            <a:endParaRPr lang="en-US"/>
          </a:p>
        </p:txBody>
      </p:sp>
      <p:sp>
        <p:nvSpPr>
          <p:cNvPr id="4" name="Footer Placeholder 3">
            <a:extLst>
              <a:ext uri="{FF2B5EF4-FFF2-40B4-BE49-F238E27FC236}">
                <a16:creationId xmlns:a16="http://schemas.microsoft.com/office/drawing/2014/main" id="{24486741-075C-3ABF-D379-46DB11EFCA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4600D8-F410-A452-403A-D7462AED4DA4}"/>
              </a:ext>
            </a:extLst>
          </p:cNvPr>
          <p:cNvSpPr>
            <a:spLocks noGrp="1"/>
          </p:cNvSpPr>
          <p:nvPr>
            <p:ph type="sldNum" sz="quarter" idx="12"/>
          </p:nvPr>
        </p:nvSpPr>
        <p:spPr/>
        <p:txBody>
          <a:bodyPr/>
          <a:lstStyle/>
          <a:p>
            <a:fld id="{E22EFA4D-F1DB-4D0A-8177-7B0353F01C80}" type="slidenum">
              <a:rPr lang="en-US" smtClean="0"/>
              <a:t>‹#›</a:t>
            </a:fld>
            <a:endParaRPr lang="en-US"/>
          </a:p>
        </p:txBody>
      </p:sp>
    </p:spTree>
    <p:extLst>
      <p:ext uri="{BB962C8B-B14F-4D97-AF65-F5344CB8AC3E}">
        <p14:creationId xmlns:p14="http://schemas.microsoft.com/office/powerpoint/2010/main" val="344529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02FA4C-EB5E-BF75-43B2-CE15FDB07F9C}"/>
              </a:ext>
            </a:extLst>
          </p:cNvPr>
          <p:cNvSpPr>
            <a:spLocks noGrp="1"/>
          </p:cNvSpPr>
          <p:nvPr>
            <p:ph type="dt" sz="half" idx="10"/>
          </p:nvPr>
        </p:nvSpPr>
        <p:spPr/>
        <p:txBody>
          <a:bodyPr/>
          <a:lstStyle/>
          <a:p>
            <a:fld id="{9FEC941B-E51C-4B66-8E93-1A87FEF4EE12}" type="datetimeFigureOut">
              <a:rPr lang="en-US" smtClean="0"/>
              <a:t>12/6/2022</a:t>
            </a:fld>
            <a:endParaRPr lang="en-US"/>
          </a:p>
        </p:txBody>
      </p:sp>
      <p:sp>
        <p:nvSpPr>
          <p:cNvPr id="3" name="Footer Placeholder 2">
            <a:extLst>
              <a:ext uri="{FF2B5EF4-FFF2-40B4-BE49-F238E27FC236}">
                <a16:creationId xmlns:a16="http://schemas.microsoft.com/office/drawing/2014/main" id="{80CEAFDF-17BA-7F51-1452-51E67DDCA0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264266-6610-2BE8-7A40-AA4739CFD4CD}"/>
              </a:ext>
            </a:extLst>
          </p:cNvPr>
          <p:cNvSpPr>
            <a:spLocks noGrp="1"/>
          </p:cNvSpPr>
          <p:nvPr>
            <p:ph type="sldNum" sz="quarter" idx="12"/>
          </p:nvPr>
        </p:nvSpPr>
        <p:spPr/>
        <p:txBody>
          <a:bodyPr/>
          <a:lstStyle/>
          <a:p>
            <a:fld id="{E22EFA4D-F1DB-4D0A-8177-7B0353F01C80}" type="slidenum">
              <a:rPr lang="en-US" smtClean="0"/>
              <a:t>‹#›</a:t>
            </a:fld>
            <a:endParaRPr lang="en-US"/>
          </a:p>
        </p:txBody>
      </p:sp>
    </p:spTree>
    <p:extLst>
      <p:ext uri="{BB962C8B-B14F-4D97-AF65-F5344CB8AC3E}">
        <p14:creationId xmlns:p14="http://schemas.microsoft.com/office/powerpoint/2010/main" val="425181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5858-12D0-08C0-1891-F19F2422D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E59E3A-C03C-778B-5C6A-7AE205A12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F2805C-1EB1-7976-6ABC-C04514963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BF8F5-0F7C-5CB6-B363-3A7D23B16A1A}"/>
              </a:ext>
            </a:extLst>
          </p:cNvPr>
          <p:cNvSpPr>
            <a:spLocks noGrp="1"/>
          </p:cNvSpPr>
          <p:nvPr>
            <p:ph type="dt" sz="half" idx="10"/>
          </p:nvPr>
        </p:nvSpPr>
        <p:spPr/>
        <p:txBody>
          <a:bodyPr/>
          <a:lstStyle/>
          <a:p>
            <a:fld id="{9FEC941B-E51C-4B66-8E93-1A87FEF4EE12}" type="datetimeFigureOut">
              <a:rPr lang="en-US" smtClean="0"/>
              <a:t>12/6/2022</a:t>
            </a:fld>
            <a:endParaRPr lang="en-US"/>
          </a:p>
        </p:txBody>
      </p:sp>
      <p:sp>
        <p:nvSpPr>
          <p:cNvPr id="6" name="Footer Placeholder 5">
            <a:extLst>
              <a:ext uri="{FF2B5EF4-FFF2-40B4-BE49-F238E27FC236}">
                <a16:creationId xmlns:a16="http://schemas.microsoft.com/office/drawing/2014/main" id="{4A5804BF-5B9A-751E-A915-C6FD1A10D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C3552-D4F1-C4AC-4267-8C3FC2152A62}"/>
              </a:ext>
            </a:extLst>
          </p:cNvPr>
          <p:cNvSpPr>
            <a:spLocks noGrp="1"/>
          </p:cNvSpPr>
          <p:nvPr>
            <p:ph type="sldNum" sz="quarter" idx="12"/>
          </p:nvPr>
        </p:nvSpPr>
        <p:spPr/>
        <p:txBody>
          <a:bodyPr/>
          <a:lstStyle/>
          <a:p>
            <a:fld id="{E22EFA4D-F1DB-4D0A-8177-7B0353F01C80}" type="slidenum">
              <a:rPr lang="en-US" smtClean="0"/>
              <a:t>‹#›</a:t>
            </a:fld>
            <a:endParaRPr lang="en-US"/>
          </a:p>
        </p:txBody>
      </p:sp>
    </p:spTree>
    <p:extLst>
      <p:ext uri="{BB962C8B-B14F-4D97-AF65-F5344CB8AC3E}">
        <p14:creationId xmlns:p14="http://schemas.microsoft.com/office/powerpoint/2010/main" val="77229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C260-05FD-271E-5767-3F6B9ADA0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4B143A-5F02-872B-A471-1E1CF38ADC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5D518-8BCC-5015-E186-3DCAB3B4A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0C8082-F102-C5EF-758B-78F533E273E4}"/>
              </a:ext>
            </a:extLst>
          </p:cNvPr>
          <p:cNvSpPr>
            <a:spLocks noGrp="1"/>
          </p:cNvSpPr>
          <p:nvPr>
            <p:ph type="dt" sz="half" idx="10"/>
          </p:nvPr>
        </p:nvSpPr>
        <p:spPr/>
        <p:txBody>
          <a:bodyPr/>
          <a:lstStyle/>
          <a:p>
            <a:fld id="{9FEC941B-E51C-4B66-8E93-1A87FEF4EE12}" type="datetimeFigureOut">
              <a:rPr lang="en-US" smtClean="0"/>
              <a:t>12/6/2022</a:t>
            </a:fld>
            <a:endParaRPr lang="en-US"/>
          </a:p>
        </p:txBody>
      </p:sp>
      <p:sp>
        <p:nvSpPr>
          <p:cNvPr id="6" name="Footer Placeholder 5">
            <a:extLst>
              <a:ext uri="{FF2B5EF4-FFF2-40B4-BE49-F238E27FC236}">
                <a16:creationId xmlns:a16="http://schemas.microsoft.com/office/drawing/2014/main" id="{BAC8601A-559D-2366-1735-1FD100B39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F89426-7F9E-9BD2-9EFE-9F8716EEA649}"/>
              </a:ext>
            </a:extLst>
          </p:cNvPr>
          <p:cNvSpPr>
            <a:spLocks noGrp="1"/>
          </p:cNvSpPr>
          <p:nvPr>
            <p:ph type="sldNum" sz="quarter" idx="12"/>
          </p:nvPr>
        </p:nvSpPr>
        <p:spPr/>
        <p:txBody>
          <a:bodyPr/>
          <a:lstStyle/>
          <a:p>
            <a:fld id="{E22EFA4D-F1DB-4D0A-8177-7B0353F01C80}" type="slidenum">
              <a:rPr lang="en-US" smtClean="0"/>
              <a:t>‹#›</a:t>
            </a:fld>
            <a:endParaRPr lang="en-US"/>
          </a:p>
        </p:txBody>
      </p:sp>
    </p:spTree>
    <p:extLst>
      <p:ext uri="{BB962C8B-B14F-4D97-AF65-F5344CB8AC3E}">
        <p14:creationId xmlns:p14="http://schemas.microsoft.com/office/powerpoint/2010/main" val="352184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64B38-D2BA-E207-8776-0A11B6224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93E374-0456-ABDD-2B27-7C3C96AAB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81FF5-187D-AA15-2665-BF586EC27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C941B-E51C-4B66-8E93-1A87FEF4EE12}" type="datetimeFigureOut">
              <a:rPr lang="en-US" smtClean="0"/>
              <a:t>12/6/2022</a:t>
            </a:fld>
            <a:endParaRPr lang="en-US"/>
          </a:p>
        </p:txBody>
      </p:sp>
      <p:sp>
        <p:nvSpPr>
          <p:cNvPr id="5" name="Footer Placeholder 4">
            <a:extLst>
              <a:ext uri="{FF2B5EF4-FFF2-40B4-BE49-F238E27FC236}">
                <a16:creationId xmlns:a16="http://schemas.microsoft.com/office/drawing/2014/main" id="{E5C25F7C-BD3C-6303-5905-6FA2055E51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85466E-C61D-4175-41B3-34B066F43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EFA4D-F1DB-4D0A-8177-7B0353F01C80}" type="slidenum">
              <a:rPr lang="en-US" smtClean="0"/>
              <a:t>‹#›</a:t>
            </a:fld>
            <a:endParaRPr lang="en-US"/>
          </a:p>
        </p:txBody>
      </p:sp>
    </p:spTree>
    <p:extLst>
      <p:ext uri="{BB962C8B-B14F-4D97-AF65-F5344CB8AC3E}">
        <p14:creationId xmlns:p14="http://schemas.microsoft.com/office/powerpoint/2010/main" val="9926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cean_acidification"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chesapeakequarterly.net/V11N1/main1/" TargetMode="External"/><Relationship Id="rId4" Type="http://schemas.openxmlformats.org/officeDocument/2006/relationships/hyperlink" Target="https://www.nrdc.org/issues/reduce-ocean-acidific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nrdc.org/issues/reduce-ocean-acidific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ncei.noaa.gov/data/oceans/ncei/ocads/metadata/0219960.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11DB234D-0A7E-12FC-C531-7D13FDA0AEFF}"/>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3">
            <a:extLst>
              <a:ext uri="{FF2B5EF4-FFF2-40B4-BE49-F238E27FC236}">
                <a16:creationId xmlns:a16="http://schemas.microsoft.com/office/drawing/2014/main" id="{4D101EDC-B2EA-5FC2-77DC-ADA8406976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795682" y="188259"/>
            <a:ext cx="6167718" cy="6167718"/>
          </a:xfrm>
          <a:prstGeom prst="rect">
            <a:avLst/>
          </a:prstGeom>
        </p:spPr>
      </p:pic>
      <p:sp>
        <p:nvSpPr>
          <p:cNvPr id="6" name="文本框 4">
            <a:extLst>
              <a:ext uri="{FF2B5EF4-FFF2-40B4-BE49-F238E27FC236}">
                <a16:creationId xmlns:a16="http://schemas.microsoft.com/office/drawing/2014/main" id="{14098787-60E5-52B0-980B-94ACE4304DEA}"/>
              </a:ext>
            </a:extLst>
          </p:cNvPr>
          <p:cNvSpPr txBox="1"/>
          <p:nvPr/>
        </p:nvSpPr>
        <p:spPr>
          <a:xfrm>
            <a:off x="954740" y="1788459"/>
            <a:ext cx="4274083" cy="1569660"/>
          </a:xfrm>
          <a:prstGeom prst="rect">
            <a:avLst/>
          </a:prstGeom>
          <a:noFill/>
        </p:spPr>
        <p:txBody>
          <a:bodyPr wrap="square" rtlCol="0">
            <a:spAutoFit/>
          </a:bodyPr>
          <a:lstStyle/>
          <a:p>
            <a:r>
              <a:rPr lang="en-US" altLang="zh-CN" sz="9600" dirty="0">
                <a:latin typeface="微软雅黑" panose="020B0503020204020204" pitchFamily="34" charset="-122"/>
                <a:ea typeface="微软雅黑" panose="020B0503020204020204" pitchFamily="34" charset="-122"/>
              </a:rPr>
              <a:t>Ocean</a:t>
            </a:r>
            <a:endParaRPr lang="zh-CN" altLang="en-US" sz="9600" dirty="0">
              <a:solidFill>
                <a:srgbClr val="90BCC9"/>
              </a:solidFill>
              <a:latin typeface="微软雅黑" panose="020B0503020204020204" pitchFamily="34" charset="-122"/>
              <a:ea typeface="微软雅黑" panose="020B0503020204020204" pitchFamily="34" charset="-122"/>
            </a:endParaRPr>
          </a:p>
        </p:txBody>
      </p:sp>
      <p:sp>
        <p:nvSpPr>
          <p:cNvPr id="7" name="文本框 5">
            <a:extLst>
              <a:ext uri="{FF2B5EF4-FFF2-40B4-BE49-F238E27FC236}">
                <a16:creationId xmlns:a16="http://schemas.microsoft.com/office/drawing/2014/main" id="{01E9C013-C439-A5E3-4BB6-EFFB29BF82A2}"/>
              </a:ext>
            </a:extLst>
          </p:cNvPr>
          <p:cNvSpPr txBox="1"/>
          <p:nvPr/>
        </p:nvSpPr>
        <p:spPr>
          <a:xfrm>
            <a:off x="1089212" y="3408133"/>
            <a:ext cx="5356664" cy="1107996"/>
          </a:xfrm>
          <a:prstGeom prst="rect">
            <a:avLst/>
          </a:prstGeom>
          <a:noFill/>
          <a:ln>
            <a:solidFill>
              <a:srgbClr val="90BCC9"/>
            </a:solidFill>
          </a:ln>
        </p:spPr>
        <p:txBody>
          <a:bodyPr wrap="square" rtlCol="0">
            <a:spAutoFit/>
          </a:bodyPr>
          <a:lstStyle/>
          <a:p>
            <a:r>
              <a:rPr lang="en-US" altLang="zh-CN" sz="6600" dirty="0">
                <a:solidFill>
                  <a:srgbClr val="90BCC9"/>
                </a:solidFill>
                <a:latin typeface="微软雅黑" panose="020B0503020204020204" pitchFamily="34" charset="-122"/>
                <a:ea typeface="微软雅黑" panose="020B0503020204020204" pitchFamily="34" charset="-122"/>
              </a:rPr>
              <a:t>Acidification</a:t>
            </a:r>
            <a:endParaRPr lang="zh-CN" altLang="en-US" sz="6600" dirty="0">
              <a:solidFill>
                <a:srgbClr val="90BCC9"/>
              </a:solidFill>
              <a:latin typeface="微软雅黑" panose="020B0503020204020204" pitchFamily="34" charset="-122"/>
              <a:ea typeface="微软雅黑" panose="020B0503020204020204" pitchFamily="34" charset="-122"/>
            </a:endParaRPr>
          </a:p>
        </p:txBody>
      </p:sp>
      <p:sp>
        <p:nvSpPr>
          <p:cNvPr id="8" name="文本框 6">
            <a:extLst>
              <a:ext uri="{FF2B5EF4-FFF2-40B4-BE49-F238E27FC236}">
                <a16:creationId xmlns:a16="http://schemas.microsoft.com/office/drawing/2014/main" id="{D2585CE3-A66C-7531-CA46-BDD5827C68B5}"/>
              </a:ext>
            </a:extLst>
          </p:cNvPr>
          <p:cNvSpPr txBox="1"/>
          <p:nvPr/>
        </p:nvSpPr>
        <p:spPr>
          <a:xfrm>
            <a:off x="1089212" y="4789721"/>
            <a:ext cx="4329953" cy="646331"/>
          </a:xfrm>
          <a:prstGeom prst="rect">
            <a:avLst/>
          </a:prstGeom>
          <a:noFill/>
        </p:spPr>
        <p:txBody>
          <a:bodyPr wrap="square" rtlCol="0">
            <a:spAutoFit/>
          </a:bodyPr>
          <a:lstStyle/>
          <a:p>
            <a:r>
              <a:rPr lang="en-US" altLang="zh-CN" dirty="0"/>
              <a:t>Ocean 215 final project by </a:t>
            </a:r>
            <a:r>
              <a:rPr lang="en-US" altLang="zh-CN" dirty="0" err="1"/>
              <a:t>Liuyixin</a:t>
            </a:r>
            <a:r>
              <a:rPr lang="en-US" altLang="zh-CN" dirty="0"/>
              <a:t> Shao </a:t>
            </a:r>
            <a:endParaRPr lang="zh-CN" altLang="en-US" dirty="0"/>
          </a:p>
          <a:p>
            <a:endParaRPr lang="zh-CN" altLang="en-US" dirty="0"/>
          </a:p>
        </p:txBody>
      </p:sp>
    </p:spTree>
    <p:extLst>
      <p:ext uri="{BB962C8B-B14F-4D97-AF65-F5344CB8AC3E}">
        <p14:creationId xmlns:p14="http://schemas.microsoft.com/office/powerpoint/2010/main" val="115749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6" y="437882"/>
            <a:ext cx="6830151" cy="584775"/>
          </a:xfrm>
          <a:prstGeom prst="rect">
            <a:avLst/>
          </a:prstGeom>
          <a:noFill/>
          <a:ln>
            <a:solidFill>
              <a:srgbClr val="90BCC9"/>
            </a:solidFill>
          </a:ln>
        </p:spPr>
        <p:txBody>
          <a:bodyPr wrap="square" rtlCol="0">
            <a:spAutoFit/>
          </a:bodyPr>
          <a:lstStyle/>
          <a:p>
            <a:pPr algn="ctr"/>
            <a:r>
              <a:rPr lang="en-US" altLang="zh-CN" sz="3200" dirty="0">
                <a:solidFill>
                  <a:srgbClr val="90BCC9"/>
                </a:solidFill>
              </a:rPr>
              <a:t>Answer to Scientific Question and Plots </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pic>
        <p:nvPicPr>
          <p:cNvPr id="1026" name="Picture 2">
            <a:extLst>
              <a:ext uri="{FF2B5EF4-FFF2-40B4-BE49-F238E27FC236}">
                <a16:creationId xmlns:a16="http://schemas.microsoft.com/office/drawing/2014/main" id="{43AF1410-A3EC-F623-14E4-9D7E42212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717" y="1152961"/>
            <a:ext cx="4353060" cy="54429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EF61BFA-9DB3-A278-A6B6-A160C30A0110}"/>
              </a:ext>
            </a:extLst>
          </p:cNvPr>
          <p:cNvPicPr>
            <a:picLocks noChangeAspect="1"/>
          </p:cNvPicPr>
          <p:nvPr/>
        </p:nvPicPr>
        <p:blipFill>
          <a:blip r:embed="rId4"/>
          <a:stretch>
            <a:fillRect/>
          </a:stretch>
        </p:blipFill>
        <p:spPr>
          <a:xfrm>
            <a:off x="6292696" y="1461883"/>
            <a:ext cx="3871637" cy="1478263"/>
          </a:xfrm>
          <a:prstGeom prst="rect">
            <a:avLst/>
          </a:prstGeom>
        </p:spPr>
      </p:pic>
      <p:sp>
        <p:nvSpPr>
          <p:cNvPr id="12" name="文本框 6">
            <a:extLst>
              <a:ext uri="{FF2B5EF4-FFF2-40B4-BE49-F238E27FC236}">
                <a16:creationId xmlns:a16="http://schemas.microsoft.com/office/drawing/2014/main" id="{EABA958A-A5C7-EAFA-F2C3-8676803BE435}"/>
              </a:ext>
            </a:extLst>
          </p:cNvPr>
          <p:cNvSpPr txBox="1"/>
          <p:nvPr/>
        </p:nvSpPr>
        <p:spPr>
          <a:xfrm>
            <a:off x="6292696" y="3289864"/>
            <a:ext cx="4353060" cy="2677656"/>
          </a:xfrm>
          <a:prstGeom prst="rect">
            <a:avLst/>
          </a:prstGeom>
          <a:noFill/>
        </p:spPr>
        <p:txBody>
          <a:bodyPr wrap="square" rtlCol="0">
            <a:spAutoFit/>
          </a:bodyPr>
          <a:lstStyle/>
          <a:p>
            <a:r>
              <a:rPr lang="en-US" sz="2400" b="0" i="0" dirty="0">
                <a:effectLst/>
              </a:rPr>
              <a:t>We can see that the water on the west coast has dropped by about 0.15 pH in just 5 years</a:t>
            </a:r>
            <a:r>
              <a:rPr lang="en-US" sz="2400" dirty="0"/>
              <a:t>. This indicates that ocean acidification on the west coast is indeed a very serious problem and deserves everyone’s  attention.</a:t>
            </a:r>
            <a:endParaRPr lang="zh-CN" altLang="en-US" sz="2400" dirty="0"/>
          </a:p>
        </p:txBody>
      </p:sp>
    </p:spTree>
    <p:extLst>
      <p:ext uri="{BB962C8B-B14F-4D97-AF65-F5344CB8AC3E}">
        <p14:creationId xmlns:p14="http://schemas.microsoft.com/office/powerpoint/2010/main" val="179770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7" y="437882"/>
            <a:ext cx="4138466" cy="1077218"/>
          </a:xfrm>
          <a:prstGeom prst="rect">
            <a:avLst/>
          </a:prstGeom>
          <a:noFill/>
          <a:ln>
            <a:solidFill>
              <a:srgbClr val="90BCC9"/>
            </a:solidFill>
          </a:ln>
        </p:spPr>
        <p:txBody>
          <a:bodyPr wrap="square" rtlCol="0">
            <a:spAutoFit/>
          </a:bodyPr>
          <a:lstStyle/>
          <a:p>
            <a:pPr algn="ctr"/>
            <a:r>
              <a:rPr lang="en-US" altLang="zh-CN" sz="3200" dirty="0">
                <a:solidFill>
                  <a:srgbClr val="90BCC9"/>
                </a:solidFill>
              </a:rPr>
              <a:t>Answer to Scientific Question and Plots </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pic>
        <p:nvPicPr>
          <p:cNvPr id="3" name="Picture 2">
            <a:extLst>
              <a:ext uri="{FF2B5EF4-FFF2-40B4-BE49-F238E27FC236}">
                <a16:creationId xmlns:a16="http://schemas.microsoft.com/office/drawing/2014/main" id="{1438BB52-1B30-1414-91B5-DCA76F8F12AA}"/>
              </a:ext>
            </a:extLst>
          </p:cNvPr>
          <p:cNvPicPr>
            <a:picLocks noChangeAspect="1"/>
          </p:cNvPicPr>
          <p:nvPr/>
        </p:nvPicPr>
        <p:blipFill>
          <a:blip r:embed="rId4"/>
          <a:stretch>
            <a:fillRect/>
          </a:stretch>
        </p:blipFill>
        <p:spPr>
          <a:xfrm>
            <a:off x="6903077" y="362904"/>
            <a:ext cx="4617076" cy="1687735"/>
          </a:xfrm>
          <a:prstGeom prst="rect">
            <a:avLst/>
          </a:prstGeom>
        </p:spPr>
      </p:pic>
      <p:sp>
        <p:nvSpPr>
          <p:cNvPr id="16" name="TextBox 15">
            <a:extLst>
              <a:ext uri="{FF2B5EF4-FFF2-40B4-BE49-F238E27FC236}">
                <a16:creationId xmlns:a16="http://schemas.microsoft.com/office/drawing/2014/main" id="{47510001-B0F8-0BEE-940D-BAE10671F147}"/>
              </a:ext>
            </a:extLst>
          </p:cNvPr>
          <p:cNvSpPr txBox="1"/>
          <p:nvPr/>
        </p:nvSpPr>
        <p:spPr>
          <a:xfrm>
            <a:off x="8648163" y="3296278"/>
            <a:ext cx="2239313" cy="1938992"/>
          </a:xfrm>
          <a:prstGeom prst="rect">
            <a:avLst/>
          </a:prstGeom>
          <a:noFill/>
        </p:spPr>
        <p:txBody>
          <a:bodyPr wrap="square">
            <a:spAutoFit/>
          </a:bodyPr>
          <a:lstStyle/>
          <a:p>
            <a:r>
              <a:rPr lang="en-US" sz="2400" dirty="0"/>
              <a:t>The higher the latitude, the higher the pH of the seawater (more alkaline). </a:t>
            </a:r>
          </a:p>
        </p:txBody>
      </p:sp>
      <p:pic>
        <p:nvPicPr>
          <p:cNvPr id="6" name="Picture 5">
            <a:extLst>
              <a:ext uri="{FF2B5EF4-FFF2-40B4-BE49-F238E27FC236}">
                <a16:creationId xmlns:a16="http://schemas.microsoft.com/office/drawing/2014/main" id="{A00AF975-83F9-6101-07DF-7056C078A724}"/>
              </a:ext>
            </a:extLst>
          </p:cNvPr>
          <p:cNvPicPr>
            <a:picLocks noChangeAspect="1"/>
          </p:cNvPicPr>
          <p:nvPr/>
        </p:nvPicPr>
        <p:blipFill>
          <a:blip r:embed="rId5"/>
          <a:stretch>
            <a:fillRect/>
          </a:stretch>
        </p:blipFill>
        <p:spPr>
          <a:xfrm>
            <a:off x="367932" y="2169391"/>
            <a:ext cx="7533257" cy="4285890"/>
          </a:xfrm>
          <a:prstGeom prst="rect">
            <a:avLst/>
          </a:prstGeom>
        </p:spPr>
      </p:pic>
    </p:spTree>
    <p:extLst>
      <p:ext uri="{BB962C8B-B14F-4D97-AF65-F5344CB8AC3E}">
        <p14:creationId xmlns:p14="http://schemas.microsoft.com/office/powerpoint/2010/main" val="213082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7" y="437882"/>
            <a:ext cx="4138466" cy="1077218"/>
          </a:xfrm>
          <a:prstGeom prst="rect">
            <a:avLst/>
          </a:prstGeom>
          <a:noFill/>
          <a:ln>
            <a:solidFill>
              <a:srgbClr val="90BCC9"/>
            </a:solidFill>
          </a:ln>
        </p:spPr>
        <p:txBody>
          <a:bodyPr wrap="square" rtlCol="0">
            <a:spAutoFit/>
          </a:bodyPr>
          <a:lstStyle/>
          <a:p>
            <a:pPr algn="ctr"/>
            <a:r>
              <a:rPr lang="en-US" altLang="zh-CN" sz="3200" dirty="0">
                <a:solidFill>
                  <a:srgbClr val="90BCC9"/>
                </a:solidFill>
              </a:rPr>
              <a:t>Answer to Scientific Question and Plots </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pic>
        <p:nvPicPr>
          <p:cNvPr id="3" name="Picture 2">
            <a:extLst>
              <a:ext uri="{FF2B5EF4-FFF2-40B4-BE49-F238E27FC236}">
                <a16:creationId xmlns:a16="http://schemas.microsoft.com/office/drawing/2014/main" id="{1438BB52-1B30-1414-91B5-DCA76F8F12AA}"/>
              </a:ext>
            </a:extLst>
          </p:cNvPr>
          <p:cNvPicPr>
            <a:picLocks noChangeAspect="1"/>
          </p:cNvPicPr>
          <p:nvPr/>
        </p:nvPicPr>
        <p:blipFill>
          <a:blip r:embed="rId4"/>
          <a:stretch>
            <a:fillRect/>
          </a:stretch>
        </p:blipFill>
        <p:spPr>
          <a:xfrm>
            <a:off x="6903077" y="362904"/>
            <a:ext cx="4617076" cy="1687735"/>
          </a:xfrm>
          <a:prstGeom prst="rect">
            <a:avLst/>
          </a:prstGeom>
        </p:spPr>
      </p:pic>
      <p:sp>
        <p:nvSpPr>
          <p:cNvPr id="16" name="TextBox 15">
            <a:extLst>
              <a:ext uri="{FF2B5EF4-FFF2-40B4-BE49-F238E27FC236}">
                <a16:creationId xmlns:a16="http://schemas.microsoft.com/office/drawing/2014/main" id="{47510001-B0F8-0BEE-940D-BAE10671F147}"/>
              </a:ext>
            </a:extLst>
          </p:cNvPr>
          <p:cNvSpPr txBox="1"/>
          <p:nvPr/>
        </p:nvSpPr>
        <p:spPr>
          <a:xfrm>
            <a:off x="8648163" y="3296278"/>
            <a:ext cx="2239313" cy="1938992"/>
          </a:xfrm>
          <a:prstGeom prst="rect">
            <a:avLst/>
          </a:prstGeom>
          <a:noFill/>
        </p:spPr>
        <p:txBody>
          <a:bodyPr wrap="square">
            <a:spAutoFit/>
          </a:bodyPr>
          <a:lstStyle/>
          <a:p>
            <a:r>
              <a:rPr lang="en-US" sz="2400" dirty="0"/>
              <a:t>The higher the latitude, the higher the pH of the seawater (more alkaline). </a:t>
            </a:r>
          </a:p>
        </p:txBody>
      </p:sp>
      <p:pic>
        <p:nvPicPr>
          <p:cNvPr id="6" name="Picture 5">
            <a:extLst>
              <a:ext uri="{FF2B5EF4-FFF2-40B4-BE49-F238E27FC236}">
                <a16:creationId xmlns:a16="http://schemas.microsoft.com/office/drawing/2014/main" id="{A00AF975-83F9-6101-07DF-7056C078A724}"/>
              </a:ext>
            </a:extLst>
          </p:cNvPr>
          <p:cNvPicPr>
            <a:picLocks noChangeAspect="1"/>
          </p:cNvPicPr>
          <p:nvPr/>
        </p:nvPicPr>
        <p:blipFill>
          <a:blip r:embed="rId5"/>
          <a:stretch>
            <a:fillRect/>
          </a:stretch>
        </p:blipFill>
        <p:spPr>
          <a:xfrm>
            <a:off x="367932" y="2169391"/>
            <a:ext cx="7533257" cy="4285890"/>
          </a:xfrm>
          <a:prstGeom prst="rect">
            <a:avLst/>
          </a:prstGeom>
        </p:spPr>
      </p:pic>
      <p:sp>
        <p:nvSpPr>
          <p:cNvPr id="2" name="Rectangle 1">
            <a:extLst>
              <a:ext uri="{FF2B5EF4-FFF2-40B4-BE49-F238E27FC236}">
                <a16:creationId xmlns:a16="http://schemas.microsoft.com/office/drawing/2014/main" id="{767E8A61-D192-32CF-3C07-8E65A90FC86C}"/>
              </a:ext>
            </a:extLst>
          </p:cNvPr>
          <p:cNvSpPr/>
          <p:nvPr/>
        </p:nvSpPr>
        <p:spPr>
          <a:xfrm>
            <a:off x="7727324" y="264018"/>
            <a:ext cx="276896" cy="190537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10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7" y="437882"/>
            <a:ext cx="4138466" cy="1077218"/>
          </a:xfrm>
          <a:prstGeom prst="rect">
            <a:avLst/>
          </a:prstGeom>
          <a:noFill/>
          <a:ln>
            <a:solidFill>
              <a:srgbClr val="90BCC9"/>
            </a:solidFill>
          </a:ln>
        </p:spPr>
        <p:txBody>
          <a:bodyPr wrap="square" rtlCol="0">
            <a:spAutoFit/>
          </a:bodyPr>
          <a:lstStyle/>
          <a:p>
            <a:pPr algn="ctr"/>
            <a:r>
              <a:rPr lang="en-US" altLang="zh-CN" sz="3200" dirty="0">
                <a:solidFill>
                  <a:srgbClr val="90BCC9"/>
                </a:solidFill>
              </a:rPr>
              <a:t>Answer to Scientific Question and Plots </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pic>
        <p:nvPicPr>
          <p:cNvPr id="3" name="Picture 2">
            <a:extLst>
              <a:ext uri="{FF2B5EF4-FFF2-40B4-BE49-F238E27FC236}">
                <a16:creationId xmlns:a16="http://schemas.microsoft.com/office/drawing/2014/main" id="{1438BB52-1B30-1414-91B5-DCA76F8F12AA}"/>
              </a:ext>
            </a:extLst>
          </p:cNvPr>
          <p:cNvPicPr>
            <a:picLocks noChangeAspect="1"/>
          </p:cNvPicPr>
          <p:nvPr/>
        </p:nvPicPr>
        <p:blipFill>
          <a:blip r:embed="rId4"/>
          <a:stretch>
            <a:fillRect/>
          </a:stretch>
        </p:blipFill>
        <p:spPr>
          <a:xfrm>
            <a:off x="6903077" y="362904"/>
            <a:ext cx="4617076" cy="1687735"/>
          </a:xfrm>
          <a:prstGeom prst="rect">
            <a:avLst/>
          </a:prstGeom>
        </p:spPr>
      </p:pic>
      <p:sp>
        <p:nvSpPr>
          <p:cNvPr id="16" name="TextBox 15">
            <a:extLst>
              <a:ext uri="{FF2B5EF4-FFF2-40B4-BE49-F238E27FC236}">
                <a16:creationId xmlns:a16="http://schemas.microsoft.com/office/drawing/2014/main" id="{47510001-B0F8-0BEE-940D-BAE10671F147}"/>
              </a:ext>
            </a:extLst>
          </p:cNvPr>
          <p:cNvSpPr txBox="1"/>
          <p:nvPr/>
        </p:nvSpPr>
        <p:spPr>
          <a:xfrm>
            <a:off x="8834907" y="3379991"/>
            <a:ext cx="2239313" cy="1938992"/>
          </a:xfrm>
          <a:prstGeom prst="rect">
            <a:avLst/>
          </a:prstGeom>
          <a:noFill/>
        </p:spPr>
        <p:txBody>
          <a:bodyPr wrap="square">
            <a:spAutoFit/>
          </a:bodyPr>
          <a:lstStyle/>
          <a:p>
            <a:r>
              <a:rPr lang="en-US" altLang="zh-CN" sz="2400" dirty="0"/>
              <a:t>The closer to the mainland, the lower the pH of seawater (more acidic).</a:t>
            </a:r>
          </a:p>
        </p:txBody>
      </p:sp>
      <p:pic>
        <p:nvPicPr>
          <p:cNvPr id="6" name="Picture 5">
            <a:extLst>
              <a:ext uri="{FF2B5EF4-FFF2-40B4-BE49-F238E27FC236}">
                <a16:creationId xmlns:a16="http://schemas.microsoft.com/office/drawing/2014/main" id="{46F57363-07C9-CFAF-72D8-4A72F2E5931C}"/>
              </a:ext>
            </a:extLst>
          </p:cNvPr>
          <p:cNvPicPr>
            <a:picLocks noChangeAspect="1"/>
          </p:cNvPicPr>
          <p:nvPr/>
        </p:nvPicPr>
        <p:blipFill>
          <a:blip r:embed="rId5"/>
          <a:stretch>
            <a:fillRect/>
          </a:stretch>
        </p:blipFill>
        <p:spPr>
          <a:xfrm>
            <a:off x="611746" y="2078252"/>
            <a:ext cx="7566339" cy="4341866"/>
          </a:xfrm>
          <a:prstGeom prst="rect">
            <a:avLst/>
          </a:prstGeom>
        </p:spPr>
      </p:pic>
    </p:spTree>
    <p:extLst>
      <p:ext uri="{BB962C8B-B14F-4D97-AF65-F5344CB8AC3E}">
        <p14:creationId xmlns:p14="http://schemas.microsoft.com/office/powerpoint/2010/main" val="3253908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7" y="437882"/>
            <a:ext cx="4138466" cy="1077218"/>
          </a:xfrm>
          <a:prstGeom prst="rect">
            <a:avLst/>
          </a:prstGeom>
          <a:noFill/>
          <a:ln>
            <a:solidFill>
              <a:srgbClr val="90BCC9"/>
            </a:solidFill>
          </a:ln>
        </p:spPr>
        <p:txBody>
          <a:bodyPr wrap="square" rtlCol="0">
            <a:spAutoFit/>
          </a:bodyPr>
          <a:lstStyle/>
          <a:p>
            <a:pPr algn="ctr"/>
            <a:r>
              <a:rPr lang="en-US" altLang="zh-CN" sz="3200" dirty="0">
                <a:solidFill>
                  <a:srgbClr val="90BCC9"/>
                </a:solidFill>
              </a:rPr>
              <a:t>Answer to Scientific Question and Plots </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pic>
        <p:nvPicPr>
          <p:cNvPr id="3" name="Picture 2">
            <a:extLst>
              <a:ext uri="{FF2B5EF4-FFF2-40B4-BE49-F238E27FC236}">
                <a16:creationId xmlns:a16="http://schemas.microsoft.com/office/drawing/2014/main" id="{1438BB52-1B30-1414-91B5-DCA76F8F12AA}"/>
              </a:ext>
            </a:extLst>
          </p:cNvPr>
          <p:cNvPicPr>
            <a:picLocks noChangeAspect="1"/>
          </p:cNvPicPr>
          <p:nvPr/>
        </p:nvPicPr>
        <p:blipFill>
          <a:blip r:embed="rId4"/>
          <a:stretch>
            <a:fillRect/>
          </a:stretch>
        </p:blipFill>
        <p:spPr>
          <a:xfrm>
            <a:off x="6903077" y="362904"/>
            <a:ext cx="4617076" cy="1687735"/>
          </a:xfrm>
          <a:prstGeom prst="rect">
            <a:avLst/>
          </a:prstGeom>
        </p:spPr>
      </p:pic>
      <p:sp>
        <p:nvSpPr>
          <p:cNvPr id="16" name="TextBox 15">
            <a:extLst>
              <a:ext uri="{FF2B5EF4-FFF2-40B4-BE49-F238E27FC236}">
                <a16:creationId xmlns:a16="http://schemas.microsoft.com/office/drawing/2014/main" id="{47510001-B0F8-0BEE-940D-BAE10671F147}"/>
              </a:ext>
            </a:extLst>
          </p:cNvPr>
          <p:cNvSpPr txBox="1"/>
          <p:nvPr/>
        </p:nvSpPr>
        <p:spPr>
          <a:xfrm>
            <a:off x="8834907" y="3379991"/>
            <a:ext cx="2239313" cy="1938992"/>
          </a:xfrm>
          <a:prstGeom prst="rect">
            <a:avLst/>
          </a:prstGeom>
          <a:noFill/>
        </p:spPr>
        <p:txBody>
          <a:bodyPr wrap="square">
            <a:spAutoFit/>
          </a:bodyPr>
          <a:lstStyle/>
          <a:p>
            <a:r>
              <a:rPr lang="en-US" altLang="zh-CN" sz="2400" dirty="0"/>
              <a:t>The closer to the mainland, the lower the pH of seawater (more acidic).</a:t>
            </a:r>
          </a:p>
        </p:txBody>
      </p:sp>
      <p:pic>
        <p:nvPicPr>
          <p:cNvPr id="6" name="Picture 5">
            <a:extLst>
              <a:ext uri="{FF2B5EF4-FFF2-40B4-BE49-F238E27FC236}">
                <a16:creationId xmlns:a16="http://schemas.microsoft.com/office/drawing/2014/main" id="{46F57363-07C9-CFAF-72D8-4A72F2E5931C}"/>
              </a:ext>
            </a:extLst>
          </p:cNvPr>
          <p:cNvPicPr>
            <a:picLocks noChangeAspect="1"/>
          </p:cNvPicPr>
          <p:nvPr/>
        </p:nvPicPr>
        <p:blipFill>
          <a:blip r:embed="rId5"/>
          <a:stretch>
            <a:fillRect/>
          </a:stretch>
        </p:blipFill>
        <p:spPr>
          <a:xfrm>
            <a:off x="611746" y="2078252"/>
            <a:ext cx="7566339" cy="4341866"/>
          </a:xfrm>
          <a:prstGeom prst="rect">
            <a:avLst/>
          </a:prstGeom>
        </p:spPr>
      </p:pic>
      <p:sp>
        <p:nvSpPr>
          <p:cNvPr id="2" name="Rectangle 1">
            <a:extLst>
              <a:ext uri="{FF2B5EF4-FFF2-40B4-BE49-F238E27FC236}">
                <a16:creationId xmlns:a16="http://schemas.microsoft.com/office/drawing/2014/main" id="{7140B691-957F-A0B0-17BA-2BE2DE18701E}"/>
              </a:ext>
            </a:extLst>
          </p:cNvPr>
          <p:cNvSpPr/>
          <p:nvPr/>
        </p:nvSpPr>
        <p:spPr>
          <a:xfrm>
            <a:off x="6607990" y="1268568"/>
            <a:ext cx="2007975" cy="1996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43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6552C3-E989-3EF4-6B51-EE170C3E24A4}"/>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3">
            <a:extLst>
              <a:ext uri="{FF2B5EF4-FFF2-40B4-BE49-F238E27FC236}">
                <a16:creationId xmlns:a16="http://schemas.microsoft.com/office/drawing/2014/main" id="{ACFFCBBD-6FAC-DECC-42AB-8EABCC3A47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5795682" y="188259"/>
            <a:ext cx="6167718" cy="6167718"/>
          </a:xfrm>
          <a:prstGeom prst="rect">
            <a:avLst/>
          </a:prstGeom>
        </p:spPr>
      </p:pic>
      <p:sp>
        <p:nvSpPr>
          <p:cNvPr id="7" name="文本框 4">
            <a:extLst>
              <a:ext uri="{FF2B5EF4-FFF2-40B4-BE49-F238E27FC236}">
                <a16:creationId xmlns:a16="http://schemas.microsoft.com/office/drawing/2014/main" id="{BEF37E96-A6D8-E140-9CD6-A04B260E79C7}"/>
              </a:ext>
            </a:extLst>
          </p:cNvPr>
          <p:cNvSpPr txBox="1"/>
          <p:nvPr/>
        </p:nvSpPr>
        <p:spPr>
          <a:xfrm>
            <a:off x="968190" y="2256455"/>
            <a:ext cx="5728445" cy="1015663"/>
          </a:xfrm>
          <a:prstGeom prst="rect">
            <a:avLst/>
          </a:prstGeom>
          <a:noFill/>
        </p:spPr>
        <p:txBody>
          <a:bodyPr wrap="square" rtlCol="0">
            <a:spAutoFit/>
          </a:bodyPr>
          <a:lstStyle/>
          <a:p>
            <a:r>
              <a:rPr lang="en-US" altLang="zh-CN" sz="6000" dirty="0">
                <a:latin typeface="微软雅黑" panose="020B0503020204020204" pitchFamily="34" charset="-122"/>
                <a:ea typeface="微软雅黑" panose="020B0503020204020204" pitchFamily="34" charset="-122"/>
              </a:rPr>
              <a:t>THANK </a:t>
            </a:r>
            <a:r>
              <a:rPr lang="en-US" altLang="zh-CN" sz="6000" dirty="0">
                <a:solidFill>
                  <a:srgbClr val="90BCC9"/>
                </a:solidFill>
                <a:latin typeface="微软雅黑" panose="020B0503020204020204" pitchFamily="34" charset="-122"/>
                <a:ea typeface="微软雅黑" panose="020B0503020204020204" pitchFamily="34" charset="-122"/>
              </a:rPr>
              <a:t>YOU</a:t>
            </a:r>
            <a:endParaRPr lang="zh-CN" altLang="en-US" sz="6000" dirty="0">
              <a:solidFill>
                <a:srgbClr val="90BCC9"/>
              </a:solidFill>
              <a:latin typeface="微软雅黑" panose="020B0503020204020204" pitchFamily="34" charset="-122"/>
              <a:ea typeface="微软雅黑" panose="020B0503020204020204" pitchFamily="34" charset="-122"/>
            </a:endParaRPr>
          </a:p>
        </p:txBody>
      </p:sp>
      <p:sp>
        <p:nvSpPr>
          <p:cNvPr id="8" name="文本框 5">
            <a:extLst>
              <a:ext uri="{FF2B5EF4-FFF2-40B4-BE49-F238E27FC236}">
                <a16:creationId xmlns:a16="http://schemas.microsoft.com/office/drawing/2014/main" id="{9659BD74-0198-B55C-8582-D0FE9C61E7D9}"/>
              </a:ext>
            </a:extLst>
          </p:cNvPr>
          <p:cNvSpPr txBox="1"/>
          <p:nvPr/>
        </p:nvSpPr>
        <p:spPr>
          <a:xfrm>
            <a:off x="968190" y="3544027"/>
            <a:ext cx="2586379" cy="461665"/>
          </a:xfrm>
          <a:prstGeom prst="rect">
            <a:avLst/>
          </a:prstGeom>
          <a:noFill/>
          <a:ln>
            <a:solidFill>
              <a:srgbClr val="90BCC9"/>
            </a:solidFill>
          </a:ln>
        </p:spPr>
        <p:txBody>
          <a:bodyPr wrap="square" rtlCol="0">
            <a:spAutoFit/>
          </a:bodyPr>
          <a:lstStyle/>
          <a:p>
            <a:r>
              <a:rPr lang="en-US" altLang="zh-CN" sz="2400" dirty="0">
                <a:solidFill>
                  <a:srgbClr val="90BCC9"/>
                </a:solidFill>
                <a:latin typeface="微软雅黑" panose="020B0503020204020204" pitchFamily="34" charset="-122"/>
                <a:ea typeface="微软雅黑" panose="020B0503020204020204" pitchFamily="34" charset="-122"/>
              </a:rPr>
              <a:t>Have a nice day!</a:t>
            </a:r>
            <a:endParaRPr lang="zh-CN" altLang="en-US" sz="2400" dirty="0">
              <a:solidFill>
                <a:srgbClr val="90BCC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565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5" y="437882"/>
            <a:ext cx="3752101" cy="584775"/>
          </a:xfrm>
          <a:prstGeom prst="rect">
            <a:avLst/>
          </a:prstGeom>
          <a:noFill/>
          <a:ln>
            <a:solidFill>
              <a:srgbClr val="90BCC9"/>
            </a:solidFill>
          </a:ln>
        </p:spPr>
        <p:txBody>
          <a:bodyPr wrap="square" rtlCol="0">
            <a:spAutoFit/>
          </a:bodyPr>
          <a:lstStyle/>
          <a:p>
            <a:pPr algn="ctr"/>
            <a:r>
              <a:rPr lang="en-US" altLang="zh-CN" sz="3200" dirty="0">
                <a:solidFill>
                  <a:srgbClr val="90BCC9"/>
                </a:solidFill>
              </a:rPr>
              <a:t>Scientific Background</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sp>
        <p:nvSpPr>
          <p:cNvPr id="38" name="文本框 6">
            <a:extLst>
              <a:ext uri="{FF2B5EF4-FFF2-40B4-BE49-F238E27FC236}">
                <a16:creationId xmlns:a16="http://schemas.microsoft.com/office/drawing/2014/main" id="{F97FE6D4-9F27-41EB-18B7-5422F11B359A}"/>
              </a:ext>
            </a:extLst>
          </p:cNvPr>
          <p:cNvSpPr txBox="1"/>
          <p:nvPr/>
        </p:nvSpPr>
        <p:spPr>
          <a:xfrm>
            <a:off x="751251" y="1748577"/>
            <a:ext cx="8851941" cy="3693319"/>
          </a:xfrm>
          <a:prstGeom prst="rect">
            <a:avLst/>
          </a:prstGeom>
          <a:noFill/>
        </p:spPr>
        <p:txBody>
          <a:bodyPr wrap="square" rtlCol="0">
            <a:spAutoFit/>
          </a:bodyPr>
          <a:lstStyle/>
          <a:p>
            <a:r>
              <a:rPr lang="en-US" altLang="zh-CN" sz="2400" dirty="0"/>
              <a:t>Ocean acidification is the reduction in the pH value of the Earth’s ocean. The cause of ocean acidification is clear: carbon pollution released by burning fossil fuels, making oceans absorb more CO2 from the atmosphere and format more carbonic acid. </a:t>
            </a:r>
          </a:p>
          <a:p>
            <a:endParaRPr lang="en-US" altLang="zh-CN" sz="2400" dirty="0"/>
          </a:p>
          <a:p>
            <a:r>
              <a:rPr lang="en-US" altLang="zh-CN" sz="2400" dirty="0"/>
              <a:t>Yet, the seawater is still alkaline, with a pH around 8.1. However, the lowered pH damage calcium-based shells and skeletons from marine calcifying organisms, like mollusks, oysters and corals.</a:t>
            </a:r>
          </a:p>
          <a:p>
            <a:endParaRPr lang="en-US" altLang="zh-CN" sz="2400" dirty="0"/>
          </a:p>
          <a:p>
            <a:endParaRPr lang="zh-CN" altLang="en-US" dirty="0"/>
          </a:p>
        </p:txBody>
      </p:sp>
      <p:sp>
        <p:nvSpPr>
          <p:cNvPr id="39" name="文本框 37">
            <a:extLst>
              <a:ext uri="{FF2B5EF4-FFF2-40B4-BE49-F238E27FC236}">
                <a16:creationId xmlns:a16="http://schemas.microsoft.com/office/drawing/2014/main" id="{1FF8272A-95E9-9BB8-9EB9-56539D11F4CF}"/>
              </a:ext>
            </a:extLst>
          </p:cNvPr>
          <p:cNvSpPr txBox="1"/>
          <p:nvPr/>
        </p:nvSpPr>
        <p:spPr>
          <a:xfrm>
            <a:off x="751251" y="5588141"/>
            <a:ext cx="11212149" cy="2489528"/>
          </a:xfrm>
          <a:prstGeom prst="rect">
            <a:avLst/>
          </a:prstGeom>
          <a:noFill/>
        </p:spPr>
        <p:txBody>
          <a:bodyPr wrap="square" rtlCol="0">
            <a:spAutoFit/>
          </a:bodyPr>
          <a:lstStyle/>
          <a:p>
            <a:pPr>
              <a:lnSpc>
                <a:spcPct val="200000"/>
              </a:lnSpc>
              <a:buClr>
                <a:srgbClr val="00B050"/>
              </a:buClr>
            </a:pPr>
            <a:r>
              <a:rPr lang="en-US" altLang="zh-CN" sz="800" dirty="0">
                <a:solidFill>
                  <a:srgbClr val="90BCC9"/>
                </a:solidFill>
                <a:latin typeface="微软雅黑" panose="020B0503020204020204" pitchFamily="34" charset="-122"/>
                <a:ea typeface="微软雅黑" panose="020B0503020204020204" pitchFamily="34" charset="-122"/>
              </a:rPr>
              <a:t>Sources: </a:t>
            </a:r>
            <a:r>
              <a:rPr lang="en-US" altLang="zh-CN" sz="800" dirty="0">
                <a:solidFill>
                  <a:srgbClr val="90BCC9"/>
                </a:solidFill>
                <a:latin typeface="微软雅黑" panose="020B0503020204020204" pitchFamily="34" charset="-122"/>
                <a:ea typeface="微软雅黑" panose="020B0503020204020204" pitchFamily="34" charset="-122"/>
                <a:hlinkClick r:id="rId3"/>
              </a:rPr>
              <a:t>https://en.wikipedia.org/wiki/Ocean_acidification</a:t>
            </a:r>
            <a:endParaRPr lang="en-US" altLang="zh-CN" sz="8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r>
              <a:rPr lang="en-US" altLang="zh-CN" sz="800" dirty="0">
                <a:solidFill>
                  <a:srgbClr val="90BCC9"/>
                </a:solidFill>
                <a:latin typeface="微软雅黑" panose="020B0503020204020204" pitchFamily="34" charset="-122"/>
                <a:ea typeface="微软雅黑" panose="020B0503020204020204" pitchFamily="34" charset="-122"/>
                <a:hlinkClick r:id="rId4"/>
              </a:rPr>
              <a:t>https://www.nrdc.org/issues/reduce-ocean-acidification</a:t>
            </a:r>
            <a:endParaRPr lang="en-US" altLang="zh-CN" sz="8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r>
              <a:rPr lang="en-US" altLang="zh-CN" sz="800" dirty="0">
                <a:solidFill>
                  <a:srgbClr val="90BCC9"/>
                </a:solidFill>
                <a:latin typeface="微软雅黑" panose="020B0503020204020204" pitchFamily="34" charset="-122"/>
                <a:ea typeface="微软雅黑" panose="020B0503020204020204" pitchFamily="34" charset="-122"/>
                <a:hlinkClick r:id="rId5"/>
              </a:rPr>
              <a:t>http://www.chesapeakequarterly.net/V11N1/main1/</a:t>
            </a:r>
            <a:endParaRPr lang="en-US" altLang="zh-CN" sz="8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endParaRPr lang="en-US" altLang="zh-CN" sz="14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endParaRPr lang="en-US" altLang="zh-CN" sz="14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endParaRPr lang="zh-CN" altLang="en-US" sz="14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endParaRPr lang="zh-CN" altLang="en-US" sz="1400" dirty="0">
              <a:solidFill>
                <a:prstClr val="white"/>
              </a:solidFill>
              <a:latin typeface="微软雅黑" panose="020B0503020204020204" pitchFamily="34" charset="-122"/>
              <a:ea typeface="微软雅黑" panose="020B0503020204020204" pitchFamily="34" charset="-122"/>
            </a:endParaRPr>
          </a:p>
        </p:txBody>
      </p:sp>
      <p:pic>
        <p:nvPicPr>
          <p:cNvPr id="42" name="Picture 41">
            <a:extLst>
              <a:ext uri="{FF2B5EF4-FFF2-40B4-BE49-F238E27FC236}">
                <a16:creationId xmlns:a16="http://schemas.microsoft.com/office/drawing/2014/main" id="{0C5C016B-7555-09CF-F4A9-2155B09BDFE5}"/>
              </a:ext>
            </a:extLst>
          </p:cNvPr>
          <p:cNvPicPr>
            <a:picLocks noChangeAspect="1"/>
          </p:cNvPicPr>
          <p:nvPr/>
        </p:nvPicPr>
        <p:blipFill>
          <a:blip r:embed="rId6"/>
          <a:stretch>
            <a:fillRect/>
          </a:stretch>
        </p:blipFill>
        <p:spPr>
          <a:xfrm>
            <a:off x="9955425" y="364870"/>
            <a:ext cx="1580058" cy="6128260"/>
          </a:xfrm>
          <a:prstGeom prst="rect">
            <a:avLst/>
          </a:prstGeom>
        </p:spPr>
      </p:pic>
    </p:spTree>
    <p:extLst>
      <p:ext uri="{BB962C8B-B14F-4D97-AF65-F5344CB8AC3E}">
        <p14:creationId xmlns:p14="http://schemas.microsoft.com/office/powerpoint/2010/main" val="34794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5" y="437882"/>
            <a:ext cx="6308557" cy="584775"/>
          </a:xfrm>
          <a:prstGeom prst="rect">
            <a:avLst/>
          </a:prstGeom>
          <a:noFill/>
          <a:ln>
            <a:solidFill>
              <a:srgbClr val="90BCC9"/>
            </a:solidFill>
          </a:ln>
        </p:spPr>
        <p:txBody>
          <a:bodyPr wrap="square" rtlCol="0">
            <a:spAutoFit/>
          </a:bodyPr>
          <a:lstStyle/>
          <a:p>
            <a:pPr algn="ctr"/>
            <a:r>
              <a:rPr lang="en-US" altLang="zh-CN" sz="3200" dirty="0">
                <a:solidFill>
                  <a:srgbClr val="90BCC9"/>
                </a:solidFill>
              </a:rPr>
              <a:t>Scientific Question with Hypotheses</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sp>
        <p:nvSpPr>
          <p:cNvPr id="38" name="文本框 6">
            <a:extLst>
              <a:ext uri="{FF2B5EF4-FFF2-40B4-BE49-F238E27FC236}">
                <a16:creationId xmlns:a16="http://schemas.microsoft.com/office/drawing/2014/main" id="{F97FE6D4-9F27-41EB-18B7-5422F11B359A}"/>
              </a:ext>
            </a:extLst>
          </p:cNvPr>
          <p:cNvSpPr txBox="1"/>
          <p:nvPr/>
        </p:nvSpPr>
        <p:spPr>
          <a:xfrm>
            <a:off x="691302" y="1547439"/>
            <a:ext cx="6308557" cy="5170646"/>
          </a:xfrm>
          <a:prstGeom prst="rect">
            <a:avLst/>
          </a:prstGeom>
          <a:noFill/>
        </p:spPr>
        <p:txBody>
          <a:bodyPr wrap="square" rtlCol="0">
            <a:spAutoFit/>
          </a:bodyPr>
          <a:lstStyle/>
          <a:p>
            <a:r>
              <a:rPr lang="en-US" altLang="zh-CN" sz="2400" b="1" dirty="0"/>
              <a:t>Q: Has the pH of seawater on the west coast shown a great decline in recent years</a:t>
            </a:r>
            <a:r>
              <a:rPr lang="zh-CN" altLang="en-US" sz="2400" b="1" dirty="0"/>
              <a:t>？</a:t>
            </a:r>
            <a:endParaRPr lang="en-US" altLang="zh-CN" sz="2400" b="1" dirty="0"/>
          </a:p>
          <a:p>
            <a:r>
              <a:rPr lang="en-US" altLang="zh-CN" sz="2400" b="1" dirty="0"/>
              <a:t>Hypothesis: </a:t>
            </a:r>
            <a:r>
              <a:rPr lang="en-US" altLang="zh-CN" sz="2400" dirty="0"/>
              <a:t>Yes. Ocean </a:t>
            </a:r>
            <a:r>
              <a:rPr lang="en-US" altLang="zh-CN" sz="2400"/>
              <a:t>acidification has </a:t>
            </a:r>
            <a:r>
              <a:rPr lang="en-US" altLang="zh-CN" sz="2400" dirty="0"/>
              <a:t>been severe in the west pacific ocean. There should be a drop in seawater </a:t>
            </a:r>
            <a:r>
              <a:rPr lang="en-US" altLang="zh-CN" sz="2400" dirty="0" err="1"/>
              <a:t>pH.</a:t>
            </a:r>
            <a:endParaRPr lang="en-US" altLang="zh-CN" sz="2400" dirty="0"/>
          </a:p>
          <a:p>
            <a:endParaRPr lang="en-US" altLang="zh-CN" sz="2400" b="1" dirty="0"/>
          </a:p>
          <a:p>
            <a:r>
              <a:rPr lang="en-US" altLang="zh-CN" sz="2400" b="1" dirty="0"/>
              <a:t>Minor Question: What are the general trends in pH changes in seawater near the coast</a:t>
            </a:r>
            <a:r>
              <a:rPr lang="zh-CN" altLang="en-US" sz="2400" b="1" dirty="0"/>
              <a:t>？</a:t>
            </a:r>
            <a:endParaRPr lang="en-US" altLang="zh-CN" sz="2400" b="1" dirty="0"/>
          </a:p>
          <a:p>
            <a:r>
              <a:rPr lang="en-US" altLang="zh-CN" sz="2400" b="1" dirty="0"/>
              <a:t>Hypothesis: </a:t>
            </a:r>
            <a:r>
              <a:rPr lang="en-US" altLang="zh-CN" sz="2400" dirty="0"/>
              <a:t>The higher the latitude, the higher the pH of the seawater (more alkaline). The closer to the mainland, the lower the pH of seawater (more acidic).</a:t>
            </a:r>
          </a:p>
          <a:p>
            <a:endParaRPr lang="en-US" altLang="zh-CN" sz="2400" dirty="0"/>
          </a:p>
          <a:p>
            <a:endParaRPr lang="zh-CN" altLang="en-US" dirty="0"/>
          </a:p>
        </p:txBody>
      </p:sp>
      <p:pic>
        <p:nvPicPr>
          <p:cNvPr id="3" name="Picture 2">
            <a:extLst>
              <a:ext uri="{FF2B5EF4-FFF2-40B4-BE49-F238E27FC236}">
                <a16:creationId xmlns:a16="http://schemas.microsoft.com/office/drawing/2014/main" id="{7759E246-E99A-2DF0-4617-9AB1419DD8E7}"/>
              </a:ext>
            </a:extLst>
          </p:cNvPr>
          <p:cNvPicPr>
            <a:picLocks noChangeAspect="1"/>
          </p:cNvPicPr>
          <p:nvPr/>
        </p:nvPicPr>
        <p:blipFill>
          <a:blip r:embed="rId3"/>
          <a:stretch>
            <a:fillRect/>
          </a:stretch>
        </p:blipFill>
        <p:spPr>
          <a:xfrm>
            <a:off x="7255170" y="2240924"/>
            <a:ext cx="4314026" cy="2865076"/>
          </a:xfrm>
          <a:prstGeom prst="rect">
            <a:avLst/>
          </a:prstGeom>
        </p:spPr>
      </p:pic>
      <p:sp>
        <p:nvSpPr>
          <p:cNvPr id="6" name="文本框 37">
            <a:extLst>
              <a:ext uri="{FF2B5EF4-FFF2-40B4-BE49-F238E27FC236}">
                <a16:creationId xmlns:a16="http://schemas.microsoft.com/office/drawing/2014/main" id="{59360C1C-919A-C3C1-11B8-649E6C64CC87}"/>
              </a:ext>
            </a:extLst>
          </p:cNvPr>
          <p:cNvSpPr txBox="1"/>
          <p:nvPr/>
        </p:nvSpPr>
        <p:spPr>
          <a:xfrm>
            <a:off x="7255170" y="5424977"/>
            <a:ext cx="4314026" cy="1997085"/>
          </a:xfrm>
          <a:prstGeom prst="rect">
            <a:avLst/>
          </a:prstGeom>
          <a:noFill/>
        </p:spPr>
        <p:txBody>
          <a:bodyPr wrap="square" rtlCol="0">
            <a:spAutoFit/>
          </a:bodyPr>
          <a:lstStyle/>
          <a:p>
            <a:pPr>
              <a:lnSpc>
                <a:spcPct val="200000"/>
              </a:lnSpc>
              <a:buClr>
                <a:srgbClr val="00B050"/>
              </a:buClr>
            </a:pPr>
            <a:r>
              <a:rPr lang="en-US" altLang="zh-CN" sz="800" dirty="0">
                <a:solidFill>
                  <a:srgbClr val="90BCC9"/>
                </a:solidFill>
                <a:latin typeface="微软雅黑" panose="020B0503020204020204" pitchFamily="34" charset="-122"/>
                <a:ea typeface="微软雅黑" panose="020B0503020204020204" pitchFamily="34" charset="-122"/>
              </a:rPr>
              <a:t>Sources: </a:t>
            </a:r>
            <a:r>
              <a:rPr lang="en-US" altLang="zh-CN" sz="800" dirty="0">
                <a:solidFill>
                  <a:srgbClr val="90BCC9"/>
                </a:solidFill>
                <a:latin typeface="微软雅黑" panose="020B0503020204020204" pitchFamily="34" charset="-122"/>
                <a:ea typeface="微软雅黑" panose="020B0503020204020204" pitchFamily="34" charset="-122"/>
                <a:hlinkClick r:id="rId4"/>
              </a:rPr>
              <a:t>https://www.nrdc.org/issues/reduce-ocean-acidification</a:t>
            </a:r>
            <a:endParaRPr lang="en-US" altLang="zh-CN" sz="8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endParaRPr lang="en-US" altLang="zh-CN" sz="14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endParaRPr lang="en-US" altLang="zh-CN" sz="14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endParaRPr lang="zh-CN" altLang="en-US" sz="14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endParaRPr lang="zh-CN" altLang="en-US" sz="1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758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6" y="437882"/>
            <a:ext cx="4698698" cy="584775"/>
          </a:xfrm>
          <a:prstGeom prst="rect">
            <a:avLst/>
          </a:prstGeom>
          <a:noFill/>
          <a:ln>
            <a:solidFill>
              <a:srgbClr val="90BCC9"/>
            </a:solidFill>
          </a:ln>
        </p:spPr>
        <p:txBody>
          <a:bodyPr wrap="square" rtlCol="0">
            <a:spAutoFit/>
          </a:bodyPr>
          <a:lstStyle/>
          <a:p>
            <a:pPr algn="ctr"/>
            <a:r>
              <a:rPr lang="en-US" altLang="zh-CN" sz="3200" dirty="0">
                <a:solidFill>
                  <a:srgbClr val="90BCC9"/>
                </a:solidFill>
              </a:rPr>
              <a:t>Information about My Data</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sp>
        <p:nvSpPr>
          <p:cNvPr id="38" name="文本框 6">
            <a:extLst>
              <a:ext uri="{FF2B5EF4-FFF2-40B4-BE49-F238E27FC236}">
                <a16:creationId xmlns:a16="http://schemas.microsoft.com/office/drawing/2014/main" id="{F97FE6D4-9F27-41EB-18B7-5422F11B359A}"/>
              </a:ext>
            </a:extLst>
          </p:cNvPr>
          <p:cNvSpPr txBox="1"/>
          <p:nvPr/>
        </p:nvSpPr>
        <p:spPr>
          <a:xfrm>
            <a:off x="4342462" y="1566414"/>
            <a:ext cx="7132613" cy="4524315"/>
          </a:xfrm>
          <a:prstGeom prst="rect">
            <a:avLst/>
          </a:prstGeom>
          <a:noFill/>
        </p:spPr>
        <p:txBody>
          <a:bodyPr wrap="square" rtlCol="0">
            <a:spAutoFit/>
          </a:bodyPr>
          <a:lstStyle/>
          <a:p>
            <a:r>
              <a:rPr lang="en-US" altLang="zh-CN" sz="2400" b="1" dirty="0"/>
              <a:t>Coastal Ocean Data Analysis Product in North America (CODAP-NA, Version 2021) (NCEI Accession 0219960)</a:t>
            </a:r>
          </a:p>
          <a:p>
            <a:endParaRPr lang="en-US" altLang="zh-CN" sz="2400" b="1" dirty="0"/>
          </a:p>
          <a:p>
            <a:r>
              <a:rPr lang="en-US" altLang="zh-CN" sz="2400" dirty="0"/>
              <a:t>This version of the CODAP-NA is composed of 3,391 oceanographic profiles from 61 research cruises covering all continental shelves in North America (U.S. west coast, U.S. east coast, Gulf of Mexico, and Alaska coast). It has 28,206 rows and contains the data from  2003-12-05 to 2018-11-22.</a:t>
            </a:r>
          </a:p>
          <a:p>
            <a:endParaRPr lang="en-US" altLang="zh-CN" sz="2400" dirty="0"/>
          </a:p>
          <a:p>
            <a:r>
              <a:rPr lang="en-US" altLang="zh-CN" sz="2400" dirty="0"/>
              <a:t>One limitation of my data is the lack of deep-water sampling (&gt;1500m.</a:t>
            </a:r>
            <a:endParaRPr lang="zh-CN" altLang="en-US" sz="2400" dirty="0"/>
          </a:p>
        </p:txBody>
      </p:sp>
      <p:pic>
        <p:nvPicPr>
          <p:cNvPr id="6" name="Picture 5">
            <a:extLst>
              <a:ext uri="{FF2B5EF4-FFF2-40B4-BE49-F238E27FC236}">
                <a16:creationId xmlns:a16="http://schemas.microsoft.com/office/drawing/2014/main" id="{098F805B-793F-7F0E-88BD-DA51522E5FD9}"/>
              </a:ext>
            </a:extLst>
          </p:cNvPr>
          <p:cNvPicPr>
            <a:picLocks noChangeAspect="1"/>
          </p:cNvPicPr>
          <p:nvPr/>
        </p:nvPicPr>
        <p:blipFill>
          <a:blip r:embed="rId3"/>
          <a:stretch>
            <a:fillRect/>
          </a:stretch>
        </p:blipFill>
        <p:spPr>
          <a:xfrm>
            <a:off x="405096" y="1983883"/>
            <a:ext cx="3760870" cy="2876785"/>
          </a:xfrm>
          <a:prstGeom prst="rect">
            <a:avLst/>
          </a:prstGeom>
        </p:spPr>
      </p:pic>
      <p:sp>
        <p:nvSpPr>
          <p:cNvPr id="7" name="文本框 37">
            <a:extLst>
              <a:ext uri="{FF2B5EF4-FFF2-40B4-BE49-F238E27FC236}">
                <a16:creationId xmlns:a16="http://schemas.microsoft.com/office/drawing/2014/main" id="{43CD35BE-5A9E-59A3-23ED-5637B1236849}"/>
              </a:ext>
            </a:extLst>
          </p:cNvPr>
          <p:cNvSpPr txBox="1"/>
          <p:nvPr/>
        </p:nvSpPr>
        <p:spPr>
          <a:xfrm>
            <a:off x="609584" y="5324124"/>
            <a:ext cx="2069222" cy="2489528"/>
          </a:xfrm>
          <a:prstGeom prst="rect">
            <a:avLst/>
          </a:prstGeom>
          <a:noFill/>
        </p:spPr>
        <p:txBody>
          <a:bodyPr wrap="square" rtlCol="0">
            <a:spAutoFit/>
          </a:bodyPr>
          <a:lstStyle/>
          <a:p>
            <a:pPr>
              <a:lnSpc>
                <a:spcPct val="200000"/>
              </a:lnSpc>
              <a:buClr>
                <a:srgbClr val="00B050"/>
              </a:buClr>
            </a:pPr>
            <a:r>
              <a:rPr lang="en-US" altLang="zh-CN" sz="800" dirty="0">
                <a:solidFill>
                  <a:srgbClr val="90BCC9"/>
                </a:solidFill>
                <a:latin typeface="微软雅黑" panose="020B0503020204020204" pitchFamily="34" charset="-122"/>
                <a:ea typeface="微软雅黑" panose="020B0503020204020204" pitchFamily="34" charset="-122"/>
              </a:rPr>
              <a:t>Sources: </a:t>
            </a:r>
            <a:r>
              <a:rPr lang="en-US" altLang="zh-CN" sz="800" dirty="0">
                <a:solidFill>
                  <a:srgbClr val="90BCC9"/>
                </a:solidFill>
                <a:latin typeface="微软雅黑" panose="020B0503020204020204" pitchFamily="34" charset="-122"/>
                <a:ea typeface="微软雅黑" panose="020B0503020204020204" pitchFamily="34" charset="-122"/>
                <a:hlinkClick r:id="rId4"/>
              </a:rPr>
              <a:t>https://www.ncei.noaa.gov/data/oceans/ncei/ocads/metadata/0219960.html</a:t>
            </a:r>
            <a:endParaRPr lang="en-US" altLang="zh-CN" sz="8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endParaRPr lang="en-US" altLang="zh-CN" sz="14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endParaRPr lang="en-US" altLang="zh-CN" sz="14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endParaRPr lang="zh-CN" altLang="en-US" sz="1400" dirty="0">
              <a:solidFill>
                <a:srgbClr val="90BCC9"/>
              </a:solidFill>
              <a:latin typeface="微软雅黑" panose="020B0503020204020204" pitchFamily="34" charset="-122"/>
              <a:ea typeface="微软雅黑" panose="020B0503020204020204" pitchFamily="34" charset="-122"/>
            </a:endParaRPr>
          </a:p>
          <a:p>
            <a:pPr>
              <a:lnSpc>
                <a:spcPct val="200000"/>
              </a:lnSpc>
              <a:buClr>
                <a:srgbClr val="00B050"/>
              </a:buClr>
            </a:pPr>
            <a:endParaRPr lang="zh-CN" altLang="en-US" sz="1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09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6" y="437882"/>
            <a:ext cx="4254376" cy="584775"/>
          </a:xfrm>
          <a:prstGeom prst="rect">
            <a:avLst/>
          </a:prstGeom>
          <a:noFill/>
          <a:ln>
            <a:solidFill>
              <a:srgbClr val="90BCC9"/>
            </a:solidFill>
          </a:ln>
        </p:spPr>
        <p:txBody>
          <a:bodyPr wrap="square" rtlCol="0">
            <a:spAutoFit/>
          </a:bodyPr>
          <a:lstStyle/>
          <a:p>
            <a:pPr algn="ctr"/>
            <a:r>
              <a:rPr lang="en-US" altLang="zh-CN" sz="3200" dirty="0">
                <a:solidFill>
                  <a:srgbClr val="90BCC9"/>
                </a:solidFill>
              </a:rPr>
              <a:t>Process for the Analysis</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sp>
        <p:nvSpPr>
          <p:cNvPr id="38" name="文本框 6">
            <a:extLst>
              <a:ext uri="{FF2B5EF4-FFF2-40B4-BE49-F238E27FC236}">
                <a16:creationId xmlns:a16="http://schemas.microsoft.com/office/drawing/2014/main" id="{F97FE6D4-9F27-41EB-18B7-5422F11B359A}"/>
              </a:ext>
            </a:extLst>
          </p:cNvPr>
          <p:cNvSpPr txBox="1"/>
          <p:nvPr/>
        </p:nvSpPr>
        <p:spPr>
          <a:xfrm>
            <a:off x="805101" y="1248154"/>
            <a:ext cx="2699157" cy="2677656"/>
          </a:xfrm>
          <a:prstGeom prst="rect">
            <a:avLst/>
          </a:prstGeom>
          <a:noFill/>
        </p:spPr>
        <p:txBody>
          <a:bodyPr wrap="square" rtlCol="0">
            <a:spAutoFit/>
          </a:bodyPr>
          <a:lstStyle/>
          <a:p>
            <a:r>
              <a:rPr lang="en-US" altLang="zh-CN" sz="2400" b="1" dirty="0"/>
              <a:t>Data file format:</a:t>
            </a:r>
          </a:p>
          <a:p>
            <a:pPr marL="342900" indent="-342900">
              <a:buFontTx/>
              <a:buChar char="-"/>
            </a:pPr>
            <a:r>
              <a:rPr lang="en-US" altLang="zh-CN" sz="2400" dirty="0"/>
              <a:t>A large csv file (&gt;9,000 KB) </a:t>
            </a:r>
          </a:p>
          <a:p>
            <a:pPr marL="342900" indent="-342900">
              <a:buFontTx/>
              <a:buChar char="-"/>
            </a:pPr>
            <a:r>
              <a:rPr lang="en-US" altLang="zh-CN" sz="2400" dirty="0"/>
              <a:t>28,206 rows</a:t>
            </a:r>
          </a:p>
          <a:p>
            <a:pPr marL="342900" indent="-342900">
              <a:buFontTx/>
              <a:buChar char="-"/>
            </a:pPr>
            <a:r>
              <a:rPr lang="en-US" altLang="zh-CN" sz="2400" dirty="0"/>
              <a:t>73 columns</a:t>
            </a:r>
          </a:p>
          <a:p>
            <a:endParaRPr lang="en-US" altLang="zh-CN" sz="2400" b="1" dirty="0"/>
          </a:p>
          <a:p>
            <a:endParaRPr lang="zh-CN" altLang="en-US" sz="2400" dirty="0"/>
          </a:p>
        </p:txBody>
      </p:sp>
      <p:pic>
        <p:nvPicPr>
          <p:cNvPr id="3" name="Picture 2">
            <a:extLst>
              <a:ext uri="{FF2B5EF4-FFF2-40B4-BE49-F238E27FC236}">
                <a16:creationId xmlns:a16="http://schemas.microsoft.com/office/drawing/2014/main" id="{F7BC65B8-6A88-E3F2-89BA-842AB6D17F53}"/>
              </a:ext>
            </a:extLst>
          </p:cNvPr>
          <p:cNvPicPr>
            <a:picLocks noChangeAspect="1"/>
          </p:cNvPicPr>
          <p:nvPr/>
        </p:nvPicPr>
        <p:blipFill>
          <a:blip r:embed="rId4"/>
          <a:stretch>
            <a:fillRect/>
          </a:stretch>
        </p:blipFill>
        <p:spPr>
          <a:xfrm>
            <a:off x="903239" y="3263161"/>
            <a:ext cx="2502880" cy="3247109"/>
          </a:xfrm>
          <a:prstGeom prst="rect">
            <a:avLst/>
          </a:prstGeom>
        </p:spPr>
      </p:pic>
      <p:sp>
        <p:nvSpPr>
          <p:cNvPr id="8" name="文本框 6">
            <a:extLst>
              <a:ext uri="{FF2B5EF4-FFF2-40B4-BE49-F238E27FC236}">
                <a16:creationId xmlns:a16="http://schemas.microsoft.com/office/drawing/2014/main" id="{82CE5CA4-E7F6-C7E9-3F6D-9C45981D53FE}"/>
              </a:ext>
            </a:extLst>
          </p:cNvPr>
          <p:cNvSpPr txBox="1"/>
          <p:nvPr/>
        </p:nvSpPr>
        <p:spPr>
          <a:xfrm>
            <a:off x="3837814" y="1248154"/>
            <a:ext cx="7817566" cy="5262979"/>
          </a:xfrm>
          <a:prstGeom prst="rect">
            <a:avLst/>
          </a:prstGeom>
          <a:noFill/>
        </p:spPr>
        <p:txBody>
          <a:bodyPr wrap="square" rtlCol="0">
            <a:spAutoFit/>
          </a:bodyPr>
          <a:lstStyle/>
          <a:p>
            <a:r>
              <a:rPr lang="en-US" altLang="zh-CN" sz="2400" b="1" dirty="0"/>
              <a:t>1, Setup:</a:t>
            </a:r>
          </a:p>
          <a:p>
            <a:r>
              <a:rPr lang="en-US" altLang="zh-CN" sz="2400" dirty="0"/>
              <a:t>Import all the necessary libraries, find the number of headers, and read the csv file</a:t>
            </a:r>
          </a:p>
          <a:p>
            <a:r>
              <a:rPr lang="en-US" altLang="zh-CN" sz="2400" dirty="0"/>
              <a:t> </a:t>
            </a:r>
          </a:p>
          <a:p>
            <a:r>
              <a:rPr lang="en-US" altLang="zh-CN" sz="2400" b="1" dirty="0"/>
              <a:t>2, Initial Data Cleaning:</a:t>
            </a:r>
          </a:p>
          <a:p>
            <a:pPr marL="342900" indent="-342900">
              <a:buFontTx/>
              <a:buChar char="-"/>
            </a:pPr>
            <a:r>
              <a:rPr lang="en-US" altLang="zh-CN" sz="2400" dirty="0"/>
              <a:t>Replace -999 to </a:t>
            </a:r>
            <a:r>
              <a:rPr lang="en-US" altLang="zh-CN" sz="2400" dirty="0" err="1"/>
              <a:t>np.Nan</a:t>
            </a:r>
            <a:endParaRPr lang="en-US" altLang="zh-CN" sz="2400" dirty="0"/>
          </a:p>
          <a:p>
            <a:pPr marL="342900" indent="-342900">
              <a:buFontTx/>
              <a:buChar char="-"/>
            </a:pPr>
            <a:r>
              <a:rPr lang="en-US" altLang="zh-CN" sz="2400" dirty="0"/>
              <a:t>Form a dataset with only variables I will use</a:t>
            </a:r>
          </a:p>
          <a:p>
            <a:pPr marL="342900" indent="-342900">
              <a:buFontTx/>
              <a:buChar char="-"/>
            </a:pPr>
            <a:r>
              <a:rPr lang="en-US" altLang="zh-CN" sz="2400" dirty="0"/>
              <a:t>Combined the 3 time columns into one new column called 'date', and changed them into datetime objects</a:t>
            </a:r>
          </a:p>
          <a:p>
            <a:endParaRPr lang="en-US" altLang="zh-CN" sz="2400" dirty="0"/>
          </a:p>
          <a:p>
            <a:r>
              <a:rPr lang="en-US" altLang="zh-CN" sz="2400" b="1" dirty="0"/>
              <a:t>3, Actual Plotting Part:</a:t>
            </a:r>
            <a:endParaRPr lang="zh-CN" altLang="en-US" sz="2400" b="1" dirty="0"/>
          </a:p>
          <a:p>
            <a:pPr marL="342900" indent="-342900">
              <a:buFontTx/>
              <a:buChar char="-"/>
            </a:pPr>
            <a:r>
              <a:rPr lang="en-US" altLang="zh-CN" sz="2400" b="1" dirty="0"/>
              <a:t>Plot 1 (general data distribution): </a:t>
            </a:r>
            <a:r>
              <a:rPr lang="en-US" altLang="zh-CN" sz="2400" dirty="0"/>
              <a:t>use </a:t>
            </a:r>
            <a:r>
              <a:rPr lang="en-US" altLang="zh-CN" sz="2400" dirty="0" err="1"/>
              <a:t>cartopy</a:t>
            </a:r>
            <a:r>
              <a:rPr lang="en-US" altLang="zh-CN" sz="2400" dirty="0"/>
              <a:t> to plot where my data located </a:t>
            </a:r>
          </a:p>
          <a:p>
            <a:pPr marL="342900" indent="-342900">
              <a:buFontTx/>
              <a:buChar char="-"/>
            </a:pPr>
            <a:endParaRPr lang="en-US" altLang="zh-CN" sz="2400" dirty="0"/>
          </a:p>
        </p:txBody>
      </p:sp>
    </p:spTree>
    <p:extLst>
      <p:ext uri="{BB962C8B-B14F-4D97-AF65-F5344CB8AC3E}">
        <p14:creationId xmlns:p14="http://schemas.microsoft.com/office/powerpoint/2010/main" val="130192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6" y="437882"/>
            <a:ext cx="4254376" cy="584775"/>
          </a:xfrm>
          <a:prstGeom prst="rect">
            <a:avLst/>
          </a:prstGeom>
          <a:noFill/>
          <a:ln>
            <a:solidFill>
              <a:srgbClr val="90BCC9"/>
            </a:solidFill>
          </a:ln>
        </p:spPr>
        <p:txBody>
          <a:bodyPr wrap="square" rtlCol="0">
            <a:spAutoFit/>
          </a:bodyPr>
          <a:lstStyle/>
          <a:p>
            <a:pPr algn="ctr"/>
            <a:r>
              <a:rPr lang="en-US" altLang="zh-CN" sz="3200" dirty="0">
                <a:solidFill>
                  <a:srgbClr val="90BCC9"/>
                </a:solidFill>
              </a:rPr>
              <a:t>Process for the Analysis</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sp>
        <p:nvSpPr>
          <p:cNvPr id="38" name="文本框 6">
            <a:extLst>
              <a:ext uri="{FF2B5EF4-FFF2-40B4-BE49-F238E27FC236}">
                <a16:creationId xmlns:a16="http://schemas.microsoft.com/office/drawing/2014/main" id="{F97FE6D4-9F27-41EB-18B7-5422F11B359A}"/>
              </a:ext>
            </a:extLst>
          </p:cNvPr>
          <p:cNvSpPr txBox="1"/>
          <p:nvPr/>
        </p:nvSpPr>
        <p:spPr>
          <a:xfrm>
            <a:off x="805101" y="1248154"/>
            <a:ext cx="2699157" cy="2677656"/>
          </a:xfrm>
          <a:prstGeom prst="rect">
            <a:avLst/>
          </a:prstGeom>
          <a:noFill/>
        </p:spPr>
        <p:txBody>
          <a:bodyPr wrap="square" rtlCol="0">
            <a:spAutoFit/>
          </a:bodyPr>
          <a:lstStyle/>
          <a:p>
            <a:r>
              <a:rPr lang="en-US" altLang="zh-CN" sz="2400" b="1" dirty="0"/>
              <a:t>Data file format:</a:t>
            </a:r>
          </a:p>
          <a:p>
            <a:pPr marL="342900" indent="-342900">
              <a:buFontTx/>
              <a:buChar char="-"/>
            </a:pPr>
            <a:r>
              <a:rPr lang="en-US" altLang="zh-CN" sz="2400" dirty="0"/>
              <a:t>A large csv file (&gt;9,000 KB) </a:t>
            </a:r>
          </a:p>
          <a:p>
            <a:pPr marL="342900" indent="-342900">
              <a:buFontTx/>
              <a:buChar char="-"/>
            </a:pPr>
            <a:r>
              <a:rPr lang="en-US" altLang="zh-CN" sz="2400" dirty="0"/>
              <a:t>28,206 rows</a:t>
            </a:r>
          </a:p>
          <a:p>
            <a:pPr marL="342900" indent="-342900">
              <a:buFontTx/>
              <a:buChar char="-"/>
            </a:pPr>
            <a:r>
              <a:rPr lang="en-US" altLang="zh-CN" sz="2400" dirty="0"/>
              <a:t>73 columns</a:t>
            </a:r>
          </a:p>
          <a:p>
            <a:endParaRPr lang="en-US" altLang="zh-CN" sz="2400" b="1" dirty="0"/>
          </a:p>
          <a:p>
            <a:endParaRPr lang="zh-CN" altLang="en-US" sz="2400" dirty="0"/>
          </a:p>
        </p:txBody>
      </p:sp>
      <p:pic>
        <p:nvPicPr>
          <p:cNvPr id="3" name="Picture 2">
            <a:extLst>
              <a:ext uri="{FF2B5EF4-FFF2-40B4-BE49-F238E27FC236}">
                <a16:creationId xmlns:a16="http://schemas.microsoft.com/office/drawing/2014/main" id="{F7BC65B8-6A88-E3F2-89BA-842AB6D17F53}"/>
              </a:ext>
            </a:extLst>
          </p:cNvPr>
          <p:cNvPicPr>
            <a:picLocks noChangeAspect="1"/>
          </p:cNvPicPr>
          <p:nvPr/>
        </p:nvPicPr>
        <p:blipFill>
          <a:blip r:embed="rId3"/>
          <a:stretch>
            <a:fillRect/>
          </a:stretch>
        </p:blipFill>
        <p:spPr>
          <a:xfrm>
            <a:off x="903239" y="3263161"/>
            <a:ext cx="2502880" cy="3247109"/>
          </a:xfrm>
          <a:prstGeom prst="rect">
            <a:avLst/>
          </a:prstGeom>
        </p:spPr>
      </p:pic>
      <p:sp>
        <p:nvSpPr>
          <p:cNvPr id="9" name="文本框 6">
            <a:extLst>
              <a:ext uri="{FF2B5EF4-FFF2-40B4-BE49-F238E27FC236}">
                <a16:creationId xmlns:a16="http://schemas.microsoft.com/office/drawing/2014/main" id="{27E67971-6B97-A385-07BA-A75640759E7E}"/>
              </a:ext>
            </a:extLst>
          </p:cNvPr>
          <p:cNvSpPr txBox="1"/>
          <p:nvPr/>
        </p:nvSpPr>
        <p:spPr>
          <a:xfrm>
            <a:off x="3739077" y="1248154"/>
            <a:ext cx="7909864" cy="5539978"/>
          </a:xfrm>
          <a:prstGeom prst="rect">
            <a:avLst/>
          </a:prstGeom>
          <a:noFill/>
        </p:spPr>
        <p:txBody>
          <a:bodyPr wrap="square" rtlCol="0">
            <a:spAutoFit/>
          </a:bodyPr>
          <a:lstStyle/>
          <a:p>
            <a:pPr marL="342900" indent="-342900">
              <a:buFontTx/>
              <a:buChar char="-"/>
            </a:pPr>
            <a:r>
              <a:rPr lang="en-US" altLang="zh-CN" sz="2400" b="1" dirty="0"/>
              <a:t>Plot 2 (compare of seawater pH in the west coast by year): </a:t>
            </a:r>
          </a:p>
          <a:p>
            <a:pPr marL="800100" lvl="1" indent="-342900">
              <a:buFont typeface="Arial" panose="020B0604020202020204" pitchFamily="34" charset="0"/>
              <a:buChar char="•"/>
            </a:pPr>
            <a:r>
              <a:rPr lang="en-US" altLang="zh-CN" sz="2400" dirty="0"/>
              <a:t>Slice the dataset to get the west coast data for 2012 and 2017 </a:t>
            </a:r>
          </a:p>
          <a:p>
            <a:pPr marL="800100" lvl="1" indent="-342900">
              <a:buFont typeface="Arial" panose="020B0604020202020204" pitchFamily="34" charset="0"/>
              <a:buChar char="•"/>
            </a:pPr>
            <a:r>
              <a:rPr lang="en-US" altLang="zh-CN" sz="2400" dirty="0"/>
              <a:t>Use </a:t>
            </a:r>
            <a:r>
              <a:rPr lang="en-US" altLang="zh-CN" sz="2400" dirty="0" err="1"/>
              <a:t>cartopy</a:t>
            </a:r>
            <a:r>
              <a:rPr lang="en-US" altLang="zh-CN" sz="2400" dirty="0"/>
              <a:t> to plot the West Coast Seawater pH in Different Years </a:t>
            </a:r>
          </a:p>
          <a:p>
            <a:pPr lvl="1"/>
            <a:endParaRPr lang="en-US" altLang="zh-CN" sz="2400" dirty="0"/>
          </a:p>
          <a:p>
            <a:pPr marL="342900" indent="-342900">
              <a:buFontTx/>
              <a:buChar char="-"/>
            </a:pPr>
            <a:r>
              <a:rPr lang="en-US" altLang="zh-CN" sz="2400" b="1" dirty="0"/>
              <a:t>Plot 3 (the general trend in pH changes in arctic seawater near the coast):</a:t>
            </a:r>
          </a:p>
          <a:p>
            <a:pPr marL="800100" lvl="1" indent="-342900">
              <a:buFont typeface="Arial" panose="020B0604020202020204" pitchFamily="34" charset="0"/>
              <a:buChar char="•"/>
            </a:pPr>
            <a:r>
              <a:rPr lang="en-US" altLang="zh-CN" sz="2400" dirty="0"/>
              <a:t>Slice the dataset to get the arctic seawater data</a:t>
            </a:r>
          </a:p>
          <a:p>
            <a:pPr marL="800100" lvl="1" indent="-342900">
              <a:buFont typeface="Arial" panose="020B0604020202020204" pitchFamily="34" charset="0"/>
              <a:buChar char="•"/>
            </a:pPr>
            <a:r>
              <a:rPr lang="en-US" altLang="zh-CN" sz="2400" dirty="0"/>
              <a:t>Use </a:t>
            </a:r>
            <a:r>
              <a:rPr lang="en-US" altLang="zh-CN" sz="2400" dirty="0" err="1"/>
              <a:t>cartopy</a:t>
            </a:r>
            <a:r>
              <a:rPr lang="en-US" altLang="zh-CN" sz="2400" dirty="0"/>
              <a:t> to plot to see the distribution</a:t>
            </a:r>
          </a:p>
          <a:p>
            <a:pPr marL="800100" lvl="1" indent="-342900">
              <a:buFont typeface="Arial" panose="020B0604020202020204" pitchFamily="34" charset="0"/>
              <a:buChar char="•"/>
            </a:pPr>
            <a:r>
              <a:rPr lang="en-US" altLang="zh-CN" sz="2400" dirty="0"/>
              <a:t>make the 2 </a:t>
            </a:r>
            <a:r>
              <a:rPr lang="en-US" altLang="zh-CN" sz="2400" dirty="0" err="1"/>
              <a:t>satterplots</a:t>
            </a:r>
            <a:r>
              <a:rPr lang="en-US" altLang="zh-CN" sz="2400" dirty="0"/>
              <a:t> with linear regression to see the trend among latitude and longitude </a:t>
            </a:r>
          </a:p>
          <a:p>
            <a:pPr marL="800100" lvl="1" indent="-342900">
              <a:buFont typeface="Arial" panose="020B0604020202020204" pitchFamily="34" charset="0"/>
              <a:buChar char="•"/>
            </a:pPr>
            <a:r>
              <a:rPr lang="en-US" altLang="zh-CN" sz="1400" dirty="0"/>
              <a:t>(In order to mitigate the effect of changes in seawater acidity at different times and thus focus only on the effect of latitude/longitude on seawater pH, here I have averaged the data for the same longitude/latitude by using </a:t>
            </a:r>
            <a:r>
              <a:rPr lang="en-US" altLang="zh-CN" sz="1400" dirty="0" err="1"/>
              <a:t>groupby</a:t>
            </a:r>
            <a:r>
              <a:rPr lang="en-US" altLang="zh-CN" sz="1400" dirty="0"/>
              <a:t>(). See more explanations in the </a:t>
            </a:r>
            <a:r>
              <a:rPr lang="en-US" altLang="zh-CN" sz="1400" dirty="0" err="1"/>
              <a:t>Colab</a:t>
            </a:r>
            <a:r>
              <a:rPr lang="en-US" altLang="zh-CN" sz="1400" dirty="0"/>
              <a:t> Notebook.)</a:t>
            </a:r>
            <a:endParaRPr lang="zh-CN" altLang="en-US" sz="2400" dirty="0"/>
          </a:p>
          <a:p>
            <a:endParaRPr lang="zh-CN" altLang="en-US" sz="2400" dirty="0"/>
          </a:p>
        </p:txBody>
      </p:sp>
    </p:spTree>
    <p:extLst>
      <p:ext uri="{BB962C8B-B14F-4D97-AF65-F5344CB8AC3E}">
        <p14:creationId xmlns:p14="http://schemas.microsoft.com/office/powerpoint/2010/main" val="165957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6" y="437882"/>
            <a:ext cx="3378613" cy="584775"/>
          </a:xfrm>
          <a:prstGeom prst="rect">
            <a:avLst/>
          </a:prstGeom>
          <a:noFill/>
          <a:ln>
            <a:solidFill>
              <a:srgbClr val="90BCC9"/>
            </a:solidFill>
          </a:ln>
        </p:spPr>
        <p:txBody>
          <a:bodyPr wrap="square" rtlCol="0">
            <a:spAutoFit/>
          </a:bodyPr>
          <a:lstStyle/>
          <a:p>
            <a:pPr algn="ctr"/>
            <a:r>
              <a:rPr lang="en-US" altLang="zh-CN" sz="3200" dirty="0">
                <a:solidFill>
                  <a:srgbClr val="90BCC9"/>
                </a:solidFill>
              </a:rPr>
              <a:t>One BIG Challenge </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sp>
        <p:nvSpPr>
          <p:cNvPr id="38" name="文本框 6">
            <a:extLst>
              <a:ext uri="{FF2B5EF4-FFF2-40B4-BE49-F238E27FC236}">
                <a16:creationId xmlns:a16="http://schemas.microsoft.com/office/drawing/2014/main" id="{F97FE6D4-9F27-41EB-18B7-5422F11B359A}"/>
              </a:ext>
            </a:extLst>
          </p:cNvPr>
          <p:cNvSpPr txBox="1"/>
          <p:nvPr/>
        </p:nvSpPr>
        <p:spPr>
          <a:xfrm>
            <a:off x="797457" y="1424747"/>
            <a:ext cx="2699157" cy="1200329"/>
          </a:xfrm>
          <a:prstGeom prst="rect">
            <a:avLst/>
          </a:prstGeom>
          <a:noFill/>
        </p:spPr>
        <p:txBody>
          <a:bodyPr wrap="square" rtlCol="0">
            <a:spAutoFit/>
          </a:bodyPr>
          <a:lstStyle/>
          <a:p>
            <a:r>
              <a:rPr lang="en-US" altLang="zh-CN" sz="2400" b="1" dirty="0"/>
              <a:t>Very messy, hard to find a trend ……</a:t>
            </a:r>
          </a:p>
          <a:p>
            <a:endParaRPr lang="zh-CN" altLang="en-US" sz="2400" dirty="0"/>
          </a:p>
        </p:txBody>
      </p:sp>
      <p:pic>
        <p:nvPicPr>
          <p:cNvPr id="13" name="Picture 12">
            <a:extLst>
              <a:ext uri="{FF2B5EF4-FFF2-40B4-BE49-F238E27FC236}">
                <a16:creationId xmlns:a16="http://schemas.microsoft.com/office/drawing/2014/main" id="{DB8D6B9A-184D-D9D6-2F47-2DE2614AEAEE}"/>
              </a:ext>
            </a:extLst>
          </p:cNvPr>
          <p:cNvPicPr>
            <a:picLocks noChangeAspect="1"/>
          </p:cNvPicPr>
          <p:nvPr/>
        </p:nvPicPr>
        <p:blipFill>
          <a:blip r:embed="rId3"/>
          <a:stretch>
            <a:fillRect/>
          </a:stretch>
        </p:blipFill>
        <p:spPr>
          <a:xfrm>
            <a:off x="453277" y="2659488"/>
            <a:ext cx="6131435" cy="3313823"/>
          </a:xfrm>
          <a:prstGeom prst="rect">
            <a:avLst/>
          </a:prstGeom>
        </p:spPr>
      </p:pic>
      <p:pic>
        <p:nvPicPr>
          <p:cNvPr id="15" name="Picture 14">
            <a:extLst>
              <a:ext uri="{FF2B5EF4-FFF2-40B4-BE49-F238E27FC236}">
                <a16:creationId xmlns:a16="http://schemas.microsoft.com/office/drawing/2014/main" id="{7675AD3E-A015-DD5E-505C-E9D2EF2F7CC2}"/>
              </a:ext>
            </a:extLst>
          </p:cNvPr>
          <p:cNvPicPr>
            <a:picLocks noChangeAspect="1"/>
          </p:cNvPicPr>
          <p:nvPr/>
        </p:nvPicPr>
        <p:blipFill>
          <a:blip r:embed="rId4"/>
          <a:stretch>
            <a:fillRect/>
          </a:stretch>
        </p:blipFill>
        <p:spPr>
          <a:xfrm>
            <a:off x="5943600" y="437882"/>
            <a:ext cx="5616122" cy="3042230"/>
          </a:xfrm>
          <a:prstGeom prst="rect">
            <a:avLst/>
          </a:prstGeom>
        </p:spPr>
      </p:pic>
      <p:pic>
        <p:nvPicPr>
          <p:cNvPr id="17" name="Picture 16">
            <a:extLst>
              <a:ext uri="{FF2B5EF4-FFF2-40B4-BE49-F238E27FC236}">
                <a16:creationId xmlns:a16="http://schemas.microsoft.com/office/drawing/2014/main" id="{76196BB9-0E67-F98C-FA70-015C6858290C}"/>
              </a:ext>
            </a:extLst>
          </p:cNvPr>
          <p:cNvPicPr>
            <a:picLocks noChangeAspect="1"/>
          </p:cNvPicPr>
          <p:nvPr/>
        </p:nvPicPr>
        <p:blipFill>
          <a:blip r:embed="rId5"/>
          <a:stretch>
            <a:fillRect/>
          </a:stretch>
        </p:blipFill>
        <p:spPr>
          <a:xfrm>
            <a:off x="6567082" y="3644784"/>
            <a:ext cx="5279050" cy="2846837"/>
          </a:xfrm>
          <a:prstGeom prst="rect">
            <a:avLst/>
          </a:prstGeom>
        </p:spPr>
      </p:pic>
    </p:spTree>
    <p:extLst>
      <p:ext uri="{BB962C8B-B14F-4D97-AF65-F5344CB8AC3E}">
        <p14:creationId xmlns:p14="http://schemas.microsoft.com/office/powerpoint/2010/main" val="363192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6" y="437882"/>
            <a:ext cx="6830151" cy="584775"/>
          </a:xfrm>
          <a:prstGeom prst="rect">
            <a:avLst/>
          </a:prstGeom>
          <a:noFill/>
          <a:ln>
            <a:solidFill>
              <a:srgbClr val="90BCC9"/>
            </a:solidFill>
          </a:ln>
        </p:spPr>
        <p:txBody>
          <a:bodyPr wrap="square" rtlCol="0">
            <a:spAutoFit/>
          </a:bodyPr>
          <a:lstStyle/>
          <a:p>
            <a:pPr algn="ctr"/>
            <a:r>
              <a:rPr lang="en-US" altLang="zh-CN" sz="3200" dirty="0">
                <a:solidFill>
                  <a:srgbClr val="90BCC9"/>
                </a:solidFill>
              </a:rPr>
              <a:t>Answer to Scientific Question and Plots </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pic>
        <p:nvPicPr>
          <p:cNvPr id="3" name="Picture 2">
            <a:extLst>
              <a:ext uri="{FF2B5EF4-FFF2-40B4-BE49-F238E27FC236}">
                <a16:creationId xmlns:a16="http://schemas.microsoft.com/office/drawing/2014/main" id="{5220D588-671E-AB6E-8F3A-EC165CED3169}"/>
              </a:ext>
            </a:extLst>
          </p:cNvPr>
          <p:cNvPicPr>
            <a:picLocks noChangeAspect="1"/>
          </p:cNvPicPr>
          <p:nvPr/>
        </p:nvPicPr>
        <p:blipFill>
          <a:blip r:embed="rId4"/>
          <a:stretch>
            <a:fillRect/>
          </a:stretch>
        </p:blipFill>
        <p:spPr>
          <a:xfrm>
            <a:off x="531253" y="1152961"/>
            <a:ext cx="11129493" cy="4356011"/>
          </a:xfrm>
          <a:prstGeom prst="rect">
            <a:avLst/>
          </a:prstGeom>
        </p:spPr>
      </p:pic>
      <p:sp>
        <p:nvSpPr>
          <p:cNvPr id="6" name="文本框 6">
            <a:extLst>
              <a:ext uri="{FF2B5EF4-FFF2-40B4-BE49-F238E27FC236}">
                <a16:creationId xmlns:a16="http://schemas.microsoft.com/office/drawing/2014/main" id="{D6875779-E531-0986-D639-8EFF2901C69C}"/>
              </a:ext>
            </a:extLst>
          </p:cNvPr>
          <p:cNvSpPr txBox="1"/>
          <p:nvPr/>
        </p:nvSpPr>
        <p:spPr>
          <a:xfrm>
            <a:off x="341291" y="5369802"/>
            <a:ext cx="11319456" cy="1200329"/>
          </a:xfrm>
          <a:prstGeom prst="rect">
            <a:avLst/>
          </a:prstGeom>
          <a:noFill/>
        </p:spPr>
        <p:txBody>
          <a:bodyPr wrap="square" rtlCol="0">
            <a:spAutoFit/>
          </a:bodyPr>
          <a:lstStyle/>
          <a:p>
            <a:r>
              <a:rPr lang="en-US" sz="2400" b="0" i="0" dirty="0">
                <a:effectLst/>
              </a:rPr>
              <a:t>From the graph we can see two phenomena: 1) the higher the latitude, the higher the pH of seawater; 2) the closer to the coastline, the lower the pH of seawater (the more serious ocean acidification). (More detailed analysis will be shown in the next two slides.)</a:t>
            </a:r>
            <a:endParaRPr lang="zh-CN" altLang="en-US" sz="2400" dirty="0"/>
          </a:p>
        </p:txBody>
      </p:sp>
      <p:sp>
        <p:nvSpPr>
          <p:cNvPr id="2" name="Rectangle 1">
            <a:extLst>
              <a:ext uri="{FF2B5EF4-FFF2-40B4-BE49-F238E27FC236}">
                <a16:creationId xmlns:a16="http://schemas.microsoft.com/office/drawing/2014/main" id="{3341BE9E-6E39-99AC-1D20-7A9A7CB785B9}"/>
              </a:ext>
            </a:extLst>
          </p:cNvPr>
          <p:cNvSpPr/>
          <p:nvPr/>
        </p:nvSpPr>
        <p:spPr>
          <a:xfrm>
            <a:off x="7830355" y="3644721"/>
            <a:ext cx="2871989" cy="163891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文本框 6">
            <a:extLst>
              <a:ext uri="{FF2B5EF4-FFF2-40B4-BE49-F238E27FC236}">
                <a16:creationId xmlns:a16="http://schemas.microsoft.com/office/drawing/2014/main" id="{644BC8E3-2F6B-65F4-A39C-D3327B7933DD}"/>
              </a:ext>
            </a:extLst>
          </p:cNvPr>
          <p:cNvSpPr txBox="1"/>
          <p:nvPr/>
        </p:nvSpPr>
        <p:spPr>
          <a:xfrm>
            <a:off x="7924334" y="3685062"/>
            <a:ext cx="2707175" cy="1569660"/>
          </a:xfrm>
          <a:prstGeom prst="rect">
            <a:avLst/>
          </a:prstGeom>
          <a:noFill/>
        </p:spPr>
        <p:txBody>
          <a:bodyPr wrap="square" rtlCol="0">
            <a:spAutoFit/>
          </a:bodyPr>
          <a:lstStyle/>
          <a:p>
            <a:r>
              <a:rPr lang="en-US" sz="1600" dirty="0"/>
              <a:t>Explanation of the use for the “</a:t>
            </a:r>
            <a:r>
              <a:rPr lang="en-US" sz="1600" dirty="0" err="1"/>
              <a:t>jet_r</a:t>
            </a:r>
            <a:r>
              <a:rPr lang="en-US" sz="1600" dirty="0"/>
              <a:t>” colormap: this colormap corresponds to the result of the pH test paper, as the </a:t>
            </a:r>
            <a:r>
              <a:rPr lang="en-US" sz="1600" b="1" dirty="0">
                <a:solidFill>
                  <a:schemeClr val="accent1">
                    <a:lumMod val="75000"/>
                  </a:schemeClr>
                </a:solidFill>
              </a:rPr>
              <a:t>higher</a:t>
            </a:r>
            <a:r>
              <a:rPr lang="en-US" sz="1600" dirty="0"/>
              <a:t> pH, the </a:t>
            </a:r>
            <a:r>
              <a:rPr lang="en-US" sz="1600" b="1" dirty="0">
                <a:solidFill>
                  <a:schemeClr val="accent1">
                    <a:lumMod val="75000"/>
                  </a:schemeClr>
                </a:solidFill>
              </a:rPr>
              <a:t>bluer</a:t>
            </a:r>
            <a:r>
              <a:rPr lang="en-US" sz="1600" dirty="0"/>
              <a:t>, and the </a:t>
            </a:r>
            <a:r>
              <a:rPr lang="en-US" sz="1600" b="1" dirty="0">
                <a:solidFill>
                  <a:srgbClr val="C00000"/>
                </a:solidFill>
              </a:rPr>
              <a:t>lower</a:t>
            </a:r>
            <a:r>
              <a:rPr lang="en-US" sz="1600" dirty="0"/>
              <a:t> pH, the </a:t>
            </a:r>
            <a:r>
              <a:rPr lang="en-US" sz="1600" b="1" dirty="0">
                <a:solidFill>
                  <a:srgbClr val="C00000"/>
                </a:solidFill>
              </a:rPr>
              <a:t>redder</a:t>
            </a:r>
            <a:r>
              <a:rPr lang="en-US" sz="1600" dirty="0"/>
              <a:t>. </a:t>
            </a:r>
          </a:p>
        </p:txBody>
      </p:sp>
    </p:spTree>
    <p:extLst>
      <p:ext uri="{BB962C8B-B14F-4D97-AF65-F5344CB8AC3E}">
        <p14:creationId xmlns:p14="http://schemas.microsoft.com/office/powerpoint/2010/main" val="341106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8F640BBD-8B4B-1C03-65AA-812A8B754147}"/>
              </a:ext>
            </a:extLst>
          </p:cNvPr>
          <p:cNvSpPr/>
          <p:nvPr/>
        </p:nvSpPr>
        <p:spPr>
          <a:xfrm>
            <a:off x="228600" y="188259"/>
            <a:ext cx="11752729" cy="64680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661F45A4-7F9D-72D6-2A04-49C90B342762}"/>
              </a:ext>
            </a:extLst>
          </p:cNvPr>
          <p:cNvSpPr txBox="1"/>
          <p:nvPr/>
        </p:nvSpPr>
        <p:spPr>
          <a:xfrm>
            <a:off x="2236576" y="437882"/>
            <a:ext cx="6830151" cy="584775"/>
          </a:xfrm>
          <a:prstGeom prst="rect">
            <a:avLst/>
          </a:prstGeom>
          <a:noFill/>
          <a:ln>
            <a:solidFill>
              <a:srgbClr val="90BCC9"/>
            </a:solidFill>
          </a:ln>
        </p:spPr>
        <p:txBody>
          <a:bodyPr wrap="square" rtlCol="0">
            <a:spAutoFit/>
          </a:bodyPr>
          <a:lstStyle/>
          <a:p>
            <a:pPr algn="ctr"/>
            <a:r>
              <a:rPr lang="en-US" altLang="zh-CN" sz="3200" dirty="0">
                <a:solidFill>
                  <a:srgbClr val="90BCC9"/>
                </a:solidFill>
              </a:rPr>
              <a:t>Answer to Scientific Question and Plots </a:t>
            </a:r>
            <a:endParaRPr lang="zh-CN" altLang="en-US" sz="3200" dirty="0">
              <a:solidFill>
                <a:srgbClr val="90BCC9"/>
              </a:solidFill>
            </a:endParaRPr>
          </a:p>
        </p:txBody>
      </p:sp>
      <p:pic>
        <p:nvPicPr>
          <p:cNvPr id="37" name="图片 3">
            <a:extLst>
              <a:ext uri="{FF2B5EF4-FFF2-40B4-BE49-F238E27FC236}">
                <a16:creationId xmlns:a16="http://schemas.microsoft.com/office/drawing/2014/main" id="{8F4F9A9B-4DF3-AFB3-58C1-C37CBE563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52429" y="-165874"/>
            <a:ext cx="1560317" cy="2007975"/>
          </a:xfrm>
          <a:prstGeom prst="rect">
            <a:avLst/>
          </a:prstGeom>
        </p:spPr>
      </p:pic>
      <p:pic>
        <p:nvPicPr>
          <p:cNvPr id="3" name="Picture 2">
            <a:extLst>
              <a:ext uri="{FF2B5EF4-FFF2-40B4-BE49-F238E27FC236}">
                <a16:creationId xmlns:a16="http://schemas.microsoft.com/office/drawing/2014/main" id="{5220D588-671E-AB6E-8F3A-EC165CED3169}"/>
              </a:ext>
            </a:extLst>
          </p:cNvPr>
          <p:cNvPicPr>
            <a:picLocks noChangeAspect="1"/>
          </p:cNvPicPr>
          <p:nvPr/>
        </p:nvPicPr>
        <p:blipFill>
          <a:blip r:embed="rId4"/>
          <a:stretch>
            <a:fillRect/>
          </a:stretch>
        </p:blipFill>
        <p:spPr>
          <a:xfrm>
            <a:off x="531253" y="1152961"/>
            <a:ext cx="11129493" cy="4356011"/>
          </a:xfrm>
          <a:prstGeom prst="rect">
            <a:avLst/>
          </a:prstGeom>
        </p:spPr>
      </p:pic>
      <p:sp>
        <p:nvSpPr>
          <p:cNvPr id="6" name="文本框 6">
            <a:extLst>
              <a:ext uri="{FF2B5EF4-FFF2-40B4-BE49-F238E27FC236}">
                <a16:creationId xmlns:a16="http://schemas.microsoft.com/office/drawing/2014/main" id="{D6875779-E531-0986-D639-8EFF2901C69C}"/>
              </a:ext>
            </a:extLst>
          </p:cNvPr>
          <p:cNvSpPr txBox="1"/>
          <p:nvPr/>
        </p:nvSpPr>
        <p:spPr>
          <a:xfrm>
            <a:off x="341291" y="5369802"/>
            <a:ext cx="11319456" cy="1200329"/>
          </a:xfrm>
          <a:prstGeom prst="rect">
            <a:avLst/>
          </a:prstGeom>
          <a:noFill/>
        </p:spPr>
        <p:txBody>
          <a:bodyPr wrap="square" rtlCol="0">
            <a:spAutoFit/>
          </a:bodyPr>
          <a:lstStyle/>
          <a:p>
            <a:r>
              <a:rPr lang="en-US" sz="2400" b="0" i="0" dirty="0">
                <a:effectLst/>
              </a:rPr>
              <a:t>From the graph we can see two phenomena: 1) the higher the latitude, the higher the pH of seawater; 2) the closer to the coastline, the lower the pH of seawater (the more serious ocean acidification). (More detailed analysis will be shown in the next two slides.)</a:t>
            </a:r>
            <a:endParaRPr lang="zh-CN" altLang="en-US" sz="2400" dirty="0"/>
          </a:p>
        </p:txBody>
      </p:sp>
    </p:spTree>
    <p:extLst>
      <p:ext uri="{BB962C8B-B14F-4D97-AF65-F5344CB8AC3E}">
        <p14:creationId xmlns:p14="http://schemas.microsoft.com/office/powerpoint/2010/main" val="303627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1057</Words>
  <Application>Microsoft Office PowerPoint</Application>
  <PresentationFormat>Widescreen</PresentationFormat>
  <Paragraphs>90</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微软雅黑</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邵 刘伊歆</dc:creator>
  <cp:lastModifiedBy>邵 刘伊歆</cp:lastModifiedBy>
  <cp:revision>9</cp:revision>
  <dcterms:created xsi:type="dcterms:W3CDTF">2022-11-29T19:28:56Z</dcterms:created>
  <dcterms:modified xsi:type="dcterms:W3CDTF">2022-12-06T19:44:49Z</dcterms:modified>
</cp:coreProperties>
</file>