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6" r:id="rId1"/>
  </p:sldMasterIdLst>
  <p:sldIdLst>
    <p:sldId id="257" r:id="rId2"/>
    <p:sldId id="262" r:id="rId3"/>
    <p:sldId id="260" r:id="rId4"/>
    <p:sldId id="265" r:id="rId5"/>
    <p:sldId id="277" r:id="rId6"/>
    <p:sldId id="278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81" r:id="rId16"/>
    <p:sldId id="279" r:id="rId17"/>
    <p:sldId id="280" r:id="rId18"/>
    <p:sldId id="263" r:id="rId19"/>
    <p:sldId id="283" r:id="rId20"/>
    <p:sldId id="284" r:id="rId21"/>
    <p:sldId id="285" r:id="rId22"/>
    <p:sldId id="286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41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0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71D0A7-EC53-4374-9BCB-1FE383D6C1D5}" type="doc">
      <dgm:prSet loTypeId="urn:microsoft.com/office/officeart/2005/8/layout/vList2" loCatId="list" qsTypeId="urn:microsoft.com/office/officeart/2005/8/quickstyle/3d5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F79B52D-B17F-4EB9-B4FD-88BF32BF265B}">
      <dgm:prSet phldrT="[Text]"/>
      <dgm:spPr/>
      <dgm:t>
        <a:bodyPr/>
        <a:lstStyle/>
        <a:p>
          <a:r>
            <a:rPr lang="fr-CA"/>
            <a:t>GUI</a:t>
          </a:r>
          <a:endParaRPr lang="en-US"/>
        </a:p>
      </dgm:t>
    </dgm:pt>
    <dgm:pt modelId="{DD700348-91FF-4832-A199-7BAC550D6288}" type="sibTrans" cxnId="{7A8563B2-493B-4557-B5FE-550BB35BD2D7}">
      <dgm:prSet/>
      <dgm:spPr/>
      <dgm:t>
        <a:bodyPr/>
        <a:lstStyle/>
        <a:p>
          <a:endParaRPr lang="en-US"/>
        </a:p>
      </dgm:t>
    </dgm:pt>
    <dgm:pt modelId="{6F41F4F6-5FCE-4E38-A728-80E401F1476C}" type="parTrans" cxnId="{7A8563B2-493B-4557-B5FE-550BB35BD2D7}">
      <dgm:prSet/>
      <dgm:spPr/>
      <dgm:t>
        <a:bodyPr/>
        <a:lstStyle/>
        <a:p>
          <a:endParaRPr lang="en-US"/>
        </a:p>
      </dgm:t>
    </dgm:pt>
    <dgm:pt modelId="{CA745396-AE99-4C76-94CF-47708619FD30}" type="pres">
      <dgm:prSet presAssocID="{E071D0A7-EC53-4374-9BCB-1FE383D6C1D5}" presName="linear" presStyleCnt="0">
        <dgm:presLayoutVars>
          <dgm:animLvl val="lvl"/>
          <dgm:resizeHandles val="exact"/>
        </dgm:presLayoutVars>
      </dgm:prSet>
      <dgm:spPr/>
    </dgm:pt>
    <dgm:pt modelId="{9F4195F4-0566-44EE-B648-A82A9F90010B}" type="pres">
      <dgm:prSet presAssocID="{5F79B52D-B17F-4EB9-B4FD-88BF32BF265B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D7C07B0C-1525-4A6A-BF53-1A55DC296233}" type="presOf" srcId="{E071D0A7-EC53-4374-9BCB-1FE383D6C1D5}" destId="{CA745396-AE99-4C76-94CF-47708619FD30}" srcOrd="0" destOrd="0" presId="urn:microsoft.com/office/officeart/2005/8/layout/vList2"/>
    <dgm:cxn modelId="{BD66D39B-832E-464E-89BF-A90E9A22A654}" type="presOf" srcId="{5F79B52D-B17F-4EB9-B4FD-88BF32BF265B}" destId="{9F4195F4-0566-44EE-B648-A82A9F90010B}" srcOrd="0" destOrd="0" presId="urn:microsoft.com/office/officeart/2005/8/layout/vList2"/>
    <dgm:cxn modelId="{7A8563B2-493B-4557-B5FE-550BB35BD2D7}" srcId="{E071D0A7-EC53-4374-9BCB-1FE383D6C1D5}" destId="{5F79B52D-B17F-4EB9-B4FD-88BF32BF265B}" srcOrd="0" destOrd="0" parTransId="{6F41F4F6-5FCE-4E38-A728-80E401F1476C}" sibTransId="{DD700348-91FF-4832-A199-7BAC550D6288}"/>
    <dgm:cxn modelId="{70C52864-D756-419D-A0A5-5437A454FFFB}" type="presParOf" srcId="{CA745396-AE99-4C76-94CF-47708619FD30}" destId="{9F4195F4-0566-44EE-B648-A82A9F90010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071D0A7-EC53-4374-9BCB-1FE383D6C1D5}" type="doc">
      <dgm:prSet loTypeId="urn:microsoft.com/office/officeart/2005/8/layout/vList2" loCatId="list" qsTypeId="urn:microsoft.com/office/officeart/2005/8/quickstyle/3d5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F79B52D-B17F-4EB9-B4FD-88BF32BF265B}">
      <dgm:prSet phldrT="[Text]"/>
      <dgm:spPr/>
      <dgm:t>
        <a:bodyPr/>
        <a:lstStyle/>
        <a:p>
          <a:r>
            <a:rPr lang="fr-CA"/>
            <a:t>GUI</a:t>
          </a:r>
          <a:endParaRPr lang="en-US"/>
        </a:p>
      </dgm:t>
    </dgm:pt>
    <dgm:pt modelId="{6F41F4F6-5FCE-4E38-A728-80E401F1476C}" type="parTrans" cxnId="{7A8563B2-493B-4557-B5FE-550BB35BD2D7}">
      <dgm:prSet/>
      <dgm:spPr/>
      <dgm:t>
        <a:bodyPr/>
        <a:lstStyle/>
        <a:p>
          <a:endParaRPr lang="en-US"/>
        </a:p>
      </dgm:t>
    </dgm:pt>
    <dgm:pt modelId="{DD700348-91FF-4832-A199-7BAC550D6288}" type="sibTrans" cxnId="{7A8563B2-493B-4557-B5FE-550BB35BD2D7}">
      <dgm:prSet/>
      <dgm:spPr/>
      <dgm:t>
        <a:bodyPr/>
        <a:lstStyle/>
        <a:p>
          <a:endParaRPr lang="en-US"/>
        </a:p>
      </dgm:t>
    </dgm:pt>
    <dgm:pt modelId="{9A6E5182-F9A5-4E26-BE33-AD5B53BC5918}">
      <dgm:prSet phldrT="[Text]"/>
      <dgm:spPr/>
      <dgm:t>
        <a:bodyPr/>
        <a:lstStyle/>
        <a:p>
          <a:r>
            <a:rPr lang="fr-CA"/>
            <a:t>Musical Analysis Framework</a:t>
          </a:r>
          <a:endParaRPr lang="en-US"/>
        </a:p>
      </dgm:t>
    </dgm:pt>
    <dgm:pt modelId="{B8CE954A-5C9E-4BE6-BF79-5DCFB60E5070}" type="parTrans" cxnId="{B2BC6DC3-495E-4DDC-B200-7B1DD7C8E10A}">
      <dgm:prSet/>
      <dgm:spPr/>
      <dgm:t>
        <a:bodyPr/>
        <a:lstStyle/>
        <a:p>
          <a:endParaRPr lang="en-US"/>
        </a:p>
      </dgm:t>
    </dgm:pt>
    <dgm:pt modelId="{E196478E-4E2D-4471-B10A-B60081F00E8B}" type="sibTrans" cxnId="{B2BC6DC3-495E-4DDC-B200-7B1DD7C8E10A}">
      <dgm:prSet/>
      <dgm:spPr/>
      <dgm:t>
        <a:bodyPr/>
        <a:lstStyle/>
        <a:p>
          <a:endParaRPr lang="en-US"/>
        </a:p>
      </dgm:t>
    </dgm:pt>
    <dgm:pt modelId="{CA745396-AE99-4C76-94CF-47708619FD30}" type="pres">
      <dgm:prSet presAssocID="{E071D0A7-EC53-4374-9BCB-1FE383D6C1D5}" presName="linear" presStyleCnt="0">
        <dgm:presLayoutVars>
          <dgm:animLvl val="lvl"/>
          <dgm:resizeHandles val="exact"/>
        </dgm:presLayoutVars>
      </dgm:prSet>
      <dgm:spPr/>
    </dgm:pt>
    <dgm:pt modelId="{9F4195F4-0566-44EE-B648-A82A9F90010B}" type="pres">
      <dgm:prSet presAssocID="{5F79B52D-B17F-4EB9-B4FD-88BF32BF265B}" presName="parentText" presStyleLbl="node1" presStyleIdx="0" presStyleCnt="2" custLinFactNeighborX="99">
        <dgm:presLayoutVars>
          <dgm:chMax val="0"/>
          <dgm:bulletEnabled val="1"/>
        </dgm:presLayoutVars>
      </dgm:prSet>
      <dgm:spPr/>
    </dgm:pt>
    <dgm:pt modelId="{CBF40CED-631B-4C94-9404-E25A4F9C110C}" type="pres">
      <dgm:prSet presAssocID="{DD700348-91FF-4832-A199-7BAC550D6288}" presName="spacer" presStyleCnt="0"/>
      <dgm:spPr/>
    </dgm:pt>
    <dgm:pt modelId="{21C54E2C-DE6D-487D-8F33-5EAF99352AE6}" type="pres">
      <dgm:prSet presAssocID="{9A6E5182-F9A5-4E26-BE33-AD5B53BC5918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D7C07B0C-1525-4A6A-BF53-1A55DC296233}" type="presOf" srcId="{E071D0A7-EC53-4374-9BCB-1FE383D6C1D5}" destId="{CA745396-AE99-4C76-94CF-47708619FD30}" srcOrd="0" destOrd="0" presId="urn:microsoft.com/office/officeart/2005/8/layout/vList2"/>
    <dgm:cxn modelId="{C87AE24F-3D14-460F-999D-BE3275B30CC3}" type="presOf" srcId="{9A6E5182-F9A5-4E26-BE33-AD5B53BC5918}" destId="{21C54E2C-DE6D-487D-8F33-5EAF99352AE6}" srcOrd="0" destOrd="0" presId="urn:microsoft.com/office/officeart/2005/8/layout/vList2"/>
    <dgm:cxn modelId="{BD66D39B-832E-464E-89BF-A90E9A22A654}" type="presOf" srcId="{5F79B52D-B17F-4EB9-B4FD-88BF32BF265B}" destId="{9F4195F4-0566-44EE-B648-A82A9F90010B}" srcOrd="0" destOrd="0" presId="urn:microsoft.com/office/officeart/2005/8/layout/vList2"/>
    <dgm:cxn modelId="{7A8563B2-493B-4557-B5FE-550BB35BD2D7}" srcId="{E071D0A7-EC53-4374-9BCB-1FE383D6C1D5}" destId="{5F79B52D-B17F-4EB9-B4FD-88BF32BF265B}" srcOrd="0" destOrd="0" parTransId="{6F41F4F6-5FCE-4E38-A728-80E401F1476C}" sibTransId="{DD700348-91FF-4832-A199-7BAC550D6288}"/>
    <dgm:cxn modelId="{B2BC6DC3-495E-4DDC-B200-7B1DD7C8E10A}" srcId="{E071D0A7-EC53-4374-9BCB-1FE383D6C1D5}" destId="{9A6E5182-F9A5-4E26-BE33-AD5B53BC5918}" srcOrd="1" destOrd="0" parTransId="{B8CE954A-5C9E-4BE6-BF79-5DCFB60E5070}" sibTransId="{E196478E-4E2D-4471-B10A-B60081F00E8B}"/>
    <dgm:cxn modelId="{70C52864-D756-419D-A0A5-5437A454FFFB}" type="presParOf" srcId="{CA745396-AE99-4C76-94CF-47708619FD30}" destId="{9F4195F4-0566-44EE-B648-A82A9F90010B}" srcOrd="0" destOrd="0" presId="urn:microsoft.com/office/officeart/2005/8/layout/vList2"/>
    <dgm:cxn modelId="{2CA6679B-47DE-413D-B816-401B667F0370}" type="presParOf" srcId="{CA745396-AE99-4C76-94CF-47708619FD30}" destId="{CBF40CED-631B-4C94-9404-E25A4F9C110C}" srcOrd="1" destOrd="0" presId="urn:microsoft.com/office/officeart/2005/8/layout/vList2"/>
    <dgm:cxn modelId="{CE8EDBB2-0FC3-4B61-A7A5-EC6E595B0003}" type="presParOf" srcId="{CA745396-AE99-4C76-94CF-47708619FD30}" destId="{21C54E2C-DE6D-487D-8F33-5EAF99352AE6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071D0A7-EC53-4374-9BCB-1FE383D6C1D5}" type="doc">
      <dgm:prSet loTypeId="urn:microsoft.com/office/officeart/2005/8/layout/vList2" loCatId="list" qsTypeId="urn:microsoft.com/office/officeart/2005/8/quickstyle/3d5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F79B52D-B17F-4EB9-B4FD-88BF32BF265B}">
      <dgm:prSet phldrT="[Text]"/>
      <dgm:spPr/>
      <dgm:t>
        <a:bodyPr/>
        <a:lstStyle/>
        <a:p>
          <a:r>
            <a:rPr lang="fr-CA"/>
            <a:t>GUI</a:t>
          </a:r>
          <a:endParaRPr lang="en-US"/>
        </a:p>
      </dgm:t>
    </dgm:pt>
    <dgm:pt modelId="{6F41F4F6-5FCE-4E38-A728-80E401F1476C}" type="parTrans" cxnId="{7A8563B2-493B-4557-B5FE-550BB35BD2D7}">
      <dgm:prSet/>
      <dgm:spPr/>
      <dgm:t>
        <a:bodyPr/>
        <a:lstStyle/>
        <a:p>
          <a:endParaRPr lang="en-US"/>
        </a:p>
      </dgm:t>
    </dgm:pt>
    <dgm:pt modelId="{DD700348-91FF-4832-A199-7BAC550D6288}" type="sibTrans" cxnId="{7A8563B2-493B-4557-B5FE-550BB35BD2D7}">
      <dgm:prSet/>
      <dgm:spPr/>
      <dgm:t>
        <a:bodyPr/>
        <a:lstStyle/>
        <a:p>
          <a:endParaRPr lang="en-US"/>
        </a:p>
      </dgm:t>
    </dgm:pt>
    <dgm:pt modelId="{9A6E5182-F9A5-4E26-BE33-AD5B53BC5918}">
      <dgm:prSet phldrT="[Text]"/>
      <dgm:spPr/>
      <dgm:t>
        <a:bodyPr/>
        <a:lstStyle/>
        <a:p>
          <a:r>
            <a:rPr lang="fr-CA"/>
            <a:t>Musical Analysis Framework</a:t>
          </a:r>
          <a:endParaRPr lang="en-US"/>
        </a:p>
      </dgm:t>
    </dgm:pt>
    <dgm:pt modelId="{B8CE954A-5C9E-4BE6-BF79-5DCFB60E5070}" type="parTrans" cxnId="{B2BC6DC3-495E-4DDC-B200-7B1DD7C8E10A}">
      <dgm:prSet/>
      <dgm:spPr/>
      <dgm:t>
        <a:bodyPr/>
        <a:lstStyle/>
        <a:p>
          <a:endParaRPr lang="en-US"/>
        </a:p>
      </dgm:t>
    </dgm:pt>
    <dgm:pt modelId="{E196478E-4E2D-4471-B10A-B60081F00E8B}" type="sibTrans" cxnId="{B2BC6DC3-495E-4DDC-B200-7B1DD7C8E10A}">
      <dgm:prSet/>
      <dgm:spPr/>
      <dgm:t>
        <a:bodyPr/>
        <a:lstStyle/>
        <a:p>
          <a:endParaRPr lang="en-US"/>
        </a:p>
      </dgm:t>
    </dgm:pt>
    <dgm:pt modelId="{B41EFC29-8A0E-42AB-BCD6-163C8DD70CB0}">
      <dgm:prSet phldrT="[Text]"/>
      <dgm:spPr/>
      <dgm:t>
        <a:bodyPr/>
        <a:lstStyle/>
        <a:p>
          <a:r>
            <a:rPr lang="fr-CA"/>
            <a:t>Plugins</a:t>
          </a:r>
          <a:endParaRPr lang="en-US"/>
        </a:p>
      </dgm:t>
    </dgm:pt>
    <dgm:pt modelId="{1BA9BD1E-B4EB-42B7-AE24-6A1DCEC956DB}" type="parTrans" cxnId="{FAB9E6FC-CDF4-4516-A8EC-BE43EDF685ED}">
      <dgm:prSet/>
      <dgm:spPr/>
      <dgm:t>
        <a:bodyPr/>
        <a:lstStyle/>
        <a:p>
          <a:endParaRPr lang="en-US"/>
        </a:p>
      </dgm:t>
    </dgm:pt>
    <dgm:pt modelId="{C3F302A8-85E1-43E1-B023-78052E7EF721}" type="sibTrans" cxnId="{FAB9E6FC-CDF4-4516-A8EC-BE43EDF685ED}">
      <dgm:prSet/>
      <dgm:spPr/>
      <dgm:t>
        <a:bodyPr/>
        <a:lstStyle/>
        <a:p>
          <a:endParaRPr lang="en-US"/>
        </a:p>
      </dgm:t>
    </dgm:pt>
    <dgm:pt modelId="{CA745396-AE99-4C76-94CF-47708619FD30}" type="pres">
      <dgm:prSet presAssocID="{E071D0A7-EC53-4374-9BCB-1FE383D6C1D5}" presName="linear" presStyleCnt="0">
        <dgm:presLayoutVars>
          <dgm:animLvl val="lvl"/>
          <dgm:resizeHandles val="exact"/>
        </dgm:presLayoutVars>
      </dgm:prSet>
      <dgm:spPr/>
    </dgm:pt>
    <dgm:pt modelId="{9F4195F4-0566-44EE-B648-A82A9F90010B}" type="pres">
      <dgm:prSet presAssocID="{5F79B52D-B17F-4EB9-B4FD-88BF32BF265B}" presName="parentText" presStyleLbl="node1" presStyleIdx="0" presStyleCnt="3" custLinFactNeighborX="99">
        <dgm:presLayoutVars>
          <dgm:chMax val="0"/>
          <dgm:bulletEnabled val="1"/>
        </dgm:presLayoutVars>
      </dgm:prSet>
      <dgm:spPr/>
    </dgm:pt>
    <dgm:pt modelId="{CBF40CED-631B-4C94-9404-E25A4F9C110C}" type="pres">
      <dgm:prSet presAssocID="{DD700348-91FF-4832-A199-7BAC550D6288}" presName="spacer" presStyleCnt="0"/>
      <dgm:spPr/>
    </dgm:pt>
    <dgm:pt modelId="{21C54E2C-DE6D-487D-8F33-5EAF99352AE6}" type="pres">
      <dgm:prSet presAssocID="{9A6E5182-F9A5-4E26-BE33-AD5B53BC591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FA44237-E9F7-42BB-A2F5-56443E6AF2C7}" type="pres">
      <dgm:prSet presAssocID="{E196478E-4E2D-4471-B10A-B60081F00E8B}" presName="spacer" presStyleCnt="0"/>
      <dgm:spPr/>
    </dgm:pt>
    <dgm:pt modelId="{356A9989-FB15-4747-8772-B3F1538D6089}" type="pres">
      <dgm:prSet presAssocID="{B41EFC29-8A0E-42AB-BCD6-163C8DD70CB0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D7C07B0C-1525-4A6A-BF53-1A55DC296233}" type="presOf" srcId="{E071D0A7-EC53-4374-9BCB-1FE383D6C1D5}" destId="{CA745396-AE99-4C76-94CF-47708619FD30}" srcOrd="0" destOrd="0" presId="urn:microsoft.com/office/officeart/2005/8/layout/vList2"/>
    <dgm:cxn modelId="{49183569-3B73-4D3C-9A57-1132CCA2F753}" type="presOf" srcId="{B41EFC29-8A0E-42AB-BCD6-163C8DD70CB0}" destId="{356A9989-FB15-4747-8772-B3F1538D6089}" srcOrd="0" destOrd="0" presId="urn:microsoft.com/office/officeart/2005/8/layout/vList2"/>
    <dgm:cxn modelId="{C87AE24F-3D14-460F-999D-BE3275B30CC3}" type="presOf" srcId="{9A6E5182-F9A5-4E26-BE33-AD5B53BC5918}" destId="{21C54E2C-DE6D-487D-8F33-5EAF99352AE6}" srcOrd="0" destOrd="0" presId="urn:microsoft.com/office/officeart/2005/8/layout/vList2"/>
    <dgm:cxn modelId="{BD66D39B-832E-464E-89BF-A90E9A22A654}" type="presOf" srcId="{5F79B52D-B17F-4EB9-B4FD-88BF32BF265B}" destId="{9F4195F4-0566-44EE-B648-A82A9F90010B}" srcOrd="0" destOrd="0" presId="urn:microsoft.com/office/officeart/2005/8/layout/vList2"/>
    <dgm:cxn modelId="{7A8563B2-493B-4557-B5FE-550BB35BD2D7}" srcId="{E071D0A7-EC53-4374-9BCB-1FE383D6C1D5}" destId="{5F79B52D-B17F-4EB9-B4FD-88BF32BF265B}" srcOrd="0" destOrd="0" parTransId="{6F41F4F6-5FCE-4E38-A728-80E401F1476C}" sibTransId="{DD700348-91FF-4832-A199-7BAC550D6288}"/>
    <dgm:cxn modelId="{B2BC6DC3-495E-4DDC-B200-7B1DD7C8E10A}" srcId="{E071D0A7-EC53-4374-9BCB-1FE383D6C1D5}" destId="{9A6E5182-F9A5-4E26-BE33-AD5B53BC5918}" srcOrd="1" destOrd="0" parTransId="{B8CE954A-5C9E-4BE6-BF79-5DCFB60E5070}" sibTransId="{E196478E-4E2D-4471-B10A-B60081F00E8B}"/>
    <dgm:cxn modelId="{FAB9E6FC-CDF4-4516-A8EC-BE43EDF685ED}" srcId="{E071D0A7-EC53-4374-9BCB-1FE383D6C1D5}" destId="{B41EFC29-8A0E-42AB-BCD6-163C8DD70CB0}" srcOrd="2" destOrd="0" parTransId="{1BA9BD1E-B4EB-42B7-AE24-6A1DCEC956DB}" sibTransId="{C3F302A8-85E1-43E1-B023-78052E7EF721}"/>
    <dgm:cxn modelId="{70C52864-D756-419D-A0A5-5437A454FFFB}" type="presParOf" srcId="{CA745396-AE99-4C76-94CF-47708619FD30}" destId="{9F4195F4-0566-44EE-B648-A82A9F90010B}" srcOrd="0" destOrd="0" presId="urn:microsoft.com/office/officeart/2005/8/layout/vList2"/>
    <dgm:cxn modelId="{2CA6679B-47DE-413D-B816-401B667F0370}" type="presParOf" srcId="{CA745396-AE99-4C76-94CF-47708619FD30}" destId="{CBF40CED-631B-4C94-9404-E25A4F9C110C}" srcOrd="1" destOrd="0" presId="urn:microsoft.com/office/officeart/2005/8/layout/vList2"/>
    <dgm:cxn modelId="{CE8EDBB2-0FC3-4B61-A7A5-EC6E595B0003}" type="presParOf" srcId="{CA745396-AE99-4C76-94CF-47708619FD30}" destId="{21C54E2C-DE6D-487D-8F33-5EAF99352AE6}" srcOrd="2" destOrd="0" presId="urn:microsoft.com/office/officeart/2005/8/layout/vList2"/>
    <dgm:cxn modelId="{BE75BAA8-CF88-403A-A9B3-884AEBA595EC}" type="presParOf" srcId="{CA745396-AE99-4C76-94CF-47708619FD30}" destId="{8FA44237-E9F7-42BB-A2F5-56443E6AF2C7}" srcOrd="3" destOrd="0" presId="urn:microsoft.com/office/officeart/2005/8/layout/vList2"/>
    <dgm:cxn modelId="{A8A37589-C38A-4F58-9048-9700DA18B6B2}" type="presParOf" srcId="{CA745396-AE99-4C76-94CF-47708619FD30}" destId="{356A9989-FB15-4747-8772-B3F1538D6089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071D0A7-EC53-4374-9BCB-1FE383D6C1D5}" type="doc">
      <dgm:prSet loTypeId="urn:microsoft.com/office/officeart/2005/8/layout/vList2" loCatId="list" qsTypeId="urn:microsoft.com/office/officeart/2005/8/quickstyle/3d5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F79B52D-B17F-4EB9-B4FD-88BF32BF265B}">
      <dgm:prSet phldrT="[Text]"/>
      <dgm:spPr/>
      <dgm:t>
        <a:bodyPr/>
        <a:lstStyle/>
        <a:p>
          <a:r>
            <a:rPr lang="fr-CA"/>
            <a:t>GUI</a:t>
          </a:r>
          <a:endParaRPr lang="en-US"/>
        </a:p>
      </dgm:t>
    </dgm:pt>
    <dgm:pt modelId="{6F41F4F6-5FCE-4E38-A728-80E401F1476C}" type="parTrans" cxnId="{7A8563B2-493B-4557-B5FE-550BB35BD2D7}">
      <dgm:prSet/>
      <dgm:spPr/>
      <dgm:t>
        <a:bodyPr/>
        <a:lstStyle/>
        <a:p>
          <a:endParaRPr lang="en-US"/>
        </a:p>
      </dgm:t>
    </dgm:pt>
    <dgm:pt modelId="{DD700348-91FF-4832-A199-7BAC550D6288}" type="sibTrans" cxnId="{7A8563B2-493B-4557-B5FE-550BB35BD2D7}">
      <dgm:prSet/>
      <dgm:spPr/>
      <dgm:t>
        <a:bodyPr/>
        <a:lstStyle/>
        <a:p>
          <a:endParaRPr lang="en-US"/>
        </a:p>
      </dgm:t>
    </dgm:pt>
    <dgm:pt modelId="{9A6E5182-F9A5-4E26-BE33-AD5B53BC5918}">
      <dgm:prSet phldrT="[Text]"/>
      <dgm:spPr/>
      <dgm:t>
        <a:bodyPr/>
        <a:lstStyle/>
        <a:p>
          <a:r>
            <a:rPr lang="fr-CA"/>
            <a:t>Musical Analysis Framework</a:t>
          </a:r>
          <a:endParaRPr lang="en-US"/>
        </a:p>
      </dgm:t>
    </dgm:pt>
    <dgm:pt modelId="{B8CE954A-5C9E-4BE6-BF79-5DCFB60E5070}" type="parTrans" cxnId="{B2BC6DC3-495E-4DDC-B200-7B1DD7C8E10A}">
      <dgm:prSet/>
      <dgm:spPr/>
      <dgm:t>
        <a:bodyPr/>
        <a:lstStyle/>
        <a:p>
          <a:endParaRPr lang="en-US"/>
        </a:p>
      </dgm:t>
    </dgm:pt>
    <dgm:pt modelId="{E196478E-4E2D-4471-B10A-B60081F00E8B}" type="sibTrans" cxnId="{B2BC6DC3-495E-4DDC-B200-7B1DD7C8E10A}">
      <dgm:prSet/>
      <dgm:spPr/>
      <dgm:t>
        <a:bodyPr/>
        <a:lstStyle/>
        <a:p>
          <a:endParaRPr lang="en-US"/>
        </a:p>
      </dgm:t>
    </dgm:pt>
    <dgm:pt modelId="{B41EFC29-8A0E-42AB-BCD6-163C8DD70CB0}">
      <dgm:prSet phldrT="[Text]"/>
      <dgm:spPr/>
      <dgm:t>
        <a:bodyPr/>
        <a:lstStyle/>
        <a:p>
          <a:r>
            <a:rPr lang="fr-CA"/>
            <a:t>Plugins</a:t>
          </a:r>
          <a:endParaRPr lang="en-US"/>
        </a:p>
      </dgm:t>
    </dgm:pt>
    <dgm:pt modelId="{1BA9BD1E-B4EB-42B7-AE24-6A1DCEC956DB}" type="parTrans" cxnId="{FAB9E6FC-CDF4-4516-A8EC-BE43EDF685ED}">
      <dgm:prSet/>
      <dgm:spPr/>
      <dgm:t>
        <a:bodyPr/>
        <a:lstStyle/>
        <a:p>
          <a:endParaRPr lang="en-US"/>
        </a:p>
      </dgm:t>
    </dgm:pt>
    <dgm:pt modelId="{C3F302A8-85E1-43E1-B023-78052E7EF721}" type="sibTrans" cxnId="{FAB9E6FC-CDF4-4516-A8EC-BE43EDF685ED}">
      <dgm:prSet/>
      <dgm:spPr/>
      <dgm:t>
        <a:bodyPr/>
        <a:lstStyle/>
        <a:p>
          <a:endParaRPr lang="en-US"/>
        </a:p>
      </dgm:t>
    </dgm:pt>
    <dgm:pt modelId="{577AE8B9-8490-4ECD-AE4A-1B170EA40093}">
      <dgm:prSet phldrT="[Text]"/>
      <dgm:spPr/>
      <dgm:t>
        <a:bodyPr/>
        <a:lstStyle/>
        <a:p>
          <a:r>
            <a:rPr lang="fr-CA"/>
            <a:t>Music theory library</a:t>
          </a:r>
          <a:endParaRPr lang="en-US"/>
        </a:p>
      </dgm:t>
    </dgm:pt>
    <dgm:pt modelId="{AE20AA2E-767D-4242-9E20-FD2635E60549}" type="parTrans" cxnId="{F16A3FE7-A84C-4AAD-AF26-EA4A253B1700}">
      <dgm:prSet/>
      <dgm:spPr/>
      <dgm:t>
        <a:bodyPr/>
        <a:lstStyle/>
        <a:p>
          <a:endParaRPr lang="en-US"/>
        </a:p>
      </dgm:t>
    </dgm:pt>
    <dgm:pt modelId="{85F9F07F-A979-4211-AF20-7CE954FF11B8}" type="sibTrans" cxnId="{F16A3FE7-A84C-4AAD-AF26-EA4A253B1700}">
      <dgm:prSet/>
      <dgm:spPr/>
      <dgm:t>
        <a:bodyPr/>
        <a:lstStyle/>
        <a:p>
          <a:endParaRPr lang="en-US"/>
        </a:p>
      </dgm:t>
    </dgm:pt>
    <dgm:pt modelId="{CA745396-AE99-4C76-94CF-47708619FD30}" type="pres">
      <dgm:prSet presAssocID="{E071D0A7-EC53-4374-9BCB-1FE383D6C1D5}" presName="linear" presStyleCnt="0">
        <dgm:presLayoutVars>
          <dgm:animLvl val="lvl"/>
          <dgm:resizeHandles val="exact"/>
        </dgm:presLayoutVars>
      </dgm:prSet>
      <dgm:spPr/>
    </dgm:pt>
    <dgm:pt modelId="{9F4195F4-0566-44EE-B648-A82A9F90010B}" type="pres">
      <dgm:prSet presAssocID="{5F79B52D-B17F-4EB9-B4FD-88BF32BF265B}" presName="parentText" presStyleLbl="node1" presStyleIdx="0" presStyleCnt="4" custLinFactNeighborX="99">
        <dgm:presLayoutVars>
          <dgm:chMax val="0"/>
          <dgm:bulletEnabled val="1"/>
        </dgm:presLayoutVars>
      </dgm:prSet>
      <dgm:spPr/>
    </dgm:pt>
    <dgm:pt modelId="{CBF40CED-631B-4C94-9404-E25A4F9C110C}" type="pres">
      <dgm:prSet presAssocID="{DD700348-91FF-4832-A199-7BAC550D6288}" presName="spacer" presStyleCnt="0"/>
      <dgm:spPr/>
    </dgm:pt>
    <dgm:pt modelId="{21C54E2C-DE6D-487D-8F33-5EAF99352AE6}" type="pres">
      <dgm:prSet presAssocID="{9A6E5182-F9A5-4E26-BE33-AD5B53BC591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8FA44237-E9F7-42BB-A2F5-56443E6AF2C7}" type="pres">
      <dgm:prSet presAssocID="{E196478E-4E2D-4471-B10A-B60081F00E8B}" presName="spacer" presStyleCnt="0"/>
      <dgm:spPr/>
    </dgm:pt>
    <dgm:pt modelId="{356A9989-FB15-4747-8772-B3F1538D6089}" type="pres">
      <dgm:prSet presAssocID="{B41EFC29-8A0E-42AB-BCD6-163C8DD70CB0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3564F8EF-57FB-46E5-BFD2-F05BD34369C8}" type="pres">
      <dgm:prSet presAssocID="{C3F302A8-85E1-43E1-B023-78052E7EF721}" presName="spacer" presStyleCnt="0"/>
      <dgm:spPr/>
    </dgm:pt>
    <dgm:pt modelId="{634A1C3D-BE86-4F24-8639-4C0E7C0B2A10}" type="pres">
      <dgm:prSet presAssocID="{577AE8B9-8490-4ECD-AE4A-1B170EA40093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D7C07B0C-1525-4A6A-BF53-1A55DC296233}" type="presOf" srcId="{E071D0A7-EC53-4374-9BCB-1FE383D6C1D5}" destId="{CA745396-AE99-4C76-94CF-47708619FD30}" srcOrd="0" destOrd="0" presId="urn:microsoft.com/office/officeart/2005/8/layout/vList2"/>
    <dgm:cxn modelId="{49183569-3B73-4D3C-9A57-1132CCA2F753}" type="presOf" srcId="{B41EFC29-8A0E-42AB-BCD6-163C8DD70CB0}" destId="{356A9989-FB15-4747-8772-B3F1538D6089}" srcOrd="0" destOrd="0" presId="urn:microsoft.com/office/officeart/2005/8/layout/vList2"/>
    <dgm:cxn modelId="{C87AE24F-3D14-460F-999D-BE3275B30CC3}" type="presOf" srcId="{9A6E5182-F9A5-4E26-BE33-AD5B53BC5918}" destId="{21C54E2C-DE6D-487D-8F33-5EAF99352AE6}" srcOrd="0" destOrd="0" presId="urn:microsoft.com/office/officeart/2005/8/layout/vList2"/>
    <dgm:cxn modelId="{B229D282-2EC6-490C-9534-ECD24821DE19}" type="presOf" srcId="{577AE8B9-8490-4ECD-AE4A-1B170EA40093}" destId="{634A1C3D-BE86-4F24-8639-4C0E7C0B2A10}" srcOrd="0" destOrd="0" presId="urn:microsoft.com/office/officeart/2005/8/layout/vList2"/>
    <dgm:cxn modelId="{BD66D39B-832E-464E-89BF-A90E9A22A654}" type="presOf" srcId="{5F79B52D-B17F-4EB9-B4FD-88BF32BF265B}" destId="{9F4195F4-0566-44EE-B648-A82A9F90010B}" srcOrd="0" destOrd="0" presId="urn:microsoft.com/office/officeart/2005/8/layout/vList2"/>
    <dgm:cxn modelId="{7A8563B2-493B-4557-B5FE-550BB35BD2D7}" srcId="{E071D0A7-EC53-4374-9BCB-1FE383D6C1D5}" destId="{5F79B52D-B17F-4EB9-B4FD-88BF32BF265B}" srcOrd="0" destOrd="0" parTransId="{6F41F4F6-5FCE-4E38-A728-80E401F1476C}" sibTransId="{DD700348-91FF-4832-A199-7BAC550D6288}"/>
    <dgm:cxn modelId="{B2BC6DC3-495E-4DDC-B200-7B1DD7C8E10A}" srcId="{E071D0A7-EC53-4374-9BCB-1FE383D6C1D5}" destId="{9A6E5182-F9A5-4E26-BE33-AD5B53BC5918}" srcOrd="1" destOrd="0" parTransId="{B8CE954A-5C9E-4BE6-BF79-5DCFB60E5070}" sibTransId="{E196478E-4E2D-4471-B10A-B60081F00E8B}"/>
    <dgm:cxn modelId="{F16A3FE7-A84C-4AAD-AF26-EA4A253B1700}" srcId="{E071D0A7-EC53-4374-9BCB-1FE383D6C1D5}" destId="{577AE8B9-8490-4ECD-AE4A-1B170EA40093}" srcOrd="3" destOrd="0" parTransId="{AE20AA2E-767D-4242-9E20-FD2635E60549}" sibTransId="{85F9F07F-A979-4211-AF20-7CE954FF11B8}"/>
    <dgm:cxn modelId="{FAB9E6FC-CDF4-4516-A8EC-BE43EDF685ED}" srcId="{E071D0A7-EC53-4374-9BCB-1FE383D6C1D5}" destId="{B41EFC29-8A0E-42AB-BCD6-163C8DD70CB0}" srcOrd="2" destOrd="0" parTransId="{1BA9BD1E-B4EB-42B7-AE24-6A1DCEC956DB}" sibTransId="{C3F302A8-85E1-43E1-B023-78052E7EF721}"/>
    <dgm:cxn modelId="{70C52864-D756-419D-A0A5-5437A454FFFB}" type="presParOf" srcId="{CA745396-AE99-4C76-94CF-47708619FD30}" destId="{9F4195F4-0566-44EE-B648-A82A9F90010B}" srcOrd="0" destOrd="0" presId="urn:microsoft.com/office/officeart/2005/8/layout/vList2"/>
    <dgm:cxn modelId="{2CA6679B-47DE-413D-B816-401B667F0370}" type="presParOf" srcId="{CA745396-AE99-4C76-94CF-47708619FD30}" destId="{CBF40CED-631B-4C94-9404-E25A4F9C110C}" srcOrd="1" destOrd="0" presId="urn:microsoft.com/office/officeart/2005/8/layout/vList2"/>
    <dgm:cxn modelId="{CE8EDBB2-0FC3-4B61-A7A5-EC6E595B0003}" type="presParOf" srcId="{CA745396-AE99-4C76-94CF-47708619FD30}" destId="{21C54E2C-DE6D-487D-8F33-5EAF99352AE6}" srcOrd="2" destOrd="0" presId="urn:microsoft.com/office/officeart/2005/8/layout/vList2"/>
    <dgm:cxn modelId="{BE75BAA8-CF88-403A-A9B3-884AEBA595EC}" type="presParOf" srcId="{CA745396-AE99-4C76-94CF-47708619FD30}" destId="{8FA44237-E9F7-42BB-A2F5-56443E6AF2C7}" srcOrd="3" destOrd="0" presId="urn:microsoft.com/office/officeart/2005/8/layout/vList2"/>
    <dgm:cxn modelId="{A8A37589-C38A-4F58-9048-9700DA18B6B2}" type="presParOf" srcId="{CA745396-AE99-4C76-94CF-47708619FD30}" destId="{356A9989-FB15-4747-8772-B3F1538D6089}" srcOrd="4" destOrd="0" presId="urn:microsoft.com/office/officeart/2005/8/layout/vList2"/>
    <dgm:cxn modelId="{AAE85D7B-7889-4927-BA96-7B682EBFCB6B}" type="presParOf" srcId="{CA745396-AE99-4C76-94CF-47708619FD30}" destId="{3564F8EF-57FB-46E5-BFD2-F05BD34369C8}" srcOrd="5" destOrd="0" presId="urn:microsoft.com/office/officeart/2005/8/layout/vList2"/>
    <dgm:cxn modelId="{590737F9-ED98-46A4-ACAF-CF56A7D012AA}" type="presParOf" srcId="{CA745396-AE99-4C76-94CF-47708619FD30}" destId="{634A1C3D-BE86-4F24-8639-4C0E7C0B2A10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4195F4-0566-44EE-B648-A82A9F90010B}">
      <dsp:nvSpPr>
        <dsp:cNvPr id="0" name=""/>
        <dsp:cNvSpPr/>
      </dsp:nvSpPr>
      <dsp:spPr>
        <a:xfrm>
          <a:off x="0" y="808451"/>
          <a:ext cx="6316597" cy="155902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6500" kern="1200"/>
            <a:t>GUI</a:t>
          </a:r>
          <a:endParaRPr lang="en-US" sz="6500" kern="1200"/>
        </a:p>
      </dsp:txBody>
      <dsp:txXfrm>
        <a:off x="76105" y="884556"/>
        <a:ext cx="6164387" cy="14068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4195F4-0566-44EE-B648-A82A9F90010B}">
      <dsp:nvSpPr>
        <dsp:cNvPr id="0" name=""/>
        <dsp:cNvSpPr/>
      </dsp:nvSpPr>
      <dsp:spPr>
        <a:xfrm>
          <a:off x="0" y="570964"/>
          <a:ext cx="6316597" cy="959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4000" kern="1200"/>
            <a:t>GUI</a:t>
          </a:r>
          <a:endParaRPr lang="en-US" sz="4000" kern="1200"/>
        </a:p>
      </dsp:txBody>
      <dsp:txXfrm>
        <a:off x="46834" y="617798"/>
        <a:ext cx="6222929" cy="865732"/>
      </dsp:txXfrm>
    </dsp:sp>
    <dsp:sp modelId="{21C54E2C-DE6D-487D-8F33-5EAF99352AE6}">
      <dsp:nvSpPr>
        <dsp:cNvPr id="0" name=""/>
        <dsp:cNvSpPr/>
      </dsp:nvSpPr>
      <dsp:spPr>
        <a:xfrm>
          <a:off x="0" y="1645564"/>
          <a:ext cx="6316597" cy="9594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4000" kern="1200"/>
            <a:t>Musical Analysis Framework</a:t>
          </a:r>
          <a:endParaRPr lang="en-US" sz="4000" kern="1200"/>
        </a:p>
      </dsp:txBody>
      <dsp:txXfrm>
        <a:off x="46834" y="1692398"/>
        <a:ext cx="6222929" cy="86573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4195F4-0566-44EE-B648-A82A9F90010B}">
      <dsp:nvSpPr>
        <dsp:cNvPr id="0" name=""/>
        <dsp:cNvSpPr/>
      </dsp:nvSpPr>
      <dsp:spPr>
        <a:xfrm>
          <a:off x="0" y="33664"/>
          <a:ext cx="6316597" cy="959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4000" kern="1200"/>
            <a:t>GUI</a:t>
          </a:r>
          <a:endParaRPr lang="en-US" sz="4000" kern="1200"/>
        </a:p>
      </dsp:txBody>
      <dsp:txXfrm>
        <a:off x="46834" y="80498"/>
        <a:ext cx="6222929" cy="865732"/>
      </dsp:txXfrm>
    </dsp:sp>
    <dsp:sp modelId="{21C54E2C-DE6D-487D-8F33-5EAF99352AE6}">
      <dsp:nvSpPr>
        <dsp:cNvPr id="0" name=""/>
        <dsp:cNvSpPr/>
      </dsp:nvSpPr>
      <dsp:spPr>
        <a:xfrm>
          <a:off x="0" y="1108264"/>
          <a:ext cx="6316597" cy="9594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4000" kern="1200"/>
            <a:t>Musical Analysis Framework</a:t>
          </a:r>
          <a:endParaRPr lang="en-US" sz="4000" kern="1200"/>
        </a:p>
      </dsp:txBody>
      <dsp:txXfrm>
        <a:off x="46834" y="1155098"/>
        <a:ext cx="6222929" cy="865732"/>
      </dsp:txXfrm>
    </dsp:sp>
    <dsp:sp modelId="{356A9989-FB15-4747-8772-B3F1538D6089}">
      <dsp:nvSpPr>
        <dsp:cNvPr id="0" name=""/>
        <dsp:cNvSpPr/>
      </dsp:nvSpPr>
      <dsp:spPr>
        <a:xfrm>
          <a:off x="0" y="2182864"/>
          <a:ext cx="6316597" cy="9594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4000" kern="1200"/>
            <a:t>Plugins</a:t>
          </a:r>
          <a:endParaRPr lang="en-US" sz="4000" kern="1200"/>
        </a:p>
      </dsp:txBody>
      <dsp:txXfrm>
        <a:off x="46834" y="2229698"/>
        <a:ext cx="6222929" cy="86573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4195F4-0566-44EE-B648-A82A9F90010B}">
      <dsp:nvSpPr>
        <dsp:cNvPr id="0" name=""/>
        <dsp:cNvSpPr/>
      </dsp:nvSpPr>
      <dsp:spPr>
        <a:xfrm>
          <a:off x="0" y="19264"/>
          <a:ext cx="6316597" cy="71954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3000" kern="1200"/>
            <a:t>GUI</a:t>
          </a:r>
          <a:endParaRPr lang="en-US" sz="3000" kern="1200"/>
        </a:p>
      </dsp:txBody>
      <dsp:txXfrm>
        <a:off x="35125" y="54389"/>
        <a:ext cx="6246347" cy="649299"/>
      </dsp:txXfrm>
    </dsp:sp>
    <dsp:sp modelId="{21C54E2C-DE6D-487D-8F33-5EAF99352AE6}">
      <dsp:nvSpPr>
        <dsp:cNvPr id="0" name=""/>
        <dsp:cNvSpPr/>
      </dsp:nvSpPr>
      <dsp:spPr>
        <a:xfrm>
          <a:off x="0" y="825214"/>
          <a:ext cx="6316597" cy="71954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3000" kern="1200"/>
            <a:t>Musical Analysis Framework</a:t>
          </a:r>
          <a:endParaRPr lang="en-US" sz="3000" kern="1200"/>
        </a:p>
      </dsp:txBody>
      <dsp:txXfrm>
        <a:off x="35125" y="860339"/>
        <a:ext cx="6246347" cy="649299"/>
      </dsp:txXfrm>
    </dsp:sp>
    <dsp:sp modelId="{356A9989-FB15-4747-8772-B3F1538D6089}">
      <dsp:nvSpPr>
        <dsp:cNvPr id="0" name=""/>
        <dsp:cNvSpPr/>
      </dsp:nvSpPr>
      <dsp:spPr>
        <a:xfrm>
          <a:off x="0" y="1631164"/>
          <a:ext cx="6316597" cy="71954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3000" kern="1200"/>
            <a:t>Plugins</a:t>
          </a:r>
          <a:endParaRPr lang="en-US" sz="3000" kern="1200"/>
        </a:p>
      </dsp:txBody>
      <dsp:txXfrm>
        <a:off x="35125" y="1666289"/>
        <a:ext cx="6246347" cy="649299"/>
      </dsp:txXfrm>
    </dsp:sp>
    <dsp:sp modelId="{634A1C3D-BE86-4F24-8639-4C0E7C0B2A10}">
      <dsp:nvSpPr>
        <dsp:cNvPr id="0" name=""/>
        <dsp:cNvSpPr/>
      </dsp:nvSpPr>
      <dsp:spPr>
        <a:xfrm>
          <a:off x="0" y="2437114"/>
          <a:ext cx="6316597" cy="71954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3000" kern="1200"/>
            <a:t>Music theory library</a:t>
          </a:r>
          <a:endParaRPr lang="en-US" sz="3000" kern="1200"/>
        </a:p>
      </dsp:txBody>
      <dsp:txXfrm>
        <a:off x="35125" y="2472239"/>
        <a:ext cx="6246347" cy="6492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E8C65-566D-46D1-89B6-3F9139BD511C}" type="datetimeFigureOut">
              <a:rPr lang="en-US" smtClean="0"/>
              <a:t>06-Apr-17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E9945-9CD1-48E9-9FF5-3ECFB1108D6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7663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E8C65-566D-46D1-89B6-3F9139BD511C}" type="datetimeFigureOut">
              <a:rPr lang="en-US" smtClean="0"/>
              <a:t>06-Apr-17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E9945-9CD1-48E9-9FF5-3ECFB1108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72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E8C65-566D-46D1-89B6-3F9139BD511C}" type="datetimeFigureOut">
              <a:rPr lang="en-US" smtClean="0"/>
              <a:t>06-Apr-17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E9945-9CD1-48E9-9FF5-3ECFB1108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748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E8C65-566D-46D1-89B6-3F9139BD511C}" type="datetimeFigureOut">
              <a:rPr lang="en-US" smtClean="0"/>
              <a:t>06-Apr-17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E9945-9CD1-48E9-9FF5-3ECFB1108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E8C65-566D-46D1-89B6-3F9139BD511C}" type="datetimeFigureOut">
              <a:rPr lang="en-US" smtClean="0"/>
              <a:t>06-Apr-17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E9945-9CD1-48E9-9FF5-3ECFB1108D6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5129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E8C65-566D-46D1-89B6-3F9139BD511C}" type="datetimeFigureOut">
              <a:rPr lang="en-US" smtClean="0"/>
              <a:t>06-Apr-17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E9945-9CD1-48E9-9FF5-3ECFB1108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429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E8C65-566D-46D1-89B6-3F9139BD511C}" type="datetimeFigureOut">
              <a:rPr lang="en-US" smtClean="0"/>
              <a:t>06-Apr-17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E9945-9CD1-48E9-9FF5-3ECFB1108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257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E8C65-566D-46D1-89B6-3F9139BD511C}" type="datetimeFigureOut">
              <a:rPr lang="en-US" smtClean="0"/>
              <a:t>06-Apr-17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E9945-9CD1-48E9-9FF5-3ECFB1108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815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E8C65-566D-46D1-89B6-3F9139BD511C}" type="datetimeFigureOut">
              <a:rPr lang="en-US" smtClean="0"/>
              <a:t>06-Apr-17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E9945-9CD1-48E9-9FF5-3ECFB1108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653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A2E8C65-566D-46D1-89B6-3F9139BD511C}" type="datetimeFigureOut">
              <a:rPr lang="en-US" smtClean="0"/>
              <a:t>06-Apr-17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FFE9945-9CD1-48E9-9FF5-3ECFB1108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010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E8C65-566D-46D1-89B6-3F9139BD511C}" type="datetimeFigureOut">
              <a:rPr lang="en-US" smtClean="0"/>
              <a:t>06-Apr-17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E9945-9CD1-48E9-9FF5-3ECFB1108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362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2E8C65-566D-46D1-89B6-3F9139BD511C}" type="datetimeFigureOut">
              <a:rPr lang="en-US" smtClean="0"/>
              <a:t>06-Apr-17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FFE9945-9CD1-48E9-9FF5-3ECFB1108D6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2666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664660" cy="3566160"/>
          </a:xfrm>
        </p:spPr>
        <p:txBody>
          <a:bodyPr>
            <a:normAutofit/>
          </a:bodyPr>
          <a:lstStyle/>
          <a:p>
            <a:r>
              <a:rPr lang="fr-CA" sz="5400"/>
              <a:t>Stretto : A Musical Analysis App</a:t>
            </a:r>
            <a:endParaRPr lang="en-US" sz="540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A" err="1"/>
              <a:t>Preliminary</a:t>
            </a:r>
            <a:r>
              <a:rPr lang="fr-CA"/>
              <a:t> DESIGN Presentation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6808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: Rounded Corners 42"/>
          <p:cNvSpPr/>
          <p:nvPr/>
        </p:nvSpPr>
        <p:spPr>
          <a:xfrm>
            <a:off x="7286475" y="2064708"/>
            <a:ext cx="1678487" cy="1202498"/>
          </a:xfrm>
          <a:prstGeom prst="roundRect">
            <a:avLst>
              <a:gd name="adj" fmla="val 19792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b="1">
                <a:solidFill>
                  <a:schemeClr val="tx1">
                    <a:lumMod val="75000"/>
                    <a:lumOff val="25000"/>
                  </a:schemeClr>
                </a:solidFill>
              </a:rPr>
              <a:t>Chord detector</a:t>
            </a:r>
          </a:p>
          <a:p>
            <a:pPr algn="ctr"/>
            <a:endParaRPr lang="fr-CA" b="1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sz="24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Rectangle: Rounded Corners 7"/>
          <p:cNvSpPr/>
          <p:nvPr/>
        </p:nvSpPr>
        <p:spPr>
          <a:xfrm>
            <a:off x="569935" y="2064708"/>
            <a:ext cx="1678487" cy="1202498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b="1">
                <a:solidFill>
                  <a:schemeClr val="tx1">
                    <a:lumMod val="75000"/>
                    <a:lumOff val="25000"/>
                  </a:schemeClr>
                </a:solidFill>
              </a:rPr>
              <a:t>Piece input</a:t>
            </a:r>
          </a:p>
          <a:p>
            <a:pPr algn="ctr"/>
            <a:endParaRPr lang="fr-CA" b="1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93110" y="2791590"/>
            <a:ext cx="1435276" cy="300628"/>
          </a:xfrm>
          <a:prstGeom prst="rect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8555277" y="6429151"/>
            <a:ext cx="3636723" cy="488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fr-CA" sz="2800" i="1">
                <a:solidFill>
                  <a:schemeClr val="tx1">
                    <a:lumMod val="85000"/>
                    <a:lumOff val="15000"/>
                  </a:schemeClr>
                </a:solidFill>
              </a:rPr>
              <a:t>User scenario #1 </a:t>
            </a:r>
            <a:endParaRPr lang="en-US" sz="2800" i="1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r"/>
            <a:endParaRPr lang="en-US" sz="2800" i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7" name="Graphic 6" descr="Open Folde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4726" y="2760208"/>
            <a:ext cx="362359" cy="36235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27137" y="2779064"/>
            <a:ext cx="14091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/>
              <a:t>C:\MyDir</a:t>
            </a:r>
            <a:endParaRPr lang="en-US" sz="1400"/>
          </a:p>
        </p:txBody>
      </p:sp>
      <p:sp>
        <p:nvSpPr>
          <p:cNvPr id="11" name="Rectangle: Rounded Corners 10"/>
          <p:cNvSpPr/>
          <p:nvPr/>
        </p:nvSpPr>
        <p:spPr>
          <a:xfrm>
            <a:off x="2839231" y="2064708"/>
            <a:ext cx="1678487" cy="1202498"/>
          </a:xfrm>
          <a:prstGeom prst="roundRect">
            <a:avLst>
              <a:gd name="adj" fmla="val 19792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b="1">
                <a:solidFill>
                  <a:schemeClr val="tx1">
                    <a:lumMod val="75000"/>
                    <a:lumOff val="25000"/>
                  </a:schemeClr>
                </a:solidFill>
              </a:rPr>
              <a:t>Standard song sections extractor</a:t>
            </a:r>
            <a:endParaRPr lang="en-US" sz="24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342360" y="2760208"/>
            <a:ext cx="14091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400"/>
          </a:p>
        </p:txBody>
      </p:sp>
      <p:cxnSp>
        <p:nvCxnSpPr>
          <p:cNvPr id="19" name="Straight Arrow Connector 18"/>
          <p:cNvCxnSpPr>
            <a:stCxn id="8" idx="3"/>
            <a:endCxn id="11" idx="1"/>
          </p:cNvCxnSpPr>
          <p:nvPr/>
        </p:nvCxnSpPr>
        <p:spPr>
          <a:xfrm>
            <a:off x="2248422" y="2665957"/>
            <a:ext cx="590809" cy="0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/>
          <p:cNvSpPr/>
          <p:nvPr/>
        </p:nvSpPr>
        <p:spPr>
          <a:xfrm>
            <a:off x="5108527" y="2064708"/>
            <a:ext cx="1678487" cy="1202498"/>
          </a:xfrm>
          <a:prstGeom prst="roundRect">
            <a:avLst>
              <a:gd name="adj" fmla="val 19792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600" b="1">
                <a:solidFill>
                  <a:schemeClr val="bg1"/>
                </a:solidFill>
              </a:rPr>
              <a:t>Condition block</a:t>
            </a:r>
          </a:p>
          <a:p>
            <a:pPr algn="ctr"/>
            <a:endParaRPr lang="fr-CA" sz="1600" b="1">
              <a:solidFill>
                <a:schemeClr val="bg1"/>
              </a:solidFill>
            </a:endParaRPr>
          </a:p>
          <a:p>
            <a:pPr algn="ctr"/>
            <a:endParaRPr lang="fr-CA" sz="1600" b="1">
              <a:solidFill>
                <a:schemeClr val="bg1"/>
              </a:solidFill>
            </a:endParaRPr>
          </a:p>
          <a:p>
            <a:pPr algn="ctr"/>
            <a:endParaRPr lang="en-US" sz="2000" b="1">
              <a:solidFill>
                <a:schemeClr val="bg1"/>
              </a:solidFill>
            </a:endParaRPr>
          </a:p>
        </p:txBody>
      </p:sp>
      <p:cxnSp>
        <p:nvCxnSpPr>
          <p:cNvPr id="21" name="Straight Arrow Connector 20"/>
          <p:cNvCxnSpPr>
            <a:cxnSpLocks/>
            <a:stCxn id="11" idx="3"/>
            <a:endCxn id="20" idx="1"/>
          </p:cNvCxnSpPr>
          <p:nvPr/>
        </p:nvCxnSpPr>
        <p:spPr>
          <a:xfrm>
            <a:off x="4517718" y="2665957"/>
            <a:ext cx="590809" cy="0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26308" y="2572730"/>
            <a:ext cx="14091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100"/>
              <a:t>Source</a:t>
            </a:r>
            <a:endParaRPr lang="en-US" sz="1100"/>
          </a:p>
        </p:txBody>
      </p:sp>
      <p:sp>
        <p:nvSpPr>
          <p:cNvPr id="35" name="Rectangle: Rounded Corners 34"/>
          <p:cNvSpPr/>
          <p:nvPr/>
        </p:nvSpPr>
        <p:spPr>
          <a:xfrm>
            <a:off x="5460560" y="3657601"/>
            <a:ext cx="974419" cy="613774"/>
          </a:xfrm>
          <a:prstGeom prst="roundRect">
            <a:avLst>
              <a:gd name="adj" fmla="val 19792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600" b="1">
                <a:solidFill>
                  <a:schemeClr val="bg1"/>
                </a:solidFill>
              </a:rPr>
              <a:t>End</a:t>
            </a:r>
          </a:p>
        </p:txBody>
      </p:sp>
      <p:cxnSp>
        <p:nvCxnSpPr>
          <p:cNvPr id="36" name="Straight Arrow Connector 35"/>
          <p:cNvCxnSpPr>
            <a:cxnSpLocks/>
            <a:stCxn id="20" idx="2"/>
            <a:endCxn id="35" idx="0"/>
          </p:cNvCxnSpPr>
          <p:nvPr/>
        </p:nvCxnSpPr>
        <p:spPr>
          <a:xfrm flipH="1">
            <a:off x="5947770" y="3267206"/>
            <a:ext cx="1" cy="390395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Graphic 39" descr="Clos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23546" y="3178607"/>
            <a:ext cx="235654" cy="235654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7358238" y="2674210"/>
            <a:ext cx="14091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100">
                <a:solidFill>
                  <a:schemeClr val="bg2">
                    <a:lumMod val="25000"/>
                  </a:schemeClr>
                </a:solidFill>
              </a:rPr>
              <a:t>Sensibility</a:t>
            </a:r>
            <a:endParaRPr lang="en-US" sz="110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48" name="Straight Arrow Connector 47"/>
          <p:cNvCxnSpPr>
            <a:cxnSpLocks/>
            <a:stCxn id="20" idx="3"/>
            <a:endCxn id="43" idx="1"/>
          </p:cNvCxnSpPr>
          <p:nvPr/>
        </p:nvCxnSpPr>
        <p:spPr>
          <a:xfrm>
            <a:off x="6787014" y="2665957"/>
            <a:ext cx="499461" cy="0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Graphic 41" descr="Checkmark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15251" y="2542635"/>
            <a:ext cx="212950" cy="212950"/>
          </a:xfrm>
          <a:prstGeom prst="rect">
            <a:avLst/>
          </a:prstGeom>
        </p:spPr>
      </p:pic>
      <p:sp>
        <p:nvSpPr>
          <p:cNvPr id="53" name="Rectangle 52"/>
          <p:cNvSpPr/>
          <p:nvPr/>
        </p:nvSpPr>
        <p:spPr>
          <a:xfrm>
            <a:off x="5233263" y="2422384"/>
            <a:ext cx="1435276" cy="206559"/>
          </a:xfrm>
          <a:prstGeom prst="rect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>
                    <a:lumMod val="75000"/>
                    <a:lumOff val="25000"/>
                  </a:schemeClr>
                </a:solidFill>
              </a:rPr>
              <a:t>Section type</a:t>
            </a:r>
          </a:p>
        </p:txBody>
      </p:sp>
      <p:sp>
        <p:nvSpPr>
          <p:cNvPr id="54" name="Rectangle 53"/>
          <p:cNvSpPr/>
          <p:nvPr/>
        </p:nvSpPr>
        <p:spPr>
          <a:xfrm>
            <a:off x="5233263" y="2693128"/>
            <a:ext cx="1435276" cy="20655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>
                    <a:lumMod val="75000"/>
                    <a:lumOff val="25000"/>
                  </a:schemeClr>
                </a:solidFill>
              </a:rPr>
              <a:t>is</a:t>
            </a:r>
          </a:p>
        </p:txBody>
      </p:sp>
      <p:sp>
        <p:nvSpPr>
          <p:cNvPr id="55" name="Rectangle 54"/>
          <p:cNvSpPr/>
          <p:nvPr/>
        </p:nvSpPr>
        <p:spPr>
          <a:xfrm>
            <a:off x="5233263" y="2971148"/>
            <a:ext cx="1435276" cy="206559"/>
          </a:xfrm>
          <a:prstGeom prst="rect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>
                    <a:lumMod val="75000"/>
                    <a:lumOff val="25000"/>
                  </a:schemeClr>
                </a:solidFill>
              </a:rPr>
              <a:t>Chorus</a:t>
            </a:r>
          </a:p>
        </p:txBody>
      </p:sp>
      <p:cxnSp>
        <p:nvCxnSpPr>
          <p:cNvPr id="57" name="Straight Connector 56"/>
          <p:cNvCxnSpPr/>
          <p:nvPr/>
        </p:nvCxnSpPr>
        <p:spPr>
          <a:xfrm>
            <a:off x="7468634" y="2987654"/>
            <a:ext cx="1336361" cy="0"/>
          </a:xfrm>
          <a:prstGeom prst="line">
            <a:avLst/>
          </a:prstGeom>
          <a:ln w="76200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Rectangle: Rounded Corners 58"/>
          <p:cNvSpPr/>
          <p:nvPr/>
        </p:nvSpPr>
        <p:spPr>
          <a:xfrm>
            <a:off x="8245248" y="2863372"/>
            <a:ext cx="81419" cy="233645"/>
          </a:xfrm>
          <a:prstGeom prst="round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0" y="68893"/>
            <a:ext cx="12192000" cy="1077218"/>
          </a:xfrm>
          <a:prstGeom prst="rect">
            <a:avLst/>
          </a:prstGeom>
          <a:noFill/>
        </p:spPr>
        <p:txBody>
          <a:bodyPr wrap="square" lIns="274320" rIns="274320" rtlCol="0">
            <a:spAutoFit/>
          </a:bodyPr>
          <a:lstStyle/>
          <a:p>
            <a:r>
              <a:rPr lang="fr-CA" sz="3200">
                <a:latin typeface="+mj-lt"/>
              </a:rPr>
              <a:t>Next, a </a:t>
            </a:r>
            <a:r>
              <a:rPr lang="fr-CA" sz="3200" i="1">
                <a:solidFill>
                  <a:schemeClr val="accent1">
                    <a:lumMod val="75000"/>
                  </a:schemeClr>
                </a:solidFill>
                <a:latin typeface="+mj-lt"/>
              </a:rPr>
              <a:t>chords detector module </a:t>
            </a:r>
            <a:r>
              <a:rPr lang="fr-CA" sz="3200">
                <a:latin typeface="+mj-lt"/>
              </a:rPr>
              <a:t>is added to the chain in order to find chords appearing in every chorus section. </a:t>
            </a:r>
            <a:endParaRPr lang="en-US" sz="3200" i="1">
              <a:solidFill>
                <a:srgbClr val="224158"/>
              </a:solidFill>
              <a:latin typeface="+mj-lt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-104384" y="4514715"/>
            <a:ext cx="12192000" cy="1569660"/>
          </a:xfrm>
          <a:prstGeom prst="rect">
            <a:avLst/>
          </a:prstGeom>
          <a:noFill/>
        </p:spPr>
        <p:txBody>
          <a:bodyPr wrap="square" lIns="274320" rIns="274320" rtlCol="0">
            <a:spAutoFit/>
          </a:bodyPr>
          <a:lstStyle/>
          <a:p>
            <a:r>
              <a:rPr lang="fr-CA" sz="3200">
                <a:latin typeface="+mj-lt"/>
              </a:rPr>
              <a:t>The user sets a certain sensibility </a:t>
            </a:r>
            <a:r>
              <a:rPr lang="fr-CA" sz="3200" i="1">
                <a:solidFill>
                  <a:schemeClr val="accent1">
                    <a:lumMod val="75000"/>
                  </a:schemeClr>
                </a:solidFill>
                <a:latin typeface="+mj-lt"/>
              </a:rPr>
              <a:t>parameter</a:t>
            </a:r>
            <a:r>
              <a:rPr lang="fr-CA" sz="3200">
                <a:latin typeface="+mj-lt"/>
              </a:rPr>
              <a:t>, which tells if the </a:t>
            </a:r>
            <a:r>
              <a:rPr lang="fr-CA" sz="3200" i="1">
                <a:solidFill>
                  <a:schemeClr val="accent1">
                    <a:lumMod val="75000"/>
                  </a:schemeClr>
                </a:solidFill>
                <a:latin typeface="+mj-lt"/>
              </a:rPr>
              <a:t>module</a:t>
            </a:r>
            <a:r>
              <a:rPr lang="fr-CA" sz="3200">
                <a:latin typeface="+mj-lt"/>
              </a:rPr>
              <a:t> should find only the main chords (low sensibility) of a lot of rapidly changing chords (high sensibility). </a:t>
            </a:r>
            <a:endParaRPr lang="en-US" sz="3200" i="1">
              <a:solidFill>
                <a:srgbClr val="224158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423012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: Rounded Corners 42"/>
          <p:cNvSpPr/>
          <p:nvPr/>
        </p:nvSpPr>
        <p:spPr>
          <a:xfrm>
            <a:off x="7286475" y="2064708"/>
            <a:ext cx="1678487" cy="1202498"/>
          </a:xfrm>
          <a:prstGeom prst="roundRect">
            <a:avLst>
              <a:gd name="adj" fmla="val 19792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b="1">
                <a:solidFill>
                  <a:schemeClr val="tx1">
                    <a:lumMod val="75000"/>
                    <a:lumOff val="25000"/>
                  </a:schemeClr>
                </a:solidFill>
              </a:rPr>
              <a:t>Chord detector</a:t>
            </a:r>
          </a:p>
          <a:p>
            <a:pPr algn="ctr"/>
            <a:endParaRPr lang="fr-CA" b="1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sz="24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Rectangle: Rounded Corners 7"/>
          <p:cNvSpPr/>
          <p:nvPr/>
        </p:nvSpPr>
        <p:spPr>
          <a:xfrm>
            <a:off x="569935" y="2064708"/>
            <a:ext cx="1678487" cy="1202498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b="1">
                <a:solidFill>
                  <a:schemeClr val="tx1">
                    <a:lumMod val="75000"/>
                    <a:lumOff val="25000"/>
                  </a:schemeClr>
                </a:solidFill>
              </a:rPr>
              <a:t>Piece input</a:t>
            </a:r>
          </a:p>
          <a:p>
            <a:pPr algn="ctr"/>
            <a:endParaRPr lang="fr-CA" b="1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93110" y="2791590"/>
            <a:ext cx="1435276" cy="300628"/>
          </a:xfrm>
          <a:prstGeom prst="rect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8326667" y="6429151"/>
            <a:ext cx="3865333" cy="488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fr-CA" sz="2800" i="1">
                <a:solidFill>
                  <a:schemeClr val="tx1">
                    <a:lumMod val="85000"/>
                    <a:lumOff val="15000"/>
                  </a:schemeClr>
                </a:solidFill>
              </a:rPr>
              <a:t>User scenario #1 </a:t>
            </a:r>
            <a:endParaRPr lang="en-US" sz="2800" i="1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r"/>
            <a:endParaRPr lang="en-US" sz="2800" i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7" name="Graphic 6" descr="Open Folde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4726" y="2760208"/>
            <a:ext cx="362359" cy="36235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27137" y="2779064"/>
            <a:ext cx="14091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/>
              <a:t>C:\MyDir</a:t>
            </a:r>
            <a:endParaRPr lang="en-US" sz="1400"/>
          </a:p>
        </p:txBody>
      </p:sp>
      <p:sp>
        <p:nvSpPr>
          <p:cNvPr id="11" name="Rectangle: Rounded Corners 10"/>
          <p:cNvSpPr/>
          <p:nvPr/>
        </p:nvSpPr>
        <p:spPr>
          <a:xfrm>
            <a:off x="2839231" y="2064708"/>
            <a:ext cx="1678487" cy="1202498"/>
          </a:xfrm>
          <a:prstGeom prst="roundRect">
            <a:avLst>
              <a:gd name="adj" fmla="val 19792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b="1">
                <a:solidFill>
                  <a:schemeClr val="tx1">
                    <a:lumMod val="75000"/>
                    <a:lumOff val="25000"/>
                  </a:schemeClr>
                </a:solidFill>
              </a:rPr>
              <a:t>Standard song sections extractor</a:t>
            </a:r>
            <a:endParaRPr lang="en-US" sz="24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342360" y="2760208"/>
            <a:ext cx="14091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400"/>
          </a:p>
        </p:txBody>
      </p:sp>
      <p:cxnSp>
        <p:nvCxnSpPr>
          <p:cNvPr id="19" name="Straight Arrow Connector 18"/>
          <p:cNvCxnSpPr>
            <a:stCxn id="8" idx="3"/>
            <a:endCxn id="11" idx="1"/>
          </p:cNvCxnSpPr>
          <p:nvPr/>
        </p:nvCxnSpPr>
        <p:spPr>
          <a:xfrm>
            <a:off x="2248422" y="2665957"/>
            <a:ext cx="590809" cy="0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/>
          <p:cNvSpPr/>
          <p:nvPr/>
        </p:nvSpPr>
        <p:spPr>
          <a:xfrm>
            <a:off x="5108527" y="2064708"/>
            <a:ext cx="1678487" cy="1202498"/>
          </a:xfrm>
          <a:prstGeom prst="roundRect">
            <a:avLst>
              <a:gd name="adj" fmla="val 19792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600" b="1">
                <a:solidFill>
                  <a:schemeClr val="bg1"/>
                </a:solidFill>
              </a:rPr>
              <a:t>Condition block</a:t>
            </a:r>
          </a:p>
          <a:p>
            <a:pPr algn="ctr"/>
            <a:endParaRPr lang="fr-CA" sz="1600" b="1">
              <a:solidFill>
                <a:schemeClr val="bg1"/>
              </a:solidFill>
            </a:endParaRPr>
          </a:p>
          <a:p>
            <a:pPr algn="ctr"/>
            <a:endParaRPr lang="fr-CA" sz="1600" b="1">
              <a:solidFill>
                <a:schemeClr val="bg1"/>
              </a:solidFill>
            </a:endParaRPr>
          </a:p>
          <a:p>
            <a:pPr algn="ctr"/>
            <a:endParaRPr lang="en-US" sz="2000" b="1">
              <a:solidFill>
                <a:schemeClr val="bg1"/>
              </a:solidFill>
            </a:endParaRPr>
          </a:p>
        </p:txBody>
      </p:sp>
      <p:cxnSp>
        <p:nvCxnSpPr>
          <p:cNvPr id="21" name="Straight Arrow Connector 20"/>
          <p:cNvCxnSpPr>
            <a:cxnSpLocks/>
            <a:stCxn id="11" idx="3"/>
            <a:endCxn id="20" idx="1"/>
          </p:cNvCxnSpPr>
          <p:nvPr/>
        </p:nvCxnSpPr>
        <p:spPr>
          <a:xfrm>
            <a:off x="4517718" y="2665957"/>
            <a:ext cx="590809" cy="0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26308" y="2572730"/>
            <a:ext cx="14091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100"/>
              <a:t>Source</a:t>
            </a:r>
            <a:endParaRPr lang="en-US" sz="1100"/>
          </a:p>
        </p:txBody>
      </p:sp>
      <p:sp>
        <p:nvSpPr>
          <p:cNvPr id="35" name="Rectangle: Rounded Corners 34"/>
          <p:cNvSpPr/>
          <p:nvPr/>
        </p:nvSpPr>
        <p:spPr>
          <a:xfrm>
            <a:off x="5460560" y="3657601"/>
            <a:ext cx="974419" cy="613774"/>
          </a:xfrm>
          <a:prstGeom prst="roundRect">
            <a:avLst>
              <a:gd name="adj" fmla="val 19792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600" b="1">
                <a:solidFill>
                  <a:schemeClr val="bg1"/>
                </a:solidFill>
              </a:rPr>
              <a:t>End</a:t>
            </a:r>
          </a:p>
        </p:txBody>
      </p:sp>
      <p:cxnSp>
        <p:nvCxnSpPr>
          <p:cNvPr id="36" name="Straight Arrow Connector 35"/>
          <p:cNvCxnSpPr>
            <a:cxnSpLocks/>
            <a:stCxn id="20" idx="2"/>
            <a:endCxn id="35" idx="0"/>
          </p:cNvCxnSpPr>
          <p:nvPr/>
        </p:nvCxnSpPr>
        <p:spPr>
          <a:xfrm flipH="1">
            <a:off x="5947770" y="3267206"/>
            <a:ext cx="1" cy="390395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Graphic 39" descr="Clos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23546" y="3178607"/>
            <a:ext cx="235654" cy="235654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7358238" y="2674210"/>
            <a:ext cx="14091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100">
                <a:solidFill>
                  <a:schemeClr val="bg2">
                    <a:lumMod val="25000"/>
                  </a:schemeClr>
                </a:solidFill>
              </a:rPr>
              <a:t>Sensibility</a:t>
            </a:r>
            <a:endParaRPr lang="en-US" sz="110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48" name="Straight Arrow Connector 47"/>
          <p:cNvCxnSpPr>
            <a:cxnSpLocks/>
            <a:stCxn id="20" idx="3"/>
            <a:endCxn id="43" idx="1"/>
          </p:cNvCxnSpPr>
          <p:nvPr/>
        </p:nvCxnSpPr>
        <p:spPr>
          <a:xfrm>
            <a:off x="6787014" y="2665957"/>
            <a:ext cx="499461" cy="0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Graphic 41" descr="Checkmark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15251" y="2542635"/>
            <a:ext cx="212950" cy="212950"/>
          </a:xfrm>
          <a:prstGeom prst="rect">
            <a:avLst/>
          </a:prstGeom>
        </p:spPr>
      </p:pic>
      <p:sp>
        <p:nvSpPr>
          <p:cNvPr id="53" name="Rectangle 52"/>
          <p:cNvSpPr/>
          <p:nvPr/>
        </p:nvSpPr>
        <p:spPr>
          <a:xfrm>
            <a:off x="5233263" y="2422384"/>
            <a:ext cx="1435276" cy="206559"/>
          </a:xfrm>
          <a:prstGeom prst="rect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>
                    <a:lumMod val="75000"/>
                    <a:lumOff val="25000"/>
                  </a:schemeClr>
                </a:solidFill>
              </a:rPr>
              <a:t>Section type</a:t>
            </a:r>
          </a:p>
        </p:txBody>
      </p:sp>
      <p:sp>
        <p:nvSpPr>
          <p:cNvPr id="54" name="Rectangle 53"/>
          <p:cNvSpPr/>
          <p:nvPr/>
        </p:nvSpPr>
        <p:spPr>
          <a:xfrm>
            <a:off x="5233263" y="2693128"/>
            <a:ext cx="1435276" cy="20655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>
                    <a:lumMod val="75000"/>
                    <a:lumOff val="25000"/>
                  </a:schemeClr>
                </a:solidFill>
              </a:rPr>
              <a:t>is</a:t>
            </a:r>
          </a:p>
        </p:txBody>
      </p:sp>
      <p:sp>
        <p:nvSpPr>
          <p:cNvPr id="55" name="Rectangle 54"/>
          <p:cNvSpPr/>
          <p:nvPr/>
        </p:nvSpPr>
        <p:spPr>
          <a:xfrm>
            <a:off x="5233263" y="2971148"/>
            <a:ext cx="1435276" cy="206559"/>
          </a:xfrm>
          <a:prstGeom prst="rect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>
                    <a:lumMod val="75000"/>
                    <a:lumOff val="25000"/>
                  </a:schemeClr>
                </a:solidFill>
              </a:rPr>
              <a:t>Chorus</a:t>
            </a:r>
          </a:p>
        </p:txBody>
      </p:sp>
      <p:cxnSp>
        <p:nvCxnSpPr>
          <p:cNvPr id="57" name="Straight Connector 56"/>
          <p:cNvCxnSpPr/>
          <p:nvPr/>
        </p:nvCxnSpPr>
        <p:spPr>
          <a:xfrm>
            <a:off x="7468634" y="2987654"/>
            <a:ext cx="1336361" cy="0"/>
          </a:xfrm>
          <a:prstGeom prst="line">
            <a:avLst/>
          </a:prstGeom>
          <a:ln w="76200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Rectangle: Rounded Corners 58"/>
          <p:cNvSpPr/>
          <p:nvPr/>
        </p:nvSpPr>
        <p:spPr>
          <a:xfrm>
            <a:off x="8245248" y="2863372"/>
            <a:ext cx="81419" cy="233645"/>
          </a:xfrm>
          <a:prstGeom prst="round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: Rounded Corners 59"/>
          <p:cNvSpPr/>
          <p:nvPr/>
        </p:nvSpPr>
        <p:spPr>
          <a:xfrm>
            <a:off x="9464423" y="2064708"/>
            <a:ext cx="1678487" cy="1202498"/>
          </a:xfrm>
          <a:prstGeom prst="roundRect">
            <a:avLst>
              <a:gd name="adj" fmla="val 19792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b="1">
                <a:solidFill>
                  <a:schemeClr val="tx1">
                    <a:lumMod val="75000"/>
                    <a:lumOff val="25000"/>
                  </a:schemeClr>
                </a:solidFill>
              </a:rPr>
              <a:t>Chord progression extractor</a:t>
            </a:r>
            <a:endParaRPr lang="en-US" sz="24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1" name="Straight Arrow Connector 60"/>
          <p:cNvCxnSpPr>
            <a:cxnSpLocks/>
            <a:stCxn id="43" idx="3"/>
            <a:endCxn id="60" idx="1"/>
          </p:cNvCxnSpPr>
          <p:nvPr/>
        </p:nvCxnSpPr>
        <p:spPr>
          <a:xfrm>
            <a:off x="8964962" y="2665957"/>
            <a:ext cx="499461" cy="0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0" y="68893"/>
            <a:ext cx="12192000" cy="1077218"/>
          </a:xfrm>
          <a:prstGeom prst="rect">
            <a:avLst/>
          </a:prstGeom>
          <a:noFill/>
        </p:spPr>
        <p:txBody>
          <a:bodyPr wrap="square" lIns="274320" rIns="274320" rtlCol="0">
            <a:spAutoFit/>
          </a:bodyPr>
          <a:lstStyle/>
          <a:p>
            <a:r>
              <a:rPr lang="fr-CA" sz="3200">
                <a:latin typeface="+mj-lt"/>
              </a:rPr>
              <a:t>A </a:t>
            </a:r>
            <a:r>
              <a:rPr lang="fr-CA" sz="3200" i="1">
                <a:solidFill>
                  <a:schemeClr val="accent1">
                    <a:lumMod val="75000"/>
                  </a:schemeClr>
                </a:solidFill>
                <a:latin typeface="+mj-lt"/>
              </a:rPr>
              <a:t>chord progression extractor </a:t>
            </a:r>
            <a:r>
              <a:rPr lang="fr-CA" sz="3200">
                <a:latin typeface="+mj-lt"/>
              </a:rPr>
              <a:t>is appended to interpret the data outputed by the </a:t>
            </a:r>
            <a:r>
              <a:rPr lang="fr-CA" sz="3200" i="1">
                <a:solidFill>
                  <a:schemeClr val="accent1">
                    <a:lumMod val="75000"/>
                  </a:schemeClr>
                </a:solidFill>
                <a:latin typeface="+mj-lt"/>
              </a:rPr>
              <a:t>chord detector </a:t>
            </a:r>
            <a:r>
              <a:rPr lang="fr-CA" sz="3200">
                <a:latin typeface="+mj-lt"/>
              </a:rPr>
              <a:t>and find progressions among chords.</a:t>
            </a:r>
            <a:endParaRPr lang="en-US" sz="3200" i="1">
              <a:solidFill>
                <a:srgbClr val="224158"/>
              </a:solidFill>
              <a:latin typeface="+mj-lt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0" y="4714852"/>
            <a:ext cx="12192000" cy="1569660"/>
          </a:xfrm>
          <a:prstGeom prst="rect">
            <a:avLst/>
          </a:prstGeom>
          <a:noFill/>
        </p:spPr>
        <p:txBody>
          <a:bodyPr wrap="square" lIns="274320" rIns="274320" rtlCol="0">
            <a:spAutoFit/>
          </a:bodyPr>
          <a:lstStyle/>
          <a:p>
            <a:r>
              <a:rPr lang="fr-CA" sz="3200">
                <a:latin typeface="+mj-lt"/>
              </a:rPr>
              <a:t>Please note these modules are only simplified exemples of what could be implemented for </a:t>
            </a:r>
            <a:r>
              <a:rPr lang="fr-CA" sz="3200" i="1">
                <a:solidFill>
                  <a:schemeClr val="accent1">
                    <a:lumMod val="75000"/>
                  </a:schemeClr>
                </a:solidFill>
                <a:latin typeface="+mj-lt"/>
              </a:rPr>
              <a:t>Stretto</a:t>
            </a:r>
            <a:r>
              <a:rPr lang="fr-CA" sz="3200">
                <a:latin typeface="+mj-lt"/>
              </a:rPr>
              <a:t>. There would be more parameters in real implementations.</a:t>
            </a:r>
            <a:endParaRPr lang="en-US" sz="32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655711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: Rounded Corners 42"/>
          <p:cNvSpPr/>
          <p:nvPr/>
        </p:nvSpPr>
        <p:spPr>
          <a:xfrm>
            <a:off x="7286475" y="2064708"/>
            <a:ext cx="1678487" cy="1202498"/>
          </a:xfrm>
          <a:prstGeom prst="roundRect">
            <a:avLst>
              <a:gd name="adj" fmla="val 19792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b="1">
                <a:solidFill>
                  <a:schemeClr val="tx1">
                    <a:lumMod val="75000"/>
                    <a:lumOff val="25000"/>
                  </a:schemeClr>
                </a:solidFill>
              </a:rPr>
              <a:t>Chord detector</a:t>
            </a:r>
          </a:p>
          <a:p>
            <a:pPr algn="ctr"/>
            <a:endParaRPr lang="fr-CA" b="1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sz="24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Rectangle: Rounded Corners 7"/>
          <p:cNvSpPr/>
          <p:nvPr/>
        </p:nvSpPr>
        <p:spPr>
          <a:xfrm>
            <a:off x="569935" y="2064708"/>
            <a:ext cx="1678487" cy="1202498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b="1">
                <a:solidFill>
                  <a:schemeClr val="tx1">
                    <a:lumMod val="75000"/>
                    <a:lumOff val="25000"/>
                  </a:schemeClr>
                </a:solidFill>
              </a:rPr>
              <a:t>Piece input</a:t>
            </a:r>
          </a:p>
          <a:p>
            <a:pPr algn="ctr"/>
            <a:endParaRPr lang="fr-CA" b="1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93110" y="2791590"/>
            <a:ext cx="1435276" cy="300628"/>
          </a:xfrm>
          <a:prstGeom prst="rect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8245249" y="6429151"/>
            <a:ext cx="3946752" cy="488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fr-CA" sz="2800" i="1">
                <a:solidFill>
                  <a:schemeClr val="tx1">
                    <a:lumMod val="85000"/>
                    <a:lumOff val="15000"/>
                  </a:schemeClr>
                </a:solidFill>
              </a:rPr>
              <a:t>User scenario #1 </a:t>
            </a:r>
            <a:endParaRPr lang="en-US" sz="2800" i="1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r"/>
            <a:endParaRPr lang="en-US" sz="2800" i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7" name="Graphic 6" descr="Open Folde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4726" y="2760208"/>
            <a:ext cx="362359" cy="36235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27137" y="2779064"/>
            <a:ext cx="14091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/>
              <a:t>C:\MyDir</a:t>
            </a:r>
            <a:endParaRPr lang="en-US" sz="1400"/>
          </a:p>
        </p:txBody>
      </p:sp>
      <p:sp>
        <p:nvSpPr>
          <p:cNvPr id="11" name="Rectangle: Rounded Corners 10"/>
          <p:cNvSpPr/>
          <p:nvPr/>
        </p:nvSpPr>
        <p:spPr>
          <a:xfrm>
            <a:off x="2839231" y="2064708"/>
            <a:ext cx="1678487" cy="1202498"/>
          </a:xfrm>
          <a:prstGeom prst="roundRect">
            <a:avLst>
              <a:gd name="adj" fmla="val 19792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b="1">
                <a:solidFill>
                  <a:schemeClr val="tx1">
                    <a:lumMod val="75000"/>
                    <a:lumOff val="25000"/>
                  </a:schemeClr>
                </a:solidFill>
              </a:rPr>
              <a:t>Standard song sections extractor</a:t>
            </a:r>
            <a:endParaRPr lang="en-US" sz="24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342360" y="2760208"/>
            <a:ext cx="14091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400"/>
          </a:p>
        </p:txBody>
      </p:sp>
      <p:cxnSp>
        <p:nvCxnSpPr>
          <p:cNvPr id="19" name="Straight Arrow Connector 18"/>
          <p:cNvCxnSpPr>
            <a:stCxn id="8" idx="3"/>
            <a:endCxn id="11" idx="1"/>
          </p:cNvCxnSpPr>
          <p:nvPr/>
        </p:nvCxnSpPr>
        <p:spPr>
          <a:xfrm>
            <a:off x="2248422" y="2665957"/>
            <a:ext cx="590809" cy="0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/>
          <p:cNvSpPr/>
          <p:nvPr/>
        </p:nvSpPr>
        <p:spPr>
          <a:xfrm>
            <a:off x="5108527" y="2064708"/>
            <a:ext cx="1678487" cy="1202498"/>
          </a:xfrm>
          <a:prstGeom prst="roundRect">
            <a:avLst>
              <a:gd name="adj" fmla="val 19792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600" b="1">
                <a:solidFill>
                  <a:schemeClr val="bg1"/>
                </a:solidFill>
              </a:rPr>
              <a:t>Condition block</a:t>
            </a:r>
          </a:p>
          <a:p>
            <a:pPr algn="ctr"/>
            <a:endParaRPr lang="fr-CA" sz="1600" b="1">
              <a:solidFill>
                <a:schemeClr val="bg1"/>
              </a:solidFill>
            </a:endParaRPr>
          </a:p>
          <a:p>
            <a:pPr algn="ctr"/>
            <a:endParaRPr lang="fr-CA" sz="1600" b="1">
              <a:solidFill>
                <a:schemeClr val="bg1"/>
              </a:solidFill>
            </a:endParaRPr>
          </a:p>
          <a:p>
            <a:pPr algn="ctr"/>
            <a:endParaRPr lang="en-US" sz="2000" b="1">
              <a:solidFill>
                <a:schemeClr val="bg1"/>
              </a:solidFill>
            </a:endParaRPr>
          </a:p>
        </p:txBody>
      </p:sp>
      <p:cxnSp>
        <p:nvCxnSpPr>
          <p:cNvPr id="21" name="Straight Arrow Connector 20"/>
          <p:cNvCxnSpPr>
            <a:cxnSpLocks/>
            <a:stCxn id="11" idx="3"/>
            <a:endCxn id="20" idx="1"/>
          </p:cNvCxnSpPr>
          <p:nvPr/>
        </p:nvCxnSpPr>
        <p:spPr>
          <a:xfrm>
            <a:off x="4517718" y="2665957"/>
            <a:ext cx="590809" cy="0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26308" y="2572730"/>
            <a:ext cx="14091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100"/>
              <a:t>Source</a:t>
            </a:r>
            <a:endParaRPr lang="en-US" sz="1100"/>
          </a:p>
        </p:txBody>
      </p:sp>
      <p:sp>
        <p:nvSpPr>
          <p:cNvPr id="35" name="Rectangle: Rounded Corners 34"/>
          <p:cNvSpPr/>
          <p:nvPr/>
        </p:nvSpPr>
        <p:spPr>
          <a:xfrm>
            <a:off x="5460560" y="3657601"/>
            <a:ext cx="974419" cy="613774"/>
          </a:xfrm>
          <a:prstGeom prst="roundRect">
            <a:avLst>
              <a:gd name="adj" fmla="val 19792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600" b="1">
                <a:solidFill>
                  <a:schemeClr val="bg1"/>
                </a:solidFill>
              </a:rPr>
              <a:t>End</a:t>
            </a:r>
          </a:p>
        </p:txBody>
      </p:sp>
      <p:cxnSp>
        <p:nvCxnSpPr>
          <p:cNvPr id="36" name="Straight Arrow Connector 35"/>
          <p:cNvCxnSpPr>
            <a:cxnSpLocks/>
            <a:stCxn id="20" idx="2"/>
            <a:endCxn id="35" idx="0"/>
          </p:cNvCxnSpPr>
          <p:nvPr/>
        </p:nvCxnSpPr>
        <p:spPr>
          <a:xfrm flipH="1">
            <a:off x="5947770" y="3267206"/>
            <a:ext cx="1" cy="390395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Graphic 39" descr="Clos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23546" y="3178607"/>
            <a:ext cx="235654" cy="235654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7358238" y="2674210"/>
            <a:ext cx="14091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100">
                <a:solidFill>
                  <a:schemeClr val="bg2">
                    <a:lumMod val="25000"/>
                  </a:schemeClr>
                </a:solidFill>
              </a:rPr>
              <a:t>Sensibility</a:t>
            </a:r>
            <a:endParaRPr lang="en-US" sz="110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48" name="Straight Arrow Connector 47"/>
          <p:cNvCxnSpPr>
            <a:cxnSpLocks/>
            <a:stCxn id="20" idx="3"/>
            <a:endCxn id="43" idx="1"/>
          </p:cNvCxnSpPr>
          <p:nvPr/>
        </p:nvCxnSpPr>
        <p:spPr>
          <a:xfrm>
            <a:off x="6787014" y="2665957"/>
            <a:ext cx="499461" cy="0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Graphic 41" descr="Checkmark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15251" y="2542635"/>
            <a:ext cx="212950" cy="212950"/>
          </a:xfrm>
          <a:prstGeom prst="rect">
            <a:avLst/>
          </a:prstGeom>
        </p:spPr>
      </p:pic>
      <p:sp>
        <p:nvSpPr>
          <p:cNvPr id="53" name="Rectangle 52"/>
          <p:cNvSpPr/>
          <p:nvPr/>
        </p:nvSpPr>
        <p:spPr>
          <a:xfrm>
            <a:off x="5233263" y="2422384"/>
            <a:ext cx="1435276" cy="206559"/>
          </a:xfrm>
          <a:prstGeom prst="rect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>
                    <a:lumMod val="75000"/>
                    <a:lumOff val="25000"/>
                  </a:schemeClr>
                </a:solidFill>
              </a:rPr>
              <a:t>Section type</a:t>
            </a:r>
          </a:p>
        </p:txBody>
      </p:sp>
      <p:sp>
        <p:nvSpPr>
          <p:cNvPr id="54" name="Rectangle 53"/>
          <p:cNvSpPr/>
          <p:nvPr/>
        </p:nvSpPr>
        <p:spPr>
          <a:xfrm>
            <a:off x="5233263" y="2693128"/>
            <a:ext cx="1435276" cy="20655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>
                    <a:lumMod val="75000"/>
                    <a:lumOff val="25000"/>
                  </a:schemeClr>
                </a:solidFill>
              </a:rPr>
              <a:t>is</a:t>
            </a:r>
          </a:p>
        </p:txBody>
      </p:sp>
      <p:sp>
        <p:nvSpPr>
          <p:cNvPr id="55" name="Rectangle 54"/>
          <p:cNvSpPr/>
          <p:nvPr/>
        </p:nvSpPr>
        <p:spPr>
          <a:xfrm>
            <a:off x="5233263" y="2971148"/>
            <a:ext cx="1435276" cy="206559"/>
          </a:xfrm>
          <a:prstGeom prst="rect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>
                    <a:lumMod val="75000"/>
                    <a:lumOff val="25000"/>
                  </a:schemeClr>
                </a:solidFill>
              </a:rPr>
              <a:t>Chorus</a:t>
            </a:r>
          </a:p>
        </p:txBody>
      </p:sp>
      <p:cxnSp>
        <p:nvCxnSpPr>
          <p:cNvPr id="57" name="Straight Connector 56"/>
          <p:cNvCxnSpPr/>
          <p:nvPr/>
        </p:nvCxnSpPr>
        <p:spPr>
          <a:xfrm>
            <a:off x="7468634" y="2987654"/>
            <a:ext cx="1336361" cy="0"/>
          </a:xfrm>
          <a:prstGeom prst="line">
            <a:avLst/>
          </a:prstGeom>
          <a:ln w="76200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Rectangle: Rounded Corners 58"/>
          <p:cNvSpPr/>
          <p:nvPr/>
        </p:nvSpPr>
        <p:spPr>
          <a:xfrm>
            <a:off x="8245248" y="2863372"/>
            <a:ext cx="81419" cy="233645"/>
          </a:xfrm>
          <a:prstGeom prst="round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: Rounded Corners 59"/>
          <p:cNvSpPr/>
          <p:nvPr/>
        </p:nvSpPr>
        <p:spPr>
          <a:xfrm>
            <a:off x="9464423" y="2064708"/>
            <a:ext cx="1678487" cy="1202498"/>
          </a:xfrm>
          <a:prstGeom prst="roundRect">
            <a:avLst>
              <a:gd name="adj" fmla="val 19792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b="1">
                <a:solidFill>
                  <a:schemeClr val="tx1">
                    <a:lumMod val="75000"/>
                    <a:lumOff val="25000"/>
                  </a:schemeClr>
                </a:solidFill>
              </a:rPr>
              <a:t>Chord progression extractor</a:t>
            </a:r>
            <a:endParaRPr lang="en-US" sz="24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1" name="Straight Arrow Connector 60"/>
          <p:cNvCxnSpPr>
            <a:cxnSpLocks/>
            <a:stCxn id="43" idx="3"/>
            <a:endCxn id="60" idx="1"/>
          </p:cNvCxnSpPr>
          <p:nvPr/>
        </p:nvCxnSpPr>
        <p:spPr>
          <a:xfrm>
            <a:off x="8964962" y="2665957"/>
            <a:ext cx="499461" cy="0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: Rounded Corners 72"/>
          <p:cNvSpPr/>
          <p:nvPr/>
        </p:nvSpPr>
        <p:spPr>
          <a:xfrm>
            <a:off x="9464423" y="3744845"/>
            <a:ext cx="1678487" cy="1202498"/>
          </a:xfrm>
          <a:prstGeom prst="roundRect">
            <a:avLst>
              <a:gd name="adj" fmla="val 19792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600" b="1">
                <a:solidFill>
                  <a:schemeClr val="bg1"/>
                </a:solidFill>
              </a:rPr>
              <a:t>Condition block</a:t>
            </a:r>
          </a:p>
          <a:p>
            <a:pPr algn="ctr"/>
            <a:endParaRPr lang="fr-CA" sz="1600" b="1">
              <a:solidFill>
                <a:schemeClr val="bg1"/>
              </a:solidFill>
            </a:endParaRPr>
          </a:p>
          <a:p>
            <a:pPr algn="ctr"/>
            <a:endParaRPr lang="fr-CA" sz="1600" b="1">
              <a:solidFill>
                <a:schemeClr val="bg1"/>
              </a:solidFill>
            </a:endParaRPr>
          </a:p>
          <a:p>
            <a:pPr algn="ctr"/>
            <a:endParaRPr lang="en-US" sz="2000" b="1">
              <a:solidFill>
                <a:schemeClr val="bg1"/>
              </a:solidFill>
            </a:endParaRPr>
          </a:p>
        </p:txBody>
      </p:sp>
      <p:sp>
        <p:nvSpPr>
          <p:cNvPr id="74" name="Rectangle: Rounded Corners 73"/>
          <p:cNvSpPr/>
          <p:nvPr/>
        </p:nvSpPr>
        <p:spPr>
          <a:xfrm>
            <a:off x="9816456" y="5337738"/>
            <a:ext cx="974419" cy="613774"/>
          </a:xfrm>
          <a:prstGeom prst="roundRect">
            <a:avLst>
              <a:gd name="adj" fmla="val 19792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600" b="1">
                <a:solidFill>
                  <a:schemeClr val="bg1"/>
                </a:solidFill>
              </a:rPr>
              <a:t>End</a:t>
            </a:r>
          </a:p>
        </p:txBody>
      </p:sp>
      <p:cxnSp>
        <p:nvCxnSpPr>
          <p:cNvPr id="75" name="Straight Arrow Connector 74"/>
          <p:cNvCxnSpPr>
            <a:cxnSpLocks/>
            <a:stCxn id="73" idx="2"/>
            <a:endCxn id="74" idx="0"/>
          </p:cNvCxnSpPr>
          <p:nvPr/>
        </p:nvCxnSpPr>
        <p:spPr>
          <a:xfrm flipH="1">
            <a:off x="10303666" y="4947343"/>
            <a:ext cx="1" cy="390395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" name="Graphic 75" descr="Clos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79442" y="4858744"/>
            <a:ext cx="235654" cy="235654"/>
          </a:xfrm>
          <a:prstGeom prst="rect">
            <a:avLst/>
          </a:prstGeom>
        </p:spPr>
      </p:pic>
      <p:sp>
        <p:nvSpPr>
          <p:cNvPr id="78" name="Rectangle 77"/>
          <p:cNvSpPr/>
          <p:nvPr/>
        </p:nvSpPr>
        <p:spPr>
          <a:xfrm>
            <a:off x="9589159" y="4102521"/>
            <a:ext cx="1435276" cy="206559"/>
          </a:xfrm>
          <a:prstGeom prst="rect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>
                    <a:lumMod val="75000"/>
                    <a:lumOff val="25000"/>
                  </a:schemeClr>
                </a:solidFill>
              </a:rPr>
              <a:t>Quality confidence</a:t>
            </a:r>
          </a:p>
        </p:txBody>
      </p:sp>
      <p:sp>
        <p:nvSpPr>
          <p:cNvPr id="79" name="Rectangle 78"/>
          <p:cNvSpPr/>
          <p:nvPr/>
        </p:nvSpPr>
        <p:spPr>
          <a:xfrm>
            <a:off x="9589159" y="4373265"/>
            <a:ext cx="1435276" cy="20655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>
                    <a:lumMod val="75000"/>
                    <a:lumOff val="25000"/>
                  </a:schemeClr>
                </a:solidFill>
              </a:rPr>
              <a:t>Is greater than</a:t>
            </a:r>
          </a:p>
        </p:txBody>
      </p:sp>
      <p:sp>
        <p:nvSpPr>
          <p:cNvPr id="80" name="Rectangle 79"/>
          <p:cNvSpPr/>
          <p:nvPr/>
        </p:nvSpPr>
        <p:spPr>
          <a:xfrm>
            <a:off x="9589159" y="4651285"/>
            <a:ext cx="1435276" cy="206559"/>
          </a:xfrm>
          <a:prstGeom prst="rect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>
                    <a:lumMod val="75000"/>
                    <a:lumOff val="25000"/>
                  </a:schemeClr>
                </a:solidFill>
              </a:rPr>
              <a:t>80 %</a:t>
            </a:r>
          </a:p>
        </p:txBody>
      </p:sp>
      <p:cxnSp>
        <p:nvCxnSpPr>
          <p:cNvPr id="81" name="Straight Arrow Connector 80"/>
          <p:cNvCxnSpPr>
            <a:cxnSpLocks/>
            <a:stCxn id="60" idx="2"/>
            <a:endCxn id="73" idx="0"/>
          </p:cNvCxnSpPr>
          <p:nvPr/>
        </p:nvCxnSpPr>
        <p:spPr>
          <a:xfrm>
            <a:off x="10303667" y="3267206"/>
            <a:ext cx="0" cy="477639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cxnSpLocks/>
            <a:stCxn id="73" idx="1"/>
          </p:cNvCxnSpPr>
          <p:nvPr/>
        </p:nvCxnSpPr>
        <p:spPr>
          <a:xfrm flipH="1">
            <a:off x="8970830" y="4346094"/>
            <a:ext cx="493593" cy="0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Graphic 76" descr="Checkmark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57948" y="4239619"/>
            <a:ext cx="212950" cy="212950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0" y="68893"/>
            <a:ext cx="12192000" cy="1569660"/>
          </a:xfrm>
          <a:prstGeom prst="rect">
            <a:avLst/>
          </a:prstGeom>
          <a:noFill/>
        </p:spPr>
        <p:txBody>
          <a:bodyPr wrap="square" lIns="274320" rIns="274320" rtlCol="0">
            <a:spAutoFit/>
          </a:bodyPr>
          <a:lstStyle/>
          <a:p>
            <a:r>
              <a:rPr lang="fr-CA" sz="3200">
                <a:latin typeface="+mj-lt"/>
              </a:rPr>
              <a:t>The user adds another </a:t>
            </a:r>
            <a:r>
              <a:rPr lang="fr-CA" sz="3200" i="1">
                <a:solidFill>
                  <a:schemeClr val="accent1">
                    <a:lumMod val="75000"/>
                  </a:schemeClr>
                </a:solidFill>
                <a:latin typeface="+mj-lt"/>
              </a:rPr>
              <a:t>condition block </a:t>
            </a:r>
            <a:r>
              <a:rPr lang="fr-CA" sz="3200">
                <a:latin typeface="+mj-lt"/>
              </a:rPr>
              <a:t>to filter out chord progressions for which the extraction algorithm is not really confident of the quality of the result. </a:t>
            </a:r>
            <a:endParaRPr lang="en-US" sz="3200" i="1">
              <a:solidFill>
                <a:srgbClr val="224158"/>
              </a:solidFill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9463" y="4901914"/>
            <a:ext cx="775314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3200">
                <a:latin typeface="+mj-lt"/>
              </a:rPr>
              <a:t>This cleans up the final results and accelerates the process by removing useless data.</a:t>
            </a:r>
            <a:endParaRPr lang="en-US" sz="32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93138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: Rounded Corners 42"/>
          <p:cNvSpPr/>
          <p:nvPr/>
        </p:nvSpPr>
        <p:spPr>
          <a:xfrm>
            <a:off x="7286475" y="2064708"/>
            <a:ext cx="1678487" cy="1202498"/>
          </a:xfrm>
          <a:prstGeom prst="roundRect">
            <a:avLst>
              <a:gd name="adj" fmla="val 19792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b="1">
                <a:solidFill>
                  <a:schemeClr val="tx1">
                    <a:lumMod val="75000"/>
                    <a:lumOff val="25000"/>
                  </a:schemeClr>
                </a:solidFill>
              </a:rPr>
              <a:t>Chord detector</a:t>
            </a:r>
          </a:p>
          <a:p>
            <a:pPr algn="ctr"/>
            <a:endParaRPr lang="fr-CA" b="1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sz="24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Rectangle: Rounded Corners 7"/>
          <p:cNvSpPr/>
          <p:nvPr/>
        </p:nvSpPr>
        <p:spPr>
          <a:xfrm>
            <a:off x="569935" y="2064708"/>
            <a:ext cx="1678487" cy="1202498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b="1">
                <a:solidFill>
                  <a:schemeClr val="tx1">
                    <a:lumMod val="75000"/>
                    <a:lumOff val="25000"/>
                  </a:schemeClr>
                </a:solidFill>
              </a:rPr>
              <a:t>Piece input</a:t>
            </a:r>
          </a:p>
          <a:p>
            <a:pPr algn="ctr"/>
            <a:endParaRPr lang="fr-CA" b="1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93110" y="2791590"/>
            <a:ext cx="1435276" cy="300628"/>
          </a:xfrm>
          <a:prstGeom prst="rect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7860083" y="6429151"/>
            <a:ext cx="4331918" cy="488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fr-CA" sz="2800" i="1">
                <a:solidFill>
                  <a:schemeClr val="tx1">
                    <a:lumMod val="85000"/>
                    <a:lumOff val="15000"/>
                  </a:schemeClr>
                </a:solidFill>
              </a:rPr>
              <a:t>User scenario #1 </a:t>
            </a:r>
            <a:endParaRPr lang="en-US" sz="2800" i="1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r"/>
            <a:endParaRPr lang="en-US" sz="2800" i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7" name="Graphic 6" descr="Open Folde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4726" y="2760208"/>
            <a:ext cx="362359" cy="36235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27137" y="2779064"/>
            <a:ext cx="14091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/>
              <a:t>C:\MyDir</a:t>
            </a:r>
            <a:endParaRPr lang="en-US" sz="1400"/>
          </a:p>
        </p:txBody>
      </p:sp>
      <p:sp>
        <p:nvSpPr>
          <p:cNvPr id="11" name="Rectangle: Rounded Corners 10"/>
          <p:cNvSpPr/>
          <p:nvPr/>
        </p:nvSpPr>
        <p:spPr>
          <a:xfrm>
            <a:off x="2839231" y="2064708"/>
            <a:ext cx="1678487" cy="1202498"/>
          </a:xfrm>
          <a:prstGeom prst="roundRect">
            <a:avLst>
              <a:gd name="adj" fmla="val 19792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b="1">
                <a:solidFill>
                  <a:schemeClr val="tx1">
                    <a:lumMod val="75000"/>
                    <a:lumOff val="25000"/>
                  </a:schemeClr>
                </a:solidFill>
              </a:rPr>
              <a:t>Standard song sections extractor</a:t>
            </a:r>
            <a:endParaRPr lang="en-US" sz="24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342360" y="2760208"/>
            <a:ext cx="14091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400"/>
          </a:p>
        </p:txBody>
      </p:sp>
      <p:cxnSp>
        <p:nvCxnSpPr>
          <p:cNvPr id="19" name="Straight Arrow Connector 18"/>
          <p:cNvCxnSpPr>
            <a:stCxn id="8" idx="3"/>
            <a:endCxn id="11" idx="1"/>
          </p:cNvCxnSpPr>
          <p:nvPr/>
        </p:nvCxnSpPr>
        <p:spPr>
          <a:xfrm>
            <a:off x="2248422" y="2665957"/>
            <a:ext cx="590809" cy="0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/>
          <p:cNvSpPr/>
          <p:nvPr/>
        </p:nvSpPr>
        <p:spPr>
          <a:xfrm>
            <a:off x="5108527" y="2064708"/>
            <a:ext cx="1678487" cy="1202498"/>
          </a:xfrm>
          <a:prstGeom prst="roundRect">
            <a:avLst>
              <a:gd name="adj" fmla="val 19792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600" b="1">
                <a:solidFill>
                  <a:schemeClr val="bg1"/>
                </a:solidFill>
              </a:rPr>
              <a:t>Condition block</a:t>
            </a:r>
          </a:p>
          <a:p>
            <a:pPr algn="ctr"/>
            <a:endParaRPr lang="fr-CA" sz="1600" b="1">
              <a:solidFill>
                <a:schemeClr val="bg1"/>
              </a:solidFill>
            </a:endParaRPr>
          </a:p>
          <a:p>
            <a:pPr algn="ctr"/>
            <a:endParaRPr lang="fr-CA" sz="1600" b="1">
              <a:solidFill>
                <a:schemeClr val="bg1"/>
              </a:solidFill>
            </a:endParaRPr>
          </a:p>
          <a:p>
            <a:pPr algn="ctr"/>
            <a:endParaRPr lang="en-US" sz="2000" b="1">
              <a:solidFill>
                <a:schemeClr val="bg1"/>
              </a:solidFill>
            </a:endParaRPr>
          </a:p>
        </p:txBody>
      </p:sp>
      <p:cxnSp>
        <p:nvCxnSpPr>
          <p:cNvPr id="21" name="Straight Arrow Connector 20"/>
          <p:cNvCxnSpPr>
            <a:cxnSpLocks/>
            <a:stCxn id="11" idx="3"/>
            <a:endCxn id="20" idx="1"/>
          </p:cNvCxnSpPr>
          <p:nvPr/>
        </p:nvCxnSpPr>
        <p:spPr>
          <a:xfrm>
            <a:off x="4517718" y="2665957"/>
            <a:ext cx="590809" cy="0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26308" y="2572730"/>
            <a:ext cx="14091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100"/>
              <a:t>Source</a:t>
            </a:r>
            <a:endParaRPr lang="en-US" sz="1100"/>
          </a:p>
        </p:txBody>
      </p:sp>
      <p:sp>
        <p:nvSpPr>
          <p:cNvPr id="35" name="Rectangle: Rounded Corners 34"/>
          <p:cNvSpPr/>
          <p:nvPr/>
        </p:nvSpPr>
        <p:spPr>
          <a:xfrm>
            <a:off x="5460560" y="3657601"/>
            <a:ext cx="974419" cy="613774"/>
          </a:xfrm>
          <a:prstGeom prst="roundRect">
            <a:avLst>
              <a:gd name="adj" fmla="val 19792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600" b="1">
                <a:solidFill>
                  <a:schemeClr val="bg1"/>
                </a:solidFill>
              </a:rPr>
              <a:t>End</a:t>
            </a:r>
          </a:p>
        </p:txBody>
      </p:sp>
      <p:cxnSp>
        <p:nvCxnSpPr>
          <p:cNvPr id="36" name="Straight Arrow Connector 35"/>
          <p:cNvCxnSpPr>
            <a:cxnSpLocks/>
            <a:stCxn id="20" idx="2"/>
            <a:endCxn id="35" idx="0"/>
          </p:cNvCxnSpPr>
          <p:nvPr/>
        </p:nvCxnSpPr>
        <p:spPr>
          <a:xfrm flipH="1">
            <a:off x="5947770" y="3267206"/>
            <a:ext cx="1" cy="390395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Graphic 39" descr="Clos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23546" y="3178607"/>
            <a:ext cx="235654" cy="235654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7358238" y="2674210"/>
            <a:ext cx="14091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100">
                <a:solidFill>
                  <a:schemeClr val="bg2">
                    <a:lumMod val="25000"/>
                  </a:schemeClr>
                </a:solidFill>
              </a:rPr>
              <a:t>Sensibility</a:t>
            </a:r>
            <a:endParaRPr lang="en-US" sz="110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48" name="Straight Arrow Connector 47"/>
          <p:cNvCxnSpPr>
            <a:cxnSpLocks/>
            <a:stCxn id="20" idx="3"/>
            <a:endCxn id="43" idx="1"/>
          </p:cNvCxnSpPr>
          <p:nvPr/>
        </p:nvCxnSpPr>
        <p:spPr>
          <a:xfrm>
            <a:off x="6787014" y="2665957"/>
            <a:ext cx="499461" cy="0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Graphic 41" descr="Checkmark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15251" y="2542635"/>
            <a:ext cx="212950" cy="212950"/>
          </a:xfrm>
          <a:prstGeom prst="rect">
            <a:avLst/>
          </a:prstGeom>
        </p:spPr>
      </p:pic>
      <p:sp>
        <p:nvSpPr>
          <p:cNvPr id="53" name="Rectangle 52"/>
          <p:cNvSpPr/>
          <p:nvPr/>
        </p:nvSpPr>
        <p:spPr>
          <a:xfrm>
            <a:off x="5233263" y="2422384"/>
            <a:ext cx="1435276" cy="206559"/>
          </a:xfrm>
          <a:prstGeom prst="rect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>
                    <a:lumMod val="75000"/>
                    <a:lumOff val="25000"/>
                  </a:schemeClr>
                </a:solidFill>
              </a:rPr>
              <a:t>Section type</a:t>
            </a:r>
          </a:p>
        </p:txBody>
      </p:sp>
      <p:sp>
        <p:nvSpPr>
          <p:cNvPr id="54" name="Rectangle 53"/>
          <p:cNvSpPr/>
          <p:nvPr/>
        </p:nvSpPr>
        <p:spPr>
          <a:xfrm>
            <a:off x="5233263" y="2693128"/>
            <a:ext cx="1435276" cy="20655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>
                    <a:lumMod val="75000"/>
                    <a:lumOff val="25000"/>
                  </a:schemeClr>
                </a:solidFill>
              </a:rPr>
              <a:t>is</a:t>
            </a:r>
          </a:p>
        </p:txBody>
      </p:sp>
      <p:sp>
        <p:nvSpPr>
          <p:cNvPr id="55" name="Rectangle 54"/>
          <p:cNvSpPr/>
          <p:nvPr/>
        </p:nvSpPr>
        <p:spPr>
          <a:xfrm>
            <a:off x="5233263" y="2971148"/>
            <a:ext cx="1435276" cy="206559"/>
          </a:xfrm>
          <a:prstGeom prst="rect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>
                    <a:lumMod val="75000"/>
                    <a:lumOff val="25000"/>
                  </a:schemeClr>
                </a:solidFill>
              </a:rPr>
              <a:t>Chorus</a:t>
            </a:r>
          </a:p>
        </p:txBody>
      </p:sp>
      <p:cxnSp>
        <p:nvCxnSpPr>
          <p:cNvPr id="57" name="Straight Connector 56"/>
          <p:cNvCxnSpPr/>
          <p:nvPr/>
        </p:nvCxnSpPr>
        <p:spPr>
          <a:xfrm>
            <a:off x="7468634" y="2987654"/>
            <a:ext cx="1336361" cy="0"/>
          </a:xfrm>
          <a:prstGeom prst="line">
            <a:avLst/>
          </a:prstGeom>
          <a:ln w="76200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Rectangle: Rounded Corners 58"/>
          <p:cNvSpPr/>
          <p:nvPr/>
        </p:nvSpPr>
        <p:spPr>
          <a:xfrm>
            <a:off x="8245248" y="2863372"/>
            <a:ext cx="81419" cy="233645"/>
          </a:xfrm>
          <a:prstGeom prst="round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: Rounded Corners 59"/>
          <p:cNvSpPr/>
          <p:nvPr/>
        </p:nvSpPr>
        <p:spPr>
          <a:xfrm>
            <a:off x="9464423" y="2064708"/>
            <a:ext cx="1678487" cy="1202498"/>
          </a:xfrm>
          <a:prstGeom prst="roundRect">
            <a:avLst>
              <a:gd name="adj" fmla="val 19792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b="1">
                <a:solidFill>
                  <a:schemeClr val="tx1">
                    <a:lumMod val="75000"/>
                    <a:lumOff val="25000"/>
                  </a:schemeClr>
                </a:solidFill>
              </a:rPr>
              <a:t>Chord progression extractor</a:t>
            </a:r>
            <a:endParaRPr lang="en-US" sz="24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1" name="Straight Arrow Connector 60"/>
          <p:cNvCxnSpPr>
            <a:cxnSpLocks/>
            <a:stCxn id="43" idx="3"/>
            <a:endCxn id="60" idx="1"/>
          </p:cNvCxnSpPr>
          <p:nvPr/>
        </p:nvCxnSpPr>
        <p:spPr>
          <a:xfrm>
            <a:off x="8964962" y="2665957"/>
            <a:ext cx="499461" cy="0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: Rounded Corners 72"/>
          <p:cNvSpPr/>
          <p:nvPr/>
        </p:nvSpPr>
        <p:spPr>
          <a:xfrm>
            <a:off x="9464423" y="3744845"/>
            <a:ext cx="1678487" cy="1202498"/>
          </a:xfrm>
          <a:prstGeom prst="roundRect">
            <a:avLst>
              <a:gd name="adj" fmla="val 19792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600" b="1">
                <a:solidFill>
                  <a:schemeClr val="bg1"/>
                </a:solidFill>
              </a:rPr>
              <a:t>Condition block</a:t>
            </a:r>
          </a:p>
          <a:p>
            <a:pPr algn="ctr"/>
            <a:endParaRPr lang="fr-CA" sz="1600" b="1">
              <a:solidFill>
                <a:schemeClr val="bg1"/>
              </a:solidFill>
            </a:endParaRPr>
          </a:p>
          <a:p>
            <a:pPr algn="ctr"/>
            <a:endParaRPr lang="fr-CA" sz="1600" b="1">
              <a:solidFill>
                <a:schemeClr val="bg1"/>
              </a:solidFill>
            </a:endParaRPr>
          </a:p>
          <a:p>
            <a:pPr algn="ctr"/>
            <a:endParaRPr lang="en-US" sz="2000" b="1">
              <a:solidFill>
                <a:schemeClr val="bg1"/>
              </a:solidFill>
            </a:endParaRPr>
          </a:p>
        </p:txBody>
      </p:sp>
      <p:sp>
        <p:nvSpPr>
          <p:cNvPr id="74" name="Rectangle: Rounded Corners 73"/>
          <p:cNvSpPr/>
          <p:nvPr/>
        </p:nvSpPr>
        <p:spPr>
          <a:xfrm>
            <a:off x="9816456" y="5337738"/>
            <a:ext cx="974419" cy="613774"/>
          </a:xfrm>
          <a:prstGeom prst="roundRect">
            <a:avLst>
              <a:gd name="adj" fmla="val 19792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600" b="1">
                <a:solidFill>
                  <a:schemeClr val="bg1"/>
                </a:solidFill>
              </a:rPr>
              <a:t>End</a:t>
            </a:r>
          </a:p>
        </p:txBody>
      </p:sp>
      <p:cxnSp>
        <p:nvCxnSpPr>
          <p:cNvPr id="75" name="Straight Arrow Connector 74"/>
          <p:cNvCxnSpPr>
            <a:cxnSpLocks/>
            <a:stCxn id="73" idx="2"/>
            <a:endCxn id="74" idx="0"/>
          </p:cNvCxnSpPr>
          <p:nvPr/>
        </p:nvCxnSpPr>
        <p:spPr>
          <a:xfrm flipH="1">
            <a:off x="10303666" y="4947343"/>
            <a:ext cx="1" cy="390395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" name="Graphic 75" descr="Clos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79442" y="4858744"/>
            <a:ext cx="235654" cy="235654"/>
          </a:xfrm>
          <a:prstGeom prst="rect">
            <a:avLst/>
          </a:prstGeom>
        </p:spPr>
      </p:pic>
      <p:sp>
        <p:nvSpPr>
          <p:cNvPr id="78" name="Rectangle 77"/>
          <p:cNvSpPr/>
          <p:nvPr/>
        </p:nvSpPr>
        <p:spPr>
          <a:xfrm>
            <a:off x="9589159" y="4102521"/>
            <a:ext cx="1435276" cy="206559"/>
          </a:xfrm>
          <a:prstGeom prst="rect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>
                    <a:lumMod val="75000"/>
                    <a:lumOff val="25000"/>
                  </a:schemeClr>
                </a:solidFill>
              </a:rPr>
              <a:t>Quality confidence</a:t>
            </a:r>
          </a:p>
        </p:txBody>
      </p:sp>
      <p:sp>
        <p:nvSpPr>
          <p:cNvPr id="79" name="Rectangle 78"/>
          <p:cNvSpPr/>
          <p:nvPr/>
        </p:nvSpPr>
        <p:spPr>
          <a:xfrm>
            <a:off x="9589159" y="4373265"/>
            <a:ext cx="1435276" cy="20655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>
                    <a:lumMod val="75000"/>
                    <a:lumOff val="25000"/>
                  </a:schemeClr>
                </a:solidFill>
              </a:rPr>
              <a:t>Is greater than</a:t>
            </a:r>
          </a:p>
        </p:txBody>
      </p:sp>
      <p:sp>
        <p:nvSpPr>
          <p:cNvPr id="80" name="Rectangle 79"/>
          <p:cNvSpPr/>
          <p:nvPr/>
        </p:nvSpPr>
        <p:spPr>
          <a:xfrm>
            <a:off x="9589159" y="4651285"/>
            <a:ext cx="1435276" cy="206559"/>
          </a:xfrm>
          <a:prstGeom prst="rect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>
                    <a:lumMod val="75000"/>
                    <a:lumOff val="25000"/>
                  </a:schemeClr>
                </a:solidFill>
              </a:rPr>
              <a:t>80 %</a:t>
            </a:r>
          </a:p>
        </p:txBody>
      </p:sp>
      <p:cxnSp>
        <p:nvCxnSpPr>
          <p:cNvPr id="81" name="Straight Arrow Connector 80"/>
          <p:cNvCxnSpPr>
            <a:cxnSpLocks/>
            <a:stCxn id="60" idx="2"/>
            <a:endCxn id="73" idx="0"/>
          </p:cNvCxnSpPr>
          <p:nvPr/>
        </p:nvCxnSpPr>
        <p:spPr>
          <a:xfrm>
            <a:off x="10303667" y="3267206"/>
            <a:ext cx="0" cy="477639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: Rounded Corners 83"/>
          <p:cNvSpPr/>
          <p:nvPr/>
        </p:nvSpPr>
        <p:spPr>
          <a:xfrm>
            <a:off x="7292343" y="3744845"/>
            <a:ext cx="1678487" cy="1202498"/>
          </a:xfrm>
          <a:prstGeom prst="roundRect">
            <a:avLst>
              <a:gd name="adj" fmla="val 19792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b="1">
                <a:solidFill>
                  <a:schemeClr val="tx1">
                    <a:lumMod val="75000"/>
                    <a:lumOff val="25000"/>
                  </a:schemeClr>
                </a:solidFill>
              </a:rPr>
              <a:t>Group by</a:t>
            </a:r>
          </a:p>
          <a:p>
            <a:pPr algn="ctr"/>
            <a:endParaRPr lang="en-US" sz="24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5" name="Straight Arrow Connector 84"/>
          <p:cNvCxnSpPr>
            <a:cxnSpLocks/>
            <a:stCxn id="73" idx="1"/>
            <a:endCxn id="84" idx="3"/>
          </p:cNvCxnSpPr>
          <p:nvPr/>
        </p:nvCxnSpPr>
        <p:spPr>
          <a:xfrm flipH="1">
            <a:off x="8970830" y="4346094"/>
            <a:ext cx="493593" cy="0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Graphic 76" descr="Checkmark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57948" y="4239619"/>
            <a:ext cx="212950" cy="212950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0" y="68893"/>
            <a:ext cx="12192000" cy="1569660"/>
          </a:xfrm>
          <a:prstGeom prst="rect">
            <a:avLst/>
          </a:prstGeom>
          <a:noFill/>
        </p:spPr>
        <p:txBody>
          <a:bodyPr wrap="square" lIns="274320" rIns="274320" rtlCol="0">
            <a:spAutoFit/>
          </a:bodyPr>
          <a:lstStyle/>
          <a:p>
            <a:r>
              <a:rPr lang="fr-CA" sz="3200">
                <a:latin typeface="+mj-lt"/>
              </a:rPr>
              <a:t>In order to find what is the most popular chord progression, the user places a </a:t>
            </a:r>
            <a:r>
              <a:rPr lang="fr-CA" sz="3200" i="1">
                <a:solidFill>
                  <a:schemeClr val="accent1">
                    <a:lumMod val="75000"/>
                  </a:schemeClr>
                </a:solidFill>
                <a:latin typeface="+mj-lt"/>
              </a:rPr>
              <a:t>group-by module </a:t>
            </a:r>
            <a:r>
              <a:rPr lang="fr-CA" sz="3200">
                <a:latin typeface="+mj-lt"/>
              </a:rPr>
              <a:t>and set the grouping criteria to ‘’occurrences’’ to group progressions that are identical together.</a:t>
            </a:r>
            <a:endParaRPr lang="en-US" sz="3200" i="1">
              <a:solidFill>
                <a:srgbClr val="224158"/>
              </a:solidFill>
              <a:latin typeface="+mj-lt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7408080" y="4444726"/>
            <a:ext cx="1435276" cy="206559"/>
          </a:xfrm>
          <a:prstGeom prst="rect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400">
                <a:solidFill>
                  <a:schemeClr val="tx1">
                    <a:lumMod val="75000"/>
                    <a:lumOff val="25000"/>
                  </a:schemeClr>
                </a:solidFill>
              </a:rPr>
              <a:t>Occurrences</a:t>
            </a:r>
            <a:endParaRPr 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44681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: Rounded Corners 42"/>
          <p:cNvSpPr/>
          <p:nvPr/>
        </p:nvSpPr>
        <p:spPr>
          <a:xfrm>
            <a:off x="7286475" y="2064708"/>
            <a:ext cx="1678487" cy="1202498"/>
          </a:xfrm>
          <a:prstGeom prst="roundRect">
            <a:avLst>
              <a:gd name="adj" fmla="val 19792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b="1">
                <a:solidFill>
                  <a:schemeClr val="tx1">
                    <a:lumMod val="75000"/>
                    <a:lumOff val="25000"/>
                  </a:schemeClr>
                </a:solidFill>
              </a:rPr>
              <a:t>Chord detector</a:t>
            </a:r>
          </a:p>
          <a:p>
            <a:pPr algn="ctr"/>
            <a:endParaRPr lang="fr-CA" b="1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sz="24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Rectangle: Rounded Corners 7"/>
          <p:cNvSpPr/>
          <p:nvPr/>
        </p:nvSpPr>
        <p:spPr>
          <a:xfrm>
            <a:off x="569935" y="2064708"/>
            <a:ext cx="1678487" cy="1202498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b="1">
                <a:solidFill>
                  <a:schemeClr val="tx1">
                    <a:lumMod val="75000"/>
                    <a:lumOff val="25000"/>
                  </a:schemeClr>
                </a:solidFill>
              </a:rPr>
              <a:t>Piece input</a:t>
            </a:r>
          </a:p>
          <a:p>
            <a:pPr algn="ctr"/>
            <a:endParaRPr lang="fr-CA" b="1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93110" y="2791590"/>
            <a:ext cx="1435276" cy="300628"/>
          </a:xfrm>
          <a:prstGeom prst="rect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7822505" y="6429151"/>
            <a:ext cx="4369496" cy="488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fr-CA" sz="2800" i="1">
                <a:solidFill>
                  <a:schemeClr val="tx1">
                    <a:lumMod val="85000"/>
                    <a:lumOff val="15000"/>
                  </a:schemeClr>
                </a:solidFill>
              </a:rPr>
              <a:t>User scenario #1 </a:t>
            </a:r>
            <a:endParaRPr lang="en-US" sz="2800" i="1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r"/>
            <a:endParaRPr lang="en-US" sz="2800" i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7" name="Graphic 6" descr="Open Folde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4726" y="2760208"/>
            <a:ext cx="362359" cy="36235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27137" y="2779064"/>
            <a:ext cx="14091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/>
              <a:t>C:\MyDir</a:t>
            </a:r>
            <a:endParaRPr lang="en-US" sz="1400"/>
          </a:p>
        </p:txBody>
      </p:sp>
      <p:sp>
        <p:nvSpPr>
          <p:cNvPr id="11" name="Rectangle: Rounded Corners 10"/>
          <p:cNvSpPr/>
          <p:nvPr/>
        </p:nvSpPr>
        <p:spPr>
          <a:xfrm>
            <a:off x="2839231" y="2064708"/>
            <a:ext cx="1678487" cy="1202498"/>
          </a:xfrm>
          <a:prstGeom prst="roundRect">
            <a:avLst>
              <a:gd name="adj" fmla="val 19792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b="1">
                <a:solidFill>
                  <a:schemeClr val="tx1">
                    <a:lumMod val="75000"/>
                    <a:lumOff val="25000"/>
                  </a:schemeClr>
                </a:solidFill>
              </a:rPr>
              <a:t>Standard song sections extractor</a:t>
            </a:r>
            <a:endParaRPr lang="en-US" sz="24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342360" y="2760208"/>
            <a:ext cx="14091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400"/>
          </a:p>
        </p:txBody>
      </p:sp>
      <p:cxnSp>
        <p:nvCxnSpPr>
          <p:cNvPr id="19" name="Straight Arrow Connector 18"/>
          <p:cNvCxnSpPr>
            <a:stCxn id="8" idx="3"/>
            <a:endCxn id="11" idx="1"/>
          </p:cNvCxnSpPr>
          <p:nvPr/>
        </p:nvCxnSpPr>
        <p:spPr>
          <a:xfrm>
            <a:off x="2248422" y="2665957"/>
            <a:ext cx="590809" cy="0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/>
          <p:cNvSpPr/>
          <p:nvPr/>
        </p:nvSpPr>
        <p:spPr>
          <a:xfrm>
            <a:off x="5108527" y="2064708"/>
            <a:ext cx="1678487" cy="1202498"/>
          </a:xfrm>
          <a:prstGeom prst="roundRect">
            <a:avLst>
              <a:gd name="adj" fmla="val 19792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600" b="1">
                <a:solidFill>
                  <a:schemeClr val="bg1"/>
                </a:solidFill>
              </a:rPr>
              <a:t>Condition block</a:t>
            </a:r>
          </a:p>
          <a:p>
            <a:pPr algn="ctr"/>
            <a:endParaRPr lang="fr-CA" sz="1600" b="1">
              <a:solidFill>
                <a:schemeClr val="bg1"/>
              </a:solidFill>
            </a:endParaRPr>
          </a:p>
          <a:p>
            <a:pPr algn="ctr"/>
            <a:endParaRPr lang="fr-CA" sz="1600" b="1">
              <a:solidFill>
                <a:schemeClr val="bg1"/>
              </a:solidFill>
            </a:endParaRPr>
          </a:p>
          <a:p>
            <a:pPr algn="ctr"/>
            <a:endParaRPr lang="en-US" sz="2000" b="1">
              <a:solidFill>
                <a:schemeClr val="bg1"/>
              </a:solidFill>
            </a:endParaRPr>
          </a:p>
        </p:txBody>
      </p:sp>
      <p:cxnSp>
        <p:nvCxnSpPr>
          <p:cNvPr id="21" name="Straight Arrow Connector 20"/>
          <p:cNvCxnSpPr>
            <a:cxnSpLocks/>
            <a:stCxn id="11" idx="3"/>
            <a:endCxn id="20" idx="1"/>
          </p:cNvCxnSpPr>
          <p:nvPr/>
        </p:nvCxnSpPr>
        <p:spPr>
          <a:xfrm>
            <a:off x="4517718" y="2665957"/>
            <a:ext cx="590809" cy="0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26308" y="2572730"/>
            <a:ext cx="14091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100"/>
              <a:t>Source</a:t>
            </a:r>
            <a:endParaRPr lang="en-US" sz="1100"/>
          </a:p>
        </p:txBody>
      </p:sp>
      <p:sp>
        <p:nvSpPr>
          <p:cNvPr id="35" name="Rectangle: Rounded Corners 34"/>
          <p:cNvSpPr/>
          <p:nvPr/>
        </p:nvSpPr>
        <p:spPr>
          <a:xfrm>
            <a:off x="5460560" y="3657601"/>
            <a:ext cx="974419" cy="613774"/>
          </a:xfrm>
          <a:prstGeom prst="roundRect">
            <a:avLst>
              <a:gd name="adj" fmla="val 19792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600" b="1">
                <a:solidFill>
                  <a:schemeClr val="bg1"/>
                </a:solidFill>
              </a:rPr>
              <a:t>End</a:t>
            </a:r>
          </a:p>
        </p:txBody>
      </p:sp>
      <p:cxnSp>
        <p:nvCxnSpPr>
          <p:cNvPr id="36" name="Straight Arrow Connector 35"/>
          <p:cNvCxnSpPr>
            <a:cxnSpLocks/>
            <a:stCxn id="20" idx="2"/>
            <a:endCxn id="35" idx="0"/>
          </p:cNvCxnSpPr>
          <p:nvPr/>
        </p:nvCxnSpPr>
        <p:spPr>
          <a:xfrm flipH="1">
            <a:off x="5947770" y="3267206"/>
            <a:ext cx="1" cy="390395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Graphic 39" descr="Clos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23546" y="3178607"/>
            <a:ext cx="235654" cy="235654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7358238" y="2674210"/>
            <a:ext cx="14091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100">
                <a:solidFill>
                  <a:schemeClr val="bg2">
                    <a:lumMod val="25000"/>
                  </a:schemeClr>
                </a:solidFill>
              </a:rPr>
              <a:t>Sensibility</a:t>
            </a:r>
            <a:endParaRPr lang="en-US" sz="110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48" name="Straight Arrow Connector 47"/>
          <p:cNvCxnSpPr>
            <a:cxnSpLocks/>
            <a:stCxn id="20" idx="3"/>
            <a:endCxn id="43" idx="1"/>
          </p:cNvCxnSpPr>
          <p:nvPr/>
        </p:nvCxnSpPr>
        <p:spPr>
          <a:xfrm>
            <a:off x="6787014" y="2665957"/>
            <a:ext cx="499461" cy="0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Graphic 41" descr="Checkmark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15251" y="2542635"/>
            <a:ext cx="212950" cy="212950"/>
          </a:xfrm>
          <a:prstGeom prst="rect">
            <a:avLst/>
          </a:prstGeom>
        </p:spPr>
      </p:pic>
      <p:sp>
        <p:nvSpPr>
          <p:cNvPr id="53" name="Rectangle 52"/>
          <p:cNvSpPr/>
          <p:nvPr/>
        </p:nvSpPr>
        <p:spPr>
          <a:xfrm>
            <a:off x="5233263" y="2422384"/>
            <a:ext cx="1435276" cy="206559"/>
          </a:xfrm>
          <a:prstGeom prst="rect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>
                    <a:lumMod val="75000"/>
                    <a:lumOff val="25000"/>
                  </a:schemeClr>
                </a:solidFill>
              </a:rPr>
              <a:t>Section type</a:t>
            </a:r>
          </a:p>
        </p:txBody>
      </p:sp>
      <p:sp>
        <p:nvSpPr>
          <p:cNvPr id="54" name="Rectangle 53"/>
          <p:cNvSpPr/>
          <p:nvPr/>
        </p:nvSpPr>
        <p:spPr>
          <a:xfrm>
            <a:off x="5233263" y="2693128"/>
            <a:ext cx="1435276" cy="20655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>
                    <a:lumMod val="75000"/>
                    <a:lumOff val="25000"/>
                  </a:schemeClr>
                </a:solidFill>
              </a:rPr>
              <a:t>is</a:t>
            </a:r>
          </a:p>
        </p:txBody>
      </p:sp>
      <p:sp>
        <p:nvSpPr>
          <p:cNvPr id="55" name="Rectangle 54"/>
          <p:cNvSpPr/>
          <p:nvPr/>
        </p:nvSpPr>
        <p:spPr>
          <a:xfrm>
            <a:off x="5233263" y="2971148"/>
            <a:ext cx="1435276" cy="206559"/>
          </a:xfrm>
          <a:prstGeom prst="rect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>
                    <a:lumMod val="75000"/>
                    <a:lumOff val="25000"/>
                  </a:schemeClr>
                </a:solidFill>
              </a:rPr>
              <a:t>Chorus</a:t>
            </a:r>
          </a:p>
        </p:txBody>
      </p:sp>
      <p:cxnSp>
        <p:nvCxnSpPr>
          <p:cNvPr id="57" name="Straight Connector 56"/>
          <p:cNvCxnSpPr/>
          <p:nvPr/>
        </p:nvCxnSpPr>
        <p:spPr>
          <a:xfrm>
            <a:off x="7468634" y="2987654"/>
            <a:ext cx="1336361" cy="0"/>
          </a:xfrm>
          <a:prstGeom prst="line">
            <a:avLst/>
          </a:prstGeom>
          <a:ln w="76200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Rectangle: Rounded Corners 58"/>
          <p:cNvSpPr/>
          <p:nvPr/>
        </p:nvSpPr>
        <p:spPr>
          <a:xfrm>
            <a:off x="8245248" y="2863372"/>
            <a:ext cx="81419" cy="233645"/>
          </a:xfrm>
          <a:prstGeom prst="round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: Rounded Corners 59"/>
          <p:cNvSpPr/>
          <p:nvPr/>
        </p:nvSpPr>
        <p:spPr>
          <a:xfrm>
            <a:off x="9464423" y="2064708"/>
            <a:ext cx="1678487" cy="1202498"/>
          </a:xfrm>
          <a:prstGeom prst="roundRect">
            <a:avLst>
              <a:gd name="adj" fmla="val 19792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b="1">
                <a:solidFill>
                  <a:schemeClr val="tx1">
                    <a:lumMod val="75000"/>
                    <a:lumOff val="25000"/>
                  </a:schemeClr>
                </a:solidFill>
              </a:rPr>
              <a:t>Chord progression extractor</a:t>
            </a:r>
            <a:endParaRPr lang="en-US" sz="24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1" name="Straight Arrow Connector 60"/>
          <p:cNvCxnSpPr>
            <a:cxnSpLocks/>
            <a:stCxn id="43" idx="3"/>
            <a:endCxn id="60" idx="1"/>
          </p:cNvCxnSpPr>
          <p:nvPr/>
        </p:nvCxnSpPr>
        <p:spPr>
          <a:xfrm>
            <a:off x="8964962" y="2665957"/>
            <a:ext cx="499461" cy="0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: Rounded Corners 72"/>
          <p:cNvSpPr/>
          <p:nvPr/>
        </p:nvSpPr>
        <p:spPr>
          <a:xfrm>
            <a:off x="9464423" y="3744845"/>
            <a:ext cx="1678487" cy="1202498"/>
          </a:xfrm>
          <a:prstGeom prst="roundRect">
            <a:avLst>
              <a:gd name="adj" fmla="val 19792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600" b="1">
                <a:solidFill>
                  <a:schemeClr val="bg1"/>
                </a:solidFill>
              </a:rPr>
              <a:t>Condition block</a:t>
            </a:r>
          </a:p>
          <a:p>
            <a:pPr algn="ctr"/>
            <a:endParaRPr lang="fr-CA" sz="1600" b="1">
              <a:solidFill>
                <a:schemeClr val="bg1"/>
              </a:solidFill>
            </a:endParaRPr>
          </a:p>
          <a:p>
            <a:pPr algn="ctr"/>
            <a:endParaRPr lang="fr-CA" sz="1600" b="1">
              <a:solidFill>
                <a:schemeClr val="bg1"/>
              </a:solidFill>
            </a:endParaRPr>
          </a:p>
          <a:p>
            <a:pPr algn="ctr"/>
            <a:endParaRPr lang="en-US" sz="2000" b="1">
              <a:solidFill>
                <a:schemeClr val="bg1"/>
              </a:solidFill>
            </a:endParaRPr>
          </a:p>
        </p:txBody>
      </p:sp>
      <p:sp>
        <p:nvSpPr>
          <p:cNvPr id="74" name="Rectangle: Rounded Corners 73"/>
          <p:cNvSpPr/>
          <p:nvPr/>
        </p:nvSpPr>
        <p:spPr>
          <a:xfrm>
            <a:off x="9816456" y="5337738"/>
            <a:ext cx="974419" cy="613774"/>
          </a:xfrm>
          <a:prstGeom prst="roundRect">
            <a:avLst>
              <a:gd name="adj" fmla="val 19792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600" b="1">
                <a:solidFill>
                  <a:schemeClr val="bg1"/>
                </a:solidFill>
              </a:rPr>
              <a:t>End</a:t>
            </a:r>
          </a:p>
        </p:txBody>
      </p:sp>
      <p:cxnSp>
        <p:nvCxnSpPr>
          <p:cNvPr id="75" name="Straight Arrow Connector 74"/>
          <p:cNvCxnSpPr>
            <a:cxnSpLocks/>
            <a:stCxn id="73" idx="2"/>
            <a:endCxn id="74" idx="0"/>
          </p:cNvCxnSpPr>
          <p:nvPr/>
        </p:nvCxnSpPr>
        <p:spPr>
          <a:xfrm flipH="1">
            <a:off x="10303666" y="4947343"/>
            <a:ext cx="1" cy="390395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" name="Graphic 75" descr="Clos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79442" y="4858744"/>
            <a:ext cx="235654" cy="235654"/>
          </a:xfrm>
          <a:prstGeom prst="rect">
            <a:avLst/>
          </a:prstGeom>
        </p:spPr>
      </p:pic>
      <p:sp>
        <p:nvSpPr>
          <p:cNvPr id="78" name="Rectangle 77"/>
          <p:cNvSpPr/>
          <p:nvPr/>
        </p:nvSpPr>
        <p:spPr>
          <a:xfrm>
            <a:off x="9589159" y="4102521"/>
            <a:ext cx="1435276" cy="206559"/>
          </a:xfrm>
          <a:prstGeom prst="rect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>
                    <a:lumMod val="75000"/>
                    <a:lumOff val="25000"/>
                  </a:schemeClr>
                </a:solidFill>
              </a:rPr>
              <a:t>Quality confidence</a:t>
            </a:r>
          </a:p>
        </p:txBody>
      </p:sp>
      <p:sp>
        <p:nvSpPr>
          <p:cNvPr id="79" name="Rectangle 78"/>
          <p:cNvSpPr/>
          <p:nvPr/>
        </p:nvSpPr>
        <p:spPr>
          <a:xfrm>
            <a:off x="9589159" y="4373265"/>
            <a:ext cx="1435276" cy="20655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>
                    <a:lumMod val="75000"/>
                    <a:lumOff val="25000"/>
                  </a:schemeClr>
                </a:solidFill>
              </a:rPr>
              <a:t>Is greater than</a:t>
            </a:r>
          </a:p>
        </p:txBody>
      </p:sp>
      <p:sp>
        <p:nvSpPr>
          <p:cNvPr id="80" name="Rectangle 79"/>
          <p:cNvSpPr/>
          <p:nvPr/>
        </p:nvSpPr>
        <p:spPr>
          <a:xfrm>
            <a:off x="9589159" y="4651285"/>
            <a:ext cx="1435276" cy="206559"/>
          </a:xfrm>
          <a:prstGeom prst="rect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>
                    <a:lumMod val="75000"/>
                    <a:lumOff val="25000"/>
                  </a:schemeClr>
                </a:solidFill>
              </a:rPr>
              <a:t>80 %</a:t>
            </a:r>
          </a:p>
        </p:txBody>
      </p:sp>
      <p:cxnSp>
        <p:nvCxnSpPr>
          <p:cNvPr id="81" name="Straight Arrow Connector 80"/>
          <p:cNvCxnSpPr>
            <a:cxnSpLocks/>
            <a:stCxn id="60" idx="2"/>
            <a:endCxn id="73" idx="0"/>
          </p:cNvCxnSpPr>
          <p:nvPr/>
        </p:nvCxnSpPr>
        <p:spPr>
          <a:xfrm>
            <a:off x="10303667" y="3267206"/>
            <a:ext cx="0" cy="477639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: Rounded Corners 83"/>
          <p:cNvSpPr/>
          <p:nvPr/>
        </p:nvSpPr>
        <p:spPr>
          <a:xfrm>
            <a:off x="7292343" y="3744845"/>
            <a:ext cx="1678487" cy="1202498"/>
          </a:xfrm>
          <a:prstGeom prst="roundRect">
            <a:avLst>
              <a:gd name="adj" fmla="val 19792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b="1">
                <a:solidFill>
                  <a:schemeClr val="tx1">
                    <a:lumMod val="75000"/>
                    <a:lumOff val="25000"/>
                  </a:schemeClr>
                </a:solidFill>
              </a:rPr>
              <a:t>Group by</a:t>
            </a:r>
          </a:p>
          <a:p>
            <a:pPr algn="ctr"/>
            <a:endParaRPr lang="en-US" sz="24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5" name="Straight Arrow Connector 84"/>
          <p:cNvCxnSpPr>
            <a:cxnSpLocks/>
            <a:stCxn id="73" idx="1"/>
            <a:endCxn id="84" idx="3"/>
          </p:cNvCxnSpPr>
          <p:nvPr/>
        </p:nvCxnSpPr>
        <p:spPr>
          <a:xfrm flipH="1">
            <a:off x="8970830" y="4346094"/>
            <a:ext cx="493593" cy="0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Graphic 76" descr="Checkmark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57948" y="4239619"/>
            <a:ext cx="212950" cy="212950"/>
          </a:xfrm>
          <a:prstGeom prst="rect">
            <a:avLst/>
          </a:prstGeom>
        </p:spPr>
      </p:pic>
      <p:sp>
        <p:nvSpPr>
          <p:cNvPr id="90" name="Rectangle: Rounded Corners 89"/>
          <p:cNvSpPr/>
          <p:nvPr/>
        </p:nvSpPr>
        <p:spPr>
          <a:xfrm>
            <a:off x="7564269" y="5266152"/>
            <a:ext cx="1145089" cy="756945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</a:rPr>
              <a:t>MAX</a:t>
            </a:r>
          </a:p>
        </p:txBody>
      </p:sp>
      <p:cxnSp>
        <p:nvCxnSpPr>
          <p:cNvPr id="91" name="Straight Arrow Connector 90"/>
          <p:cNvCxnSpPr>
            <a:cxnSpLocks/>
            <a:stCxn id="84" idx="2"/>
            <a:endCxn id="90" idx="0"/>
          </p:cNvCxnSpPr>
          <p:nvPr/>
        </p:nvCxnSpPr>
        <p:spPr>
          <a:xfrm>
            <a:off x="8131587" y="4947343"/>
            <a:ext cx="5227" cy="318809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: Rounded Corners 93"/>
          <p:cNvSpPr/>
          <p:nvPr/>
        </p:nvSpPr>
        <p:spPr>
          <a:xfrm>
            <a:off x="5375224" y="5266152"/>
            <a:ext cx="1145089" cy="756945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</a:rPr>
              <a:t>Add to report</a:t>
            </a:r>
          </a:p>
        </p:txBody>
      </p:sp>
      <p:cxnSp>
        <p:nvCxnSpPr>
          <p:cNvPr id="95" name="Straight Arrow Connector 94"/>
          <p:cNvCxnSpPr>
            <a:cxnSpLocks/>
            <a:stCxn id="90" idx="1"/>
            <a:endCxn id="94" idx="3"/>
          </p:cNvCxnSpPr>
          <p:nvPr/>
        </p:nvCxnSpPr>
        <p:spPr>
          <a:xfrm flipH="1">
            <a:off x="6520313" y="5644625"/>
            <a:ext cx="1043956" cy="0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0" y="68893"/>
            <a:ext cx="12192000" cy="1569660"/>
          </a:xfrm>
          <a:prstGeom prst="rect">
            <a:avLst/>
          </a:prstGeom>
          <a:noFill/>
        </p:spPr>
        <p:txBody>
          <a:bodyPr wrap="square" lIns="274320" rIns="274320" rtlCol="0">
            <a:spAutoFit/>
          </a:bodyPr>
          <a:lstStyle/>
          <a:p>
            <a:r>
              <a:rPr lang="fr-CA" sz="3200">
                <a:latin typeface="+mj-lt"/>
              </a:rPr>
              <a:t>Finally, he adds a </a:t>
            </a:r>
            <a:r>
              <a:rPr lang="fr-CA" sz="3200" i="1">
                <a:solidFill>
                  <a:schemeClr val="accent1">
                    <a:lumMod val="75000"/>
                  </a:schemeClr>
                </a:solidFill>
                <a:latin typeface="+mj-lt"/>
              </a:rPr>
              <a:t>max module </a:t>
            </a:r>
            <a:r>
              <a:rPr lang="fr-CA" sz="3200">
                <a:latin typeface="+mj-lt"/>
              </a:rPr>
              <a:t>to only keep the group with the maximum number of occurrences and adds the resulting chord progression in the analysis </a:t>
            </a:r>
            <a:r>
              <a:rPr lang="fr-CA" sz="3200" i="1">
                <a:solidFill>
                  <a:schemeClr val="accent1">
                    <a:lumMod val="75000"/>
                  </a:schemeClr>
                </a:solidFill>
                <a:latin typeface="+mj-lt"/>
              </a:rPr>
              <a:t>auto-formated report</a:t>
            </a:r>
            <a:r>
              <a:rPr lang="fr-CA" sz="3200">
                <a:latin typeface="+mj-lt"/>
              </a:rPr>
              <a:t>.</a:t>
            </a:r>
            <a:endParaRPr lang="en-US" sz="3200" i="1">
              <a:solidFill>
                <a:srgbClr val="224158"/>
              </a:solidFill>
              <a:latin typeface="+mj-lt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7408080" y="4444726"/>
            <a:ext cx="1435276" cy="206559"/>
          </a:xfrm>
          <a:prstGeom prst="rect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400">
                <a:solidFill>
                  <a:schemeClr val="tx1">
                    <a:lumMod val="75000"/>
                    <a:lumOff val="25000"/>
                  </a:schemeClr>
                </a:solidFill>
              </a:rPr>
              <a:t>Occurrences</a:t>
            </a:r>
            <a:endParaRPr 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5460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751562"/>
            <a:ext cx="12192000" cy="6001643"/>
          </a:xfrm>
          <a:prstGeom prst="rect">
            <a:avLst/>
          </a:prstGeom>
          <a:noFill/>
        </p:spPr>
        <p:txBody>
          <a:bodyPr wrap="square" lIns="274320" rIns="274320" rtlCol="0">
            <a:spAutoFit/>
          </a:bodyPr>
          <a:lstStyle/>
          <a:p>
            <a:r>
              <a:rPr lang="fr-CA" sz="3200">
                <a:latin typeface="+mj-lt"/>
              </a:rPr>
              <a:t>Once the user is happy with his </a:t>
            </a:r>
            <a:r>
              <a:rPr lang="fr-CA" sz="3200" i="1">
                <a:solidFill>
                  <a:schemeClr val="accent1">
                    <a:lumMod val="75000"/>
                  </a:schemeClr>
                </a:solidFill>
                <a:latin typeface="+mj-lt"/>
              </a:rPr>
              <a:t>process</a:t>
            </a:r>
            <a:r>
              <a:rPr lang="fr-CA" sz="3200">
                <a:latin typeface="+mj-lt"/>
              </a:rPr>
              <a:t>, he may execute it, and every computation will automatically be executed.</a:t>
            </a:r>
          </a:p>
          <a:p>
            <a:endParaRPr lang="fr-CA" sz="3200" i="1">
              <a:solidFill>
                <a:srgbClr val="224158"/>
              </a:solidFill>
              <a:latin typeface="+mj-lt"/>
            </a:endParaRPr>
          </a:p>
          <a:p>
            <a:r>
              <a:rPr lang="fr-CA" sz="3200">
                <a:latin typeface="+mj-lt"/>
              </a:rPr>
              <a:t>The </a:t>
            </a:r>
            <a:r>
              <a:rPr lang="fr-CA" sz="3200" i="1">
                <a:solidFill>
                  <a:schemeClr val="accent1">
                    <a:lumMod val="75000"/>
                  </a:schemeClr>
                </a:solidFill>
                <a:latin typeface="+mj-lt"/>
              </a:rPr>
              <a:t>graphical user interface (GUI) </a:t>
            </a:r>
            <a:r>
              <a:rPr lang="fr-CA" sz="3200">
                <a:latin typeface="+mj-lt"/>
              </a:rPr>
              <a:t>will show the progression of the data flow.</a:t>
            </a:r>
          </a:p>
          <a:p>
            <a:endParaRPr lang="fr-CA" sz="3200">
              <a:latin typeface="+mj-lt"/>
            </a:endParaRPr>
          </a:p>
          <a:p>
            <a:r>
              <a:rPr lang="fr-CA" sz="3200">
                <a:latin typeface="+mj-lt"/>
              </a:rPr>
              <a:t>Right now, the output of the program is a </a:t>
            </a:r>
            <a:r>
              <a:rPr lang="fr-CA" sz="3200" i="1">
                <a:solidFill>
                  <a:schemeClr val="accent1">
                    <a:lumMod val="75000"/>
                  </a:schemeClr>
                </a:solidFill>
                <a:latin typeface="+mj-lt"/>
              </a:rPr>
              <a:t>report</a:t>
            </a:r>
            <a:r>
              <a:rPr lang="fr-CA" sz="3200">
                <a:latin typeface="+mj-lt"/>
              </a:rPr>
              <a:t>. In the future, the analysis data could be saved on disk and fed to a </a:t>
            </a:r>
            <a:r>
              <a:rPr lang="fr-CA" sz="3200" i="1">
                <a:solidFill>
                  <a:schemeClr val="accent1">
                    <a:lumMod val="75000"/>
                  </a:schemeClr>
                </a:solidFill>
                <a:latin typeface="+mj-lt"/>
              </a:rPr>
              <a:t>music generation process </a:t>
            </a:r>
            <a:r>
              <a:rPr lang="fr-CA" sz="3200">
                <a:latin typeface="+mj-lt"/>
              </a:rPr>
              <a:t>(future project).</a:t>
            </a:r>
          </a:p>
          <a:p>
            <a:endParaRPr lang="fr-CA" sz="3200">
              <a:latin typeface="+mj-lt"/>
            </a:endParaRPr>
          </a:p>
          <a:p>
            <a:endParaRPr lang="fr-CA" sz="3200">
              <a:latin typeface="+mj-lt"/>
            </a:endParaRPr>
          </a:p>
          <a:p>
            <a:endParaRPr lang="en-US" sz="3200">
              <a:latin typeface="+mj-lt"/>
            </a:endParaRPr>
          </a:p>
        </p:txBody>
      </p:sp>
      <p:sp>
        <p:nvSpPr>
          <p:cNvPr id="3" name="Title 3"/>
          <p:cNvSpPr txBox="1">
            <a:spLocks/>
          </p:cNvSpPr>
          <p:nvPr/>
        </p:nvSpPr>
        <p:spPr>
          <a:xfrm>
            <a:off x="7822505" y="6429151"/>
            <a:ext cx="4369496" cy="488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fr-CA" sz="2800" i="1">
                <a:solidFill>
                  <a:schemeClr val="tx1">
                    <a:lumMod val="85000"/>
                    <a:lumOff val="15000"/>
                  </a:schemeClr>
                </a:solidFill>
              </a:rPr>
              <a:t>User scenario #1 </a:t>
            </a:r>
            <a:endParaRPr lang="en-US" sz="2800" i="1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r"/>
            <a:endParaRPr lang="en-US" sz="2800" i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92799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CA" sz="4000"/>
              <a:t>Software architecture</a:t>
            </a:r>
            <a:endParaRPr lang="en-US" sz="4000"/>
          </a:p>
        </p:txBody>
      </p:sp>
    </p:spTree>
    <p:extLst>
      <p:ext uri="{BB962C8B-B14F-4D97-AF65-F5344CB8AC3E}">
        <p14:creationId xmlns:p14="http://schemas.microsoft.com/office/powerpoint/2010/main" val="42057476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25468"/>
            <a:ext cx="12192000" cy="6001643"/>
          </a:xfrm>
          <a:prstGeom prst="rect">
            <a:avLst/>
          </a:prstGeom>
          <a:noFill/>
        </p:spPr>
        <p:txBody>
          <a:bodyPr wrap="square" lIns="274320" rIns="274320" rtlCol="0">
            <a:spAutoFit/>
          </a:bodyPr>
          <a:lstStyle/>
          <a:p>
            <a:r>
              <a:rPr lang="fr-CA" sz="3200">
                <a:latin typeface="+mj-lt"/>
              </a:rPr>
              <a:t>An essential aspect of </a:t>
            </a:r>
            <a:r>
              <a:rPr lang="fr-CA" sz="3200" i="1">
                <a:solidFill>
                  <a:schemeClr val="accent1">
                    <a:lumMod val="75000"/>
                  </a:schemeClr>
                </a:solidFill>
                <a:latin typeface="+mj-lt"/>
              </a:rPr>
              <a:t>Stretto</a:t>
            </a:r>
            <a:r>
              <a:rPr lang="fr-CA" sz="3200">
                <a:latin typeface="+mj-lt"/>
              </a:rPr>
              <a:t> is that the actual musical analysis functionnalities are not provided by the main application itself.</a:t>
            </a:r>
          </a:p>
          <a:p>
            <a:endParaRPr lang="fr-CA" sz="3200">
              <a:latin typeface="+mj-lt"/>
            </a:endParaRPr>
          </a:p>
          <a:p>
            <a:r>
              <a:rPr lang="fr-CA" sz="3200">
                <a:latin typeface="+mj-lt"/>
              </a:rPr>
              <a:t>Instead, external </a:t>
            </a:r>
            <a:r>
              <a:rPr lang="fr-CA" sz="3200" i="1">
                <a:solidFill>
                  <a:schemeClr val="accent1">
                    <a:lumMod val="75000"/>
                  </a:schemeClr>
                </a:solidFill>
                <a:latin typeface="+mj-lt"/>
              </a:rPr>
              <a:t>plugins</a:t>
            </a:r>
            <a:r>
              <a:rPr lang="fr-CA" sz="3200">
                <a:latin typeface="+mj-lt"/>
              </a:rPr>
              <a:t> are loaded by the </a:t>
            </a:r>
            <a:r>
              <a:rPr lang="fr-CA" sz="3200" i="1">
                <a:solidFill>
                  <a:schemeClr val="accent1">
                    <a:lumMod val="75000"/>
                  </a:schemeClr>
                </a:solidFill>
                <a:latin typeface="+mj-lt"/>
              </a:rPr>
              <a:t>application</a:t>
            </a:r>
            <a:r>
              <a:rPr lang="fr-CA" sz="3200">
                <a:latin typeface="+mj-lt"/>
              </a:rPr>
              <a:t> to build a set of building blocks (</a:t>
            </a:r>
            <a:r>
              <a:rPr lang="fr-CA" sz="3200" i="1">
                <a:solidFill>
                  <a:schemeClr val="accent1">
                    <a:lumMod val="75000"/>
                  </a:schemeClr>
                </a:solidFill>
                <a:latin typeface="+mj-lt"/>
              </a:rPr>
              <a:t>modules</a:t>
            </a:r>
            <a:r>
              <a:rPr lang="fr-CA" sz="3200">
                <a:latin typeface="+mj-lt"/>
              </a:rPr>
              <a:t>) that are are chained together to create </a:t>
            </a:r>
            <a:r>
              <a:rPr lang="fr-CA" sz="3200" i="1">
                <a:solidFill>
                  <a:schemeClr val="accent1">
                    <a:lumMod val="75000"/>
                  </a:schemeClr>
                </a:solidFill>
                <a:latin typeface="+mj-lt"/>
              </a:rPr>
              <a:t>processes</a:t>
            </a:r>
            <a:r>
              <a:rPr lang="fr-CA" sz="3200">
                <a:latin typeface="+mj-lt"/>
              </a:rPr>
              <a:t>.</a:t>
            </a:r>
          </a:p>
          <a:p>
            <a:endParaRPr lang="fr-CA" sz="3200">
              <a:latin typeface="+mj-lt"/>
            </a:endParaRPr>
          </a:p>
          <a:p>
            <a:r>
              <a:rPr lang="fr-CA" sz="3200">
                <a:latin typeface="+mj-lt"/>
              </a:rPr>
              <a:t>There are two main </a:t>
            </a:r>
            <a:r>
              <a:rPr lang="fr-CA" sz="3200" i="1">
                <a:solidFill>
                  <a:schemeClr val="accent1">
                    <a:lumMod val="75000"/>
                  </a:schemeClr>
                </a:solidFill>
                <a:latin typeface="+mj-lt"/>
              </a:rPr>
              <a:t>types</a:t>
            </a:r>
            <a:r>
              <a:rPr lang="fr-CA" sz="3200">
                <a:latin typeface="+mj-lt"/>
              </a:rPr>
              <a:t> of </a:t>
            </a:r>
            <a:r>
              <a:rPr lang="fr-CA" sz="3200" i="1">
                <a:solidFill>
                  <a:schemeClr val="accent1">
                    <a:lumMod val="75000"/>
                  </a:schemeClr>
                </a:solidFill>
                <a:latin typeface="+mj-lt"/>
              </a:rPr>
              <a:t>analysis modules</a:t>
            </a:r>
            <a:r>
              <a:rPr lang="fr-CA" sz="3200">
                <a:latin typeface="+mj-lt"/>
              </a:rPr>
              <a:t>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CA" sz="3200" i="1">
                <a:solidFill>
                  <a:schemeClr val="accent1">
                    <a:lumMod val="75000"/>
                  </a:schemeClr>
                </a:solidFill>
                <a:latin typeface="+mj-lt"/>
              </a:rPr>
              <a:t>Extractor modules</a:t>
            </a:r>
            <a:r>
              <a:rPr lang="fr-CA" sz="3200">
                <a:latin typeface="+mj-lt"/>
              </a:rPr>
              <a:t>, which split musical data elements (</a:t>
            </a:r>
            <a:r>
              <a:rPr lang="fr-CA" sz="3200" i="1">
                <a:solidFill>
                  <a:schemeClr val="accent1">
                    <a:lumMod val="75000"/>
                  </a:schemeClr>
                </a:solidFill>
                <a:latin typeface="+mj-lt"/>
              </a:rPr>
              <a:t>fragments</a:t>
            </a:r>
            <a:r>
              <a:rPr lang="fr-CA" sz="3200">
                <a:latin typeface="+mj-lt"/>
              </a:rPr>
              <a:t>) into smaller </a:t>
            </a:r>
            <a:r>
              <a:rPr lang="fr-CA" sz="3200" i="1">
                <a:solidFill>
                  <a:schemeClr val="accent1">
                    <a:lumMod val="75000"/>
                  </a:schemeClr>
                </a:solidFill>
                <a:latin typeface="+mj-lt"/>
              </a:rPr>
              <a:t>fragments</a:t>
            </a:r>
            <a:r>
              <a:rPr lang="fr-CA" sz="3200">
                <a:latin typeface="+mj-lt"/>
              </a:rPr>
              <a:t> of a new type (ex. piece -</a:t>
            </a:r>
            <a:r>
              <a:rPr lang="en-US" sz="3200">
                <a:latin typeface="+mj-lt"/>
              </a:rPr>
              <a:t>&gt;</a:t>
            </a:r>
            <a:r>
              <a:rPr lang="fr-CA" sz="3200">
                <a:latin typeface="+mj-lt"/>
              </a:rPr>
              <a:t> sections)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CA" sz="3200" i="1">
                <a:solidFill>
                  <a:schemeClr val="accent1">
                    <a:lumMod val="75000"/>
                  </a:schemeClr>
                </a:solidFill>
                <a:latin typeface="+mj-lt"/>
              </a:rPr>
              <a:t>Detector modules</a:t>
            </a:r>
            <a:r>
              <a:rPr lang="fr-CA" sz="3200">
                <a:latin typeface="+mj-lt"/>
              </a:rPr>
              <a:t>, which add new information on the </a:t>
            </a:r>
            <a:r>
              <a:rPr lang="fr-CA" sz="3200" i="1">
                <a:solidFill>
                  <a:schemeClr val="accent1">
                    <a:lumMod val="75000"/>
                  </a:schemeClr>
                </a:solidFill>
                <a:latin typeface="+mj-lt"/>
              </a:rPr>
              <a:t>fragment</a:t>
            </a:r>
            <a:r>
              <a:rPr lang="fr-CA" sz="3200">
                <a:latin typeface="+mj-lt"/>
              </a:rPr>
              <a:t> in input (it creates an </a:t>
            </a:r>
            <a:r>
              <a:rPr lang="fr-CA" sz="3200" i="1">
                <a:solidFill>
                  <a:schemeClr val="accent1">
                    <a:lumMod val="75000"/>
                  </a:schemeClr>
                </a:solidFill>
                <a:latin typeface="+mj-lt"/>
              </a:rPr>
              <a:t>analysis profile</a:t>
            </a:r>
            <a:r>
              <a:rPr lang="fr-CA" sz="3200">
                <a:latin typeface="+mj-lt"/>
              </a:rPr>
              <a:t>).</a:t>
            </a:r>
            <a:endParaRPr lang="en-US" sz="3200" i="1">
              <a:solidFill>
                <a:srgbClr val="224158"/>
              </a:solidFill>
              <a:latin typeface="+mj-lt"/>
            </a:endParaRPr>
          </a:p>
        </p:txBody>
      </p:sp>
      <p:sp>
        <p:nvSpPr>
          <p:cNvPr id="3" name="Title 3"/>
          <p:cNvSpPr txBox="1">
            <a:spLocks/>
          </p:cNvSpPr>
          <p:nvPr/>
        </p:nvSpPr>
        <p:spPr>
          <a:xfrm>
            <a:off x="7822505" y="6429151"/>
            <a:ext cx="4369496" cy="488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fr-CA" sz="2800" i="1">
                <a:solidFill>
                  <a:schemeClr val="tx1">
                    <a:lumMod val="85000"/>
                    <a:lumOff val="15000"/>
                  </a:schemeClr>
                </a:solidFill>
              </a:rPr>
              <a:t>Software architecture</a:t>
            </a:r>
            <a:endParaRPr lang="en-US" sz="2800" i="1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r"/>
            <a:endParaRPr lang="en-US" sz="2800" i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22647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223504720"/>
              </p:ext>
            </p:extLst>
          </p:nvPr>
        </p:nvGraphicFramePr>
        <p:xfrm>
          <a:off x="5875403" y="1737763"/>
          <a:ext cx="6316597" cy="31759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tle 3"/>
          <p:cNvSpPr txBox="1">
            <a:spLocks/>
          </p:cNvSpPr>
          <p:nvPr/>
        </p:nvSpPr>
        <p:spPr>
          <a:xfrm>
            <a:off x="7822505" y="6429151"/>
            <a:ext cx="4369496" cy="488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fr-CA" sz="2800" i="1">
                <a:solidFill>
                  <a:schemeClr val="tx1">
                    <a:lumMod val="85000"/>
                    <a:lumOff val="15000"/>
                  </a:schemeClr>
                </a:solidFill>
              </a:rPr>
              <a:t>Software architecture</a:t>
            </a:r>
            <a:endParaRPr lang="en-US" sz="2800" i="1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r"/>
            <a:endParaRPr lang="en-US" sz="2800" i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425884"/>
            <a:ext cx="12192000" cy="5509200"/>
          </a:xfrm>
          <a:prstGeom prst="rect">
            <a:avLst/>
          </a:prstGeom>
          <a:noFill/>
        </p:spPr>
        <p:txBody>
          <a:bodyPr wrap="square" lIns="274320" rIns="274320" rtlCol="0">
            <a:spAutoFit/>
          </a:bodyPr>
          <a:lstStyle/>
          <a:p>
            <a:r>
              <a:rPr lang="fr-CA" sz="3200">
                <a:latin typeface="+mj-lt"/>
              </a:rPr>
              <a:t>The foremost layer of software is obviously the </a:t>
            </a:r>
            <a:r>
              <a:rPr lang="fr-CA" sz="3200" i="1">
                <a:solidFill>
                  <a:schemeClr val="accent1">
                    <a:lumMod val="75000"/>
                  </a:schemeClr>
                </a:solidFill>
                <a:latin typeface="+mj-lt"/>
              </a:rPr>
              <a:t>GUI</a:t>
            </a:r>
            <a:r>
              <a:rPr lang="fr-CA" sz="3200">
                <a:latin typeface="+mj-lt"/>
              </a:rPr>
              <a:t>. It is built on top of the </a:t>
            </a:r>
            <a:r>
              <a:rPr lang="fr-CA" sz="3200" i="1">
                <a:solidFill>
                  <a:schemeClr val="accent1">
                    <a:lumMod val="75000"/>
                  </a:schemeClr>
                </a:solidFill>
                <a:latin typeface="+mj-lt"/>
              </a:rPr>
              <a:t>JUCE</a:t>
            </a:r>
            <a:r>
              <a:rPr lang="fr-CA" sz="3200">
                <a:latin typeface="+mj-lt"/>
              </a:rPr>
              <a:t> third-party library, which allows the creation of multiplatform multimedia applications.</a:t>
            </a:r>
          </a:p>
          <a:p>
            <a:endParaRPr lang="fr-CA" sz="3200" i="1">
              <a:solidFill>
                <a:srgbClr val="224158"/>
              </a:solidFill>
              <a:latin typeface="+mj-lt"/>
            </a:endParaRPr>
          </a:p>
          <a:p>
            <a:r>
              <a:rPr lang="fr-CA" sz="3200">
                <a:latin typeface="+mj-lt"/>
              </a:rPr>
              <a:t>The </a:t>
            </a:r>
            <a:r>
              <a:rPr lang="fr-CA" sz="3200" i="1">
                <a:solidFill>
                  <a:schemeClr val="accent1">
                    <a:lumMod val="75000"/>
                  </a:schemeClr>
                </a:solidFill>
                <a:latin typeface="+mj-lt"/>
              </a:rPr>
              <a:t>GUI</a:t>
            </a:r>
            <a:r>
              <a:rPr lang="fr-CA" sz="3200">
                <a:latin typeface="+mj-lt"/>
              </a:rPr>
              <a:t> does not interfere with</a:t>
            </a:r>
          </a:p>
          <a:p>
            <a:r>
              <a:rPr lang="fr-CA" sz="3200">
                <a:latin typeface="+mj-lt"/>
              </a:rPr>
              <a:t>musical stuff whatsoever.</a:t>
            </a:r>
          </a:p>
          <a:p>
            <a:endParaRPr lang="fr-CA" sz="3200">
              <a:latin typeface="+mj-lt"/>
            </a:endParaRPr>
          </a:p>
          <a:p>
            <a:r>
              <a:rPr lang="fr-CA" sz="3200">
                <a:latin typeface="+mj-lt"/>
              </a:rPr>
              <a:t>Its only job is to manage user input</a:t>
            </a:r>
          </a:p>
          <a:p>
            <a:r>
              <a:rPr lang="fr-CA" sz="3200">
                <a:latin typeface="+mj-lt"/>
              </a:rPr>
              <a:t>and graphical display.</a:t>
            </a:r>
          </a:p>
          <a:p>
            <a:endParaRPr lang="fr-CA" sz="3200">
              <a:latin typeface="+mj-lt"/>
            </a:endParaRPr>
          </a:p>
          <a:p>
            <a:endParaRPr lang="fr-CA" sz="32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224746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918023261"/>
              </p:ext>
            </p:extLst>
          </p:nvPr>
        </p:nvGraphicFramePr>
        <p:xfrm>
          <a:off x="5875403" y="1737763"/>
          <a:ext cx="6316597" cy="31759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tle 3"/>
          <p:cNvSpPr txBox="1">
            <a:spLocks/>
          </p:cNvSpPr>
          <p:nvPr/>
        </p:nvSpPr>
        <p:spPr>
          <a:xfrm>
            <a:off x="7822505" y="6429151"/>
            <a:ext cx="4369496" cy="488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fr-CA" sz="2800" i="1">
                <a:solidFill>
                  <a:schemeClr val="tx1">
                    <a:lumMod val="85000"/>
                    <a:lumOff val="15000"/>
                  </a:schemeClr>
                </a:solidFill>
              </a:rPr>
              <a:t>Software architecture</a:t>
            </a:r>
            <a:endParaRPr lang="en-US" sz="2800" i="1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r"/>
            <a:endParaRPr lang="en-US" sz="2800" i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256782"/>
            <a:ext cx="12192000" cy="6001643"/>
          </a:xfrm>
          <a:prstGeom prst="rect">
            <a:avLst/>
          </a:prstGeom>
          <a:noFill/>
        </p:spPr>
        <p:txBody>
          <a:bodyPr wrap="square" lIns="274320" rIns="274320" rtlCol="0">
            <a:spAutoFit/>
          </a:bodyPr>
          <a:lstStyle/>
          <a:p>
            <a:r>
              <a:rPr lang="fr-CA" sz="3200">
                <a:latin typeface="+mj-lt"/>
              </a:rPr>
              <a:t>The actual </a:t>
            </a:r>
            <a:r>
              <a:rPr lang="fr-CA" sz="3200" i="1">
                <a:solidFill>
                  <a:schemeClr val="accent1">
                    <a:lumMod val="75000"/>
                  </a:schemeClr>
                </a:solidFill>
                <a:latin typeface="+mj-lt"/>
              </a:rPr>
              <a:t>process</a:t>
            </a:r>
            <a:r>
              <a:rPr lang="fr-CA" sz="3200">
                <a:latin typeface="+mj-lt"/>
              </a:rPr>
              <a:t> creation, editing and executing functionalities are handled by the </a:t>
            </a:r>
            <a:r>
              <a:rPr lang="fr-CA" sz="3200" i="1">
                <a:solidFill>
                  <a:schemeClr val="accent1">
                    <a:lumMod val="75000"/>
                  </a:schemeClr>
                </a:solidFill>
                <a:latin typeface="+mj-lt"/>
              </a:rPr>
              <a:t>musical analysis framework</a:t>
            </a:r>
            <a:r>
              <a:rPr lang="fr-CA" sz="3200">
                <a:latin typeface="+mj-lt"/>
              </a:rPr>
              <a:t> layer.</a:t>
            </a:r>
          </a:p>
          <a:p>
            <a:endParaRPr lang="fr-CA" sz="3200">
              <a:latin typeface="+mj-lt"/>
            </a:endParaRPr>
          </a:p>
          <a:p>
            <a:r>
              <a:rPr lang="fr-CA" sz="3200">
                <a:latin typeface="+mj-lt"/>
              </a:rPr>
              <a:t>The analysis </a:t>
            </a:r>
            <a:r>
              <a:rPr lang="fr-CA" sz="3200" i="1">
                <a:solidFill>
                  <a:schemeClr val="accent1">
                    <a:lumMod val="75000"/>
                  </a:schemeClr>
                </a:solidFill>
                <a:latin typeface="+mj-lt"/>
              </a:rPr>
              <a:t>framework</a:t>
            </a:r>
            <a:r>
              <a:rPr lang="fr-CA" sz="3200">
                <a:latin typeface="+mj-lt"/>
              </a:rPr>
              <a:t> defines</a:t>
            </a:r>
          </a:p>
          <a:p>
            <a:r>
              <a:rPr lang="fr-CA" sz="3200">
                <a:latin typeface="+mj-lt"/>
              </a:rPr>
              <a:t>what is a </a:t>
            </a:r>
            <a:r>
              <a:rPr lang="fr-CA" sz="3200" i="1">
                <a:solidFill>
                  <a:schemeClr val="accent1">
                    <a:lumMod val="75000"/>
                  </a:schemeClr>
                </a:solidFill>
                <a:latin typeface="+mj-lt"/>
              </a:rPr>
              <a:t>module</a:t>
            </a:r>
            <a:r>
              <a:rPr lang="fr-CA" sz="3200">
                <a:latin typeface="+mj-lt"/>
              </a:rPr>
              <a:t>, how the graph is</a:t>
            </a:r>
          </a:p>
          <a:p>
            <a:r>
              <a:rPr lang="fr-CA" sz="3200">
                <a:latin typeface="+mj-lt"/>
              </a:rPr>
              <a:t>built, how to load </a:t>
            </a:r>
            <a:r>
              <a:rPr lang="fr-CA" sz="3200" i="1">
                <a:solidFill>
                  <a:schemeClr val="accent1">
                    <a:lumMod val="75000"/>
                  </a:schemeClr>
                </a:solidFill>
                <a:latin typeface="+mj-lt"/>
              </a:rPr>
              <a:t>plugins</a:t>
            </a:r>
            <a:r>
              <a:rPr lang="fr-CA" sz="3200">
                <a:latin typeface="+mj-lt"/>
              </a:rPr>
              <a:t>, how to</a:t>
            </a:r>
          </a:p>
          <a:p>
            <a:r>
              <a:rPr lang="fr-CA" sz="3200">
                <a:latin typeface="+mj-lt"/>
              </a:rPr>
              <a:t>drive the </a:t>
            </a:r>
            <a:r>
              <a:rPr lang="fr-CA" sz="3200" i="1">
                <a:solidFill>
                  <a:schemeClr val="accent1">
                    <a:lumMod val="75000"/>
                  </a:schemeClr>
                </a:solidFill>
                <a:latin typeface="+mj-lt"/>
              </a:rPr>
              <a:t>musical data flow </a:t>
            </a:r>
            <a:r>
              <a:rPr lang="fr-CA" sz="3200">
                <a:latin typeface="+mj-lt"/>
              </a:rPr>
              <a:t>when</a:t>
            </a:r>
          </a:p>
          <a:p>
            <a:r>
              <a:rPr lang="fr-CA" sz="3200">
                <a:latin typeface="+mj-lt"/>
              </a:rPr>
              <a:t>in </a:t>
            </a:r>
            <a:r>
              <a:rPr lang="fr-CA" sz="3200" i="1">
                <a:solidFill>
                  <a:schemeClr val="accent1">
                    <a:lumMod val="75000"/>
                  </a:schemeClr>
                </a:solidFill>
                <a:latin typeface="+mj-lt"/>
              </a:rPr>
              <a:t>execution mode</a:t>
            </a:r>
            <a:r>
              <a:rPr lang="fr-CA" sz="3200">
                <a:latin typeface="+mj-lt"/>
              </a:rPr>
              <a:t>, etc.</a:t>
            </a:r>
          </a:p>
          <a:p>
            <a:endParaRPr lang="fr-CA" sz="3200">
              <a:latin typeface="+mj-lt"/>
            </a:endParaRPr>
          </a:p>
          <a:p>
            <a:r>
              <a:rPr lang="fr-CA" sz="3200">
                <a:latin typeface="+mj-lt"/>
              </a:rPr>
              <a:t>It is the logic behind musical analysis without performing actual</a:t>
            </a:r>
          </a:p>
          <a:p>
            <a:r>
              <a:rPr lang="fr-CA" sz="3200">
                <a:latin typeface="+mj-lt"/>
              </a:rPr>
              <a:t>analysis work.</a:t>
            </a:r>
          </a:p>
          <a:p>
            <a:endParaRPr lang="fr-CA" sz="32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10301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CA" sz="4000"/>
              <a:t>Introduction</a:t>
            </a:r>
            <a:endParaRPr lang="en-US" sz="4000"/>
          </a:p>
        </p:txBody>
      </p:sp>
    </p:spTree>
    <p:extLst>
      <p:ext uri="{BB962C8B-B14F-4D97-AF65-F5344CB8AC3E}">
        <p14:creationId xmlns:p14="http://schemas.microsoft.com/office/powerpoint/2010/main" val="972521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761121365"/>
              </p:ext>
            </p:extLst>
          </p:nvPr>
        </p:nvGraphicFramePr>
        <p:xfrm>
          <a:off x="5875403" y="1737763"/>
          <a:ext cx="6316597" cy="31759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tle 3"/>
          <p:cNvSpPr txBox="1">
            <a:spLocks/>
          </p:cNvSpPr>
          <p:nvPr/>
        </p:nvSpPr>
        <p:spPr>
          <a:xfrm>
            <a:off x="7822505" y="6429151"/>
            <a:ext cx="4369496" cy="488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fr-CA" sz="2800" i="1">
                <a:solidFill>
                  <a:schemeClr val="tx1">
                    <a:lumMod val="85000"/>
                    <a:lumOff val="15000"/>
                  </a:schemeClr>
                </a:solidFill>
              </a:rPr>
              <a:t>Software architecture</a:t>
            </a:r>
            <a:endParaRPr lang="en-US" sz="2800" i="1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r"/>
            <a:endParaRPr lang="en-US" sz="2800" i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256782"/>
            <a:ext cx="12192000" cy="6001643"/>
          </a:xfrm>
          <a:prstGeom prst="rect">
            <a:avLst/>
          </a:prstGeom>
          <a:noFill/>
        </p:spPr>
        <p:txBody>
          <a:bodyPr wrap="square" lIns="274320" rIns="274320" rtlCol="0">
            <a:spAutoFit/>
          </a:bodyPr>
          <a:lstStyle/>
          <a:p>
            <a:r>
              <a:rPr lang="fr-CA" sz="3200">
                <a:latin typeface="+mj-lt"/>
              </a:rPr>
              <a:t>Like it was said before, it’s </a:t>
            </a:r>
            <a:r>
              <a:rPr lang="fr-CA" sz="3200" i="1">
                <a:solidFill>
                  <a:schemeClr val="accent1">
                    <a:lumMod val="75000"/>
                  </a:schemeClr>
                </a:solidFill>
                <a:latin typeface="+mj-lt"/>
              </a:rPr>
              <a:t>plugins</a:t>
            </a:r>
            <a:r>
              <a:rPr lang="fr-CA" sz="3200">
                <a:latin typeface="+mj-lt"/>
              </a:rPr>
              <a:t> that are responsible for performing actual analysis tasks.</a:t>
            </a:r>
          </a:p>
          <a:p>
            <a:endParaRPr lang="fr-CA" sz="3200">
              <a:latin typeface="+mj-lt"/>
            </a:endParaRPr>
          </a:p>
          <a:p>
            <a:r>
              <a:rPr lang="fr-CA" sz="3200" i="1">
                <a:solidFill>
                  <a:schemeClr val="accent1">
                    <a:lumMod val="75000"/>
                  </a:schemeClr>
                </a:solidFill>
                <a:latin typeface="+mj-lt"/>
              </a:rPr>
              <a:t>Plugins</a:t>
            </a:r>
            <a:r>
              <a:rPr lang="fr-CA" sz="3200">
                <a:latin typeface="+mj-lt"/>
              </a:rPr>
              <a:t> contains various kinds of</a:t>
            </a:r>
          </a:p>
          <a:p>
            <a:r>
              <a:rPr lang="fr-CA" sz="3200" i="1">
                <a:solidFill>
                  <a:schemeClr val="accent1">
                    <a:lumMod val="75000"/>
                  </a:schemeClr>
                </a:solidFill>
                <a:latin typeface="+mj-lt"/>
              </a:rPr>
              <a:t>framework elements </a:t>
            </a:r>
            <a:r>
              <a:rPr lang="fr-CA" sz="3200">
                <a:latin typeface="+mj-lt"/>
              </a:rPr>
              <a:t>(</a:t>
            </a:r>
            <a:r>
              <a:rPr lang="fr-CA" sz="3200" i="1">
                <a:solidFill>
                  <a:schemeClr val="accent1">
                    <a:lumMod val="75000"/>
                  </a:schemeClr>
                </a:solidFill>
                <a:latin typeface="+mj-lt"/>
              </a:rPr>
              <a:t>modules</a:t>
            </a:r>
          </a:p>
          <a:p>
            <a:r>
              <a:rPr lang="fr-CA" sz="3200">
                <a:latin typeface="+mj-lt"/>
              </a:rPr>
              <a:t>being the most important ones).</a:t>
            </a:r>
          </a:p>
          <a:p>
            <a:endParaRPr lang="fr-CA" sz="3200">
              <a:latin typeface="+mj-lt"/>
            </a:endParaRPr>
          </a:p>
          <a:p>
            <a:r>
              <a:rPr lang="fr-CA" sz="3200">
                <a:latin typeface="+mj-lt"/>
              </a:rPr>
              <a:t>The released version of </a:t>
            </a:r>
            <a:r>
              <a:rPr lang="fr-CA" sz="3200" i="1">
                <a:solidFill>
                  <a:schemeClr val="accent1">
                    <a:lumMod val="75000"/>
                  </a:schemeClr>
                </a:solidFill>
                <a:latin typeface="+mj-lt"/>
              </a:rPr>
              <a:t>Stretto</a:t>
            </a:r>
            <a:r>
              <a:rPr lang="fr-CA" sz="3200">
                <a:latin typeface="+mj-lt"/>
              </a:rPr>
              <a:t> </a:t>
            </a:r>
          </a:p>
          <a:p>
            <a:r>
              <a:rPr lang="fr-CA" sz="3200">
                <a:latin typeface="+mj-lt"/>
              </a:rPr>
              <a:t>comes with a </a:t>
            </a:r>
            <a:r>
              <a:rPr lang="fr-CA" sz="3200" i="1">
                <a:solidFill>
                  <a:schemeClr val="accent1">
                    <a:lumMod val="75000"/>
                  </a:schemeClr>
                </a:solidFill>
                <a:latin typeface="+mj-lt"/>
              </a:rPr>
              <a:t>built-in plugin </a:t>
            </a:r>
            <a:r>
              <a:rPr lang="fr-CA" sz="3200">
                <a:latin typeface="+mj-lt"/>
              </a:rPr>
              <a:t>that</a:t>
            </a:r>
          </a:p>
          <a:p>
            <a:r>
              <a:rPr lang="fr-CA" sz="3200">
                <a:latin typeface="+mj-lt"/>
              </a:rPr>
              <a:t>implements many basic algorithms and tools</a:t>
            </a:r>
          </a:p>
          <a:p>
            <a:r>
              <a:rPr lang="fr-CA" sz="3200">
                <a:latin typeface="+mj-lt"/>
              </a:rPr>
              <a:t>that are essential for creating </a:t>
            </a:r>
            <a:r>
              <a:rPr lang="fr-CA" sz="3200" i="1">
                <a:solidFill>
                  <a:schemeClr val="accent1">
                    <a:lumMod val="75000"/>
                  </a:schemeClr>
                </a:solidFill>
                <a:latin typeface="+mj-lt"/>
              </a:rPr>
              <a:t>processes</a:t>
            </a:r>
            <a:r>
              <a:rPr lang="fr-CA" sz="3200">
                <a:latin typeface="+mj-lt"/>
              </a:rPr>
              <a:t> (</a:t>
            </a:r>
            <a:r>
              <a:rPr lang="fr-CA" sz="3200" i="1">
                <a:solidFill>
                  <a:schemeClr val="accent1">
                    <a:lumMod val="75000"/>
                  </a:schemeClr>
                </a:solidFill>
                <a:latin typeface="+mj-lt"/>
              </a:rPr>
              <a:t>condition block</a:t>
            </a:r>
            <a:r>
              <a:rPr lang="fr-CA" sz="3200">
                <a:latin typeface="+mj-lt"/>
              </a:rPr>
              <a:t>, </a:t>
            </a:r>
            <a:r>
              <a:rPr lang="fr-CA" sz="3200" i="1">
                <a:solidFill>
                  <a:schemeClr val="accent1">
                    <a:lumMod val="75000"/>
                  </a:schemeClr>
                </a:solidFill>
                <a:latin typeface="+mj-lt"/>
              </a:rPr>
              <a:t>group-by</a:t>
            </a:r>
            <a:r>
              <a:rPr lang="fr-CA" sz="3200">
                <a:latin typeface="+mj-lt"/>
              </a:rPr>
              <a:t>, </a:t>
            </a:r>
            <a:r>
              <a:rPr lang="fr-CA" sz="3200" i="1">
                <a:solidFill>
                  <a:schemeClr val="accent1">
                    <a:lumMod val="75000"/>
                  </a:schemeClr>
                </a:solidFill>
                <a:latin typeface="+mj-lt"/>
              </a:rPr>
              <a:t>max</a:t>
            </a:r>
            <a:r>
              <a:rPr lang="fr-CA" sz="3200">
                <a:latin typeface="+mj-lt"/>
              </a:rPr>
              <a:t>, etc.)</a:t>
            </a:r>
          </a:p>
        </p:txBody>
      </p:sp>
    </p:spTree>
    <p:extLst>
      <p:ext uri="{BB962C8B-B14F-4D97-AF65-F5344CB8AC3E}">
        <p14:creationId xmlns:p14="http://schemas.microsoft.com/office/powerpoint/2010/main" val="20285853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4201056133"/>
              </p:ext>
            </p:extLst>
          </p:nvPr>
        </p:nvGraphicFramePr>
        <p:xfrm>
          <a:off x="5875403" y="1737763"/>
          <a:ext cx="6316597" cy="31759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tle 3"/>
          <p:cNvSpPr txBox="1">
            <a:spLocks/>
          </p:cNvSpPr>
          <p:nvPr/>
        </p:nvSpPr>
        <p:spPr>
          <a:xfrm>
            <a:off x="7822505" y="6429151"/>
            <a:ext cx="4369496" cy="488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fr-CA" sz="2800" i="1">
                <a:solidFill>
                  <a:schemeClr val="tx1">
                    <a:lumMod val="85000"/>
                    <a:lumOff val="15000"/>
                  </a:schemeClr>
                </a:solidFill>
              </a:rPr>
              <a:t>Software architecture</a:t>
            </a:r>
            <a:endParaRPr lang="en-US" sz="2800" i="1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r"/>
            <a:endParaRPr lang="en-US" sz="2800" i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256782"/>
            <a:ext cx="12191999" cy="6494085"/>
          </a:xfrm>
          <a:prstGeom prst="rect">
            <a:avLst/>
          </a:prstGeom>
          <a:noFill/>
        </p:spPr>
        <p:txBody>
          <a:bodyPr wrap="square" lIns="274320" rIns="274320" rtlCol="0">
            <a:spAutoFit/>
          </a:bodyPr>
          <a:lstStyle/>
          <a:p>
            <a:r>
              <a:rPr lang="fr-CA" sz="3200">
                <a:latin typeface="+mj-lt"/>
              </a:rPr>
              <a:t>Finally, a </a:t>
            </a:r>
            <a:r>
              <a:rPr lang="fr-CA" sz="3200" i="1">
                <a:solidFill>
                  <a:schemeClr val="accent1">
                    <a:lumMod val="75000"/>
                  </a:schemeClr>
                </a:solidFill>
                <a:latin typeface="+mj-lt"/>
              </a:rPr>
              <a:t>music theory library</a:t>
            </a:r>
            <a:r>
              <a:rPr lang="fr-CA" sz="3200">
                <a:latin typeface="+mj-lt"/>
              </a:rPr>
              <a:t> is available to developers that work on creating </a:t>
            </a:r>
            <a:r>
              <a:rPr lang="fr-CA" sz="3200" i="1">
                <a:solidFill>
                  <a:schemeClr val="accent1">
                    <a:lumMod val="75000"/>
                  </a:schemeClr>
                </a:solidFill>
                <a:latin typeface="+mj-lt"/>
              </a:rPr>
              <a:t>plugins</a:t>
            </a:r>
            <a:r>
              <a:rPr lang="fr-CA" sz="3200">
                <a:latin typeface="+mj-lt"/>
              </a:rPr>
              <a:t>. </a:t>
            </a:r>
          </a:p>
          <a:p>
            <a:endParaRPr lang="fr-CA" sz="3200">
              <a:latin typeface="+mj-lt"/>
            </a:endParaRPr>
          </a:p>
          <a:p>
            <a:r>
              <a:rPr lang="fr-CA" sz="3200">
                <a:latin typeface="+mj-lt"/>
              </a:rPr>
              <a:t>It exists to accelerate the </a:t>
            </a:r>
          </a:p>
          <a:p>
            <a:r>
              <a:rPr lang="fr-CA" sz="3200">
                <a:latin typeface="+mj-lt"/>
              </a:rPr>
              <a:t>development, to uniformize the</a:t>
            </a:r>
          </a:p>
          <a:p>
            <a:r>
              <a:rPr lang="fr-CA" sz="3200">
                <a:latin typeface="+mj-lt"/>
              </a:rPr>
              <a:t>way </a:t>
            </a:r>
            <a:r>
              <a:rPr lang="fr-CA" sz="3200" i="1">
                <a:solidFill>
                  <a:schemeClr val="accent1">
                    <a:lumMod val="75000"/>
                  </a:schemeClr>
                </a:solidFill>
                <a:latin typeface="+mj-lt"/>
              </a:rPr>
              <a:t>plugins</a:t>
            </a:r>
            <a:r>
              <a:rPr lang="fr-CA" sz="3200">
                <a:latin typeface="+mj-lt"/>
              </a:rPr>
              <a:t> work and to make</a:t>
            </a:r>
          </a:p>
          <a:p>
            <a:r>
              <a:rPr lang="fr-CA" sz="3200">
                <a:latin typeface="+mj-lt"/>
              </a:rPr>
              <a:t>sure they respect the definition</a:t>
            </a:r>
          </a:p>
          <a:p>
            <a:r>
              <a:rPr lang="fr-CA" sz="3200">
                <a:latin typeface="+mj-lt"/>
              </a:rPr>
              <a:t>given by the </a:t>
            </a:r>
            <a:r>
              <a:rPr lang="fr-CA" sz="3200" i="1">
                <a:solidFill>
                  <a:schemeClr val="accent1">
                    <a:lumMod val="75000"/>
                  </a:schemeClr>
                </a:solidFill>
                <a:latin typeface="+mj-lt"/>
              </a:rPr>
              <a:t>analysis framework</a:t>
            </a:r>
            <a:r>
              <a:rPr lang="fr-CA" sz="3200">
                <a:latin typeface="+mj-lt"/>
              </a:rPr>
              <a:t>.</a:t>
            </a:r>
          </a:p>
          <a:p>
            <a:endParaRPr lang="fr-CA" sz="3200">
              <a:latin typeface="+mj-lt"/>
            </a:endParaRPr>
          </a:p>
          <a:p>
            <a:r>
              <a:rPr lang="fr-CA" sz="3200">
                <a:latin typeface="+mj-lt"/>
              </a:rPr>
              <a:t>The library exposes some </a:t>
            </a:r>
            <a:r>
              <a:rPr lang="fr-CA" sz="3200" i="1">
                <a:solidFill>
                  <a:schemeClr val="accent1">
                    <a:lumMod val="75000"/>
                  </a:schemeClr>
                </a:solidFill>
                <a:latin typeface="+mj-lt"/>
              </a:rPr>
              <a:t>basic</a:t>
            </a:r>
            <a:r>
              <a:rPr lang="fr-CA" sz="3200">
                <a:latin typeface="+mj-lt"/>
              </a:rPr>
              <a:t> </a:t>
            </a:r>
            <a:r>
              <a:rPr lang="fr-CA" sz="3200" i="1">
                <a:solidFill>
                  <a:schemeClr val="accent1">
                    <a:lumMod val="75000"/>
                  </a:schemeClr>
                </a:solidFill>
                <a:latin typeface="+mj-lt"/>
              </a:rPr>
              <a:t>music data types</a:t>
            </a:r>
          </a:p>
          <a:p>
            <a:r>
              <a:rPr lang="fr-CA" sz="3200">
                <a:latin typeface="+mj-lt"/>
              </a:rPr>
              <a:t>(chord, note, scale, etc.) and provide some utilities to manipulate them</a:t>
            </a:r>
          </a:p>
          <a:p>
            <a:r>
              <a:rPr lang="fr-CA" sz="3200">
                <a:latin typeface="+mj-lt"/>
              </a:rPr>
              <a:t>(build chords from notes, find scales with a list of notes, etc.)</a:t>
            </a:r>
          </a:p>
          <a:p>
            <a:endParaRPr lang="fr-CA" sz="32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412559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816274"/>
            <a:ext cx="12192000" cy="2062103"/>
          </a:xfrm>
          <a:prstGeom prst="rect">
            <a:avLst/>
          </a:prstGeom>
          <a:noFill/>
        </p:spPr>
        <p:txBody>
          <a:bodyPr wrap="square" lIns="274320" rIns="274320" rtlCol="0">
            <a:spAutoFit/>
          </a:bodyPr>
          <a:lstStyle/>
          <a:p>
            <a:r>
              <a:rPr lang="fr-CA" sz="3200">
                <a:latin typeface="+mj-lt"/>
              </a:rPr>
              <a:t>For now, everything is planned to be written in C++. </a:t>
            </a:r>
          </a:p>
          <a:p>
            <a:endParaRPr lang="fr-CA" sz="3200">
              <a:latin typeface="+mj-lt"/>
            </a:endParaRPr>
          </a:p>
          <a:p>
            <a:r>
              <a:rPr lang="fr-CA" sz="3200">
                <a:latin typeface="+mj-lt"/>
              </a:rPr>
              <a:t>An exception could me made for </a:t>
            </a:r>
            <a:r>
              <a:rPr lang="fr-CA" sz="3200" i="1">
                <a:solidFill>
                  <a:schemeClr val="accent1">
                    <a:lumMod val="75000"/>
                  </a:schemeClr>
                </a:solidFill>
                <a:latin typeface="+mj-lt"/>
              </a:rPr>
              <a:t>plugins</a:t>
            </a:r>
            <a:r>
              <a:rPr lang="fr-CA" sz="3200">
                <a:latin typeface="+mj-lt"/>
              </a:rPr>
              <a:t>, but the </a:t>
            </a:r>
            <a:r>
              <a:rPr lang="fr-CA" sz="3200" i="1">
                <a:solidFill>
                  <a:schemeClr val="accent1">
                    <a:lumMod val="75000"/>
                  </a:schemeClr>
                </a:solidFill>
                <a:latin typeface="+mj-lt"/>
              </a:rPr>
              <a:t>music theory library </a:t>
            </a:r>
            <a:r>
              <a:rPr lang="fr-CA" sz="3200">
                <a:latin typeface="+mj-lt"/>
              </a:rPr>
              <a:t>would then need to be re-implemented in other language too.</a:t>
            </a:r>
            <a:endParaRPr lang="en-US" sz="3200">
              <a:latin typeface="+mj-lt"/>
            </a:endParaRPr>
          </a:p>
        </p:txBody>
      </p:sp>
      <p:sp>
        <p:nvSpPr>
          <p:cNvPr id="3" name="Title 3"/>
          <p:cNvSpPr txBox="1">
            <a:spLocks/>
          </p:cNvSpPr>
          <p:nvPr/>
        </p:nvSpPr>
        <p:spPr>
          <a:xfrm>
            <a:off x="7822505" y="6429151"/>
            <a:ext cx="4369496" cy="488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fr-CA" sz="2800" i="1">
                <a:solidFill>
                  <a:schemeClr val="tx1">
                    <a:lumMod val="85000"/>
                    <a:lumOff val="15000"/>
                  </a:schemeClr>
                </a:solidFill>
              </a:rPr>
              <a:t>Software architecture</a:t>
            </a:r>
            <a:endParaRPr lang="en-US" sz="2800" i="1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r"/>
            <a:endParaRPr lang="en-US" sz="2800" i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5784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3381" y="1572016"/>
            <a:ext cx="11968619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i="1">
                <a:solidFill>
                  <a:schemeClr val="accent1">
                    <a:lumMod val="75000"/>
                  </a:schemeClr>
                </a:solidFill>
                <a:latin typeface="+mj-lt"/>
              </a:rPr>
              <a:t>Stretto</a:t>
            </a:r>
            <a:r>
              <a:rPr lang="fr-CA" sz="4000">
                <a:latin typeface="+mj-lt"/>
              </a:rPr>
              <a:t> is a multiplatform desktop application that performs musical analysis and music generation. </a:t>
            </a:r>
          </a:p>
          <a:p>
            <a:endParaRPr lang="fr-CA" sz="2400" b="1" i="1" u="sng">
              <a:solidFill>
                <a:schemeClr val="accent1">
                  <a:lumMod val="75000"/>
                </a:schemeClr>
              </a:solidFill>
              <a:latin typeface="+mj-lt"/>
            </a:endParaRPr>
          </a:p>
          <a:p>
            <a:endParaRPr lang="fr-CA" sz="2400" b="1" i="1" u="sng">
              <a:solidFill>
                <a:schemeClr val="accent1">
                  <a:lumMod val="75000"/>
                </a:schemeClr>
              </a:solidFill>
              <a:latin typeface="+mj-lt"/>
            </a:endParaRPr>
          </a:p>
          <a:p>
            <a:endParaRPr lang="fr-CA" sz="2400" b="1" i="1" u="sng">
              <a:solidFill>
                <a:schemeClr val="accent1">
                  <a:lumMod val="75000"/>
                </a:schemeClr>
              </a:solidFill>
              <a:latin typeface="+mj-lt"/>
            </a:endParaRPr>
          </a:p>
          <a:p>
            <a:endParaRPr lang="fr-CA" sz="2400" b="1" i="1" u="sng">
              <a:solidFill>
                <a:schemeClr val="accent1">
                  <a:lumMod val="75000"/>
                </a:schemeClr>
              </a:solidFill>
              <a:latin typeface="+mj-lt"/>
            </a:endParaRPr>
          </a:p>
          <a:p>
            <a:r>
              <a:rPr lang="fr-CA" sz="3200" u="sng">
                <a:latin typeface="+mj-lt"/>
              </a:rPr>
              <a:t>Only the musical </a:t>
            </a:r>
            <a:r>
              <a:rPr lang="fr-CA" sz="3200" b="1" i="1" u="sng">
                <a:latin typeface="+mj-lt"/>
              </a:rPr>
              <a:t>analysis</a:t>
            </a:r>
            <a:r>
              <a:rPr lang="fr-CA" sz="3200" u="sng">
                <a:latin typeface="+mj-lt"/>
              </a:rPr>
              <a:t> side of the application will be presented here.</a:t>
            </a: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10305075" y="6429151"/>
            <a:ext cx="1886925" cy="488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fr-CA" sz="2800" i="1">
                <a:solidFill>
                  <a:schemeClr val="tx1">
                    <a:lumMod val="85000"/>
                    <a:lumOff val="15000"/>
                  </a:schemeClr>
                </a:solidFill>
              </a:rPr>
              <a:t>Introduction</a:t>
            </a:r>
            <a:endParaRPr lang="en-US" sz="2800" i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3869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989555"/>
            <a:ext cx="12244192" cy="5262979"/>
          </a:xfrm>
          <a:prstGeom prst="rect">
            <a:avLst/>
          </a:prstGeom>
          <a:noFill/>
        </p:spPr>
        <p:txBody>
          <a:bodyPr wrap="square" lIns="274320" rIns="274320" rtlCol="0">
            <a:spAutoFit/>
          </a:bodyPr>
          <a:lstStyle/>
          <a:p>
            <a:r>
              <a:rPr lang="fr-CA" sz="3200">
                <a:latin typeface="+mj-lt"/>
              </a:rPr>
              <a:t>Using </a:t>
            </a:r>
            <a:r>
              <a:rPr lang="fr-CA" sz="3200" i="1">
                <a:solidFill>
                  <a:schemeClr val="accent1">
                    <a:lumMod val="75000"/>
                  </a:schemeClr>
                </a:solidFill>
                <a:latin typeface="+mj-lt"/>
              </a:rPr>
              <a:t>Stretto</a:t>
            </a:r>
            <a:r>
              <a:rPr lang="fr-CA" sz="3200">
                <a:latin typeface="+mj-lt"/>
              </a:rPr>
              <a:t>, users can create and execute complex </a:t>
            </a:r>
            <a:r>
              <a:rPr lang="fr-CA" sz="3200" i="1">
                <a:solidFill>
                  <a:schemeClr val="accent1">
                    <a:lumMod val="75000"/>
                  </a:schemeClr>
                </a:solidFill>
                <a:latin typeface="+mj-lt"/>
              </a:rPr>
              <a:t>musical analysis processes </a:t>
            </a:r>
            <a:r>
              <a:rPr lang="fr-CA" sz="3200">
                <a:latin typeface="+mj-lt"/>
              </a:rPr>
              <a:t>by chaining </a:t>
            </a:r>
            <a:r>
              <a:rPr lang="fr-CA" sz="3200" i="1">
                <a:solidFill>
                  <a:schemeClr val="accent1">
                    <a:lumMod val="75000"/>
                  </a:schemeClr>
                </a:solidFill>
                <a:latin typeface="+mj-lt"/>
              </a:rPr>
              <a:t>modules </a:t>
            </a:r>
            <a:r>
              <a:rPr lang="fr-CA" sz="3200">
                <a:latin typeface="+mj-lt"/>
              </a:rPr>
              <a:t>that performs basic musical analysis operations together. </a:t>
            </a:r>
          </a:p>
          <a:p>
            <a:endParaRPr lang="fr-CA" sz="3200">
              <a:latin typeface="+mj-lt"/>
            </a:endParaRPr>
          </a:p>
          <a:p>
            <a:r>
              <a:rPr lang="fr-CA" sz="3200">
                <a:latin typeface="+mj-lt"/>
              </a:rPr>
              <a:t>Thoses </a:t>
            </a:r>
            <a:r>
              <a:rPr lang="fr-CA" sz="3200" i="1">
                <a:solidFill>
                  <a:schemeClr val="accent1">
                    <a:lumMod val="75000"/>
                  </a:schemeClr>
                </a:solidFill>
                <a:latin typeface="+mj-lt"/>
              </a:rPr>
              <a:t>modules</a:t>
            </a:r>
            <a:r>
              <a:rPr lang="fr-CA" sz="3200">
                <a:latin typeface="+mj-lt"/>
              </a:rPr>
              <a:t> are provided by external </a:t>
            </a:r>
            <a:r>
              <a:rPr lang="fr-CA" sz="3200" i="1">
                <a:solidFill>
                  <a:schemeClr val="accent1">
                    <a:lumMod val="75000"/>
                  </a:schemeClr>
                </a:solidFill>
                <a:latin typeface="+mj-lt"/>
              </a:rPr>
              <a:t>plugins</a:t>
            </a:r>
            <a:r>
              <a:rPr lang="fr-CA" sz="3200">
                <a:latin typeface="+mj-lt"/>
              </a:rPr>
              <a:t>, which are loaded by the main </a:t>
            </a:r>
            <a:r>
              <a:rPr lang="fr-CA" sz="3200" i="1">
                <a:solidFill>
                  <a:schemeClr val="accent1">
                    <a:lumMod val="75000"/>
                  </a:schemeClr>
                </a:solidFill>
                <a:latin typeface="+mj-lt"/>
              </a:rPr>
              <a:t>Stretto</a:t>
            </a:r>
            <a:r>
              <a:rPr lang="fr-CA" sz="3200">
                <a:latin typeface="+mj-lt"/>
              </a:rPr>
              <a:t> </a:t>
            </a:r>
            <a:r>
              <a:rPr lang="fr-CA" sz="3200" i="1">
                <a:solidFill>
                  <a:schemeClr val="accent1">
                    <a:lumMod val="75000"/>
                  </a:schemeClr>
                </a:solidFill>
                <a:latin typeface="+mj-lt"/>
              </a:rPr>
              <a:t>application</a:t>
            </a:r>
            <a:r>
              <a:rPr lang="fr-CA" sz="3200">
                <a:latin typeface="+mj-lt"/>
              </a:rPr>
              <a:t> to form a bank of musical analysis functionalities that may be combined together to achieve a higher goal.</a:t>
            </a:r>
          </a:p>
          <a:p>
            <a:endParaRPr lang="fr-CA" sz="3200">
              <a:latin typeface="+mj-lt"/>
            </a:endParaRPr>
          </a:p>
          <a:p>
            <a:r>
              <a:rPr lang="fr-CA" sz="3200">
                <a:latin typeface="+mj-lt"/>
              </a:rPr>
              <a:t>To illustrate this, let’s explore a high-level user scenario.</a:t>
            </a:r>
          </a:p>
          <a:p>
            <a:pPr>
              <a:lnSpc>
                <a:spcPct val="150000"/>
              </a:lnSpc>
            </a:pPr>
            <a:endParaRPr lang="en-US" sz="3200" i="1">
              <a:solidFill>
                <a:srgbClr val="224158"/>
              </a:solidFill>
              <a:latin typeface="+mj-lt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0305075" y="6429151"/>
            <a:ext cx="1886925" cy="488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fr-CA" sz="2800" i="1">
                <a:solidFill>
                  <a:schemeClr val="tx1">
                    <a:lumMod val="85000"/>
                    <a:lumOff val="15000"/>
                  </a:schemeClr>
                </a:solidFill>
              </a:rPr>
              <a:t>Introduction</a:t>
            </a:r>
            <a:endParaRPr lang="en-US" sz="2800" i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678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CA" sz="4000"/>
              <a:t>User scenario </a:t>
            </a:r>
            <a:r>
              <a:rPr lang="en-US" sz="4000"/>
              <a:t>#1</a:t>
            </a:r>
          </a:p>
        </p:txBody>
      </p:sp>
    </p:spTree>
    <p:extLst>
      <p:ext uri="{BB962C8B-B14F-4D97-AF65-F5344CB8AC3E}">
        <p14:creationId xmlns:p14="http://schemas.microsoft.com/office/powerpoint/2010/main" val="3680620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3671" y="2567836"/>
            <a:ext cx="11022904" cy="1077218"/>
          </a:xfrm>
          <a:prstGeom prst="rect">
            <a:avLst/>
          </a:prstGeom>
          <a:noFill/>
        </p:spPr>
        <p:txBody>
          <a:bodyPr wrap="square" lIns="274320" rIns="274320" rtlCol="0">
            <a:spAutoFit/>
          </a:bodyPr>
          <a:lstStyle/>
          <a:p>
            <a:r>
              <a:rPr lang="fr-CA" sz="3200">
                <a:latin typeface="+mj-lt"/>
              </a:rPr>
              <a:t>Let’s say a user wants to find what is the most popular chord progression among the choruses of 1000 songs.</a:t>
            </a: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9212893" y="6429151"/>
            <a:ext cx="2979107" cy="488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fr-CA" sz="2800" i="1">
                <a:solidFill>
                  <a:schemeClr val="tx1">
                    <a:lumMod val="85000"/>
                    <a:lumOff val="15000"/>
                  </a:schemeClr>
                </a:solidFill>
              </a:rPr>
              <a:t>User scenario #1 </a:t>
            </a:r>
            <a:endParaRPr lang="en-US" sz="2800" i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0703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/>
          <p:cNvSpPr/>
          <p:nvPr/>
        </p:nvSpPr>
        <p:spPr>
          <a:xfrm>
            <a:off x="569935" y="2064708"/>
            <a:ext cx="1678487" cy="1202498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b="1">
                <a:solidFill>
                  <a:schemeClr val="tx1">
                    <a:lumMod val="75000"/>
                    <a:lumOff val="25000"/>
                  </a:schemeClr>
                </a:solidFill>
              </a:rPr>
              <a:t>Piece input</a:t>
            </a:r>
          </a:p>
          <a:p>
            <a:pPr algn="ctr"/>
            <a:endParaRPr lang="fr-CA" b="1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93110" y="2791590"/>
            <a:ext cx="1435276" cy="300628"/>
          </a:xfrm>
          <a:prstGeom prst="rect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7127311" y="6429151"/>
            <a:ext cx="5064690" cy="488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fr-CA" sz="2800" i="1">
                <a:solidFill>
                  <a:schemeClr val="tx1">
                    <a:lumMod val="85000"/>
                    <a:lumOff val="15000"/>
                  </a:schemeClr>
                </a:solidFill>
              </a:rPr>
              <a:t>User scenario #1 </a:t>
            </a:r>
            <a:endParaRPr lang="en-US" sz="2800" i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7" name="Graphic 6" descr="Open Folde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4726" y="2760208"/>
            <a:ext cx="362359" cy="36235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27137" y="2779064"/>
            <a:ext cx="14091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/>
              <a:t>C:\MyDir</a:t>
            </a:r>
            <a:endParaRPr lang="en-US" sz="1400"/>
          </a:p>
        </p:txBody>
      </p:sp>
      <p:sp>
        <p:nvSpPr>
          <p:cNvPr id="27" name="TextBox 26"/>
          <p:cNvSpPr txBox="1"/>
          <p:nvPr/>
        </p:nvSpPr>
        <p:spPr>
          <a:xfrm>
            <a:off x="626308" y="2572730"/>
            <a:ext cx="14091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100"/>
              <a:t>Source</a:t>
            </a:r>
            <a:endParaRPr lang="en-US" sz="1100"/>
          </a:p>
        </p:txBody>
      </p:sp>
      <p:sp>
        <p:nvSpPr>
          <p:cNvPr id="44" name="TextBox 43"/>
          <p:cNvSpPr txBox="1"/>
          <p:nvPr/>
        </p:nvSpPr>
        <p:spPr>
          <a:xfrm>
            <a:off x="0" y="68893"/>
            <a:ext cx="12192000" cy="1077218"/>
          </a:xfrm>
          <a:prstGeom prst="rect">
            <a:avLst/>
          </a:prstGeom>
          <a:noFill/>
        </p:spPr>
        <p:txBody>
          <a:bodyPr wrap="square" lIns="274320" rIns="274320" rtlCol="0">
            <a:spAutoFit/>
          </a:bodyPr>
          <a:lstStyle/>
          <a:p>
            <a:r>
              <a:rPr lang="fr-CA" sz="3200">
                <a:latin typeface="+mj-lt"/>
              </a:rPr>
              <a:t>First, the user places a </a:t>
            </a:r>
            <a:r>
              <a:rPr lang="fr-CA" sz="3200" i="1">
                <a:solidFill>
                  <a:schemeClr val="accent1">
                    <a:lumMod val="75000"/>
                  </a:schemeClr>
                </a:solidFill>
                <a:latin typeface="+mj-lt"/>
              </a:rPr>
              <a:t>musical piece input module </a:t>
            </a:r>
            <a:r>
              <a:rPr lang="fr-CA" sz="3200">
                <a:latin typeface="+mj-lt"/>
              </a:rPr>
              <a:t>and set the data source as a folder containing MIDI files.</a:t>
            </a:r>
            <a:endParaRPr lang="en-US" sz="3200" i="1">
              <a:solidFill>
                <a:srgbClr val="224158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09978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/>
          <p:cNvSpPr/>
          <p:nvPr/>
        </p:nvSpPr>
        <p:spPr>
          <a:xfrm>
            <a:off x="569935" y="2064708"/>
            <a:ext cx="1678487" cy="1202498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b="1">
                <a:solidFill>
                  <a:schemeClr val="tx1">
                    <a:lumMod val="75000"/>
                    <a:lumOff val="25000"/>
                  </a:schemeClr>
                </a:solidFill>
              </a:rPr>
              <a:t>Piece input</a:t>
            </a:r>
          </a:p>
          <a:p>
            <a:pPr algn="ctr"/>
            <a:endParaRPr lang="fr-CA" b="1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93110" y="2791590"/>
            <a:ext cx="1435276" cy="300628"/>
          </a:xfrm>
          <a:prstGeom prst="rect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8918533" y="6429151"/>
            <a:ext cx="3273468" cy="488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fr-CA" sz="2800" i="1">
                <a:solidFill>
                  <a:schemeClr val="tx1">
                    <a:lumMod val="85000"/>
                    <a:lumOff val="15000"/>
                  </a:schemeClr>
                </a:solidFill>
              </a:rPr>
              <a:t>User scenario #1 </a:t>
            </a:r>
            <a:endParaRPr lang="en-US" sz="2800" i="1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r"/>
            <a:endParaRPr lang="en-US" sz="2800" i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7" name="Graphic 6" descr="Open Folde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4726" y="2760208"/>
            <a:ext cx="362359" cy="36235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27137" y="2779064"/>
            <a:ext cx="14091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/>
              <a:t>C:\MyDir</a:t>
            </a:r>
            <a:endParaRPr lang="en-US" sz="1400"/>
          </a:p>
        </p:txBody>
      </p:sp>
      <p:sp>
        <p:nvSpPr>
          <p:cNvPr id="11" name="Rectangle: Rounded Corners 10"/>
          <p:cNvSpPr/>
          <p:nvPr/>
        </p:nvSpPr>
        <p:spPr>
          <a:xfrm>
            <a:off x="2839231" y="2064708"/>
            <a:ext cx="1678487" cy="1202498"/>
          </a:xfrm>
          <a:prstGeom prst="roundRect">
            <a:avLst>
              <a:gd name="adj" fmla="val 19792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b="1">
                <a:solidFill>
                  <a:schemeClr val="tx1">
                    <a:lumMod val="75000"/>
                    <a:lumOff val="25000"/>
                  </a:schemeClr>
                </a:solidFill>
              </a:rPr>
              <a:t>Standard song sections extractor</a:t>
            </a:r>
            <a:endParaRPr lang="en-US" sz="24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342360" y="2760208"/>
            <a:ext cx="14091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400"/>
          </a:p>
        </p:txBody>
      </p:sp>
      <p:cxnSp>
        <p:nvCxnSpPr>
          <p:cNvPr id="19" name="Straight Arrow Connector 18"/>
          <p:cNvCxnSpPr>
            <a:stCxn id="8" idx="3"/>
            <a:endCxn id="11" idx="1"/>
          </p:cNvCxnSpPr>
          <p:nvPr/>
        </p:nvCxnSpPr>
        <p:spPr>
          <a:xfrm>
            <a:off x="2248422" y="2665957"/>
            <a:ext cx="590809" cy="0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26308" y="2572730"/>
            <a:ext cx="14091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100"/>
              <a:t>Source</a:t>
            </a:r>
            <a:endParaRPr lang="en-US" sz="1100"/>
          </a:p>
        </p:txBody>
      </p:sp>
      <p:sp>
        <p:nvSpPr>
          <p:cNvPr id="44" name="TextBox 43"/>
          <p:cNvSpPr txBox="1"/>
          <p:nvPr/>
        </p:nvSpPr>
        <p:spPr>
          <a:xfrm>
            <a:off x="0" y="68893"/>
            <a:ext cx="12192000" cy="1569660"/>
          </a:xfrm>
          <a:prstGeom prst="rect">
            <a:avLst/>
          </a:prstGeom>
          <a:noFill/>
        </p:spPr>
        <p:txBody>
          <a:bodyPr wrap="square" lIns="274320" rIns="274320" rtlCol="0">
            <a:spAutoFit/>
          </a:bodyPr>
          <a:lstStyle/>
          <a:p>
            <a:r>
              <a:rPr lang="fr-CA" sz="3200">
                <a:latin typeface="+mj-lt"/>
              </a:rPr>
              <a:t>He then adds a </a:t>
            </a:r>
            <a:r>
              <a:rPr lang="fr-CA" sz="3200" i="1">
                <a:solidFill>
                  <a:schemeClr val="accent1">
                    <a:lumMod val="75000"/>
                  </a:schemeClr>
                </a:solidFill>
                <a:latin typeface="+mj-lt"/>
              </a:rPr>
              <a:t>standard song sections extractor module</a:t>
            </a:r>
            <a:r>
              <a:rPr lang="fr-CA" sz="3200">
                <a:latin typeface="+mj-lt"/>
              </a:rPr>
              <a:t> and connect the first module to the second to create a flow of musical data that will be executed later. For now, he is in the </a:t>
            </a:r>
            <a:r>
              <a:rPr lang="fr-CA" sz="3200" i="1">
                <a:solidFill>
                  <a:schemeClr val="accent1">
                    <a:lumMod val="75000"/>
                  </a:schemeClr>
                </a:solidFill>
                <a:latin typeface="+mj-lt"/>
              </a:rPr>
              <a:t>editing mode</a:t>
            </a:r>
            <a:r>
              <a:rPr lang="fr-CA" sz="3200">
                <a:latin typeface="+mj-lt"/>
              </a:rPr>
              <a:t>.</a:t>
            </a:r>
            <a:endParaRPr lang="en-US" sz="3200" i="1">
              <a:solidFill>
                <a:srgbClr val="224158"/>
              </a:solidFill>
              <a:latin typeface="+mj-lt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0" y="4144298"/>
            <a:ext cx="12192000" cy="1569660"/>
          </a:xfrm>
          <a:prstGeom prst="rect">
            <a:avLst/>
          </a:prstGeom>
          <a:noFill/>
        </p:spPr>
        <p:txBody>
          <a:bodyPr wrap="square" lIns="274320" rIns="274320" rtlCol="0">
            <a:spAutoFit/>
          </a:bodyPr>
          <a:lstStyle/>
          <a:p>
            <a:r>
              <a:rPr lang="fr-CA" sz="3200">
                <a:latin typeface="+mj-lt"/>
              </a:rPr>
              <a:t>The </a:t>
            </a:r>
            <a:r>
              <a:rPr lang="fr-CA" sz="3200" i="1">
                <a:solidFill>
                  <a:schemeClr val="accent1">
                    <a:lumMod val="75000"/>
                  </a:schemeClr>
                </a:solidFill>
                <a:latin typeface="+mj-lt"/>
              </a:rPr>
              <a:t>standard song sections extractor </a:t>
            </a:r>
            <a:r>
              <a:rPr lang="fr-CA" sz="3200">
                <a:latin typeface="+mj-lt"/>
              </a:rPr>
              <a:t>will process pieces one by one and divide each of them into sections that are common in most type of musical genres (verse, chorus, bridge, etc.).</a:t>
            </a:r>
            <a:endParaRPr lang="en-US" sz="3200" i="1">
              <a:solidFill>
                <a:srgbClr val="224158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79766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/>
          <p:cNvSpPr/>
          <p:nvPr/>
        </p:nvSpPr>
        <p:spPr>
          <a:xfrm>
            <a:off x="569935" y="2064708"/>
            <a:ext cx="1678487" cy="1202498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b="1">
                <a:solidFill>
                  <a:schemeClr val="tx1">
                    <a:lumMod val="75000"/>
                    <a:lumOff val="25000"/>
                  </a:schemeClr>
                </a:solidFill>
              </a:rPr>
              <a:t>Piece input</a:t>
            </a:r>
          </a:p>
          <a:p>
            <a:pPr algn="ctr"/>
            <a:endParaRPr lang="fr-CA" b="1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93110" y="2791590"/>
            <a:ext cx="1435276" cy="300628"/>
          </a:xfrm>
          <a:prstGeom prst="rect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8035447" y="6429151"/>
            <a:ext cx="4156553" cy="488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fr-CA" sz="2800" i="1">
                <a:solidFill>
                  <a:schemeClr val="tx1">
                    <a:lumMod val="85000"/>
                    <a:lumOff val="15000"/>
                  </a:schemeClr>
                </a:solidFill>
              </a:rPr>
              <a:t>User scenario #1 </a:t>
            </a:r>
            <a:endParaRPr lang="en-US" sz="2800" i="1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r"/>
            <a:endParaRPr lang="en-US" sz="2800" i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7" name="Graphic 6" descr="Open Folde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4726" y="2760208"/>
            <a:ext cx="362359" cy="36235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27137" y="2779064"/>
            <a:ext cx="14091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/>
              <a:t>C:\MyDir</a:t>
            </a:r>
            <a:endParaRPr lang="en-US" sz="1400"/>
          </a:p>
        </p:txBody>
      </p:sp>
      <p:sp>
        <p:nvSpPr>
          <p:cNvPr id="11" name="Rectangle: Rounded Corners 10"/>
          <p:cNvSpPr/>
          <p:nvPr/>
        </p:nvSpPr>
        <p:spPr>
          <a:xfrm>
            <a:off x="2839231" y="2064708"/>
            <a:ext cx="1678487" cy="1202498"/>
          </a:xfrm>
          <a:prstGeom prst="roundRect">
            <a:avLst>
              <a:gd name="adj" fmla="val 19792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b="1">
                <a:solidFill>
                  <a:schemeClr val="tx1">
                    <a:lumMod val="75000"/>
                    <a:lumOff val="25000"/>
                  </a:schemeClr>
                </a:solidFill>
              </a:rPr>
              <a:t>Standard song sections extractor</a:t>
            </a:r>
            <a:endParaRPr lang="en-US" sz="24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342360" y="2760208"/>
            <a:ext cx="14091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400"/>
          </a:p>
        </p:txBody>
      </p:sp>
      <p:cxnSp>
        <p:nvCxnSpPr>
          <p:cNvPr id="19" name="Straight Arrow Connector 18"/>
          <p:cNvCxnSpPr>
            <a:stCxn id="8" idx="3"/>
            <a:endCxn id="11" idx="1"/>
          </p:cNvCxnSpPr>
          <p:nvPr/>
        </p:nvCxnSpPr>
        <p:spPr>
          <a:xfrm>
            <a:off x="2248422" y="2665957"/>
            <a:ext cx="590809" cy="0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/>
          <p:cNvSpPr/>
          <p:nvPr/>
        </p:nvSpPr>
        <p:spPr>
          <a:xfrm>
            <a:off x="5108527" y="2064708"/>
            <a:ext cx="1678487" cy="1202498"/>
          </a:xfrm>
          <a:prstGeom prst="roundRect">
            <a:avLst>
              <a:gd name="adj" fmla="val 19792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600" b="1">
                <a:solidFill>
                  <a:schemeClr val="bg1"/>
                </a:solidFill>
              </a:rPr>
              <a:t>Condition block</a:t>
            </a:r>
          </a:p>
          <a:p>
            <a:pPr algn="ctr"/>
            <a:endParaRPr lang="fr-CA" sz="1600" b="1">
              <a:solidFill>
                <a:schemeClr val="bg1"/>
              </a:solidFill>
            </a:endParaRPr>
          </a:p>
          <a:p>
            <a:pPr algn="ctr"/>
            <a:endParaRPr lang="fr-CA" sz="1600" b="1">
              <a:solidFill>
                <a:schemeClr val="bg1"/>
              </a:solidFill>
            </a:endParaRPr>
          </a:p>
          <a:p>
            <a:pPr algn="ctr"/>
            <a:endParaRPr lang="en-US" sz="2000" b="1">
              <a:solidFill>
                <a:schemeClr val="bg1"/>
              </a:solidFill>
            </a:endParaRPr>
          </a:p>
        </p:txBody>
      </p:sp>
      <p:cxnSp>
        <p:nvCxnSpPr>
          <p:cNvPr id="21" name="Straight Arrow Connector 20"/>
          <p:cNvCxnSpPr>
            <a:cxnSpLocks/>
            <a:stCxn id="11" idx="3"/>
            <a:endCxn id="20" idx="1"/>
          </p:cNvCxnSpPr>
          <p:nvPr/>
        </p:nvCxnSpPr>
        <p:spPr>
          <a:xfrm>
            <a:off x="4517718" y="2665957"/>
            <a:ext cx="590809" cy="0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26308" y="2572730"/>
            <a:ext cx="14091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100"/>
              <a:t>Source</a:t>
            </a:r>
            <a:endParaRPr lang="en-US" sz="1100"/>
          </a:p>
        </p:txBody>
      </p:sp>
      <p:sp>
        <p:nvSpPr>
          <p:cNvPr id="35" name="Rectangle: Rounded Corners 34"/>
          <p:cNvSpPr/>
          <p:nvPr/>
        </p:nvSpPr>
        <p:spPr>
          <a:xfrm>
            <a:off x="5460560" y="3657601"/>
            <a:ext cx="974419" cy="613774"/>
          </a:xfrm>
          <a:prstGeom prst="roundRect">
            <a:avLst>
              <a:gd name="adj" fmla="val 19792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600" b="1">
                <a:solidFill>
                  <a:schemeClr val="bg1"/>
                </a:solidFill>
              </a:rPr>
              <a:t>End</a:t>
            </a:r>
          </a:p>
        </p:txBody>
      </p:sp>
      <p:cxnSp>
        <p:nvCxnSpPr>
          <p:cNvPr id="36" name="Straight Arrow Connector 35"/>
          <p:cNvCxnSpPr>
            <a:cxnSpLocks/>
            <a:stCxn id="20" idx="2"/>
            <a:endCxn id="35" idx="0"/>
          </p:cNvCxnSpPr>
          <p:nvPr/>
        </p:nvCxnSpPr>
        <p:spPr>
          <a:xfrm flipH="1">
            <a:off x="5947770" y="3267206"/>
            <a:ext cx="1" cy="390395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Graphic 39" descr="Clos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23546" y="3178607"/>
            <a:ext cx="235654" cy="235654"/>
          </a:xfrm>
          <a:prstGeom prst="rect">
            <a:avLst/>
          </a:prstGeom>
        </p:spPr>
      </p:pic>
      <p:cxnSp>
        <p:nvCxnSpPr>
          <p:cNvPr id="48" name="Straight Arrow Connector 47"/>
          <p:cNvCxnSpPr>
            <a:cxnSpLocks/>
            <a:stCxn id="20" idx="3"/>
          </p:cNvCxnSpPr>
          <p:nvPr/>
        </p:nvCxnSpPr>
        <p:spPr>
          <a:xfrm>
            <a:off x="6787014" y="2665957"/>
            <a:ext cx="499461" cy="0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Graphic 41" descr="Checkmark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15251" y="2542635"/>
            <a:ext cx="212950" cy="212950"/>
          </a:xfrm>
          <a:prstGeom prst="rect">
            <a:avLst/>
          </a:prstGeom>
        </p:spPr>
      </p:pic>
      <p:sp>
        <p:nvSpPr>
          <p:cNvPr id="53" name="Rectangle 52"/>
          <p:cNvSpPr/>
          <p:nvPr/>
        </p:nvSpPr>
        <p:spPr>
          <a:xfrm>
            <a:off x="5233263" y="2422384"/>
            <a:ext cx="1435276" cy="206559"/>
          </a:xfrm>
          <a:prstGeom prst="rect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>
                    <a:lumMod val="75000"/>
                    <a:lumOff val="25000"/>
                  </a:schemeClr>
                </a:solidFill>
              </a:rPr>
              <a:t>Section type</a:t>
            </a:r>
          </a:p>
        </p:txBody>
      </p:sp>
      <p:sp>
        <p:nvSpPr>
          <p:cNvPr id="54" name="Rectangle 53"/>
          <p:cNvSpPr/>
          <p:nvPr/>
        </p:nvSpPr>
        <p:spPr>
          <a:xfrm>
            <a:off x="5233263" y="2693128"/>
            <a:ext cx="1435276" cy="20655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>
                    <a:lumMod val="75000"/>
                    <a:lumOff val="25000"/>
                  </a:schemeClr>
                </a:solidFill>
              </a:rPr>
              <a:t>is</a:t>
            </a:r>
          </a:p>
        </p:txBody>
      </p:sp>
      <p:sp>
        <p:nvSpPr>
          <p:cNvPr id="55" name="Rectangle 54"/>
          <p:cNvSpPr/>
          <p:nvPr/>
        </p:nvSpPr>
        <p:spPr>
          <a:xfrm>
            <a:off x="5233263" y="2971148"/>
            <a:ext cx="1435276" cy="206559"/>
          </a:xfrm>
          <a:prstGeom prst="rect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>
                    <a:lumMod val="75000"/>
                    <a:lumOff val="25000"/>
                  </a:schemeClr>
                </a:solidFill>
              </a:rPr>
              <a:t>Chorus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0" y="68893"/>
            <a:ext cx="12192000" cy="1569660"/>
          </a:xfrm>
          <a:prstGeom prst="rect">
            <a:avLst/>
          </a:prstGeom>
          <a:noFill/>
        </p:spPr>
        <p:txBody>
          <a:bodyPr wrap="square" lIns="274320" rIns="274320" rtlCol="0">
            <a:spAutoFit/>
          </a:bodyPr>
          <a:lstStyle/>
          <a:p>
            <a:r>
              <a:rPr lang="fr-CA" sz="3200">
                <a:latin typeface="+mj-lt"/>
              </a:rPr>
              <a:t>Since the user is only interested in choruses, he adds a</a:t>
            </a:r>
            <a:r>
              <a:rPr lang="fr-CA" sz="3200" i="1">
                <a:solidFill>
                  <a:schemeClr val="accent1">
                    <a:lumMod val="75000"/>
                  </a:schemeClr>
                </a:solidFill>
                <a:latin typeface="+mj-lt"/>
              </a:rPr>
              <a:t> condition block module</a:t>
            </a:r>
            <a:r>
              <a:rPr lang="fr-CA" sz="3200">
                <a:latin typeface="+mj-lt"/>
              </a:rPr>
              <a:t> and set a condition that will filter out song sections that are not of type </a:t>
            </a:r>
            <a:r>
              <a:rPr lang="en-US" sz="3200">
                <a:latin typeface="+mj-lt"/>
              </a:rPr>
              <a:t>“</a:t>
            </a:r>
            <a:r>
              <a:rPr lang="fr-CA" sz="3200">
                <a:latin typeface="+mj-lt"/>
              </a:rPr>
              <a:t>chorus</a:t>
            </a:r>
            <a:r>
              <a:rPr lang="en-US" sz="3200">
                <a:latin typeface="+mj-lt"/>
              </a:rPr>
              <a:t>“</a:t>
            </a:r>
            <a:r>
              <a:rPr lang="fr-CA" sz="3200">
                <a:latin typeface="+mj-lt"/>
              </a:rPr>
              <a:t>.</a:t>
            </a:r>
            <a:endParaRPr lang="en-US" sz="3200">
              <a:latin typeface="+mj-lt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5928" y="4586614"/>
            <a:ext cx="12192000" cy="1569660"/>
          </a:xfrm>
          <a:prstGeom prst="rect">
            <a:avLst/>
          </a:prstGeom>
          <a:noFill/>
        </p:spPr>
        <p:txBody>
          <a:bodyPr wrap="square" lIns="274320" rIns="274320" rtlCol="0">
            <a:spAutoFit/>
          </a:bodyPr>
          <a:lstStyle/>
          <a:p>
            <a:r>
              <a:rPr lang="fr-CA" sz="3200">
                <a:latin typeface="+mj-lt"/>
              </a:rPr>
              <a:t>We can see here that some </a:t>
            </a:r>
            <a:r>
              <a:rPr lang="fr-CA" sz="3200" i="1">
                <a:solidFill>
                  <a:schemeClr val="accent1">
                    <a:lumMod val="75000"/>
                  </a:schemeClr>
                </a:solidFill>
                <a:latin typeface="+mj-lt"/>
              </a:rPr>
              <a:t>modules</a:t>
            </a:r>
            <a:r>
              <a:rPr lang="fr-CA" sz="3200">
                <a:latin typeface="+mj-lt"/>
              </a:rPr>
              <a:t> may have multiple output paths. This allows for building graphs that performs powerful analysis computations.</a:t>
            </a:r>
            <a:endParaRPr lang="en-US" sz="32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1271086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4532</TotalTime>
  <Words>1232</Words>
  <Application>Microsoft Office PowerPoint</Application>
  <PresentationFormat>Widescreen</PresentationFormat>
  <Paragraphs>217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Retrospect</vt:lpstr>
      <vt:lpstr>Stretto : A Musical Analysis App</vt:lpstr>
      <vt:lpstr>Introduction</vt:lpstr>
      <vt:lpstr>PowerPoint Presentation</vt:lpstr>
      <vt:lpstr>PowerPoint Presentation</vt:lpstr>
      <vt:lpstr>User scenario #1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Software architecture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Jérémie Coulombe</dc:creator>
  <cp:lastModifiedBy>Jérémie Coulombe</cp:lastModifiedBy>
  <cp:revision>43</cp:revision>
  <dcterms:created xsi:type="dcterms:W3CDTF">2017-04-01T21:53:59Z</dcterms:created>
  <dcterms:modified xsi:type="dcterms:W3CDTF">2017-04-06T12:12:21Z</dcterms:modified>
</cp:coreProperties>
</file>