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7" r:id="rId2"/>
    <p:sldId id="262" r:id="rId3"/>
    <p:sldId id="260" r:id="rId4"/>
    <p:sldId id="287" r:id="rId5"/>
    <p:sldId id="289" r:id="rId6"/>
    <p:sldId id="292" r:id="rId7"/>
    <p:sldId id="291" r:id="rId8"/>
    <p:sldId id="293" r:id="rId9"/>
    <p:sldId id="290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66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12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2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5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1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5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1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2E8C65-566D-46D1-89B6-3F9139BD511C}" type="datetimeFigureOut">
              <a:rPr lang="en-US" smtClean="0"/>
              <a:t>06-Apr-17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FE9945-9CD1-48E9-9FF5-3ECFB1108D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6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/>
              <a:t>Stretto – Analysis – </a:t>
            </a:r>
            <a:r>
              <a:rPr lang="fr-CA">
                <a:latin typeface="+mn-lt"/>
              </a:rPr>
              <a:t>User ScenariO</a:t>
            </a:r>
            <a:endParaRPr lang="en-US">
              <a:latin typeface="+mn-lt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100051" y="3600220"/>
            <a:ext cx="10664660" cy="7990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5400"/>
              <a:t>Guitar riff extraction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55068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/>
          <p:cNvSpPr/>
          <p:nvPr/>
        </p:nvSpPr>
        <p:spPr>
          <a:xfrm>
            <a:off x="7286475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Chord detector</a:t>
            </a:r>
          </a:p>
          <a:p>
            <a:pPr algn="ctr"/>
            <a:endParaRPr lang="fr-CA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2839231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Standard song sections extractor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2360" y="2760208"/>
            <a:ext cx="140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/>
          </a:p>
        </p:txBody>
      </p:sp>
      <p:sp>
        <p:nvSpPr>
          <p:cNvPr id="20" name="Rectangle: Rounded Corners 19"/>
          <p:cNvSpPr/>
          <p:nvPr/>
        </p:nvSpPr>
        <p:spPr>
          <a:xfrm>
            <a:off x="5108527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Condition block</a:t>
            </a: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cxnSpLocks/>
            <a:stCxn id="11" idx="3"/>
            <a:endCxn id="20" idx="1"/>
          </p:cNvCxnSpPr>
          <p:nvPr/>
        </p:nvCxnSpPr>
        <p:spPr>
          <a:xfrm>
            <a:off x="4517718" y="2665957"/>
            <a:ext cx="590809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/>
          <p:cNvSpPr/>
          <p:nvPr/>
        </p:nvSpPr>
        <p:spPr>
          <a:xfrm>
            <a:off x="5460560" y="3657601"/>
            <a:ext cx="974419" cy="613774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End</a:t>
            </a:r>
          </a:p>
        </p:txBody>
      </p:sp>
      <p:cxnSp>
        <p:nvCxnSpPr>
          <p:cNvPr id="36" name="Straight Arrow Connector 35"/>
          <p:cNvCxnSpPr>
            <a:cxnSpLocks/>
            <a:stCxn id="20" idx="2"/>
            <a:endCxn id="35" idx="0"/>
          </p:cNvCxnSpPr>
          <p:nvPr/>
        </p:nvCxnSpPr>
        <p:spPr>
          <a:xfrm flipH="1">
            <a:off x="5947770" y="3267206"/>
            <a:ext cx="1" cy="39039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Clo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3546" y="3178607"/>
            <a:ext cx="235654" cy="23565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358238" y="2674210"/>
            <a:ext cx="1409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>
                <a:solidFill>
                  <a:schemeClr val="bg2">
                    <a:lumMod val="25000"/>
                  </a:schemeClr>
                </a:solidFill>
              </a:rPr>
              <a:t>Sensibility</a:t>
            </a:r>
            <a:endParaRPr lang="en-US" sz="11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cxnSpLocks/>
            <a:stCxn id="20" idx="3"/>
            <a:endCxn id="43" idx="1"/>
          </p:cNvCxnSpPr>
          <p:nvPr/>
        </p:nvCxnSpPr>
        <p:spPr>
          <a:xfrm>
            <a:off x="6787014" y="2665957"/>
            <a:ext cx="499461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Checkmark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5251" y="2542635"/>
            <a:ext cx="212950" cy="21295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5233263" y="2422384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Section type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33263" y="2693128"/>
            <a:ext cx="1435276" cy="2065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33263" y="2971148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Chorus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7468634" y="2987654"/>
            <a:ext cx="1336361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8245248" y="2863372"/>
            <a:ext cx="81419" cy="233645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/>
          <p:cNvSpPr/>
          <p:nvPr/>
        </p:nvSpPr>
        <p:spPr>
          <a:xfrm>
            <a:off x="9464423" y="2064708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Chord progression extractor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cxnSpLocks/>
            <a:stCxn id="43" idx="3"/>
            <a:endCxn id="60" idx="1"/>
          </p:cNvCxnSpPr>
          <p:nvPr/>
        </p:nvCxnSpPr>
        <p:spPr>
          <a:xfrm>
            <a:off x="8964962" y="2665957"/>
            <a:ext cx="499461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/>
          <p:cNvSpPr/>
          <p:nvPr/>
        </p:nvSpPr>
        <p:spPr>
          <a:xfrm>
            <a:off x="9464423" y="3744845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Condition block</a:t>
            </a: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fr-CA" sz="1600" b="1">
              <a:solidFill>
                <a:schemeClr val="bg1"/>
              </a:solidFill>
            </a:endParaRPr>
          </a:p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4" name="Rectangle: Rounded Corners 73"/>
          <p:cNvSpPr/>
          <p:nvPr/>
        </p:nvSpPr>
        <p:spPr>
          <a:xfrm>
            <a:off x="9816456" y="5337738"/>
            <a:ext cx="974419" cy="613774"/>
          </a:xfrm>
          <a:prstGeom prst="roundRect">
            <a:avLst>
              <a:gd name="adj" fmla="val 197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End</a:t>
            </a:r>
          </a:p>
        </p:txBody>
      </p:sp>
      <p:cxnSp>
        <p:nvCxnSpPr>
          <p:cNvPr id="75" name="Straight Arrow Connector 74"/>
          <p:cNvCxnSpPr>
            <a:cxnSpLocks/>
            <a:stCxn id="73" idx="2"/>
            <a:endCxn id="74" idx="0"/>
          </p:cNvCxnSpPr>
          <p:nvPr/>
        </p:nvCxnSpPr>
        <p:spPr>
          <a:xfrm flipH="1">
            <a:off x="10303666" y="4947343"/>
            <a:ext cx="1" cy="39039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 descr="Clo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442" y="4858744"/>
            <a:ext cx="235654" cy="235654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9589159" y="4102521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Quality confidence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9589159" y="4373265"/>
            <a:ext cx="1435276" cy="2065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Is greater than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589159" y="4651285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80 %</a:t>
            </a:r>
          </a:p>
        </p:txBody>
      </p:sp>
      <p:cxnSp>
        <p:nvCxnSpPr>
          <p:cNvPr id="81" name="Straight Arrow Connector 80"/>
          <p:cNvCxnSpPr>
            <a:cxnSpLocks/>
            <a:stCxn id="60" idx="2"/>
            <a:endCxn id="73" idx="0"/>
          </p:cNvCxnSpPr>
          <p:nvPr/>
        </p:nvCxnSpPr>
        <p:spPr>
          <a:xfrm>
            <a:off x="10303667" y="3267206"/>
            <a:ext cx="0" cy="47763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/>
          <p:cNvSpPr/>
          <p:nvPr/>
        </p:nvSpPr>
        <p:spPr>
          <a:xfrm>
            <a:off x="7292343" y="3744845"/>
            <a:ext cx="1678487" cy="120249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Group by</a:t>
            </a:r>
          </a:p>
          <a:p>
            <a:pPr algn="ctr"/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Straight Arrow Connector 84"/>
          <p:cNvCxnSpPr>
            <a:cxnSpLocks/>
            <a:stCxn id="73" idx="1"/>
            <a:endCxn id="84" idx="3"/>
          </p:cNvCxnSpPr>
          <p:nvPr/>
        </p:nvCxnSpPr>
        <p:spPr>
          <a:xfrm flipH="1">
            <a:off x="8970830" y="4346094"/>
            <a:ext cx="493593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 descr="Checkmark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7948" y="4239619"/>
            <a:ext cx="212950" cy="212950"/>
          </a:xfrm>
          <a:prstGeom prst="rect">
            <a:avLst/>
          </a:prstGeom>
        </p:spPr>
      </p:pic>
      <p:sp>
        <p:nvSpPr>
          <p:cNvPr id="90" name="Rectangle: Rounded Corners 89"/>
          <p:cNvSpPr/>
          <p:nvPr/>
        </p:nvSpPr>
        <p:spPr>
          <a:xfrm>
            <a:off x="7564269" y="5266152"/>
            <a:ext cx="1145089" cy="75694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MAX</a:t>
            </a:r>
          </a:p>
        </p:txBody>
      </p:sp>
      <p:cxnSp>
        <p:nvCxnSpPr>
          <p:cNvPr id="91" name="Straight Arrow Connector 90"/>
          <p:cNvCxnSpPr>
            <a:cxnSpLocks/>
            <a:stCxn id="84" idx="2"/>
            <a:endCxn id="90" idx="0"/>
          </p:cNvCxnSpPr>
          <p:nvPr/>
        </p:nvCxnSpPr>
        <p:spPr>
          <a:xfrm>
            <a:off x="8131587" y="4947343"/>
            <a:ext cx="5227" cy="31880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/>
          <p:cNvSpPr/>
          <p:nvPr/>
        </p:nvSpPr>
        <p:spPr>
          <a:xfrm>
            <a:off x="5375224" y="5266152"/>
            <a:ext cx="1145089" cy="7569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Add to report</a:t>
            </a:r>
          </a:p>
        </p:txBody>
      </p:sp>
      <p:cxnSp>
        <p:nvCxnSpPr>
          <p:cNvPr id="95" name="Straight Arrow Connector 94"/>
          <p:cNvCxnSpPr>
            <a:cxnSpLocks/>
            <a:stCxn id="90" idx="1"/>
            <a:endCxn id="94" idx="3"/>
          </p:cNvCxnSpPr>
          <p:nvPr/>
        </p:nvCxnSpPr>
        <p:spPr>
          <a:xfrm flipH="1">
            <a:off x="6520313" y="5644625"/>
            <a:ext cx="104395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408080" y="4444726"/>
            <a:ext cx="1435276" cy="20655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>
                <a:solidFill>
                  <a:schemeClr val="tx1">
                    <a:lumMod val="75000"/>
                    <a:lumOff val="25000"/>
                  </a:schemeClr>
                </a:solidFill>
              </a:rPr>
              <a:t>Occurrences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: Rounded Corners 46"/>
          <p:cNvSpPr/>
          <p:nvPr/>
        </p:nvSpPr>
        <p:spPr>
          <a:xfrm>
            <a:off x="1626100" y="4025241"/>
            <a:ext cx="2951970" cy="1252088"/>
          </a:xfrm>
          <a:prstGeom prst="roundRect">
            <a:avLst>
              <a:gd name="adj" fmla="val 1979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b="1">
                <a:solidFill>
                  <a:schemeClr val="tx1">
                    <a:lumMod val="75000"/>
                    <a:lumOff val="25000"/>
                  </a:schemeClr>
                </a:solidFill>
              </a:rPr>
              <a:t>Pattern extractor</a:t>
            </a:r>
          </a:p>
          <a:p>
            <a:r>
              <a:rPr lang="fr-CA" sz="1400" b="1" cap="small">
                <a:solidFill>
                  <a:schemeClr val="tx1">
                    <a:lumMod val="75000"/>
                    <a:lumOff val="25000"/>
                  </a:schemeClr>
                </a:solidFill>
              </a:rPr>
              <a:t>Extractor</a:t>
            </a:r>
            <a:endParaRPr lang="en-US" sz="2400" b="1" cap="small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CA" b="1" cap="smal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itle 3"/>
          <p:cNvSpPr txBox="1">
            <a:spLocks/>
          </p:cNvSpPr>
          <p:nvPr/>
        </p:nvSpPr>
        <p:spPr>
          <a:xfrm>
            <a:off x="0" y="6457624"/>
            <a:ext cx="6620005" cy="4163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Process prototypes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5458042" y="6526737"/>
            <a:ext cx="6620005" cy="278099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400">
                <a:solidFill>
                  <a:schemeClr val="tx1">
                    <a:lumMod val="65000"/>
                    <a:lumOff val="35000"/>
                  </a:schemeClr>
                </a:solidFill>
              </a:rPr>
              <a:t>Guitar Riff Extraction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4493" y="814583"/>
            <a:ext cx="1678487" cy="1202498"/>
            <a:chOff x="534493" y="814583"/>
            <a:chExt cx="1678487" cy="1202498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534493" y="814583"/>
              <a:ext cx="1678487" cy="1202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Piece input</a:t>
              </a:r>
            </a:p>
            <a:p>
              <a:pPr algn="ctr"/>
              <a:endParaRPr lang="fr-CA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7668" y="1541465"/>
              <a:ext cx="1435276" cy="300628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Open Folder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9284" y="1510083"/>
              <a:ext cx="362359" cy="3623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90866" y="1322605"/>
              <a:ext cx="14091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100"/>
                <a:t>Source</a:t>
              </a:r>
              <a:endParaRPr lang="en-US" sz="11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1643" y="1537373"/>
              <a:ext cx="922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/>
                <a:t>C:\MyDir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3935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97280" y="3645074"/>
            <a:ext cx="10058400" cy="680038"/>
          </a:xfrm>
        </p:spPr>
        <p:txBody>
          <a:bodyPr>
            <a:normAutofit/>
          </a:bodyPr>
          <a:lstStyle/>
          <a:p>
            <a:r>
              <a:rPr lang="fr-CA" sz="4000"/>
              <a:t>Description</a:t>
            </a:r>
            <a:endParaRPr lang="en-US" sz="400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458042" y="6526737"/>
            <a:ext cx="6620005" cy="278099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400">
                <a:solidFill>
                  <a:schemeClr val="tx1">
                    <a:lumMod val="65000"/>
                    <a:lumOff val="35000"/>
                  </a:schemeClr>
                </a:solidFill>
              </a:rPr>
              <a:t>Guitar Riff Extraction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5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8997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>
                <a:solidFill>
                  <a:schemeClr val="bg2">
                    <a:lumMod val="50000"/>
                  </a:schemeClr>
                </a:solidFill>
              </a:rPr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/>
              <a:t>Extracts guitar riffs from any song.</a:t>
            </a:r>
          </a:p>
          <a:p>
            <a:endParaRPr lang="fr-CA" sz="2400"/>
          </a:p>
          <a:p>
            <a:r>
              <a:rPr lang="fr-CA" sz="2000">
                <a:solidFill>
                  <a:schemeClr val="bg2">
                    <a:lumMod val="50000"/>
                  </a:schemeClr>
                </a:solidFill>
              </a:rPr>
              <a:t>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/>
              <a:t>A folder containing random MIDI files.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/>
              <a:t>Some files don’t have guitar tracks.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/>
              <a:t>User entered the artist and title of each piece.</a:t>
            </a:r>
          </a:p>
          <a:p>
            <a:endParaRPr lang="fr-CA" sz="3200" u="sng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CA" sz="2000">
                <a:solidFill>
                  <a:schemeClr val="bg2">
                    <a:lumMod val="50000"/>
                  </a:schemeClr>
                </a:solidFill>
              </a:rPr>
              <a:t>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/>
              <a:t>A folder containing one MIDI file per riff.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/>
              <a:t>Each file has a single guitar track containing the riff.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/>
              <a:t>Files are named following this pattern: </a:t>
            </a:r>
            <a:r>
              <a:rPr lang="fr-CA">
                <a:latin typeface="Consolas" panose="020B0609020204030204" pitchFamily="49" charset="0"/>
              </a:rPr>
              <a:t>$artist_$title_riff_$X.mid</a:t>
            </a:r>
            <a:r>
              <a:rPr lang="fr-CA" sz="2400"/>
              <a:t>.</a:t>
            </a:r>
          </a:p>
          <a:p>
            <a:endParaRPr lang="fr-CA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CA" sz="2000">
                <a:solidFill>
                  <a:schemeClr val="bg2">
                    <a:lumMod val="50000"/>
                  </a:schemeClr>
                </a:solidFill>
              </a:rPr>
              <a:t>Hypothesis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/>
              <a:t>Riffs start at the begining of a bar and end at the end of bar.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/>
              <a:t>A riff can appear multiple times in a song with small variations.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/>
              <a:t>To clean the results, we only keep riffs that are repeated a minimum of 4 times in a song.</a:t>
            </a:r>
          </a:p>
          <a:p>
            <a:endParaRPr lang="fr-CA" sz="2400"/>
          </a:p>
          <a:p>
            <a:endParaRPr lang="fr-CA" sz="3200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457624"/>
            <a:ext cx="6620005" cy="4163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458042" y="6526737"/>
            <a:ext cx="6620005" cy="278099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400">
                <a:solidFill>
                  <a:schemeClr val="tx1">
                    <a:lumMod val="65000"/>
                    <a:lumOff val="35000"/>
                  </a:schemeClr>
                </a:solidFill>
              </a:rPr>
              <a:t>Guitar Riff Extraction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6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sz="2000">
              <a:solidFill>
                <a:schemeClr val="bg2">
                  <a:lumMod val="50000"/>
                </a:schemeClr>
              </a:solidFill>
            </a:endParaRPr>
          </a:p>
          <a:p>
            <a:endParaRPr lang="fr-CA" sz="2000">
              <a:solidFill>
                <a:schemeClr val="bg2">
                  <a:lumMod val="50000"/>
                </a:schemeClr>
              </a:solidFill>
            </a:endParaRPr>
          </a:p>
          <a:p>
            <a:endParaRPr lang="fr-CA" sz="2000">
              <a:solidFill>
                <a:schemeClr val="bg2">
                  <a:lumMod val="50000"/>
                </a:schemeClr>
              </a:solidFill>
            </a:endParaRPr>
          </a:p>
          <a:p>
            <a:endParaRPr lang="fr-CA" sz="2000">
              <a:solidFill>
                <a:schemeClr val="bg2">
                  <a:lumMod val="50000"/>
                </a:schemeClr>
              </a:solidFill>
            </a:endParaRPr>
          </a:p>
          <a:p>
            <a:endParaRPr lang="fr-CA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CA" sz="2000">
                <a:solidFill>
                  <a:schemeClr val="bg2">
                    <a:lumMod val="50000"/>
                  </a:schemeClr>
                </a:solidFill>
              </a:rPr>
              <a:t>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/>
              <a:t>This is a pattern extraction problem, so the </a:t>
            </a:r>
            <a:r>
              <a:rPr lang="fr-CA" sz="2400" i="1">
                <a:solidFill>
                  <a:schemeClr val="accent1">
                    <a:lumMod val="75000"/>
                  </a:schemeClr>
                </a:solidFill>
              </a:rPr>
              <a:t>pattern extractor </a:t>
            </a:r>
            <a:r>
              <a:rPr lang="fr-CA" sz="2400"/>
              <a:t>is the obvious choice to be the main </a:t>
            </a:r>
            <a:r>
              <a:rPr lang="fr-CA" sz="2400" i="1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fr-CA" sz="2400"/>
              <a:t> used by the </a:t>
            </a:r>
            <a:r>
              <a:rPr lang="fr-CA" sz="2400" i="1">
                <a:solidFill>
                  <a:schemeClr val="accent1">
                    <a:lumMod val="75000"/>
                  </a:schemeClr>
                </a:solidFill>
              </a:rPr>
              <a:t>process </a:t>
            </a:r>
            <a:r>
              <a:rPr lang="fr-CA" sz="2400"/>
              <a:t>the user needs to create.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/>
              <a:t>The </a:t>
            </a:r>
            <a:r>
              <a:rPr lang="fr-CA" sz="2400" i="1">
                <a:solidFill>
                  <a:schemeClr val="accent1">
                    <a:lumMod val="75000"/>
                  </a:schemeClr>
                </a:solidFill>
              </a:rPr>
              <a:t>pattern extractor</a:t>
            </a:r>
            <a:r>
              <a:rPr lang="fr-CA" sz="2400"/>
              <a:t> has a </a:t>
            </a:r>
            <a:r>
              <a:rPr lang="fr-CA" sz="2400" i="1">
                <a:solidFill>
                  <a:schemeClr val="accent1">
                    <a:lumMod val="75000"/>
                  </a:schemeClr>
                </a:solidFill>
              </a:rPr>
              <a:t>parameter </a:t>
            </a:r>
            <a:r>
              <a:rPr lang="fr-CA" sz="2400"/>
              <a:t>called</a:t>
            </a:r>
            <a:r>
              <a:rPr lang="fr-CA" sz="2400" i="1">
                <a:solidFill>
                  <a:schemeClr val="accent1">
                    <a:lumMod val="75000"/>
                  </a:schemeClr>
                </a:solidFill>
              </a:rPr>
              <a:t> variation tolerance</a:t>
            </a:r>
            <a:r>
              <a:rPr lang="fr-CA" sz="2400"/>
              <a:t>, which can influences the quality of the extraction. To get quality riffs, multiple </a:t>
            </a:r>
            <a:r>
              <a:rPr lang="fr-CA" sz="2400" i="1">
                <a:solidFill>
                  <a:schemeClr val="accent1">
                    <a:lumMod val="75000"/>
                  </a:schemeClr>
                </a:solidFill>
              </a:rPr>
              <a:t>values</a:t>
            </a:r>
            <a:r>
              <a:rPr lang="fr-CA" sz="2400"/>
              <a:t> of this </a:t>
            </a:r>
            <a:r>
              <a:rPr lang="fr-CA" sz="2400" i="1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fr-CA" sz="2400"/>
              <a:t> need to be tried to find the one giving the best results.</a:t>
            </a:r>
          </a:p>
          <a:p>
            <a:endParaRPr lang="fr-CA" sz="2400"/>
          </a:p>
          <a:p>
            <a:endParaRPr lang="fr-CA" sz="3200" b="1" i="1" u="sng">
              <a:solidFill>
                <a:schemeClr val="accent1">
                  <a:lumMod val="75000"/>
                </a:schemeClr>
              </a:solidFill>
            </a:endParaRPr>
          </a:p>
          <a:p>
            <a:endParaRPr lang="fr-CA" sz="3200" b="1" i="1" u="sng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457624"/>
            <a:ext cx="6620005" cy="4163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458042" y="6526737"/>
            <a:ext cx="6620005" cy="278099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400">
                <a:solidFill>
                  <a:schemeClr val="tx1">
                    <a:lumMod val="65000"/>
                    <a:lumOff val="35000"/>
                  </a:schemeClr>
                </a:solidFill>
              </a:rPr>
              <a:t>Guitar Riff Extraction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4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97280" y="3645074"/>
            <a:ext cx="10058400" cy="680038"/>
          </a:xfrm>
        </p:spPr>
        <p:txBody>
          <a:bodyPr>
            <a:normAutofit/>
          </a:bodyPr>
          <a:lstStyle/>
          <a:p>
            <a:r>
              <a:rPr lang="fr-CA" sz="4000"/>
              <a:t>Module prototypes</a:t>
            </a:r>
            <a:endParaRPr lang="en-US" sz="400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458042" y="6526737"/>
            <a:ext cx="6620005" cy="278099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400">
                <a:solidFill>
                  <a:schemeClr val="tx1">
                    <a:lumMod val="65000"/>
                    <a:lumOff val="35000"/>
                  </a:schemeClr>
                </a:solidFill>
              </a:rPr>
              <a:t>Guitar Riff Extraction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3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i="1">
                <a:solidFill>
                  <a:schemeClr val="accent1">
                    <a:lumMod val="75000"/>
                  </a:schemeClr>
                </a:solidFill>
              </a:rPr>
              <a:t>Pattern extractor</a:t>
            </a:r>
            <a:endParaRPr lang="fr-CA" sz="3200"/>
          </a:p>
          <a:p>
            <a:endParaRPr lang="fr-CA">
              <a:latin typeface="+mj-lt"/>
            </a:endParaRPr>
          </a:p>
          <a:p>
            <a:r>
              <a:rPr lang="fr-CA">
                <a:solidFill>
                  <a:schemeClr val="bg2">
                    <a:lumMod val="50000"/>
                  </a:schemeClr>
                </a:solidFill>
              </a:rPr>
              <a:t>Module type</a:t>
            </a:r>
          </a:p>
          <a:p>
            <a:r>
              <a:rPr lang="fr-CA">
                <a:latin typeface="+mj-lt"/>
              </a:rPr>
              <a:t>Extractor</a:t>
            </a:r>
          </a:p>
          <a:p>
            <a:endParaRPr lang="fr-CA">
              <a:latin typeface="+mj-lt"/>
            </a:endParaRPr>
          </a:p>
          <a:p>
            <a:r>
              <a:rPr lang="fr-CA">
                <a:solidFill>
                  <a:schemeClr val="bg2">
                    <a:lumMod val="50000"/>
                  </a:schemeClr>
                </a:solidFill>
              </a:rPr>
              <a:t>Parameters</a:t>
            </a:r>
          </a:p>
          <a:p>
            <a:endParaRPr lang="fr-CA">
              <a:solidFill>
                <a:schemeClr val="bg2">
                  <a:lumMod val="50000"/>
                </a:schemeClr>
              </a:solidFill>
            </a:endParaRPr>
          </a:p>
          <a:p>
            <a:endParaRPr lang="fr-CA">
              <a:solidFill>
                <a:schemeClr val="bg2">
                  <a:lumMod val="50000"/>
                </a:schemeClr>
              </a:solidFill>
            </a:endParaRPr>
          </a:p>
          <a:p>
            <a:endParaRPr lang="fr-CA" sz="140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fr-CA" sz="140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fr-CA" sz="140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fr-CA" sz="140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fr-CA">
              <a:latin typeface="Consolas" panose="020B0609020204030204" pitchFamily="49" charset="0"/>
            </a:endParaRPr>
          </a:p>
          <a:p>
            <a:r>
              <a:rPr lang="fr-CA">
                <a:solidFill>
                  <a:schemeClr val="bg2">
                    <a:lumMod val="50000"/>
                  </a:schemeClr>
                </a:solidFill>
              </a:rPr>
              <a:t>Input type</a:t>
            </a:r>
          </a:p>
          <a:p>
            <a:r>
              <a:rPr lang="fr-CA" sz="1600">
                <a:latin typeface="Consolas" panose="020B0609020204030204" pitchFamily="49" charset="0"/>
              </a:rPr>
              <a:t>$Input type</a:t>
            </a:r>
          </a:p>
          <a:p>
            <a:endParaRPr lang="fr-CA">
              <a:latin typeface="Consolas" panose="020B0609020204030204" pitchFamily="49" charset="0"/>
            </a:endParaRPr>
          </a:p>
          <a:p>
            <a:r>
              <a:rPr lang="fr-CA">
                <a:solidFill>
                  <a:schemeClr val="bg2">
                    <a:lumMod val="50000"/>
                  </a:schemeClr>
                </a:solidFill>
              </a:rPr>
              <a:t>Output type</a:t>
            </a:r>
          </a:p>
          <a:p>
            <a:r>
              <a:rPr lang="fr-CA">
                <a:latin typeface="+mj-lt"/>
              </a:rPr>
              <a:t>&lt; $</a:t>
            </a:r>
            <a:r>
              <a:rPr lang="fr-CA" sz="1600">
                <a:latin typeface="Consolas" panose="020B0609020204030204" pitchFamily="49" charset="0"/>
              </a:rPr>
              <a:t>Unit type </a:t>
            </a:r>
            <a:r>
              <a:rPr lang="fr-CA" sz="1600">
                <a:latin typeface="+mj-lt"/>
              </a:rPr>
              <a:t>&gt;</a:t>
            </a:r>
            <a:endParaRPr lang="fr-CA">
              <a:latin typeface="+mj-lt"/>
            </a:endParaRPr>
          </a:p>
          <a:p>
            <a:endParaRPr lang="fr-CA">
              <a:latin typeface="+mj-lt"/>
            </a:endParaRPr>
          </a:p>
          <a:p>
            <a:r>
              <a:rPr lang="fr-CA">
                <a:solidFill>
                  <a:schemeClr val="bg2">
                    <a:lumMod val="50000"/>
                  </a:schemeClr>
                </a:solidFill>
              </a:rPr>
              <a:t>Prerequisites</a:t>
            </a:r>
          </a:p>
          <a:p>
            <a:r>
              <a:rPr lang="fr-CA">
                <a:latin typeface="+mj-lt"/>
              </a:rPr>
              <a:t>None</a:t>
            </a:r>
          </a:p>
          <a:p>
            <a:endParaRPr lang="fr-CA">
              <a:latin typeface="+mj-lt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457624"/>
            <a:ext cx="6620005" cy="4163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Module prototypes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458042" y="6526737"/>
            <a:ext cx="6620005" cy="278099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400">
                <a:solidFill>
                  <a:schemeClr val="tx1">
                    <a:lumMod val="65000"/>
                    <a:lumOff val="35000"/>
                  </a:schemeClr>
                </a:solidFill>
              </a:rPr>
              <a:t>Guitar Riff Extraction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894479" y="3994772"/>
            <a:ext cx="4183568" cy="1949093"/>
            <a:chOff x="6264693" y="3806665"/>
            <a:chExt cx="4183568" cy="1949093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6843141" y="3806665"/>
              <a:ext cx="2017323" cy="1949093"/>
            </a:xfrm>
            <a:prstGeom prst="roundRect">
              <a:avLst>
                <a:gd name="adj" fmla="val 1979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400"/>
                </a:lnSpc>
              </a:pPr>
              <a:endParaRPr lang="fr-CA" sz="1400" b="1" cap="small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01517" y="4414287"/>
              <a:ext cx="1700570" cy="2075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FragType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23228" y="4187317"/>
              <a:ext cx="7366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100">
                  <a:solidFill>
                    <a:schemeClr val="bg2">
                      <a:lumMod val="25000"/>
                    </a:schemeClr>
                  </a:solidFill>
                </a:rPr>
                <a:t>Unit type</a:t>
              </a:r>
              <a:endParaRPr lang="en-US" sz="11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923228" y="3899418"/>
              <a:ext cx="1866356" cy="287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fr-CA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Pattern extractor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3228" y="4675897"/>
              <a:ext cx="18663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100">
                  <a:solidFill>
                    <a:schemeClr val="bg2">
                      <a:lumMod val="25000"/>
                    </a:schemeClr>
                  </a:solidFill>
                </a:rPr>
                <a:t>Variation tolerance</a:t>
              </a:r>
              <a:endParaRPr lang="en-US" sz="11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01517" y="4915604"/>
              <a:ext cx="1700570" cy="2075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Float[0,1] = 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18624" y="5170212"/>
              <a:ext cx="18663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bg2">
                      <a:lumMod val="25000"/>
                    </a:schemeClr>
                  </a:solidFill>
                </a:rPr>
                <a:t>Required length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01517" y="5411093"/>
              <a:ext cx="1700570" cy="2075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Range[1, ∞] = [1, ∞] </a:t>
              </a:r>
            </a:p>
          </p:txBody>
        </p:sp>
        <p:cxnSp>
          <p:nvCxnSpPr>
            <p:cNvPr id="4" name="Straight Arrow Connector 3"/>
            <p:cNvCxnSpPr>
              <a:cxnSpLocks/>
              <a:endCxn id="9" idx="1"/>
            </p:cNvCxnSpPr>
            <p:nvPr/>
          </p:nvCxnSpPr>
          <p:spPr>
            <a:xfrm>
              <a:off x="6308651" y="4781212"/>
              <a:ext cx="534490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264693" y="4468557"/>
              <a:ext cx="829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Any</a:t>
              </a:r>
            </a:p>
          </p:txBody>
        </p:sp>
        <p:cxnSp>
          <p:nvCxnSpPr>
            <p:cNvPr id="18" name="Straight Arrow Connector 17"/>
            <p:cNvCxnSpPr>
              <a:cxnSpLocks/>
              <a:stCxn id="9" idx="3"/>
            </p:cNvCxnSpPr>
            <p:nvPr/>
          </p:nvCxnSpPr>
          <p:spPr>
            <a:xfrm flipV="1">
              <a:off x="8860464" y="4776334"/>
              <a:ext cx="534490" cy="4878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860463" y="4448927"/>
              <a:ext cx="1587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&lt; $Unit type &gt;</a:t>
              </a:r>
            </a:p>
            <a:p>
              <a:endParaRPr lang="en-US" sz="1400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948491"/>
              </p:ext>
            </p:extLst>
          </p:nvPr>
        </p:nvGraphicFramePr>
        <p:xfrm>
          <a:off x="61032" y="1938029"/>
          <a:ext cx="12017015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377">
                  <a:extLst>
                    <a:ext uri="{9D8B030D-6E8A-4147-A177-3AD203B41FA5}">
                      <a16:colId xmlns:a16="http://schemas.microsoft.com/office/drawing/2014/main" val="787052555"/>
                    </a:ext>
                  </a:extLst>
                </a:gridCol>
                <a:gridCol w="496186">
                  <a:extLst>
                    <a:ext uri="{9D8B030D-6E8A-4147-A177-3AD203B41FA5}">
                      <a16:colId xmlns:a16="http://schemas.microsoft.com/office/drawing/2014/main" val="2578032947"/>
                    </a:ext>
                  </a:extLst>
                </a:gridCol>
                <a:gridCol w="524540">
                  <a:extLst>
                    <a:ext uri="{9D8B030D-6E8A-4147-A177-3AD203B41FA5}">
                      <a16:colId xmlns:a16="http://schemas.microsoft.com/office/drawing/2014/main" val="3897818824"/>
                    </a:ext>
                  </a:extLst>
                </a:gridCol>
                <a:gridCol w="1672856">
                  <a:extLst>
                    <a:ext uri="{9D8B030D-6E8A-4147-A177-3AD203B41FA5}">
                      <a16:colId xmlns:a16="http://schemas.microsoft.com/office/drawing/2014/main" val="3450488586"/>
                    </a:ext>
                  </a:extLst>
                </a:gridCol>
                <a:gridCol w="2062716">
                  <a:extLst>
                    <a:ext uri="{9D8B030D-6E8A-4147-A177-3AD203B41FA5}">
                      <a16:colId xmlns:a16="http://schemas.microsoft.com/office/drawing/2014/main" val="2915111719"/>
                    </a:ext>
                  </a:extLst>
                </a:gridCol>
                <a:gridCol w="5925340">
                  <a:extLst>
                    <a:ext uri="{9D8B030D-6E8A-4147-A177-3AD203B41FA5}">
                      <a16:colId xmlns:a16="http://schemas.microsoft.com/office/drawing/2014/main" val="1056901081"/>
                    </a:ext>
                  </a:extLst>
                </a:gridCol>
              </a:tblGrid>
              <a:tr h="277554">
                <a:tc>
                  <a:txBody>
                    <a:bodyPr/>
                    <a:lstStyle/>
                    <a:p>
                      <a:r>
                        <a:rPr lang="en-US" sz="14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7971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FragType</a:t>
                      </a:r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Current input type</a:t>
                      </a:r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Input type</a:t>
                      </a:r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Type of fragment to consider as a pattern to decompose</a:t>
                      </a:r>
                    </a:p>
                  </a:txBody>
                  <a:tcPr marL="45720" marR="45720" marT="9144" marB="9144"/>
                </a:tc>
                <a:extLst>
                  <a:ext uri="{0D108BD9-81ED-4DB2-BD59-A6C34878D82A}">
                    <a16:rowId xmlns:a16="http://schemas.microsoft.com/office/drawing/2014/main" val="42190892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FragType</a:t>
                      </a:r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Unit type</a:t>
                      </a:r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Type basic unit elements of the pattern</a:t>
                      </a:r>
                    </a:p>
                  </a:txBody>
                  <a:tcPr marL="45720" marR="45720" marT="9144" marB="9144"/>
                </a:tc>
                <a:extLst>
                  <a:ext uri="{0D108BD9-81ED-4DB2-BD59-A6C34878D82A}">
                    <a16:rowId xmlns:a16="http://schemas.microsoft.com/office/drawing/2014/main" val="32200769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Float</a:t>
                      </a:r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</a:t>
                      </a:r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</a:t>
                      </a:r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Variation tolerance</a:t>
                      </a:r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How occurences of a pattern can differ from each other</a:t>
                      </a:r>
                    </a:p>
                  </a:txBody>
                  <a:tcPr marL="45720" marR="45720" marT="9144" marB="9144"/>
                </a:tc>
                <a:extLst>
                  <a:ext uri="{0D108BD9-81ED-4DB2-BD59-A6C34878D82A}">
                    <a16:rowId xmlns:a16="http://schemas.microsoft.com/office/drawing/2014/main" val="28510115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Integer range</a:t>
                      </a:r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r>
                        <a:rPr lang="fr-CA" sz="1600">
                          <a:latin typeface="Consolas" panose="020B0609020204030204" pitchFamily="49" charset="0"/>
                        </a:rPr>
                        <a:t>∞</a:t>
                      </a:r>
                      <a:endParaRPr lang="en-US" sz="160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>
                          <a:latin typeface="Consolas" panose="020B0609020204030204" pitchFamily="49" charset="0"/>
                        </a:rPr>
                        <a:t>[1, ∞]</a:t>
                      </a:r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Required length</a:t>
                      </a:r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Accepted pattern length</a:t>
                      </a:r>
                    </a:p>
                  </a:txBody>
                  <a:tcPr marL="45720" marR="45720" marT="9144" marB="9144"/>
                </a:tc>
                <a:extLst>
                  <a:ext uri="{0D108BD9-81ED-4DB2-BD59-A6C34878D82A}">
                    <a16:rowId xmlns:a16="http://schemas.microsoft.com/office/drawing/2014/main" val="285712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62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i="1">
                <a:solidFill>
                  <a:schemeClr val="accent1">
                    <a:lumMod val="75000"/>
                  </a:schemeClr>
                </a:solidFill>
              </a:rPr>
              <a:t>pattern extractor</a:t>
            </a:r>
            <a:r>
              <a:rPr lang="fr-CA"/>
              <a:t>:</a:t>
            </a:r>
          </a:p>
          <a:p>
            <a:endParaRPr lang="fr-CA">
              <a:latin typeface="+mj-lt"/>
            </a:endParaRPr>
          </a:p>
          <a:p>
            <a:r>
              <a:rPr lang="fr-CA">
                <a:latin typeface="+mj-lt"/>
              </a:rPr>
              <a:t>Fragment type: 	Input type		(part</a:t>
            </a:r>
            <a:r>
              <a:rPr lang="en-US">
                <a:latin typeface="+mj-lt"/>
              </a:rPr>
              <a:t>|piece|X)</a:t>
            </a:r>
            <a:endParaRPr lang="fr-CA">
              <a:latin typeface="+mj-lt"/>
            </a:endParaRPr>
          </a:p>
          <a:p>
            <a:r>
              <a:rPr lang="fr-CA">
                <a:latin typeface="+mj-lt"/>
              </a:rPr>
              <a:t>Fragment type: 	Unit type			(part|bar|X)</a:t>
            </a:r>
          </a:p>
          <a:p>
            <a:r>
              <a:rPr lang="fr-CA">
                <a:latin typeface="+mj-lt"/>
              </a:rPr>
              <a:t>UInt:				Min length		(optional, 0)</a:t>
            </a:r>
          </a:p>
          <a:p>
            <a:r>
              <a:rPr lang="fr-CA">
                <a:latin typeface="+mj-lt"/>
              </a:rPr>
              <a:t>UInt:				Max length		(optional, infinity)</a:t>
            </a:r>
          </a:p>
          <a:p>
            <a:r>
              <a:rPr lang="fr-CA">
                <a:latin typeface="+mj-lt"/>
              </a:rPr>
              <a:t>[0-1] Float:		Matching severity (0-&gt; everything is a pattern, 1-&gt; only perfect equality)</a:t>
            </a:r>
          </a:p>
          <a:p>
            <a:endParaRPr lang="fr-CA">
              <a:latin typeface="+mj-lt"/>
            </a:endParaRPr>
          </a:p>
          <a:p>
            <a:endParaRPr lang="fr-CA">
              <a:latin typeface="+mj-lt"/>
            </a:endParaRPr>
          </a:p>
          <a:p>
            <a:r>
              <a:rPr lang="fr-CA">
                <a:latin typeface="+mj-lt"/>
              </a:rPr>
              <a:t>Self loop pattern (contains pattern, etc.) -&gt; schema can be cyclic after all (but cycles can only be a single nodes in length)</a:t>
            </a:r>
          </a:p>
          <a:p>
            <a:endParaRPr lang="fr-CA">
              <a:latin typeface="+mj-lt"/>
            </a:endParaRPr>
          </a:p>
          <a:p>
            <a:r>
              <a:rPr lang="fr-CA">
                <a:latin typeface="+mj-lt"/>
              </a:rPr>
              <a:t>The pattern extractor adds a new type in the schema at runtime between the Input type node and the Unity type node -&gt; the schema is built a runtime	</a:t>
            </a:r>
          </a:p>
          <a:p>
            <a:endParaRPr lang="fr-CA">
              <a:latin typeface="+mj-lt"/>
            </a:endParaRPr>
          </a:p>
          <a:p>
            <a:r>
              <a:rPr lang="fr-CA">
                <a:latin typeface="+mj-lt"/>
              </a:rPr>
              <a:t>Imaginons que le riff c&lt;est 4 mesures pareilles … on veut pas un riff de 1 bar, mais de 4 bar… faut favoriser le 4 bars</a:t>
            </a:r>
          </a:p>
          <a:p>
            <a:endParaRPr lang="fr-CA">
              <a:latin typeface="+mj-lt"/>
            </a:endParaRPr>
          </a:p>
          <a:p>
            <a:r>
              <a:rPr lang="fr-CA">
                <a:latin typeface="+mj-lt"/>
              </a:rPr>
              <a:t>Les fragments doivent implementer un operator == et il y a un operator get difference pour faire des match a peu pres qui default sur static_cast</a:t>
            </a:r>
            <a:r>
              <a:rPr lang="en-US">
                <a:latin typeface="+mj-lt"/>
              </a:rPr>
              <a:t>&lt;double&gt;(operator ==)</a:t>
            </a:r>
            <a:endParaRPr lang="fr-CA">
              <a:latin typeface="+mj-lt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457624"/>
            <a:ext cx="6620005" cy="4163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Module prototypes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458042" y="6526737"/>
            <a:ext cx="6620005" cy="278099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400">
                <a:solidFill>
                  <a:schemeClr val="tx1">
                    <a:lumMod val="65000"/>
                    <a:lumOff val="35000"/>
                  </a:schemeClr>
                </a:solidFill>
              </a:rPr>
              <a:t>Guitar Riff Extraction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54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2405517" y="1955394"/>
            <a:ext cx="6513535" cy="37752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Flowchart: Alternate Process 2"/>
          <p:cNvSpPr/>
          <p:nvPr/>
        </p:nvSpPr>
        <p:spPr>
          <a:xfrm>
            <a:off x="3754415" y="2612726"/>
            <a:ext cx="3704834" cy="3017723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Flowchart: Alternate Process 3"/>
          <p:cNvSpPr/>
          <p:nvPr/>
        </p:nvSpPr>
        <p:spPr>
          <a:xfrm>
            <a:off x="4296949" y="2699361"/>
            <a:ext cx="613776" cy="281835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/>
              <a:t>Piece</a:t>
            </a:r>
            <a:endParaRPr lang="en-US" sz="1400"/>
          </a:p>
        </p:txBody>
      </p:sp>
      <p:sp>
        <p:nvSpPr>
          <p:cNvPr id="5" name="Flowchart: Alternate Process 4"/>
          <p:cNvSpPr/>
          <p:nvPr/>
        </p:nvSpPr>
        <p:spPr>
          <a:xfrm>
            <a:off x="3877327" y="3701443"/>
            <a:ext cx="1453020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/>
              <a:t>FullyAggregatedStack</a:t>
            </a:r>
            <a:endParaRPr lang="en-US" sz="1100"/>
          </a:p>
        </p:txBody>
      </p:sp>
      <p:sp>
        <p:nvSpPr>
          <p:cNvPr id="6" name="Flowchart: Alternate Process 5"/>
          <p:cNvSpPr/>
          <p:nvPr/>
        </p:nvSpPr>
        <p:spPr>
          <a:xfrm>
            <a:off x="4263284" y="3185100"/>
            <a:ext cx="1029224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/>
              <a:t>TempoSection</a:t>
            </a:r>
            <a:endParaRPr lang="en-US" sz="1100"/>
          </a:p>
        </p:txBody>
      </p:sp>
      <p:sp>
        <p:nvSpPr>
          <p:cNvPr id="7" name="Flowchart: Alternate Process 6"/>
          <p:cNvSpPr/>
          <p:nvPr/>
        </p:nvSpPr>
        <p:spPr>
          <a:xfrm>
            <a:off x="5831972" y="2821361"/>
            <a:ext cx="1453020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/>
              <a:t>TimeSignatureSection</a:t>
            </a:r>
            <a:endParaRPr lang="en-US" sz="1100"/>
          </a:p>
        </p:txBody>
      </p:sp>
      <p:cxnSp>
        <p:nvCxnSpPr>
          <p:cNvPr id="8" name="Straight Arrow Connector 7"/>
          <p:cNvCxnSpPr>
            <a:cxnSpLocks/>
            <a:stCxn id="4" idx="3"/>
            <a:endCxn id="7" idx="1"/>
          </p:cNvCxnSpPr>
          <p:nvPr/>
        </p:nvCxnSpPr>
        <p:spPr>
          <a:xfrm>
            <a:off x="4910725" y="2840279"/>
            <a:ext cx="921247" cy="1220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3955312" y="2981196"/>
            <a:ext cx="341637" cy="72024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4" idx="2"/>
            <a:endCxn id="6" idx="0"/>
          </p:cNvCxnSpPr>
          <p:nvPr/>
        </p:nvCxnSpPr>
        <p:spPr>
          <a:xfrm>
            <a:off x="4603837" y="2981196"/>
            <a:ext cx="174059" cy="20390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Alternate Process 10"/>
          <p:cNvSpPr/>
          <p:nvPr/>
        </p:nvSpPr>
        <p:spPr>
          <a:xfrm>
            <a:off x="5505188" y="3704565"/>
            <a:ext cx="478079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/>
              <a:t>Bar</a:t>
            </a:r>
            <a:endParaRPr lang="en-US" sz="1100"/>
          </a:p>
        </p:txBody>
      </p:sp>
      <p:cxnSp>
        <p:nvCxnSpPr>
          <p:cNvPr id="12" name="Straight Arrow Connector 11"/>
          <p:cNvCxnSpPr>
            <a:cxnSpLocks/>
            <a:stCxn id="6" idx="2"/>
            <a:endCxn id="11" idx="0"/>
          </p:cNvCxnSpPr>
          <p:nvPr/>
        </p:nvCxnSpPr>
        <p:spPr>
          <a:xfrm>
            <a:off x="4777896" y="3466935"/>
            <a:ext cx="966332" cy="2376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owchart: Alternate Process 13"/>
          <p:cNvSpPr/>
          <p:nvPr/>
        </p:nvSpPr>
        <p:spPr>
          <a:xfrm>
            <a:off x="4622104" y="4233791"/>
            <a:ext cx="1471808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/>
              <a:t>InBarAggregatedStack</a:t>
            </a:r>
            <a:endParaRPr lang="en-US" sz="1100"/>
          </a:p>
        </p:txBody>
      </p:sp>
      <p:sp>
        <p:nvSpPr>
          <p:cNvPr id="15" name="Flowchart: Alternate Process 14"/>
          <p:cNvSpPr/>
          <p:nvPr/>
        </p:nvSpPr>
        <p:spPr>
          <a:xfrm>
            <a:off x="4813126" y="4734818"/>
            <a:ext cx="1089764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/>
              <a:t>CanonicalStack</a:t>
            </a:r>
            <a:endParaRPr lang="en-US" sz="1100"/>
          </a:p>
        </p:txBody>
      </p:sp>
      <p:sp>
        <p:nvSpPr>
          <p:cNvPr id="16" name="Flowchart: Alternate Process 15"/>
          <p:cNvSpPr/>
          <p:nvPr/>
        </p:nvSpPr>
        <p:spPr>
          <a:xfrm>
            <a:off x="5053730" y="5235845"/>
            <a:ext cx="608555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/>
              <a:t>Slice</a:t>
            </a:r>
            <a:endParaRPr lang="en-US" sz="1100"/>
          </a:p>
        </p:txBody>
      </p:sp>
      <p:cxnSp>
        <p:nvCxnSpPr>
          <p:cNvPr id="17" name="Straight Arrow Connector 16"/>
          <p:cNvCxnSpPr>
            <a:cxnSpLocks/>
            <a:stCxn id="11" idx="2"/>
            <a:endCxn id="14" idx="0"/>
          </p:cNvCxnSpPr>
          <p:nvPr/>
        </p:nvCxnSpPr>
        <p:spPr>
          <a:xfrm flipH="1">
            <a:off x="5358008" y="3986400"/>
            <a:ext cx="386220" cy="24739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5" idx="2"/>
            <a:endCxn id="14" idx="0"/>
          </p:cNvCxnSpPr>
          <p:nvPr/>
        </p:nvCxnSpPr>
        <p:spPr>
          <a:xfrm>
            <a:off x="4603837" y="3983278"/>
            <a:ext cx="754171" cy="25051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14" idx="2"/>
            <a:endCxn id="15" idx="0"/>
          </p:cNvCxnSpPr>
          <p:nvPr/>
        </p:nvCxnSpPr>
        <p:spPr>
          <a:xfrm>
            <a:off x="5358008" y="4515626"/>
            <a:ext cx="0" cy="21919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2"/>
            <a:endCxn id="16" idx="0"/>
          </p:cNvCxnSpPr>
          <p:nvPr/>
        </p:nvCxnSpPr>
        <p:spPr>
          <a:xfrm>
            <a:off x="5358008" y="5016653"/>
            <a:ext cx="0" cy="21919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Flowchart: Alternate Process 20"/>
          <p:cNvSpPr/>
          <p:nvPr/>
        </p:nvSpPr>
        <p:spPr>
          <a:xfrm>
            <a:off x="2557920" y="2612726"/>
            <a:ext cx="1062101" cy="206053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Flowchart: Alternate Process 21"/>
          <p:cNvSpPr/>
          <p:nvPr/>
        </p:nvSpPr>
        <p:spPr>
          <a:xfrm>
            <a:off x="2784957" y="2735626"/>
            <a:ext cx="608554" cy="281835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/>
              <a:t>Piece</a:t>
            </a:r>
            <a:endParaRPr lang="en-US" sz="1400"/>
          </a:p>
        </p:txBody>
      </p:sp>
      <p:sp>
        <p:nvSpPr>
          <p:cNvPr id="23" name="Flowchart: Alternate Process 22"/>
          <p:cNvSpPr/>
          <p:nvPr/>
        </p:nvSpPr>
        <p:spPr>
          <a:xfrm>
            <a:off x="2829252" y="3236653"/>
            <a:ext cx="519961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/>
              <a:t>Part</a:t>
            </a:r>
            <a:endParaRPr lang="en-US" sz="1400"/>
          </a:p>
        </p:txBody>
      </p:sp>
      <p:sp>
        <p:nvSpPr>
          <p:cNvPr id="24" name="Flowchart: Alternate Process 23"/>
          <p:cNvSpPr/>
          <p:nvPr/>
        </p:nvSpPr>
        <p:spPr>
          <a:xfrm>
            <a:off x="2685268" y="3737680"/>
            <a:ext cx="807928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/>
              <a:t>Octave</a:t>
            </a:r>
            <a:endParaRPr lang="en-US" sz="1400"/>
          </a:p>
        </p:txBody>
      </p:sp>
      <p:sp>
        <p:nvSpPr>
          <p:cNvPr id="25" name="Flowchart: Alternate Process 24"/>
          <p:cNvSpPr/>
          <p:nvPr/>
        </p:nvSpPr>
        <p:spPr>
          <a:xfrm>
            <a:off x="2784956" y="4238707"/>
            <a:ext cx="608555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/>
              <a:t>Pitch</a:t>
            </a:r>
            <a:endParaRPr lang="en-US" sz="1100"/>
          </a:p>
        </p:txBody>
      </p:sp>
      <p:cxnSp>
        <p:nvCxnSpPr>
          <p:cNvPr id="26" name="Straight Arrow Connector 25"/>
          <p:cNvCxnSpPr>
            <a:cxnSpLocks/>
            <a:stCxn id="22" idx="2"/>
            <a:endCxn id="23" idx="0"/>
          </p:cNvCxnSpPr>
          <p:nvPr/>
        </p:nvCxnSpPr>
        <p:spPr>
          <a:xfrm flipH="1">
            <a:off x="3089233" y="3017461"/>
            <a:ext cx="1" cy="21919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23" idx="2"/>
            <a:endCxn id="24" idx="0"/>
          </p:cNvCxnSpPr>
          <p:nvPr/>
        </p:nvCxnSpPr>
        <p:spPr>
          <a:xfrm flipH="1">
            <a:off x="3089232" y="3518488"/>
            <a:ext cx="1" cy="21919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4" idx="2"/>
            <a:endCxn id="25" idx="0"/>
          </p:cNvCxnSpPr>
          <p:nvPr/>
        </p:nvCxnSpPr>
        <p:spPr>
          <a:xfrm>
            <a:off x="3089232" y="4019515"/>
            <a:ext cx="2" cy="21919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30269" y="2301096"/>
            <a:ext cx="917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>
                <a:solidFill>
                  <a:schemeClr val="accent2">
                    <a:lumMod val="75000"/>
                  </a:schemeClr>
                </a:solidFill>
              </a:rPr>
              <a:t>Phonal</a:t>
            </a:r>
            <a:endParaRPr lang="fr-CA"/>
          </a:p>
        </p:txBody>
      </p:sp>
      <p:sp>
        <p:nvSpPr>
          <p:cNvPr id="30" name="Flowchart: Alternate Process 29"/>
          <p:cNvSpPr/>
          <p:nvPr/>
        </p:nvSpPr>
        <p:spPr>
          <a:xfrm>
            <a:off x="7590378" y="2608873"/>
            <a:ext cx="1215158" cy="1582751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Flowchart: Alternate Process 30"/>
          <p:cNvSpPr/>
          <p:nvPr/>
        </p:nvSpPr>
        <p:spPr>
          <a:xfrm>
            <a:off x="7719131" y="2735626"/>
            <a:ext cx="952043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/>
              <a:t>Monophonic</a:t>
            </a:r>
            <a:endParaRPr lang="en-US" sz="1100"/>
          </a:p>
        </p:txBody>
      </p:sp>
      <p:sp>
        <p:nvSpPr>
          <p:cNvPr id="32" name="Flowchart: Alternate Process 31"/>
          <p:cNvSpPr/>
          <p:nvPr/>
        </p:nvSpPr>
        <p:spPr>
          <a:xfrm>
            <a:off x="7719131" y="3272906"/>
            <a:ext cx="952043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/>
              <a:t>Homophonic</a:t>
            </a:r>
            <a:endParaRPr lang="en-US" sz="1100"/>
          </a:p>
        </p:txBody>
      </p:sp>
      <p:sp>
        <p:nvSpPr>
          <p:cNvPr id="33" name="Flowchart: Alternate Process 32"/>
          <p:cNvSpPr/>
          <p:nvPr/>
        </p:nvSpPr>
        <p:spPr>
          <a:xfrm>
            <a:off x="7734170" y="3769017"/>
            <a:ext cx="937003" cy="281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/>
              <a:t>Polyphonic</a:t>
            </a:r>
            <a:endParaRPr lang="en-US" sz="1000"/>
          </a:p>
        </p:txBody>
      </p:sp>
      <p:cxnSp>
        <p:nvCxnSpPr>
          <p:cNvPr id="34" name="Straight Arrow Connector 33"/>
          <p:cNvCxnSpPr>
            <a:cxnSpLocks/>
            <a:stCxn id="31" idx="2"/>
            <a:endCxn id="32" idx="0"/>
          </p:cNvCxnSpPr>
          <p:nvPr/>
        </p:nvCxnSpPr>
        <p:spPr>
          <a:xfrm>
            <a:off x="8195153" y="3017461"/>
            <a:ext cx="0" cy="25544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32" idx="2"/>
            <a:endCxn id="33" idx="0"/>
          </p:cNvCxnSpPr>
          <p:nvPr/>
        </p:nvCxnSpPr>
        <p:spPr>
          <a:xfrm>
            <a:off x="8195153" y="3554741"/>
            <a:ext cx="7519" cy="2142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25220" y="2304948"/>
            <a:ext cx="917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>
                <a:solidFill>
                  <a:schemeClr val="accent2">
                    <a:lumMod val="75000"/>
                  </a:schemeClr>
                </a:solidFill>
              </a:rPr>
              <a:t>Temporal</a:t>
            </a:r>
            <a:endParaRPr lang="fr-CA"/>
          </a:p>
        </p:txBody>
      </p:sp>
      <p:sp>
        <p:nvSpPr>
          <p:cNvPr id="37" name="TextBox 36"/>
          <p:cNvSpPr txBox="1"/>
          <p:nvPr/>
        </p:nvSpPr>
        <p:spPr>
          <a:xfrm>
            <a:off x="7743839" y="2301096"/>
            <a:ext cx="917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>
                <a:solidFill>
                  <a:srgbClr val="7030A0"/>
                </a:solidFill>
              </a:rPr>
              <a:t>Textural</a:t>
            </a:r>
            <a:endParaRPr lang="fr-CA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28760" y="1955394"/>
            <a:ext cx="311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/>
              <a:t>Subpiece hierarchy</a:t>
            </a:r>
            <a:endParaRPr lang="en-US"/>
          </a:p>
        </p:txBody>
      </p:sp>
      <p:sp>
        <p:nvSpPr>
          <p:cNvPr id="50" name="Flowchart: Alternate Process 49"/>
          <p:cNvSpPr/>
          <p:nvPr/>
        </p:nvSpPr>
        <p:spPr>
          <a:xfrm>
            <a:off x="5411667" y="3191470"/>
            <a:ext cx="790185" cy="26183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/>
              <a:t>Pattern</a:t>
            </a:r>
            <a:endParaRPr lang="en-US" sz="1400"/>
          </a:p>
        </p:txBody>
      </p:sp>
      <p:cxnSp>
        <p:nvCxnSpPr>
          <p:cNvPr id="51" name="Straight Arrow Connector 50"/>
          <p:cNvCxnSpPr>
            <a:cxnSpLocks/>
            <a:stCxn id="4" idx="3"/>
            <a:endCxn id="50" idx="0"/>
          </p:cNvCxnSpPr>
          <p:nvPr/>
        </p:nvCxnSpPr>
        <p:spPr>
          <a:xfrm>
            <a:off x="4910725" y="2840279"/>
            <a:ext cx="896035" cy="3511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50" idx="2"/>
            <a:endCxn id="11" idx="0"/>
          </p:cNvCxnSpPr>
          <p:nvPr/>
        </p:nvCxnSpPr>
        <p:spPr>
          <a:xfrm flipH="1">
            <a:off x="5744228" y="3453305"/>
            <a:ext cx="62532" cy="25126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Arc 60"/>
          <p:cNvSpPr/>
          <p:nvPr/>
        </p:nvSpPr>
        <p:spPr>
          <a:xfrm rot="5798970">
            <a:off x="5166358" y="1908020"/>
            <a:ext cx="1782910" cy="2132649"/>
          </a:xfrm>
          <a:prstGeom prst="arc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Curved Left 61"/>
          <p:cNvSpPr/>
          <p:nvPr/>
        </p:nvSpPr>
        <p:spPr>
          <a:xfrm rot="1843904">
            <a:off x="6121262" y="3330907"/>
            <a:ext cx="292308" cy="287562"/>
          </a:xfrm>
          <a:prstGeom prst="curvedLeftArrow">
            <a:avLst>
              <a:gd name="adj1" fmla="val 9931"/>
              <a:gd name="adj2" fmla="val 37710"/>
              <a:gd name="adj3" fmla="val 2786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47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97280" y="3645074"/>
            <a:ext cx="10058400" cy="680038"/>
          </a:xfrm>
        </p:spPr>
        <p:txBody>
          <a:bodyPr>
            <a:normAutofit/>
          </a:bodyPr>
          <a:lstStyle/>
          <a:p>
            <a:r>
              <a:rPr lang="fr-CA" sz="4000"/>
              <a:t>Process protoypes</a:t>
            </a:r>
            <a:endParaRPr lang="en-US" sz="400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458042" y="6526737"/>
            <a:ext cx="6620005" cy="278099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sz="2400">
                <a:solidFill>
                  <a:schemeClr val="tx1">
                    <a:lumMod val="65000"/>
                    <a:lumOff val="35000"/>
                  </a:schemeClr>
                </a:solidFill>
              </a:rPr>
              <a:t>Guitar Riff Extraction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503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6937</TotalTime>
  <Words>427</Words>
  <Application>Microsoft Office PowerPoint</Application>
  <PresentationFormat>Widescreen</PresentationFormat>
  <Paragraphs>160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Retrospect</vt:lpstr>
      <vt:lpstr>PowerPoint Presentation</vt:lpstr>
      <vt:lpstr>Description</vt:lpstr>
      <vt:lpstr>PowerPoint Presentation</vt:lpstr>
      <vt:lpstr>PowerPoint Presentation</vt:lpstr>
      <vt:lpstr>Module prototypes</vt:lpstr>
      <vt:lpstr>PowerPoint Presentation</vt:lpstr>
      <vt:lpstr>PowerPoint Presentation</vt:lpstr>
      <vt:lpstr>PowerPoint Presentation</vt:lpstr>
      <vt:lpstr>Process protoypes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Jérémie Coulombe</dc:creator>
  <cp:lastModifiedBy>Jérémie Coulombe</cp:lastModifiedBy>
  <cp:revision>69</cp:revision>
  <dcterms:created xsi:type="dcterms:W3CDTF">2017-04-01T21:53:59Z</dcterms:created>
  <dcterms:modified xsi:type="dcterms:W3CDTF">2017-04-08T16:42:52Z</dcterms:modified>
</cp:coreProperties>
</file>