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 id="264" r:id="rId10"/>
    <p:sldId id="265" r:id="rId11"/>
    <p:sldId id="266" r:id="rId12"/>
    <p:sldId id="272" r:id="rId13"/>
    <p:sldId id="267" r:id="rId14"/>
    <p:sldId id="268" r:id="rId15"/>
    <p:sldId id="269" r:id="rId16"/>
    <p:sldId id="270" r:id="rId17"/>
    <p:sldId id="271"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67544" y="2130425"/>
            <a:ext cx="8424936" cy="1470025"/>
          </a:xfrm>
        </p:spPr>
        <p:txBody>
          <a:bodyPr/>
          <a:lstStyle/>
          <a:p>
            <a:r>
              <a:rPr lang="zh-CN" altLang="en-US" b="1" dirty="0" smtClean="0">
                <a:latin typeface="FrankRuehl" pitchFamily="34" charset="-79"/>
                <a:cs typeface="FrankRuehl" pitchFamily="34" charset="-79"/>
              </a:rPr>
              <a:t>利用重合指数法破解</a:t>
            </a:r>
            <a:r>
              <a:rPr lang="en-US" altLang="zh-CN" b="1" dirty="0" smtClean="0">
                <a:latin typeface="FrankRuehl" pitchFamily="34" charset="-79"/>
                <a:cs typeface="FrankRuehl" pitchFamily="34" charset="-79"/>
              </a:rPr>
              <a:t>Virginia</a:t>
            </a:r>
            <a:r>
              <a:rPr lang="zh-CN" altLang="en-US" b="1" dirty="0" smtClean="0">
                <a:latin typeface="FrankRuehl" pitchFamily="34" charset="-79"/>
                <a:cs typeface="FrankRuehl" pitchFamily="34" charset="-79"/>
              </a:rPr>
              <a:t>加密</a:t>
            </a:r>
            <a:endParaRPr lang="zh-CN" altLang="en-US" dirty="0"/>
          </a:p>
        </p:txBody>
      </p:sp>
      <p:sp>
        <p:nvSpPr>
          <p:cNvPr id="5" name="副标题 4"/>
          <p:cNvSpPr>
            <a:spLocks noGrp="1"/>
          </p:cNvSpPr>
          <p:nvPr>
            <p:ph type="subTitle" idx="1"/>
          </p:nvPr>
        </p:nvSpPr>
        <p:spPr>
          <a:xfrm>
            <a:off x="755576" y="3861048"/>
            <a:ext cx="7704856" cy="910952"/>
          </a:xfrm>
        </p:spPr>
        <p:txBody>
          <a:bodyPr>
            <a:normAutofit fontScale="85000" lnSpcReduction="20000"/>
          </a:bodyPr>
          <a:lstStyle/>
          <a:p>
            <a:r>
              <a:rPr lang="zh-CN" altLang="en-US" dirty="0" smtClean="0">
                <a:solidFill>
                  <a:schemeClr val="tx2">
                    <a:lumMod val="75000"/>
                  </a:schemeClr>
                </a:solidFill>
                <a:latin typeface="黑体" pitchFamily="49" charset="-122"/>
                <a:ea typeface="黑体" pitchFamily="49" charset="-122"/>
              </a:rPr>
              <a:t>方贤进</a:t>
            </a:r>
            <a:endParaRPr lang="en-US" altLang="zh-CN" dirty="0" smtClean="0">
              <a:solidFill>
                <a:schemeClr val="tx2">
                  <a:lumMod val="75000"/>
                </a:schemeClr>
              </a:solidFill>
              <a:latin typeface="黑体" pitchFamily="49" charset="-122"/>
              <a:ea typeface="黑体" pitchFamily="49" charset="-122"/>
            </a:endParaRPr>
          </a:p>
          <a:p>
            <a:r>
              <a:rPr lang="en-US" altLang="zh-CN" dirty="0" smtClean="0">
                <a:solidFill>
                  <a:schemeClr val="tx2">
                    <a:lumMod val="75000"/>
                  </a:schemeClr>
                </a:solidFill>
              </a:rPr>
              <a:t>http://star.aust.edu.cn/~xjfang/virginia.pptx</a:t>
            </a:r>
            <a:endParaRPr lang="zh-CN" alt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3:</a:t>
            </a:r>
            <a:r>
              <a:rPr lang="zh-CN" altLang="en-US" dirty="0" smtClean="0"/>
              <a:t>将</a:t>
            </a:r>
            <a:r>
              <a:rPr lang="en-US" altLang="zh-CN" dirty="0" err="1" smtClean="0"/>
              <a:t>ciphertext</a:t>
            </a:r>
            <a:r>
              <a:rPr lang="zh-CN" altLang="en-US" dirty="0" smtClean="0"/>
              <a:t>分成</a:t>
            </a:r>
            <a:r>
              <a:rPr lang="en-US" altLang="zh-CN" dirty="0" smtClean="0"/>
              <a:t>2</a:t>
            </a:r>
            <a:r>
              <a:rPr lang="zh-CN" altLang="en-US" dirty="0" smtClean="0"/>
              <a:t>个子串</a:t>
            </a:r>
            <a:endParaRPr lang="zh-CN" altLang="en-US"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35496" y="1556792"/>
            <a:ext cx="4548188" cy="3467100"/>
          </a:xfrm>
          <a:prstGeom prst="rect">
            <a:avLst/>
          </a:prstGeom>
          <a:noFill/>
          <a:ln w="9525">
            <a:solidFill>
              <a:schemeClr val="accent1"/>
            </a:solid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572000" y="1556792"/>
            <a:ext cx="4505325" cy="3456384"/>
          </a:xfrm>
          <a:prstGeom prst="rect">
            <a:avLst/>
          </a:prstGeom>
          <a:noFill/>
          <a:ln w="9525">
            <a:solidFill>
              <a:schemeClr val="accent1"/>
            </a:solidFill>
            <a:miter lim="800000"/>
            <a:headEnd/>
            <a:tailEnd/>
          </a:ln>
        </p:spPr>
      </p:pic>
      <p:sp>
        <p:nvSpPr>
          <p:cNvPr id="6" name="TextBox 5"/>
          <p:cNvSpPr txBox="1"/>
          <p:nvPr/>
        </p:nvSpPr>
        <p:spPr>
          <a:xfrm>
            <a:off x="755576" y="5301208"/>
            <a:ext cx="7704856" cy="1077218"/>
          </a:xfrm>
          <a:prstGeom prst="rect">
            <a:avLst/>
          </a:prstGeom>
          <a:noFill/>
        </p:spPr>
        <p:txBody>
          <a:bodyPr wrap="square" rtlCol="0">
            <a:spAutoFit/>
          </a:bodyPr>
          <a:lstStyle/>
          <a:p>
            <a:r>
              <a:rPr lang="zh-CN" altLang="en-US" sz="3200" b="1" dirty="0" smtClean="0">
                <a:solidFill>
                  <a:srgbClr val="FF0000"/>
                </a:solidFill>
                <a:effectLst>
                  <a:outerShdw blurRad="38100" dist="38100" dir="2700000" algn="tl">
                    <a:srgbClr val="000000">
                      <a:alpha val="43137"/>
                    </a:srgbClr>
                  </a:outerShdw>
                </a:effectLst>
              </a:rPr>
              <a:t>计算</a:t>
            </a:r>
            <a:r>
              <a:rPr lang="en-US" altLang="zh-CN" sz="3200" b="1" dirty="0" smtClean="0">
                <a:solidFill>
                  <a:srgbClr val="FF0000"/>
                </a:solidFill>
                <a:effectLst>
                  <a:outerShdw blurRad="38100" dist="38100" dir="2700000" algn="tl">
                    <a:srgbClr val="000000">
                      <a:alpha val="43137"/>
                    </a:srgbClr>
                  </a:outerShdw>
                </a:effectLst>
              </a:rPr>
              <a:t>2</a:t>
            </a:r>
            <a:r>
              <a:rPr lang="zh-CN" altLang="en-US" sz="3200" b="1" dirty="0" smtClean="0">
                <a:solidFill>
                  <a:srgbClr val="FF0000"/>
                </a:solidFill>
                <a:effectLst>
                  <a:outerShdw blurRad="38100" dist="38100" dir="2700000" algn="tl">
                    <a:srgbClr val="000000">
                      <a:alpha val="43137"/>
                    </a:srgbClr>
                  </a:outerShdw>
                </a:effectLst>
              </a:rPr>
              <a:t>个子串的重合指数无偏估计值的平均值为</a:t>
            </a:r>
            <a:r>
              <a:rPr lang="en-US" altLang="zh-CN" sz="3200" b="1" dirty="0" smtClean="0">
                <a:solidFill>
                  <a:srgbClr val="FF0000"/>
                </a:solidFill>
                <a:effectLst>
                  <a:outerShdw blurRad="38100" dist="38100" dir="2700000" algn="tl">
                    <a:srgbClr val="000000">
                      <a:alpha val="43137"/>
                    </a:srgbClr>
                  </a:outerShdw>
                </a:effectLst>
              </a:rPr>
              <a:t>IC=0.0419</a:t>
            </a:r>
            <a:endParaRPr lang="zh-CN" altLang="en-US" sz="32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3:</a:t>
            </a:r>
            <a:r>
              <a:rPr lang="zh-CN" altLang="en-US" dirty="0" smtClean="0"/>
              <a:t>将</a:t>
            </a:r>
            <a:r>
              <a:rPr lang="en-US" altLang="zh-CN" dirty="0" err="1" smtClean="0"/>
              <a:t>ciphertext</a:t>
            </a:r>
            <a:r>
              <a:rPr lang="zh-CN" altLang="en-US" dirty="0" smtClean="0"/>
              <a:t>分成</a:t>
            </a:r>
            <a:r>
              <a:rPr lang="en-US" altLang="zh-CN" dirty="0" smtClean="0"/>
              <a:t>3</a:t>
            </a:r>
            <a:r>
              <a:rPr lang="zh-CN" altLang="en-US" dirty="0" smtClean="0"/>
              <a:t>个子串</a:t>
            </a:r>
            <a:endParaRPr lang="zh-CN" altLang="en-US" dirty="0"/>
          </a:p>
        </p:txBody>
      </p:sp>
      <p:sp>
        <p:nvSpPr>
          <p:cNvPr id="6" name="TextBox 5"/>
          <p:cNvSpPr txBox="1"/>
          <p:nvPr/>
        </p:nvSpPr>
        <p:spPr>
          <a:xfrm>
            <a:off x="755576" y="5301208"/>
            <a:ext cx="7704856" cy="1077218"/>
          </a:xfrm>
          <a:prstGeom prst="rect">
            <a:avLst/>
          </a:prstGeom>
          <a:noFill/>
        </p:spPr>
        <p:txBody>
          <a:bodyPr wrap="square" rtlCol="0">
            <a:spAutoFit/>
          </a:bodyPr>
          <a:lstStyle/>
          <a:p>
            <a:r>
              <a:rPr lang="zh-CN" altLang="en-US" sz="3200" b="1" dirty="0" smtClean="0">
                <a:solidFill>
                  <a:srgbClr val="FF0000"/>
                </a:solidFill>
                <a:effectLst>
                  <a:outerShdw blurRad="38100" dist="38100" dir="2700000" algn="tl">
                    <a:srgbClr val="000000">
                      <a:alpha val="43137"/>
                    </a:srgbClr>
                  </a:outerShdw>
                </a:effectLst>
              </a:rPr>
              <a:t>计算</a:t>
            </a:r>
            <a:r>
              <a:rPr lang="en-US" altLang="zh-CN" sz="3200" b="1" dirty="0" smtClean="0">
                <a:solidFill>
                  <a:srgbClr val="FF0000"/>
                </a:solidFill>
                <a:effectLst>
                  <a:outerShdw blurRad="38100" dist="38100" dir="2700000" algn="tl">
                    <a:srgbClr val="000000">
                      <a:alpha val="43137"/>
                    </a:srgbClr>
                  </a:outerShdw>
                </a:effectLst>
              </a:rPr>
              <a:t>3</a:t>
            </a:r>
            <a:r>
              <a:rPr lang="zh-CN" altLang="en-US" sz="3200" b="1" dirty="0" smtClean="0">
                <a:solidFill>
                  <a:srgbClr val="FF0000"/>
                </a:solidFill>
                <a:effectLst>
                  <a:outerShdw blurRad="38100" dist="38100" dir="2700000" algn="tl">
                    <a:srgbClr val="000000">
                      <a:alpha val="43137"/>
                    </a:srgbClr>
                  </a:outerShdw>
                </a:effectLst>
              </a:rPr>
              <a:t>个子串的重合指数无偏估计值的平均值为</a:t>
            </a:r>
            <a:r>
              <a:rPr lang="en-US" altLang="zh-CN" sz="3200" b="1" dirty="0" smtClean="0">
                <a:solidFill>
                  <a:srgbClr val="FF0000"/>
                </a:solidFill>
                <a:effectLst>
                  <a:outerShdw blurRad="38100" dist="38100" dir="2700000" algn="tl">
                    <a:srgbClr val="000000">
                      <a:alpha val="43137"/>
                    </a:srgbClr>
                  </a:outerShdw>
                </a:effectLst>
              </a:rPr>
              <a:t>IC=0.0419</a:t>
            </a:r>
            <a:endParaRPr lang="zh-CN" altLang="en-US" sz="3200" b="1" dirty="0">
              <a:solidFill>
                <a:srgbClr val="FF0000"/>
              </a:solidFill>
              <a:effectLst>
                <a:outerShdw blurRad="38100" dist="38100" dir="2700000" algn="tl">
                  <a:srgbClr val="000000">
                    <a:alpha val="43137"/>
                  </a:srgbClr>
                </a:outerShdw>
              </a:effectLst>
            </a:endParaRPr>
          </a:p>
        </p:txBody>
      </p:sp>
      <p:pic>
        <p:nvPicPr>
          <p:cNvPr id="17410" name="Picture 2"/>
          <p:cNvPicPr>
            <a:picLocks noGrp="1" noChangeAspect="1" noChangeArrowheads="1"/>
          </p:cNvPicPr>
          <p:nvPr>
            <p:ph idx="1"/>
          </p:nvPr>
        </p:nvPicPr>
        <p:blipFill>
          <a:blip r:embed="rId2" cstate="print"/>
          <a:srcRect/>
          <a:stretch>
            <a:fillRect/>
          </a:stretch>
        </p:blipFill>
        <p:spPr bwMode="auto">
          <a:xfrm>
            <a:off x="395536" y="1196753"/>
            <a:ext cx="4032448" cy="2232248"/>
          </a:xfrm>
          <a:prstGeom prst="rect">
            <a:avLst/>
          </a:prstGeom>
          <a:solidFill>
            <a:schemeClr val="accent5">
              <a:lumMod val="20000"/>
              <a:lumOff val="80000"/>
            </a:schemeClr>
          </a:solidFill>
          <a:ln w="9525">
            <a:solidFill>
              <a:srgbClr val="FF0000"/>
            </a:solid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4572000" y="1196752"/>
            <a:ext cx="4176464" cy="2224188"/>
          </a:xfrm>
          <a:prstGeom prst="rect">
            <a:avLst/>
          </a:prstGeom>
          <a:noFill/>
          <a:ln w="9525">
            <a:solidFill>
              <a:srgbClr val="FF0000"/>
            </a:solidFill>
            <a:miter lim="800000"/>
            <a:headEnd/>
            <a:tailEnd/>
          </a:ln>
        </p:spPr>
      </p:pic>
      <p:pic>
        <p:nvPicPr>
          <p:cNvPr id="17412" name="Picture 4"/>
          <p:cNvPicPr>
            <a:picLocks noChangeAspect="1" noChangeArrowheads="1"/>
          </p:cNvPicPr>
          <p:nvPr/>
        </p:nvPicPr>
        <p:blipFill>
          <a:blip r:embed="rId4" cstate="print"/>
          <a:srcRect/>
          <a:stretch>
            <a:fillRect/>
          </a:stretch>
        </p:blipFill>
        <p:spPr bwMode="auto">
          <a:xfrm>
            <a:off x="1979712" y="1988840"/>
            <a:ext cx="5383709" cy="2768440"/>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20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fade">
                                      <p:cBhvr>
                                        <p:cTn id="12" dur="2000"/>
                                        <p:tgtEl>
                                          <p:spTgt spid="174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fade">
                                      <p:cBhvr>
                                        <p:cTn id="17" dur="20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363272" cy="1143000"/>
          </a:xfrm>
        </p:spPr>
        <p:txBody>
          <a:bodyPr>
            <a:normAutofit/>
          </a:bodyPr>
          <a:lstStyle/>
          <a:p>
            <a:r>
              <a:rPr lang="en-US" altLang="zh-CN" sz="3200" dirty="0" smtClean="0"/>
              <a:t>Example 3:</a:t>
            </a:r>
            <a:r>
              <a:rPr lang="zh-CN" altLang="en-US" sz="3200" dirty="0" smtClean="0"/>
              <a:t>依此类推，将</a:t>
            </a:r>
            <a:r>
              <a:rPr lang="en-US" altLang="zh-CN" sz="3200" dirty="0" err="1" smtClean="0"/>
              <a:t>ciphertext</a:t>
            </a:r>
            <a:r>
              <a:rPr lang="zh-CN" altLang="en-US" sz="3200" dirty="0" smtClean="0"/>
              <a:t>分成</a:t>
            </a:r>
            <a:r>
              <a:rPr lang="en-US" altLang="zh-CN" sz="3200" dirty="0" smtClean="0"/>
              <a:t>7</a:t>
            </a:r>
            <a:r>
              <a:rPr lang="zh-CN" altLang="en-US" sz="3200" dirty="0" smtClean="0"/>
              <a:t>个子串</a:t>
            </a:r>
            <a:endParaRPr lang="zh-CN" altLang="en-US" sz="3200" dirty="0"/>
          </a:p>
        </p:txBody>
      </p:sp>
      <p:sp>
        <p:nvSpPr>
          <p:cNvPr id="6" name="TextBox 5"/>
          <p:cNvSpPr txBox="1"/>
          <p:nvPr/>
        </p:nvSpPr>
        <p:spPr>
          <a:xfrm>
            <a:off x="755576" y="5445224"/>
            <a:ext cx="7704856" cy="1077218"/>
          </a:xfrm>
          <a:prstGeom prst="rect">
            <a:avLst/>
          </a:prstGeom>
          <a:noFill/>
        </p:spPr>
        <p:txBody>
          <a:bodyPr wrap="square" rtlCol="0">
            <a:spAutoFit/>
          </a:bodyPr>
          <a:lstStyle/>
          <a:p>
            <a:r>
              <a:rPr lang="zh-CN" altLang="en-US" sz="3200" b="1" dirty="0" smtClean="0">
                <a:solidFill>
                  <a:srgbClr val="FF0000"/>
                </a:solidFill>
                <a:effectLst>
                  <a:outerShdw blurRad="38100" dist="38100" dir="2700000" algn="tl">
                    <a:srgbClr val="000000">
                      <a:alpha val="43137"/>
                    </a:srgbClr>
                  </a:outerShdw>
                </a:effectLst>
              </a:rPr>
              <a:t>计算</a:t>
            </a:r>
            <a:r>
              <a:rPr lang="en-US" altLang="zh-CN" sz="3200" b="1" dirty="0" smtClean="0">
                <a:solidFill>
                  <a:srgbClr val="FF0000"/>
                </a:solidFill>
                <a:effectLst>
                  <a:outerShdw blurRad="38100" dist="38100" dir="2700000" algn="tl">
                    <a:srgbClr val="000000">
                      <a:alpha val="43137"/>
                    </a:srgbClr>
                  </a:outerShdw>
                </a:effectLst>
              </a:rPr>
              <a:t>7</a:t>
            </a:r>
            <a:r>
              <a:rPr lang="zh-CN" altLang="en-US" sz="3200" b="1" dirty="0" smtClean="0">
                <a:solidFill>
                  <a:srgbClr val="FF0000"/>
                </a:solidFill>
                <a:effectLst>
                  <a:outerShdw blurRad="38100" dist="38100" dir="2700000" algn="tl">
                    <a:srgbClr val="000000">
                      <a:alpha val="43137"/>
                    </a:srgbClr>
                  </a:outerShdw>
                </a:effectLst>
              </a:rPr>
              <a:t>个子串的重合指数无偏估计值的平均值为</a:t>
            </a:r>
            <a:r>
              <a:rPr lang="en-US" altLang="zh-CN" sz="3200" b="1" dirty="0" smtClean="0">
                <a:solidFill>
                  <a:srgbClr val="FF0000"/>
                </a:solidFill>
                <a:effectLst>
                  <a:outerShdw blurRad="38100" dist="38100" dir="2700000" algn="tl">
                    <a:srgbClr val="000000">
                      <a:alpha val="43137"/>
                    </a:srgbClr>
                  </a:outerShdw>
                </a:effectLst>
              </a:rPr>
              <a:t>IC=0.0657</a:t>
            </a:r>
            <a:endParaRPr lang="zh-CN" altLang="en-US" sz="3200" b="1" dirty="0">
              <a:solidFill>
                <a:srgbClr val="FF0000"/>
              </a:solidFill>
              <a:effectLst>
                <a:outerShdw blurRad="38100" dist="38100" dir="2700000" algn="tl">
                  <a:srgbClr val="000000">
                    <a:alpha val="43137"/>
                  </a:srgbClr>
                </a:outerShdw>
              </a:effectLst>
            </a:endParaRPr>
          </a:p>
        </p:txBody>
      </p:sp>
      <p:sp>
        <p:nvSpPr>
          <p:cNvPr id="8" name="TextBox 7"/>
          <p:cNvSpPr txBox="1"/>
          <p:nvPr/>
        </p:nvSpPr>
        <p:spPr>
          <a:xfrm>
            <a:off x="251520" y="1268760"/>
            <a:ext cx="8712968" cy="1200329"/>
          </a:xfrm>
          <a:prstGeom prst="rect">
            <a:avLst/>
          </a:prstGeom>
          <a:solidFill>
            <a:schemeClr val="accent4">
              <a:lumMod val="20000"/>
              <a:lumOff val="80000"/>
            </a:schemeClr>
          </a:solidFill>
          <a:ln>
            <a:solidFill>
              <a:schemeClr val="accent1"/>
            </a:solidFill>
          </a:ln>
        </p:spPr>
        <p:txBody>
          <a:bodyPr wrap="square" rtlCol="0">
            <a:spAutoFit/>
          </a:bodyPr>
          <a:lstStyle/>
          <a:p>
            <a:r>
              <a:rPr lang="zh-CN" altLang="en-US" dirty="0" smtClean="0"/>
              <a:t>子串</a:t>
            </a:r>
            <a:r>
              <a:rPr lang="en-US" altLang="zh-CN" dirty="0" smtClean="0"/>
              <a:t>1</a:t>
            </a:r>
            <a:r>
              <a:rPr lang="zh-CN" altLang="en-US" dirty="0" smtClean="0"/>
              <a:t>：</a:t>
            </a:r>
            <a:r>
              <a:rPr lang="en-US" altLang="zh-CN" dirty="0" smtClean="0"/>
              <a:t>lvqbmzwwxxqziimivqvanikmbqvxbqvliiplkavncabkmbxizivbpatibazimukqqvbbxbfpqbqvlebqvqbwxvnvcvbkivviqanqiuvtvammutbgqlcmommaqmzkzeqotavlivwpmtbwtqnqimzqbbmagcnwitvuqblxubbzkiwltjnvqacwqwpkvqbdmvombnlvxjvsltjembzvqiqbwcgmikakzboqlvqjak</a:t>
            </a:r>
            <a:endParaRPr lang="zh-CN" altLang="en-US" dirty="0"/>
          </a:p>
        </p:txBody>
      </p:sp>
      <p:sp>
        <p:nvSpPr>
          <p:cNvPr id="9" name="TextBox 8"/>
          <p:cNvSpPr txBox="1"/>
          <p:nvPr/>
        </p:nvSpPr>
        <p:spPr>
          <a:xfrm>
            <a:off x="251520" y="1868631"/>
            <a:ext cx="8712968" cy="1200329"/>
          </a:xfrm>
          <a:prstGeom prst="rect">
            <a:avLst/>
          </a:prstGeom>
          <a:solidFill>
            <a:schemeClr val="accent4">
              <a:lumMod val="20000"/>
              <a:lumOff val="80000"/>
            </a:schemeClr>
          </a:solidFill>
          <a:ln>
            <a:solidFill>
              <a:schemeClr val="accent1"/>
            </a:solidFill>
          </a:ln>
        </p:spPr>
        <p:txBody>
          <a:bodyPr wrap="square" rtlCol="0">
            <a:spAutoFit/>
          </a:bodyPr>
          <a:lstStyle/>
          <a:p>
            <a:r>
              <a:rPr lang="zh-CN" altLang="en-US" dirty="0" smtClean="0"/>
              <a:t>子串</a:t>
            </a:r>
            <a:r>
              <a:rPr lang="en-US" altLang="zh-CN" dirty="0" smtClean="0"/>
              <a:t>2</a:t>
            </a:r>
            <a:r>
              <a:rPr lang="zh-CN" altLang="en-US" dirty="0" smtClean="0"/>
              <a:t>：</a:t>
            </a:r>
            <a:r>
              <a:rPr lang="en-US" altLang="zh-CN" dirty="0" smtClean="0"/>
              <a:t>vgiubgeoeearapegtavvryleriqhvtfneernbnhngguhevyavgbvegvgbfbvqcbgtbvnbbvrfvtfnvbznaeagthnpflugbqyojsnpcnbfhfacrunzvghrnnlpghvbbanbgtrlrivaqiazfsnpgrbvbgvhgbaynzwfvlevhuvbfvvqhegovosnerrvsvnktrfvevgenanvqhvkyvtfyoufgubyuvnfvrbvgihcg</a:t>
            </a:r>
            <a:endParaRPr lang="zh-CN" altLang="en-US" dirty="0"/>
          </a:p>
        </p:txBody>
      </p:sp>
      <p:sp>
        <p:nvSpPr>
          <p:cNvPr id="10" name="TextBox 9"/>
          <p:cNvSpPr txBox="1"/>
          <p:nvPr/>
        </p:nvSpPr>
        <p:spPr>
          <a:xfrm>
            <a:off x="251520" y="2516703"/>
            <a:ext cx="8712968" cy="1200329"/>
          </a:xfrm>
          <a:prstGeom prst="rect">
            <a:avLst/>
          </a:prstGeom>
          <a:solidFill>
            <a:schemeClr val="accent4">
              <a:lumMod val="20000"/>
              <a:lumOff val="80000"/>
            </a:schemeClr>
          </a:solidFill>
          <a:ln>
            <a:solidFill>
              <a:schemeClr val="accent1"/>
            </a:solidFill>
          </a:ln>
        </p:spPr>
        <p:txBody>
          <a:bodyPr wrap="square" rtlCol="0">
            <a:spAutoFit/>
          </a:bodyPr>
          <a:lstStyle/>
          <a:p>
            <a:r>
              <a:rPr lang="zh-CN" altLang="en-US" dirty="0" smtClean="0"/>
              <a:t>子串</a:t>
            </a:r>
            <a:r>
              <a:rPr lang="en-US" altLang="zh-CN" dirty="0" smtClean="0"/>
              <a:t>3</a:t>
            </a:r>
            <a:r>
              <a:rPr lang="zh-CN" altLang="en-US" dirty="0" smtClean="0"/>
              <a:t>：</a:t>
            </a:r>
            <a:r>
              <a:rPr lang="en-US" altLang="zh-CN" dirty="0" smtClean="0"/>
              <a:t>knfjklyqnjlqidafjlvswumhkjqgtmnyybnysqryjntwhsjisnntjmxfzyurzzrdsntwnfrkytmnyykjqfnxnxssnnnlnnniznjqdzxbngfyqxjufxnxssxsixhjgzaybwfljyjlxfnjjrjqdmksrwmyxzwjjxftytstsijyrjxynytizsxgspqrxkfhumsdhtknndjsynyyudfydizjjnfwfslsdhssknfxwx</a:t>
            </a:r>
          </a:p>
        </p:txBody>
      </p:sp>
      <p:sp>
        <p:nvSpPr>
          <p:cNvPr id="11" name="TextBox 10"/>
          <p:cNvSpPr txBox="1"/>
          <p:nvPr/>
        </p:nvSpPr>
        <p:spPr>
          <a:xfrm>
            <a:off x="251520" y="4077072"/>
            <a:ext cx="8712968" cy="1200329"/>
          </a:xfrm>
          <a:prstGeom prst="rect">
            <a:avLst/>
          </a:prstGeom>
          <a:solidFill>
            <a:schemeClr val="accent4">
              <a:lumMod val="20000"/>
              <a:lumOff val="80000"/>
            </a:schemeClr>
          </a:solidFill>
          <a:ln>
            <a:solidFill>
              <a:schemeClr val="accent1"/>
            </a:solidFill>
          </a:ln>
        </p:spPr>
        <p:txBody>
          <a:bodyPr wrap="square" rtlCol="0">
            <a:spAutoFit/>
          </a:bodyPr>
          <a:lstStyle/>
          <a:p>
            <a:r>
              <a:rPr lang="zh-CN" altLang="en-US" dirty="0" smtClean="0"/>
              <a:t>子串</a:t>
            </a:r>
            <a:r>
              <a:rPr lang="en-US" altLang="zh-CN" dirty="0" smtClean="0"/>
              <a:t>7</a:t>
            </a:r>
            <a:r>
              <a:rPr lang="zh-CN" altLang="en-US" dirty="0" smtClean="0"/>
              <a:t>：</a:t>
            </a:r>
            <a:r>
              <a:rPr lang="en-US" altLang="zh-CN" dirty="0" smtClean="0"/>
              <a:t>gtuvchthaxcgxufkvjwhkcxqvcgcjgnrnvvvpgqdkgpjwoagoqcetdfvgrntqizuqcuiuqvfwjgnvgfqiukqkgqfgkkthqptpkvxqkhgnejcrouzpdtqvngvueurugkgpkmdpmgocgrcpkvxtqvrfepvopkxekwfwfeouiqqgppckuktpuguyvccfpkkkqvgcggagctpckuvkgkqdtprncjegnkqgcvjgtpug</a:t>
            </a:r>
          </a:p>
        </p:txBody>
      </p:sp>
      <p:sp>
        <p:nvSpPr>
          <p:cNvPr id="12" name="TextBox 11"/>
          <p:cNvSpPr txBox="1"/>
          <p:nvPr/>
        </p:nvSpPr>
        <p:spPr>
          <a:xfrm>
            <a:off x="395536" y="3717032"/>
            <a:ext cx="1440160" cy="369332"/>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bg/>
                                          </p:spTgt>
                                        </p:tgtEl>
                                        <p:attrNameLst>
                                          <p:attrName>style.visibility</p:attrName>
                                        </p:attrNameLst>
                                      </p:cBhvr>
                                      <p:to>
                                        <p:strVal val="visible"/>
                                      </p:to>
                                    </p:set>
                                    <p:anim calcmode="lin" valueType="num">
                                      <p:cBhvr additive="base">
                                        <p:cTn id="1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9">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bg/>
                                          </p:spTgt>
                                        </p:tgtEl>
                                        <p:attrNameLst>
                                          <p:attrName>style.visibility</p:attrName>
                                        </p:attrNameLst>
                                      </p:cBhvr>
                                      <p:to>
                                        <p:strVal val="visible"/>
                                      </p:to>
                                    </p:set>
                                    <p:anim calcmode="lin" valueType="num">
                                      <p:cBhvr additive="base">
                                        <p:cTn id="27"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bg/>
                                          </p:spTgt>
                                        </p:tgtEl>
                                        <p:attrNameLst>
                                          <p:attrName>style.visibility</p:attrName>
                                        </p:attrNameLst>
                                      </p:cBhvr>
                                      <p:to>
                                        <p:strVal val="visible"/>
                                      </p:to>
                                    </p:set>
                                    <p:anim calcmode="lin" valueType="num">
                                      <p:cBhvr additive="base">
                                        <p:cTn id="43"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bg/>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9" grpId="0" build="allAtOnce" animBg="1"/>
      <p:bldP spid="10" grpId="0" build="allAtOnce" animBg="1"/>
      <p:bldP spid="11" grpId="0" build="allAtOnce" animBg="1"/>
      <p:bldP spid="12"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91264" cy="1143000"/>
          </a:xfrm>
        </p:spPr>
        <p:txBody>
          <a:bodyPr>
            <a:noAutofit/>
          </a:bodyPr>
          <a:lstStyle/>
          <a:p>
            <a:r>
              <a:rPr lang="zh-CN" altLang="en-US" sz="3200" dirty="0" smtClean="0"/>
              <a:t>将密文串划分成多个子串，分别求</a:t>
            </a:r>
            <a:r>
              <a:rPr lang="en-US" altLang="zh-CN" sz="3200" dirty="0" smtClean="0"/>
              <a:t>IC</a:t>
            </a:r>
            <a:r>
              <a:rPr lang="zh-CN" altLang="en-US" sz="3200" dirty="0" smtClean="0"/>
              <a:t>无偏估计值平均值</a:t>
            </a:r>
            <a:endParaRPr lang="zh-CN" altLang="en-US" sz="3200" dirty="0"/>
          </a:p>
        </p:txBody>
      </p:sp>
      <p:graphicFrame>
        <p:nvGraphicFramePr>
          <p:cNvPr id="4" name="内容占位符 3"/>
          <p:cNvGraphicFramePr>
            <a:graphicFrameLocks noGrp="1"/>
          </p:cNvGraphicFramePr>
          <p:nvPr>
            <p:ph idx="1"/>
          </p:nvPr>
        </p:nvGraphicFramePr>
        <p:xfrm>
          <a:off x="245454" y="1772817"/>
          <a:ext cx="8719034" cy="2991418"/>
        </p:xfrm>
        <a:graphic>
          <a:graphicData uri="http://schemas.openxmlformats.org/drawingml/2006/table">
            <a:tbl>
              <a:tblPr firstRow="1" bandRow="1">
                <a:tableStyleId>{5C22544A-7EE6-4342-B048-85BDC9FD1C3A}</a:tableStyleId>
              </a:tblPr>
              <a:tblGrid>
                <a:gridCol w="318537"/>
                <a:gridCol w="528955"/>
                <a:gridCol w="633032"/>
                <a:gridCol w="451168"/>
                <a:gridCol w="633032"/>
                <a:gridCol w="451168"/>
                <a:gridCol w="644843"/>
                <a:gridCol w="451168"/>
                <a:gridCol w="633032"/>
                <a:gridCol w="451168"/>
                <a:gridCol w="633032"/>
                <a:gridCol w="451168"/>
                <a:gridCol w="633032"/>
                <a:gridCol w="451168"/>
                <a:gridCol w="644843"/>
                <a:gridCol w="709688"/>
              </a:tblGrid>
              <a:tr h="255687">
                <a:tc rowSpan="2">
                  <a:txBody>
                    <a:bodyPr/>
                    <a:lstStyle/>
                    <a:p>
                      <a:r>
                        <a:rPr lang="zh-CN" altLang="en-US" sz="1200" dirty="0" smtClean="0"/>
                        <a:t>子</a:t>
                      </a:r>
                      <a:endParaRPr lang="en-US" altLang="zh-CN" sz="1200" dirty="0" smtClean="0"/>
                    </a:p>
                    <a:p>
                      <a:r>
                        <a:rPr lang="zh-CN" altLang="en-US" sz="1200" dirty="0" smtClean="0"/>
                        <a:t>串</a:t>
                      </a:r>
                      <a:endParaRPr lang="en-US" altLang="zh-CN" sz="1200" dirty="0" smtClean="0"/>
                    </a:p>
                    <a:p>
                      <a:r>
                        <a:rPr lang="zh-CN" altLang="en-US" sz="1200" dirty="0" smtClean="0"/>
                        <a:t>数</a:t>
                      </a:r>
                      <a:endParaRPr lang="zh-CN" altLang="en-US" sz="1200" dirty="0"/>
                    </a:p>
                  </a:txBody>
                  <a:tcPr/>
                </a:tc>
                <a:tc gridSpan="2">
                  <a:txBody>
                    <a:bodyPr/>
                    <a:lstStyle/>
                    <a:p>
                      <a:pPr algn="ctr"/>
                      <a:r>
                        <a:rPr lang="zh-CN" altLang="en-US" sz="1200" dirty="0" smtClean="0"/>
                        <a:t>子串</a:t>
                      </a:r>
                      <a:r>
                        <a:rPr lang="en-US" altLang="zh-CN" sz="1200" dirty="0" smtClean="0"/>
                        <a:t>1</a:t>
                      </a:r>
                      <a:endParaRPr lang="zh-CN" altLang="en-US" sz="1200" dirty="0"/>
                    </a:p>
                  </a:txBody>
                  <a:tcPr/>
                </a:tc>
                <a:tc hMerge="1">
                  <a:txBody>
                    <a:bodyPr/>
                    <a:lstStyle/>
                    <a:p>
                      <a:endParaRPr lang="zh-CN" altLang="en-US"/>
                    </a:p>
                  </a:txBody>
                  <a:tcPr/>
                </a:tc>
                <a:tc gridSpan="2">
                  <a:txBody>
                    <a:bodyPr/>
                    <a:lstStyle/>
                    <a:p>
                      <a:pPr algn="ctr"/>
                      <a:r>
                        <a:rPr lang="zh-CN" altLang="en-US" sz="1200" dirty="0" smtClean="0"/>
                        <a:t>子串</a:t>
                      </a:r>
                      <a:r>
                        <a:rPr lang="en-US" altLang="zh-CN" sz="1200" dirty="0" smtClean="0"/>
                        <a:t>2</a:t>
                      </a:r>
                      <a:endParaRPr lang="zh-CN" altLang="en-US" sz="1200" dirty="0"/>
                    </a:p>
                  </a:txBody>
                  <a:tcPr/>
                </a:tc>
                <a:tc hMerge="1">
                  <a:txBody>
                    <a:bodyPr/>
                    <a:lstStyle/>
                    <a:p>
                      <a:endParaRPr lang="zh-CN" altLang="en-US" dirty="0"/>
                    </a:p>
                  </a:txBody>
                  <a:tcPr/>
                </a:tc>
                <a:tc gridSpan="2">
                  <a:txBody>
                    <a:bodyPr/>
                    <a:lstStyle/>
                    <a:p>
                      <a:pPr algn="ctr"/>
                      <a:r>
                        <a:rPr lang="zh-CN" altLang="en-US" sz="1200" dirty="0" smtClean="0"/>
                        <a:t>子串</a:t>
                      </a:r>
                      <a:r>
                        <a:rPr lang="en-US" altLang="zh-CN" sz="1200" dirty="0" smtClean="0"/>
                        <a:t>3</a:t>
                      </a:r>
                      <a:endParaRPr lang="zh-CN" altLang="en-US" sz="1200" dirty="0"/>
                    </a:p>
                  </a:txBody>
                  <a:tcPr/>
                </a:tc>
                <a:tc hMerge="1">
                  <a:txBody>
                    <a:bodyPr/>
                    <a:lstStyle/>
                    <a:p>
                      <a:endParaRPr lang="zh-CN" altLang="en-US"/>
                    </a:p>
                  </a:txBody>
                  <a:tcPr/>
                </a:tc>
                <a:tc gridSpan="2">
                  <a:txBody>
                    <a:bodyPr/>
                    <a:lstStyle/>
                    <a:p>
                      <a:pPr algn="ctr"/>
                      <a:r>
                        <a:rPr lang="zh-CN" altLang="en-US" sz="1200" dirty="0" smtClean="0"/>
                        <a:t>子串</a:t>
                      </a:r>
                      <a:r>
                        <a:rPr lang="en-US" altLang="zh-CN" sz="1200" dirty="0" smtClean="0"/>
                        <a:t>4</a:t>
                      </a:r>
                      <a:endParaRPr lang="zh-CN" altLang="en-US" sz="1200" dirty="0"/>
                    </a:p>
                  </a:txBody>
                  <a:tcPr/>
                </a:tc>
                <a:tc hMerge="1">
                  <a:txBody>
                    <a:bodyPr/>
                    <a:lstStyle/>
                    <a:p>
                      <a:endParaRPr lang="zh-CN" altLang="en-US"/>
                    </a:p>
                  </a:txBody>
                  <a:tcPr/>
                </a:tc>
                <a:tc gridSpan="2">
                  <a:txBody>
                    <a:bodyPr/>
                    <a:lstStyle/>
                    <a:p>
                      <a:pPr algn="ctr"/>
                      <a:r>
                        <a:rPr lang="zh-CN" altLang="en-US" sz="1200" dirty="0" smtClean="0"/>
                        <a:t>子串</a:t>
                      </a:r>
                      <a:r>
                        <a:rPr lang="en-US" altLang="zh-CN" sz="1200" dirty="0" smtClean="0"/>
                        <a:t>5</a:t>
                      </a:r>
                      <a:endParaRPr lang="zh-CN" altLang="en-US" sz="1200" dirty="0"/>
                    </a:p>
                  </a:txBody>
                  <a:tcPr/>
                </a:tc>
                <a:tc hMerge="1">
                  <a:txBody>
                    <a:bodyPr/>
                    <a:lstStyle/>
                    <a:p>
                      <a:endParaRPr lang="zh-CN" altLang="en-US"/>
                    </a:p>
                  </a:txBody>
                  <a:tcPr/>
                </a:tc>
                <a:tc gridSpan="2">
                  <a:txBody>
                    <a:bodyPr/>
                    <a:lstStyle/>
                    <a:p>
                      <a:pPr algn="ctr"/>
                      <a:r>
                        <a:rPr lang="zh-CN" altLang="en-US" sz="1200" dirty="0" smtClean="0"/>
                        <a:t>子串</a:t>
                      </a:r>
                      <a:r>
                        <a:rPr lang="en-US" altLang="zh-CN" sz="1200" dirty="0" smtClean="0"/>
                        <a:t>6</a:t>
                      </a:r>
                      <a:endParaRPr lang="zh-CN" altLang="en-US" sz="1200" dirty="0"/>
                    </a:p>
                  </a:txBody>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子串</a:t>
                      </a:r>
                      <a:r>
                        <a:rPr lang="en-US" altLang="zh-CN" sz="1200" dirty="0" smtClean="0"/>
                        <a:t>7</a:t>
                      </a:r>
                      <a:endParaRPr lang="zh-CN" altLang="en-US" sz="1200" dirty="0" smtClean="0"/>
                    </a:p>
                  </a:txBody>
                  <a:tcPr/>
                </a:tc>
                <a:tc hMerge="1">
                  <a:txBody>
                    <a:bodyPr/>
                    <a:lstStyle/>
                    <a:p>
                      <a:endParaRPr lang="zh-CN" alt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平</a:t>
                      </a:r>
                      <a:endParaRPr lang="en-US" altLang="zh-CN" sz="12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均</a:t>
                      </a:r>
                      <a:endParaRPr lang="en-US" altLang="zh-CN" sz="12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IC</a:t>
                      </a:r>
                      <a:endParaRPr lang="zh-CN" altLang="en-US" sz="1200" dirty="0" smtClean="0"/>
                    </a:p>
                  </a:txBody>
                  <a:tcPr/>
                </a:tc>
              </a:tr>
              <a:tr h="357962">
                <a:tc vMerge="1">
                  <a:txBody>
                    <a:bodyPr/>
                    <a:lstStyle/>
                    <a:p>
                      <a:endParaRPr lang="zh-CN" altLang="en-US"/>
                    </a:p>
                  </a:txBody>
                  <a:tcP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IC</a:t>
                      </a:r>
                      <a:endParaRPr lang="zh-CN" altLang="en-US" sz="1200" dirty="0" smtClean="0"/>
                    </a:p>
                    <a:p>
                      <a:pPr algn="ctr"/>
                      <a:endParaRPr lang="zh-CN" altLang="en-US" sz="1200" dirty="0"/>
                    </a:p>
                  </a:txBody>
                  <a:tcPr anchor="ctr"/>
                </a:tc>
                <a:tc vMerge="1">
                  <a:txBody>
                    <a:bodyPr/>
                    <a:lstStyle/>
                    <a:p>
                      <a:pPr algn="ctr"/>
                      <a:endParaRPr lang="zh-CN" altLang="en-US" sz="1400" dirty="0"/>
                    </a:p>
                  </a:txBody>
                  <a:tcPr/>
                </a:tc>
              </a:tr>
              <a:tr h="291106">
                <a:tc>
                  <a:txBody>
                    <a:bodyPr/>
                    <a:lstStyle/>
                    <a:p>
                      <a:pPr algn="ctr"/>
                      <a:r>
                        <a:rPr lang="en-US" altLang="zh-CN" sz="1200" dirty="0" smtClean="0"/>
                        <a:t>1</a:t>
                      </a:r>
                      <a:endParaRPr lang="zh-CN" altLang="en-US" sz="1200" dirty="0"/>
                    </a:p>
                  </a:txBody>
                  <a:tcPr/>
                </a:tc>
                <a:tc>
                  <a:txBody>
                    <a:bodyPr/>
                    <a:lstStyle/>
                    <a:p>
                      <a:r>
                        <a:rPr lang="en-US" altLang="zh-CN" sz="1200" dirty="0" smtClean="0"/>
                        <a:t>1609</a:t>
                      </a:r>
                      <a:endParaRPr lang="zh-CN" altLang="en-US" sz="1200" dirty="0"/>
                    </a:p>
                  </a:txBody>
                  <a:tcPr/>
                </a:tc>
                <a:tc>
                  <a:txBody>
                    <a:bodyPr/>
                    <a:lstStyle/>
                    <a:p>
                      <a:r>
                        <a:rPr lang="en-US" altLang="zh-CN" sz="1200" dirty="0" smtClean="0"/>
                        <a:t>0.0419</a:t>
                      </a:r>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0.0419</a:t>
                      </a:r>
                      <a:endParaRPr lang="zh-CN" altLang="en-US" sz="1200" dirty="0"/>
                    </a:p>
                  </a:txBody>
                  <a:tcPr/>
                </a:tc>
              </a:tr>
              <a:tr h="281256">
                <a:tc>
                  <a:txBody>
                    <a:bodyPr/>
                    <a:lstStyle/>
                    <a:p>
                      <a:pPr algn="ctr"/>
                      <a:r>
                        <a:rPr lang="en-US" altLang="zh-CN" sz="1200" dirty="0" smtClean="0"/>
                        <a:t>2</a:t>
                      </a:r>
                      <a:endParaRPr lang="zh-CN" altLang="en-US" sz="1200" dirty="0"/>
                    </a:p>
                  </a:txBody>
                  <a:tcPr/>
                </a:tc>
                <a:tc>
                  <a:txBody>
                    <a:bodyPr/>
                    <a:lstStyle/>
                    <a:p>
                      <a:r>
                        <a:rPr lang="en-US" altLang="zh-CN" sz="1200" dirty="0" smtClean="0"/>
                        <a:t>805</a:t>
                      </a:r>
                      <a:endParaRPr lang="zh-CN" altLang="en-US" sz="1200" dirty="0"/>
                    </a:p>
                  </a:txBody>
                  <a:tcPr/>
                </a:tc>
                <a:tc>
                  <a:txBody>
                    <a:bodyPr/>
                    <a:lstStyle/>
                    <a:p>
                      <a:r>
                        <a:rPr lang="en-US" altLang="zh-CN" sz="1200" dirty="0" smtClean="0"/>
                        <a:t>0.0427</a:t>
                      </a:r>
                      <a:endParaRPr lang="zh-CN" altLang="en-US" sz="1200" dirty="0"/>
                    </a:p>
                  </a:txBody>
                  <a:tcPr>
                    <a:solidFill>
                      <a:schemeClr val="accent2">
                        <a:lumMod val="40000"/>
                        <a:lumOff val="60000"/>
                      </a:schemeClr>
                    </a:solidFill>
                  </a:tcPr>
                </a:tc>
                <a:tc>
                  <a:txBody>
                    <a:bodyPr/>
                    <a:lstStyle/>
                    <a:p>
                      <a:r>
                        <a:rPr lang="en-US" altLang="zh-CN" sz="1200" dirty="0" smtClean="0"/>
                        <a:t>804</a:t>
                      </a:r>
                      <a:endParaRPr lang="zh-CN" altLang="en-US" sz="1200" dirty="0"/>
                    </a:p>
                  </a:txBody>
                  <a:tcPr/>
                </a:tc>
                <a:tc>
                  <a:txBody>
                    <a:bodyPr/>
                    <a:lstStyle/>
                    <a:p>
                      <a:r>
                        <a:rPr lang="en-US" altLang="zh-CN" sz="1200" dirty="0" smtClean="0"/>
                        <a:t>0.0411</a:t>
                      </a:r>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0.0419</a:t>
                      </a:r>
                      <a:endParaRPr lang="zh-CN" altLang="en-US" sz="1200" dirty="0"/>
                    </a:p>
                  </a:txBody>
                  <a:tcPr/>
                </a:tc>
              </a:tr>
              <a:tr h="281256">
                <a:tc>
                  <a:txBody>
                    <a:bodyPr/>
                    <a:lstStyle/>
                    <a:p>
                      <a:pPr algn="ctr"/>
                      <a:r>
                        <a:rPr lang="en-US" altLang="zh-CN" sz="1200" dirty="0" smtClean="0"/>
                        <a:t>3</a:t>
                      </a:r>
                      <a:endParaRPr lang="zh-CN" altLang="en-US" sz="1200" dirty="0"/>
                    </a:p>
                  </a:txBody>
                  <a:tcPr/>
                </a:tc>
                <a:tc>
                  <a:txBody>
                    <a:bodyPr/>
                    <a:lstStyle/>
                    <a:p>
                      <a:r>
                        <a:rPr lang="en-US" altLang="zh-CN" sz="1200" dirty="0" smtClean="0"/>
                        <a:t>537</a:t>
                      </a:r>
                      <a:endParaRPr lang="zh-CN" altLang="en-US" sz="1200" dirty="0"/>
                    </a:p>
                  </a:txBody>
                  <a:tcPr/>
                </a:tc>
                <a:tc>
                  <a:txBody>
                    <a:bodyPr/>
                    <a:lstStyle/>
                    <a:p>
                      <a:r>
                        <a:rPr lang="en-US" altLang="zh-CN" sz="1200" dirty="0" smtClean="0"/>
                        <a:t>0.0417</a:t>
                      </a:r>
                      <a:endParaRPr lang="zh-CN" altLang="en-US" sz="1200" dirty="0"/>
                    </a:p>
                  </a:txBody>
                  <a:tcPr>
                    <a:solidFill>
                      <a:schemeClr val="accent2">
                        <a:lumMod val="40000"/>
                        <a:lumOff val="60000"/>
                      </a:schemeClr>
                    </a:solidFill>
                  </a:tcPr>
                </a:tc>
                <a:tc>
                  <a:txBody>
                    <a:bodyPr/>
                    <a:lstStyle/>
                    <a:p>
                      <a:r>
                        <a:rPr lang="en-US" altLang="zh-CN" sz="1200" dirty="0" smtClean="0"/>
                        <a:t>536</a:t>
                      </a:r>
                      <a:endParaRPr lang="zh-CN" altLang="en-US" sz="1200" dirty="0"/>
                    </a:p>
                  </a:txBody>
                  <a:tcPr/>
                </a:tc>
                <a:tc>
                  <a:txBody>
                    <a:bodyPr/>
                    <a:lstStyle/>
                    <a:p>
                      <a:r>
                        <a:rPr lang="en-US" altLang="zh-CN" sz="1200" dirty="0" smtClean="0"/>
                        <a:t>0.0417</a:t>
                      </a:r>
                      <a:endParaRPr lang="zh-CN" altLang="en-US" sz="1200" dirty="0"/>
                    </a:p>
                  </a:txBody>
                  <a:tcPr>
                    <a:solidFill>
                      <a:schemeClr val="accent2">
                        <a:lumMod val="40000"/>
                        <a:lumOff val="60000"/>
                      </a:schemeClr>
                    </a:solidFill>
                  </a:tcPr>
                </a:tc>
                <a:tc>
                  <a:txBody>
                    <a:bodyPr/>
                    <a:lstStyle/>
                    <a:p>
                      <a:r>
                        <a:rPr lang="en-US" altLang="zh-CN" sz="1200" dirty="0" smtClean="0"/>
                        <a:t>536</a:t>
                      </a:r>
                      <a:endParaRPr lang="zh-CN" altLang="en-US" sz="1200" dirty="0"/>
                    </a:p>
                  </a:txBody>
                  <a:tcPr/>
                </a:tc>
                <a:tc>
                  <a:txBody>
                    <a:bodyPr/>
                    <a:lstStyle/>
                    <a:p>
                      <a:r>
                        <a:rPr lang="en-US" altLang="zh-CN" sz="1200" dirty="0" smtClean="0"/>
                        <a:t>0.0424</a:t>
                      </a:r>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0.0419</a:t>
                      </a:r>
                      <a:endParaRPr lang="zh-CN" altLang="en-US" sz="1200" dirty="0"/>
                    </a:p>
                  </a:txBody>
                  <a:tcPr/>
                </a:tc>
              </a:tr>
              <a:tr h="281256">
                <a:tc>
                  <a:txBody>
                    <a:bodyPr/>
                    <a:lstStyle/>
                    <a:p>
                      <a:pPr algn="ctr"/>
                      <a:r>
                        <a:rPr lang="en-US" altLang="zh-CN" sz="1200" dirty="0" smtClean="0"/>
                        <a:t>4</a:t>
                      </a:r>
                      <a:endParaRPr lang="zh-CN" altLang="en-US" sz="1200" dirty="0"/>
                    </a:p>
                  </a:txBody>
                  <a:tcPr/>
                </a:tc>
                <a:tc>
                  <a:txBody>
                    <a:bodyPr/>
                    <a:lstStyle/>
                    <a:p>
                      <a:r>
                        <a:rPr lang="en-US" altLang="zh-CN" sz="1200" dirty="0" smtClean="0"/>
                        <a:t>403</a:t>
                      </a:r>
                      <a:endParaRPr lang="zh-CN" altLang="en-US" sz="1200" dirty="0"/>
                    </a:p>
                  </a:txBody>
                  <a:tcPr/>
                </a:tc>
                <a:tc>
                  <a:txBody>
                    <a:bodyPr/>
                    <a:lstStyle/>
                    <a:p>
                      <a:r>
                        <a:rPr lang="en-US" altLang="zh-CN" sz="1200" dirty="0" smtClean="0"/>
                        <a:t>0.0425</a:t>
                      </a:r>
                      <a:endParaRPr lang="zh-CN" altLang="en-US" sz="1200" dirty="0"/>
                    </a:p>
                  </a:txBody>
                  <a:tcPr>
                    <a:solidFill>
                      <a:schemeClr val="accent2">
                        <a:lumMod val="40000"/>
                        <a:lumOff val="60000"/>
                      </a:schemeClr>
                    </a:solidFill>
                  </a:tcPr>
                </a:tc>
                <a:tc>
                  <a:txBody>
                    <a:bodyPr/>
                    <a:lstStyle/>
                    <a:p>
                      <a:r>
                        <a:rPr lang="en-US" altLang="zh-CN" sz="1200" dirty="0" smtClean="0"/>
                        <a:t>402</a:t>
                      </a:r>
                      <a:endParaRPr lang="zh-CN" altLang="en-US" sz="1200" dirty="0"/>
                    </a:p>
                  </a:txBody>
                  <a:tcPr/>
                </a:tc>
                <a:tc>
                  <a:txBody>
                    <a:bodyPr/>
                    <a:lstStyle/>
                    <a:p>
                      <a:r>
                        <a:rPr lang="en-US" altLang="zh-CN" sz="1200" dirty="0" smtClean="0"/>
                        <a:t>0.0.98</a:t>
                      </a:r>
                      <a:endParaRPr lang="zh-CN" altLang="en-US" sz="1200" dirty="0"/>
                    </a:p>
                  </a:txBody>
                  <a:tcPr>
                    <a:solidFill>
                      <a:schemeClr val="accent2">
                        <a:lumMod val="40000"/>
                        <a:lumOff val="60000"/>
                      </a:schemeClr>
                    </a:solidFill>
                  </a:tcPr>
                </a:tc>
                <a:tc>
                  <a:txBody>
                    <a:bodyPr/>
                    <a:lstStyle/>
                    <a:p>
                      <a:r>
                        <a:rPr lang="en-US" altLang="zh-CN" sz="1200" dirty="0" smtClean="0"/>
                        <a:t>402</a:t>
                      </a:r>
                      <a:endParaRPr lang="zh-CN" altLang="en-US" sz="1200" dirty="0"/>
                    </a:p>
                  </a:txBody>
                  <a:tcPr/>
                </a:tc>
                <a:tc>
                  <a:txBody>
                    <a:bodyPr/>
                    <a:lstStyle/>
                    <a:p>
                      <a:r>
                        <a:rPr lang="en-US" altLang="zh-CN" sz="1200" dirty="0" smtClean="0"/>
                        <a:t>0.0424</a:t>
                      </a:r>
                      <a:endParaRPr lang="zh-CN" altLang="en-US" sz="1200" dirty="0"/>
                    </a:p>
                  </a:txBody>
                  <a:tcPr>
                    <a:solidFill>
                      <a:schemeClr val="accent2">
                        <a:lumMod val="40000"/>
                        <a:lumOff val="60000"/>
                      </a:schemeClr>
                    </a:solidFill>
                  </a:tcPr>
                </a:tc>
                <a:tc>
                  <a:txBody>
                    <a:bodyPr/>
                    <a:lstStyle/>
                    <a:p>
                      <a:r>
                        <a:rPr lang="en-US" altLang="zh-CN" sz="1200" dirty="0" smtClean="0"/>
                        <a:t>402</a:t>
                      </a:r>
                      <a:endParaRPr lang="zh-CN" altLang="en-US" sz="1200" dirty="0"/>
                    </a:p>
                  </a:txBody>
                  <a:tcPr/>
                </a:tc>
                <a:tc>
                  <a:txBody>
                    <a:bodyPr/>
                    <a:lstStyle/>
                    <a:p>
                      <a:r>
                        <a:rPr lang="en-US" altLang="zh-CN" sz="1200" dirty="0" smtClean="0"/>
                        <a:t>0.0427</a:t>
                      </a:r>
                      <a:endParaRPr lang="zh-CN" altLang="en-US" sz="1200" dirty="0"/>
                    </a:p>
                  </a:txBody>
                  <a:tcPr>
                    <a:solidFill>
                      <a:schemeClr val="accent2">
                        <a:lumMod val="40000"/>
                        <a:lumOff val="60000"/>
                      </a:schemeClr>
                    </a:solidFill>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0.0419</a:t>
                      </a:r>
                      <a:endParaRPr lang="zh-CN" altLang="en-US" sz="1200" dirty="0"/>
                    </a:p>
                  </a:txBody>
                  <a:tcPr/>
                </a:tc>
              </a:tr>
              <a:tr h="281256">
                <a:tc>
                  <a:txBody>
                    <a:bodyPr/>
                    <a:lstStyle/>
                    <a:p>
                      <a:pPr algn="ctr"/>
                      <a:r>
                        <a:rPr lang="en-US" altLang="zh-CN" sz="1200" dirty="0" smtClean="0"/>
                        <a:t>5</a:t>
                      </a:r>
                      <a:endParaRPr lang="zh-CN" altLang="en-US" sz="1200" dirty="0"/>
                    </a:p>
                  </a:txBody>
                  <a:tcPr/>
                </a:tc>
                <a:tc>
                  <a:txBody>
                    <a:bodyPr/>
                    <a:lstStyle/>
                    <a:p>
                      <a:r>
                        <a:rPr lang="en-US" altLang="zh-CN" sz="1200" dirty="0" smtClean="0"/>
                        <a:t>322</a:t>
                      </a:r>
                      <a:endParaRPr lang="zh-CN" altLang="en-US" sz="1200" dirty="0"/>
                    </a:p>
                  </a:txBody>
                  <a:tcPr/>
                </a:tc>
                <a:tc>
                  <a:txBody>
                    <a:bodyPr/>
                    <a:lstStyle/>
                    <a:p>
                      <a:r>
                        <a:rPr lang="en-US" altLang="zh-CN" sz="1200" dirty="0" smtClean="0"/>
                        <a:t>0.0417</a:t>
                      </a:r>
                      <a:endParaRPr lang="zh-CN" altLang="en-US" sz="1200" dirty="0"/>
                    </a:p>
                  </a:txBody>
                  <a:tcPr>
                    <a:solidFill>
                      <a:schemeClr val="accent2">
                        <a:lumMod val="40000"/>
                        <a:lumOff val="60000"/>
                      </a:schemeClr>
                    </a:solidFill>
                  </a:tcPr>
                </a:tc>
                <a:tc>
                  <a:txBody>
                    <a:bodyPr/>
                    <a:lstStyle/>
                    <a:p>
                      <a:r>
                        <a:rPr lang="en-US" altLang="zh-CN" sz="1200" dirty="0" smtClean="0"/>
                        <a:t>322</a:t>
                      </a:r>
                      <a:endParaRPr lang="zh-CN" altLang="en-US" sz="1200" dirty="0"/>
                    </a:p>
                  </a:txBody>
                  <a:tcPr/>
                </a:tc>
                <a:tc>
                  <a:txBody>
                    <a:bodyPr/>
                    <a:lstStyle/>
                    <a:p>
                      <a:r>
                        <a:rPr lang="en-US" altLang="zh-CN" sz="1200" dirty="0" smtClean="0"/>
                        <a:t>0.0414</a:t>
                      </a:r>
                      <a:endParaRPr lang="zh-CN" altLang="en-US" sz="1200" dirty="0"/>
                    </a:p>
                  </a:txBody>
                  <a:tcPr>
                    <a:solidFill>
                      <a:schemeClr val="accent2">
                        <a:lumMod val="40000"/>
                        <a:lumOff val="60000"/>
                      </a:schemeClr>
                    </a:solidFill>
                  </a:tcPr>
                </a:tc>
                <a:tc>
                  <a:txBody>
                    <a:bodyPr/>
                    <a:lstStyle/>
                    <a:p>
                      <a:r>
                        <a:rPr lang="en-US" altLang="zh-CN" sz="1200" dirty="0" smtClean="0"/>
                        <a:t>322</a:t>
                      </a:r>
                      <a:endParaRPr lang="zh-CN" altLang="en-US" sz="1200" dirty="0"/>
                    </a:p>
                  </a:txBody>
                  <a:tcPr/>
                </a:tc>
                <a:tc>
                  <a:txBody>
                    <a:bodyPr/>
                    <a:lstStyle/>
                    <a:p>
                      <a:r>
                        <a:rPr lang="en-US" altLang="zh-CN" sz="1200" dirty="0" smtClean="0"/>
                        <a:t>0.0418</a:t>
                      </a:r>
                      <a:endParaRPr lang="zh-CN" altLang="en-US" sz="1200" dirty="0"/>
                    </a:p>
                  </a:txBody>
                  <a:tcPr>
                    <a:solidFill>
                      <a:schemeClr val="accent2">
                        <a:lumMod val="40000"/>
                        <a:lumOff val="60000"/>
                      </a:schemeClr>
                    </a:solidFill>
                  </a:tcPr>
                </a:tc>
                <a:tc>
                  <a:txBody>
                    <a:bodyPr/>
                    <a:lstStyle/>
                    <a:p>
                      <a:r>
                        <a:rPr lang="en-US" altLang="zh-CN" sz="1200" dirty="0" smtClean="0"/>
                        <a:t>322</a:t>
                      </a:r>
                      <a:endParaRPr lang="zh-CN" altLang="en-US" sz="1200" dirty="0"/>
                    </a:p>
                  </a:txBody>
                  <a:tcPr/>
                </a:tc>
                <a:tc>
                  <a:txBody>
                    <a:bodyPr/>
                    <a:lstStyle/>
                    <a:p>
                      <a:r>
                        <a:rPr lang="en-US" altLang="zh-CN" sz="1200" dirty="0" smtClean="0"/>
                        <a:t>0.0413</a:t>
                      </a:r>
                      <a:endParaRPr lang="zh-CN" altLang="en-US" sz="1200" dirty="0"/>
                    </a:p>
                  </a:txBody>
                  <a:tcPr>
                    <a:solidFill>
                      <a:schemeClr val="accent2">
                        <a:lumMod val="40000"/>
                        <a:lumOff val="60000"/>
                      </a:schemeClr>
                    </a:solidFill>
                  </a:tcPr>
                </a:tc>
                <a:tc>
                  <a:txBody>
                    <a:bodyPr/>
                    <a:lstStyle/>
                    <a:p>
                      <a:r>
                        <a:rPr lang="en-US" altLang="zh-CN" sz="1200" dirty="0" smtClean="0"/>
                        <a:t>321</a:t>
                      </a:r>
                      <a:endParaRPr lang="zh-CN" altLang="en-US" sz="1200" dirty="0"/>
                    </a:p>
                  </a:txBody>
                  <a:tcPr/>
                </a:tc>
                <a:tc>
                  <a:txBody>
                    <a:bodyPr/>
                    <a:lstStyle/>
                    <a:p>
                      <a:r>
                        <a:rPr lang="en-US" altLang="zh-CN" sz="1200" dirty="0" smtClean="0"/>
                        <a:t>0.0411</a:t>
                      </a:r>
                      <a:endParaRPr lang="zh-CN" altLang="en-US" sz="1200" dirty="0"/>
                    </a:p>
                  </a:txBody>
                  <a:tcPr>
                    <a:solidFill>
                      <a:schemeClr val="accent2">
                        <a:lumMod val="40000"/>
                        <a:lumOff val="60000"/>
                      </a:schemeClr>
                    </a:solidFill>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0.0415</a:t>
                      </a:r>
                      <a:endParaRPr lang="zh-CN" altLang="en-US" sz="1200" dirty="0"/>
                    </a:p>
                  </a:txBody>
                  <a:tcPr/>
                </a:tc>
              </a:tr>
              <a:tr h="281256">
                <a:tc>
                  <a:txBody>
                    <a:bodyPr/>
                    <a:lstStyle/>
                    <a:p>
                      <a:pPr algn="ctr"/>
                      <a:r>
                        <a:rPr lang="en-US" altLang="zh-CN" sz="1200" dirty="0" smtClean="0"/>
                        <a:t>6</a:t>
                      </a:r>
                      <a:endParaRPr lang="zh-CN" altLang="en-US" sz="1200" dirty="0"/>
                    </a:p>
                  </a:txBody>
                  <a:tcPr/>
                </a:tc>
                <a:tc>
                  <a:txBody>
                    <a:bodyPr/>
                    <a:lstStyle/>
                    <a:p>
                      <a:r>
                        <a:rPr lang="en-US" altLang="zh-CN" sz="1200" dirty="0" smtClean="0"/>
                        <a:t>269</a:t>
                      </a:r>
                      <a:endParaRPr lang="zh-CN" altLang="en-US" sz="1200" dirty="0"/>
                    </a:p>
                  </a:txBody>
                  <a:tcPr/>
                </a:tc>
                <a:tc>
                  <a:txBody>
                    <a:bodyPr/>
                    <a:lstStyle/>
                    <a:p>
                      <a:r>
                        <a:rPr lang="en-US" altLang="zh-CN" sz="1200" dirty="0" smtClean="0"/>
                        <a:t>0.0402</a:t>
                      </a:r>
                      <a:endParaRPr lang="zh-CN" altLang="en-US" sz="1200" dirty="0"/>
                    </a:p>
                  </a:txBody>
                  <a:tcPr>
                    <a:solidFill>
                      <a:schemeClr val="accent2">
                        <a:lumMod val="40000"/>
                        <a:lumOff val="60000"/>
                      </a:schemeClr>
                    </a:solidFill>
                  </a:tcPr>
                </a:tc>
                <a:tc>
                  <a:txBody>
                    <a:bodyPr/>
                    <a:lstStyle/>
                    <a:p>
                      <a:r>
                        <a:rPr lang="en-US" altLang="zh-CN" sz="1200" dirty="0" smtClean="0"/>
                        <a:t>268</a:t>
                      </a:r>
                      <a:endParaRPr lang="zh-CN" altLang="en-US" sz="1200" dirty="0"/>
                    </a:p>
                  </a:txBody>
                  <a:tcPr/>
                </a:tc>
                <a:tc>
                  <a:txBody>
                    <a:bodyPr/>
                    <a:lstStyle/>
                    <a:p>
                      <a:r>
                        <a:rPr lang="en-US" altLang="zh-CN" sz="1200" dirty="0" smtClean="0"/>
                        <a:t>0.0397</a:t>
                      </a:r>
                      <a:endParaRPr lang="zh-CN" altLang="en-US" sz="1200" dirty="0"/>
                    </a:p>
                  </a:txBody>
                  <a:tcPr>
                    <a:solidFill>
                      <a:schemeClr val="accent2">
                        <a:lumMod val="40000"/>
                        <a:lumOff val="60000"/>
                      </a:schemeClr>
                    </a:solidFill>
                  </a:tcPr>
                </a:tc>
                <a:tc>
                  <a:txBody>
                    <a:bodyPr/>
                    <a:lstStyle/>
                    <a:p>
                      <a:r>
                        <a:rPr lang="en-US" altLang="zh-CN" sz="1200" dirty="0" smtClean="0"/>
                        <a:t>268</a:t>
                      </a:r>
                      <a:endParaRPr lang="zh-CN" altLang="en-US" sz="1200" dirty="0"/>
                    </a:p>
                  </a:txBody>
                  <a:tcPr/>
                </a:tc>
                <a:tc>
                  <a:txBody>
                    <a:bodyPr/>
                    <a:lstStyle/>
                    <a:p>
                      <a:r>
                        <a:rPr lang="en-US" altLang="zh-CN" sz="1200" dirty="0" smtClean="0"/>
                        <a:t>0.0441</a:t>
                      </a:r>
                      <a:endParaRPr lang="zh-CN" altLang="en-US" sz="1200" dirty="0"/>
                    </a:p>
                  </a:txBody>
                  <a:tcPr>
                    <a:solidFill>
                      <a:schemeClr val="accent2">
                        <a:lumMod val="40000"/>
                        <a:lumOff val="60000"/>
                      </a:schemeClr>
                    </a:solidFill>
                  </a:tcPr>
                </a:tc>
                <a:tc>
                  <a:txBody>
                    <a:bodyPr/>
                    <a:lstStyle/>
                    <a:p>
                      <a:r>
                        <a:rPr lang="en-US" altLang="zh-CN" sz="1200" dirty="0" smtClean="0"/>
                        <a:t>268</a:t>
                      </a:r>
                      <a:endParaRPr lang="zh-CN" altLang="en-US" sz="1200" dirty="0"/>
                    </a:p>
                  </a:txBody>
                  <a:tcPr/>
                </a:tc>
                <a:tc>
                  <a:txBody>
                    <a:bodyPr/>
                    <a:lstStyle/>
                    <a:p>
                      <a:r>
                        <a:rPr lang="en-US" altLang="zh-CN" sz="1200" dirty="0" smtClean="0"/>
                        <a:t>0.0432</a:t>
                      </a:r>
                      <a:endParaRPr lang="zh-CN" altLang="en-US" sz="1200" dirty="0"/>
                    </a:p>
                  </a:txBody>
                  <a:tcPr>
                    <a:solidFill>
                      <a:schemeClr val="accent2">
                        <a:lumMod val="40000"/>
                        <a:lumOff val="60000"/>
                      </a:schemeClr>
                    </a:solidFill>
                  </a:tcPr>
                </a:tc>
                <a:tc>
                  <a:txBody>
                    <a:bodyPr/>
                    <a:lstStyle/>
                    <a:p>
                      <a:r>
                        <a:rPr lang="en-US" altLang="zh-CN" sz="1200" dirty="0" smtClean="0"/>
                        <a:t>268</a:t>
                      </a:r>
                      <a:endParaRPr lang="zh-CN" altLang="en-US" sz="1200" dirty="0"/>
                    </a:p>
                  </a:txBody>
                  <a:tcPr/>
                </a:tc>
                <a:tc>
                  <a:txBody>
                    <a:bodyPr/>
                    <a:lstStyle/>
                    <a:p>
                      <a:r>
                        <a:rPr lang="en-US" altLang="zh-CN" sz="1200" dirty="0" smtClean="0"/>
                        <a:t>0.0419</a:t>
                      </a:r>
                      <a:endParaRPr lang="zh-CN" altLang="en-US" sz="1200" dirty="0"/>
                    </a:p>
                  </a:txBody>
                  <a:tcPr>
                    <a:solidFill>
                      <a:schemeClr val="accent2">
                        <a:lumMod val="40000"/>
                        <a:lumOff val="60000"/>
                      </a:schemeClr>
                    </a:solidFill>
                  </a:tcPr>
                </a:tc>
                <a:tc>
                  <a:txBody>
                    <a:bodyPr/>
                    <a:lstStyle/>
                    <a:p>
                      <a:r>
                        <a:rPr lang="en-US" altLang="zh-CN" sz="1200" dirty="0" smtClean="0"/>
                        <a:t>268</a:t>
                      </a:r>
                      <a:endParaRPr lang="zh-CN" altLang="en-US" sz="1200" dirty="0"/>
                    </a:p>
                  </a:txBody>
                  <a:tcPr/>
                </a:tc>
                <a:tc>
                  <a:txBody>
                    <a:bodyPr/>
                    <a:lstStyle/>
                    <a:p>
                      <a:r>
                        <a:rPr lang="en-US" altLang="zh-CN" sz="1200" dirty="0" smtClean="0"/>
                        <a:t>0.0416</a:t>
                      </a:r>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0.0418</a:t>
                      </a:r>
                      <a:endParaRPr lang="zh-CN" altLang="en-US" sz="1200" dirty="0"/>
                    </a:p>
                  </a:txBody>
                  <a:tcPr/>
                </a:tc>
              </a:tr>
              <a:tr h="281256">
                <a:tc>
                  <a:txBody>
                    <a:bodyPr/>
                    <a:lstStyle/>
                    <a:p>
                      <a:pPr algn="ctr"/>
                      <a:r>
                        <a:rPr lang="en-US" altLang="zh-CN" sz="1200" dirty="0" smtClean="0"/>
                        <a:t>7</a:t>
                      </a:r>
                      <a:endParaRPr lang="zh-CN" altLang="en-US" sz="1200" dirty="0"/>
                    </a:p>
                  </a:txBody>
                  <a:tcPr/>
                </a:tc>
                <a:tc>
                  <a:txBody>
                    <a:bodyPr/>
                    <a:lstStyle/>
                    <a:p>
                      <a:r>
                        <a:rPr lang="en-US" altLang="zh-CN" sz="1200" dirty="0" smtClean="0"/>
                        <a:t>230</a:t>
                      </a:r>
                      <a:endParaRPr lang="zh-CN" altLang="en-US" sz="1200" dirty="0"/>
                    </a:p>
                  </a:txBody>
                  <a:tcPr/>
                </a:tc>
                <a:tc>
                  <a:txBody>
                    <a:bodyPr/>
                    <a:lstStyle/>
                    <a:p>
                      <a:r>
                        <a:rPr lang="en-US" altLang="zh-CN" sz="1200" dirty="0" smtClean="0"/>
                        <a:t>0.0674</a:t>
                      </a:r>
                      <a:endParaRPr lang="zh-CN" altLang="en-US" sz="1200" dirty="0"/>
                    </a:p>
                  </a:txBody>
                  <a:tcPr>
                    <a:solidFill>
                      <a:schemeClr val="accent2">
                        <a:lumMod val="40000"/>
                        <a:lumOff val="60000"/>
                      </a:schemeClr>
                    </a:solidFill>
                  </a:tcPr>
                </a:tc>
                <a:tc>
                  <a:txBody>
                    <a:bodyPr/>
                    <a:lstStyle/>
                    <a:p>
                      <a:r>
                        <a:rPr lang="en-US" altLang="zh-CN" sz="1200" dirty="0" smtClean="0"/>
                        <a:t>230</a:t>
                      </a:r>
                      <a:endParaRPr lang="zh-CN" altLang="en-US" sz="1200" dirty="0"/>
                    </a:p>
                  </a:txBody>
                  <a:tcPr/>
                </a:tc>
                <a:tc>
                  <a:txBody>
                    <a:bodyPr/>
                    <a:lstStyle/>
                    <a:p>
                      <a:r>
                        <a:rPr lang="en-US" altLang="zh-CN" sz="1200" dirty="0" smtClean="0"/>
                        <a:t>0.0677</a:t>
                      </a:r>
                      <a:endParaRPr lang="zh-CN" altLang="en-US" sz="1200" dirty="0"/>
                    </a:p>
                  </a:txBody>
                  <a:tcPr>
                    <a:solidFill>
                      <a:schemeClr val="accent2">
                        <a:lumMod val="40000"/>
                        <a:lumOff val="60000"/>
                      </a:schemeClr>
                    </a:solidFill>
                  </a:tcPr>
                </a:tc>
                <a:tc>
                  <a:txBody>
                    <a:bodyPr/>
                    <a:lstStyle/>
                    <a:p>
                      <a:r>
                        <a:rPr lang="en-US" altLang="zh-CN" sz="1200" dirty="0" smtClean="0"/>
                        <a:t>230</a:t>
                      </a:r>
                      <a:endParaRPr lang="zh-CN" altLang="en-US" sz="1200" dirty="0"/>
                    </a:p>
                  </a:txBody>
                  <a:tcPr/>
                </a:tc>
                <a:tc>
                  <a:txBody>
                    <a:bodyPr/>
                    <a:lstStyle/>
                    <a:p>
                      <a:r>
                        <a:rPr lang="en-US" altLang="zh-CN" sz="1200" dirty="0" smtClean="0"/>
                        <a:t>0.0621</a:t>
                      </a:r>
                      <a:endParaRPr lang="zh-CN" altLang="en-US" sz="1200" dirty="0"/>
                    </a:p>
                  </a:txBody>
                  <a:tcPr>
                    <a:solidFill>
                      <a:schemeClr val="accent2">
                        <a:lumMod val="40000"/>
                        <a:lumOff val="60000"/>
                      </a:schemeClr>
                    </a:solidFill>
                  </a:tcPr>
                </a:tc>
                <a:tc>
                  <a:txBody>
                    <a:bodyPr/>
                    <a:lstStyle/>
                    <a:p>
                      <a:r>
                        <a:rPr lang="en-US" altLang="zh-CN" sz="1200" dirty="0" smtClean="0"/>
                        <a:t>230</a:t>
                      </a:r>
                      <a:endParaRPr lang="zh-CN" altLang="en-US" sz="1200" dirty="0"/>
                    </a:p>
                  </a:txBody>
                  <a:tcPr/>
                </a:tc>
                <a:tc>
                  <a:txBody>
                    <a:bodyPr/>
                    <a:lstStyle/>
                    <a:p>
                      <a:r>
                        <a:rPr lang="en-US" altLang="zh-CN" sz="1200" dirty="0" smtClean="0"/>
                        <a:t>0.0584</a:t>
                      </a:r>
                      <a:endParaRPr lang="zh-CN" altLang="en-US" sz="1200" dirty="0"/>
                    </a:p>
                  </a:txBody>
                  <a:tcPr>
                    <a:solidFill>
                      <a:schemeClr val="accent2">
                        <a:lumMod val="40000"/>
                        <a:lumOff val="60000"/>
                      </a:schemeClr>
                    </a:solidFill>
                  </a:tcPr>
                </a:tc>
                <a:tc>
                  <a:txBody>
                    <a:bodyPr/>
                    <a:lstStyle/>
                    <a:p>
                      <a:r>
                        <a:rPr lang="en-US" altLang="zh-CN" sz="1200" dirty="0" smtClean="0"/>
                        <a:t>230</a:t>
                      </a:r>
                      <a:endParaRPr lang="zh-CN" altLang="en-US" sz="1200" dirty="0"/>
                    </a:p>
                  </a:txBody>
                  <a:tcPr/>
                </a:tc>
                <a:tc>
                  <a:txBody>
                    <a:bodyPr/>
                    <a:lstStyle/>
                    <a:p>
                      <a:r>
                        <a:rPr lang="en-US" altLang="zh-CN" sz="1200" dirty="0" smtClean="0"/>
                        <a:t>0.0744</a:t>
                      </a:r>
                      <a:endParaRPr lang="zh-CN" altLang="en-US" sz="1200" dirty="0"/>
                    </a:p>
                  </a:txBody>
                  <a:tcPr>
                    <a:solidFill>
                      <a:schemeClr val="accent2">
                        <a:lumMod val="40000"/>
                        <a:lumOff val="60000"/>
                      </a:schemeClr>
                    </a:solidFill>
                  </a:tcPr>
                </a:tc>
                <a:tc>
                  <a:txBody>
                    <a:bodyPr/>
                    <a:lstStyle/>
                    <a:p>
                      <a:r>
                        <a:rPr lang="en-US" altLang="zh-CN" sz="1200" dirty="0" smtClean="0"/>
                        <a:t>230</a:t>
                      </a:r>
                      <a:endParaRPr lang="zh-CN" altLang="en-US" sz="1200" dirty="0"/>
                    </a:p>
                  </a:txBody>
                  <a:tcPr/>
                </a:tc>
                <a:tc>
                  <a:txBody>
                    <a:bodyPr/>
                    <a:lstStyle/>
                    <a:p>
                      <a:r>
                        <a:rPr lang="en-US" altLang="zh-CN" sz="1200" dirty="0" smtClean="0"/>
                        <a:t>0.0666</a:t>
                      </a:r>
                      <a:endParaRPr lang="zh-CN" altLang="en-US" sz="1200" dirty="0"/>
                    </a:p>
                  </a:txBody>
                  <a:tcPr>
                    <a:solidFill>
                      <a:schemeClr val="accent2">
                        <a:lumMod val="40000"/>
                        <a:lumOff val="60000"/>
                      </a:schemeClr>
                    </a:solidFill>
                  </a:tcPr>
                </a:tc>
                <a:tc>
                  <a:txBody>
                    <a:bodyPr/>
                    <a:lstStyle/>
                    <a:p>
                      <a:r>
                        <a:rPr lang="en-US" altLang="zh-CN" sz="1200" dirty="0" smtClean="0"/>
                        <a:t>229</a:t>
                      </a:r>
                      <a:endParaRPr lang="zh-CN" altLang="en-US" sz="1200" dirty="0"/>
                    </a:p>
                  </a:txBody>
                  <a:tcPr/>
                </a:tc>
                <a:tc>
                  <a:txBody>
                    <a:bodyPr/>
                    <a:lstStyle/>
                    <a:p>
                      <a:r>
                        <a:rPr lang="en-US" altLang="zh-CN" sz="1200" dirty="0" smtClean="0"/>
                        <a:t>0.0634</a:t>
                      </a:r>
                      <a:endParaRPr lang="zh-CN" altLang="en-US" sz="1200" dirty="0"/>
                    </a:p>
                  </a:txBody>
                  <a:tcPr>
                    <a:solidFill>
                      <a:schemeClr val="accent2">
                        <a:lumMod val="40000"/>
                        <a:lumOff val="60000"/>
                      </a:schemeClr>
                    </a:solidFill>
                  </a:tcPr>
                </a:tc>
                <a:tc>
                  <a:txBody>
                    <a:bodyPr/>
                    <a:lstStyle/>
                    <a:p>
                      <a:r>
                        <a:rPr lang="en-US" altLang="zh-CN" sz="1200" dirty="0" smtClean="0">
                          <a:solidFill>
                            <a:schemeClr val="tx1"/>
                          </a:solidFill>
                        </a:rPr>
                        <a:t>0.0657</a:t>
                      </a:r>
                      <a:endParaRPr lang="zh-CN" altLang="en-US" sz="1200" dirty="0">
                        <a:solidFill>
                          <a:schemeClr val="tx1"/>
                        </a:solidFill>
                      </a:endParaRPr>
                    </a:p>
                  </a:txBody>
                  <a:tcPr>
                    <a:solidFill>
                      <a:schemeClr val="accent6">
                        <a:lumMod val="75000"/>
                      </a:schemeClr>
                    </a:solidFill>
                  </a:tcPr>
                </a:tc>
              </a:tr>
              <a:tr h="281256">
                <a:tc>
                  <a:txBody>
                    <a:bodyPr/>
                    <a:lstStyle/>
                    <a:p>
                      <a:pPr algn="ctr"/>
                      <a:r>
                        <a:rPr lang="en-US" altLang="zh-CN" sz="1200" dirty="0" smtClean="0"/>
                        <a:t>8</a:t>
                      </a:r>
                      <a:endParaRPr lang="zh-CN" altLang="en-US" sz="1200" dirty="0"/>
                    </a:p>
                  </a:txBody>
                  <a:tcPr/>
                </a:tc>
                <a:tc>
                  <a:txBody>
                    <a:bodyPr/>
                    <a:lstStyle/>
                    <a:p>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a:r>
                      <a:endParaRPr lang="zh-CN" altLang="en-US" sz="1200" dirty="0" smtClean="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a:r>
                      <a:endParaRPr lang="zh-CN" altLang="en-US" sz="1200" dirty="0" smtClean="0"/>
                    </a:p>
                  </a:txBody>
                  <a:tcPr>
                    <a:solidFill>
                      <a:schemeClr val="accent2">
                        <a:lumMod val="40000"/>
                        <a:lumOff val="60000"/>
                      </a:schemeClr>
                    </a:solidFill>
                  </a:tcPr>
                </a:tc>
                <a:tc>
                  <a:txBody>
                    <a:bodyPr/>
                    <a:lstStyle/>
                    <a:p>
                      <a:r>
                        <a:rPr lang="en-US" altLang="zh-CN" sz="1200" dirty="0" smtClean="0">
                          <a:solidFill>
                            <a:schemeClr val="tx1"/>
                          </a:solidFill>
                        </a:rPr>
                        <a:t>0.0422</a:t>
                      </a:r>
                      <a:endParaRPr lang="zh-CN" altLang="en-US" sz="1200" dirty="0">
                        <a:solidFill>
                          <a:schemeClr val="tx1"/>
                        </a:solidFill>
                      </a:endParaRPr>
                    </a:p>
                  </a:txBody>
                  <a:tcPr>
                    <a:solidFill>
                      <a:schemeClr val="accent1">
                        <a:lumMod val="20000"/>
                        <a:lumOff val="80000"/>
                      </a:schemeClr>
                    </a:solidFill>
                  </a:tcPr>
                </a:tc>
              </a:tr>
            </a:tbl>
          </a:graphicData>
        </a:graphic>
      </p:graphicFrame>
      <p:sp>
        <p:nvSpPr>
          <p:cNvPr id="6" name="TextBox 5"/>
          <p:cNvSpPr txBox="1"/>
          <p:nvPr/>
        </p:nvSpPr>
        <p:spPr>
          <a:xfrm>
            <a:off x="755576" y="5085184"/>
            <a:ext cx="7704856" cy="1384995"/>
          </a:xfrm>
          <a:prstGeom prst="rect">
            <a:avLst/>
          </a:prstGeom>
          <a:noFill/>
        </p:spPr>
        <p:txBody>
          <a:bodyPr wrap="square" rtlCol="0">
            <a:spAutoFit/>
          </a:bodyPr>
          <a:lstStyle/>
          <a:p>
            <a:r>
              <a:rPr lang="zh-CN" altLang="en-US" sz="2800" b="1" dirty="0" smtClean="0">
                <a:solidFill>
                  <a:srgbClr val="FF0000"/>
                </a:solidFill>
                <a:effectLst>
                  <a:outerShdw blurRad="38100" dist="38100" dir="2700000" algn="tl">
                    <a:srgbClr val="000000">
                      <a:alpha val="43137"/>
                    </a:srgbClr>
                  </a:outerShdw>
                </a:effectLst>
              </a:rPr>
              <a:t>因为有意义的英文文本的明文</a:t>
            </a:r>
            <a:r>
              <a:rPr lang="en-US" altLang="zh-CN" sz="2800" b="1" dirty="0" smtClean="0">
                <a:solidFill>
                  <a:srgbClr val="FF0000"/>
                </a:solidFill>
                <a:effectLst>
                  <a:outerShdw blurRad="38100" dist="38100" dir="2700000" algn="tl">
                    <a:srgbClr val="000000">
                      <a:alpha val="43137"/>
                    </a:srgbClr>
                  </a:outerShdw>
                </a:effectLst>
              </a:rPr>
              <a:t>IC ≈ 0.065,</a:t>
            </a:r>
            <a:r>
              <a:rPr lang="zh-CN" altLang="en-US" sz="2800" b="1" dirty="0" smtClean="0">
                <a:solidFill>
                  <a:srgbClr val="FF0000"/>
                </a:solidFill>
                <a:effectLst>
                  <a:outerShdw blurRad="38100" dist="38100" dir="2700000" algn="tl">
                    <a:srgbClr val="000000">
                      <a:alpha val="43137"/>
                    </a:srgbClr>
                  </a:outerShdw>
                </a:effectLst>
              </a:rPr>
              <a:t>而</a:t>
            </a:r>
            <a:r>
              <a:rPr lang="zh-CN" altLang="en-US" sz="2800" b="1" dirty="0" smtClean="0">
                <a:solidFill>
                  <a:srgbClr val="7030A0"/>
                </a:solidFill>
                <a:effectLst>
                  <a:outerShdw blurRad="38100" dist="38100" dir="2700000" algn="tl">
                    <a:srgbClr val="000000">
                      <a:alpha val="43137"/>
                    </a:srgbClr>
                  </a:outerShdw>
                </a:effectLst>
              </a:rPr>
              <a:t>移位加密</a:t>
            </a:r>
            <a:r>
              <a:rPr lang="zh-CN" altLang="en-US" sz="2800" b="1" dirty="0" smtClean="0">
                <a:solidFill>
                  <a:srgbClr val="FF0000"/>
                </a:solidFill>
                <a:effectLst>
                  <a:outerShdw blurRad="38100" dist="38100" dir="2700000" algn="tl">
                    <a:srgbClr val="000000">
                      <a:alpha val="43137"/>
                    </a:srgbClr>
                  </a:outerShdw>
                </a:effectLst>
              </a:rPr>
              <a:t>不改变其</a:t>
            </a:r>
            <a:r>
              <a:rPr lang="en-US" altLang="zh-CN" sz="2800" b="1" dirty="0" smtClean="0">
                <a:solidFill>
                  <a:srgbClr val="FF0000"/>
                </a:solidFill>
                <a:effectLst>
                  <a:outerShdw blurRad="38100" dist="38100" dir="2700000" algn="tl">
                    <a:srgbClr val="000000">
                      <a:alpha val="43137"/>
                    </a:srgbClr>
                  </a:outerShdw>
                </a:effectLst>
              </a:rPr>
              <a:t>IC</a:t>
            </a:r>
            <a:r>
              <a:rPr lang="zh-CN" altLang="en-US" sz="2800" b="1" dirty="0" smtClean="0">
                <a:solidFill>
                  <a:srgbClr val="FF0000"/>
                </a:solidFill>
                <a:effectLst>
                  <a:outerShdw blurRad="38100" dist="38100" dir="2700000" algn="tl">
                    <a:srgbClr val="000000">
                      <a:alpha val="43137"/>
                    </a:srgbClr>
                  </a:outerShdw>
                </a:effectLst>
              </a:rPr>
              <a:t>值，所以对应的密文的</a:t>
            </a:r>
            <a:r>
              <a:rPr lang="en-US" altLang="zh-CN" sz="2800" b="1" dirty="0" smtClean="0">
                <a:solidFill>
                  <a:srgbClr val="FF0000"/>
                </a:solidFill>
                <a:effectLst>
                  <a:outerShdw blurRad="38100" dist="38100" dir="2700000" algn="tl">
                    <a:srgbClr val="000000">
                      <a:alpha val="43137"/>
                    </a:srgbClr>
                  </a:outerShdw>
                </a:effectLst>
              </a:rPr>
              <a:t>IC ≈0.065</a:t>
            </a:r>
            <a:r>
              <a:rPr lang="zh-CN" altLang="en-US" sz="2800" b="1" dirty="0" smtClean="0">
                <a:solidFill>
                  <a:srgbClr val="FF0000"/>
                </a:solidFill>
                <a:effectLst>
                  <a:outerShdw blurRad="38100" dist="38100" dir="2700000" algn="tl">
                    <a:srgbClr val="000000">
                      <a:alpha val="43137"/>
                    </a:srgbClr>
                  </a:outerShdw>
                </a:effectLst>
              </a:rPr>
              <a:t>。所以通过上表可知</a:t>
            </a:r>
            <a:r>
              <a:rPr lang="en-US" altLang="zh-CN" sz="2800" b="1" dirty="0" smtClean="0">
                <a:solidFill>
                  <a:srgbClr val="FF0000"/>
                </a:solidFill>
                <a:effectLst>
                  <a:outerShdw blurRad="38100" dist="38100" dir="2700000" algn="tl">
                    <a:srgbClr val="000000">
                      <a:alpha val="43137"/>
                    </a:srgbClr>
                  </a:outerShdw>
                </a:effectLst>
              </a:rPr>
              <a:t>key size=7</a:t>
            </a:r>
            <a:endParaRPr lang="zh-CN" altLang="en-US" sz="28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2548880"/>
          </a:xfrm>
        </p:spPr>
        <p:txBody>
          <a:bodyPr/>
          <a:lstStyle/>
          <a:p>
            <a:r>
              <a:rPr lang="zh-CN" altLang="en-US"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拟重合指数</a:t>
            </a:r>
            <a:r>
              <a:rPr lang="zh-CN" altLang="en-US" dirty="0" smtClean="0">
                <a:latin typeface="Times New Roman" pitchFamily="18" charset="0"/>
                <a:cs typeface="Times New Roman" pitchFamily="18" charset="0"/>
              </a:rPr>
              <a:t>：设某种语言由</a:t>
            </a:r>
            <a:r>
              <a:rPr lang="en-US" altLang="zh-CN"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个字母组成，每个字母</a:t>
            </a:r>
            <a:r>
              <a:rPr lang="en-US" altLang="zh-CN" dirty="0" err="1" smtClean="0">
                <a:latin typeface="Times New Roman" pitchFamily="18" charset="0"/>
                <a:cs typeface="Times New Roman" pitchFamily="18" charset="0"/>
              </a:rPr>
              <a:t>i</a:t>
            </a:r>
            <a:r>
              <a:rPr lang="zh-CN" altLang="en-US" dirty="0" smtClean="0">
                <a:latin typeface="Times New Roman" pitchFamily="18" charset="0"/>
                <a:cs typeface="Times New Roman" pitchFamily="18" charset="0"/>
              </a:rPr>
              <a:t>的统计概率为</a:t>
            </a:r>
            <a:r>
              <a:rPr lang="en-US" altLang="zh-CN" i="1" dirty="0" smtClean="0">
                <a:latin typeface="Times New Roman" pitchFamily="18" charset="0"/>
                <a:cs typeface="Times New Roman" pitchFamily="18" charset="0"/>
              </a:rPr>
              <a:t>p</a:t>
            </a:r>
            <a:r>
              <a:rPr lang="en-US" altLang="zh-CN" baseline="-25000" dirty="0" smtClean="0">
                <a:latin typeface="Times New Roman" pitchFamily="18" charset="0"/>
                <a:cs typeface="Times New Roman" pitchFamily="18" charset="0"/>
              </a:rPr>
              <a:t>i</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i</a:t>
            </a:r>
            <a:r>
              <a:rPr lang="en-US" altLang="zh-CN" dirty="0" smtClean="0">
                <a:latin typeface="Times New Roman" pitchFamily="18" charset="0"/>
                <a:cs typeface="Times New Roman" pitchFamily="18" charset="0"/>
              </a:rPr>
              <a:t>=1…</a:t>
            </a:r>
            <a:r>
              <a:rPr lang="en-US" altLang="zh-CN" i="1" dirty="0" smtClean="0">
                <a:latin typeface="Times New Roman" pitchFamily="18" charset="0"/>
                <a:cs typeface="Times New Roman" pitchFamily="18" charset="0"/>
              </a:rPr>
              <a:t>n</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，每个字母在密文子串</a:t>
            </a:r>
            <a:r>
              <a:rPr lang="en-US" altLang="zh-CN" i="1" dirty="0" err="1" smtClean="0">
                <a:latin typeface="Times New Roman" pitchFamily="18" charset="0"/>
                <a:cs typeface="Times New Roman" pitchFamily="18" charset="0"/>
              </a:rPr>
              <a:t>C</a:t>
            </a:r>
            <a:r>
              <a:rPr lang="en-US" altLang="zh-CN" i="1" baseline="-25000" dirty="0" err="1" smtClean="0">
                <a:latin typeface="Times New Roman" pitchFamily="18" charset="0"/>
                <a:cs typeface="Times New Roman" pitchFamily="18" charset="0"/>
              </a:rPr>
              <a:t>j</a:t>
            </a:r>
            <a:r>
              <a:rPr lang="en-US" altLang="zh-CN" i="1" dirty="0" smtClean="0">
                <a:latin typeface="Times New Roman" pitchFamily="18" charset="0"/>
                <a:cs typeface="Times New Roman" pitchFamily="18" charset="0"/>
              </a:rPr>
              <a:t>(j=</a:t>
            </a:r>
            <a:r>
              <a:rPr lang="en-US" altLang="zh-CN" dirty="0" smtClean="0">
                <a:latin typeface="Times New Roman" pitchFamily="18" charset="0"/>
                <a:cs typeface="Times New Roman" pitchFamily="18" charset="0"/>
              </a:rPr>
              <a:t>1</a:t>
            </a:r>
            <a:r>
              <a:rPr lang="en-US" altLang="zh-CN" i="1"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keysize</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中出现的频次为</a:t>
            </a:r>
            <a:r>
              <a:rPr lang="en-US" altLang="zh-CN" i="1" dirty="0" err="1" smtClean="0">
                <a:latin typeface="Times New Roman" pitchFamily="18" charset="0"/>
                <a:cs typeface="Times New Roman" pitchFamily="18" charset="0"/>
              </a:rPr>
              <a:t>f</a:t>
            </a:r>
            <a:r>
              <a:rPr lang="en-US" altLang="zh-CN" baseline="-25000" dirty="0" err="1" smtClean="0">
                <a:latin typeface="Times New Roman" pitchFamily="18" charset="0"/>
                <a:cs typeface="Times New Roman" pitchFamily="18" charset="0"/>
              </a:rPr>
              <a:t>i,j</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，每个密文子串</a:t>
            </a:r>
            <a:r>
              <a:rPr lang="en-US" altLang="zh-CN" i="1" dirty="0" err="1" smtClean="0">
                <a:latin typeface="Times New Roman" pitchFamily="18" charset="0"/>
                <a:cs typeface="Times New Roman" pitchFamily="18" charset="0"/>
              </a:rPr>
              <a:t>C</a:t>
            </a:r>
            <a:r>
              <a:rPr lang="en-US" altLang="zh-CN" i="1" baseline="-25000" dirty="0" err="1" smtClean="0">
                <a:latin typeface="Times New Roman" pitchFamily="18" charset="0"/>
                <a:cs typeface="Times New Roman" pitchFamily="18" charset="0"/>
              </a:rPr>
              <a:t>j</a:t>
            </a:r>
            <a:r>
              <a:rPr lang="zh-CN" altLang="en-US" dirty="0" smtClean="0">
                <a:latin typeface="Times New Roman" pitchFamily="18" charset="0"/>
                <a:cs typeface="Times New Roman" pitchFamily="18" charset="0"/>
              </a:rPr>
              <a:t>的长度为</a:t>
            </a:r>
            <a:r>
              <a:rPr lang="en-US" altLang="zh-CN" i="1" dirty="0" err="1" smtClean="0">
                <a:latin typeface="Times New Roman" pitchFamily="18" charset="0"/>
                <a:cs typeface="Times New Roman" pitchFamily="18" charset="0"/>
              </a:rPr>
              <a:t>n</a:t>
            </a:r>
            <a:r>
              <a:rPr lang="en-US" altLang="zh-CN" baseline="-25000" dirty="0" err="1" smtClean="0">
                <a:latin typeface="Times New Roman" pitchFamily="18" charset="0"/>
                <a:cs typeface="Times New Roman" pitchFamily="18" charset="0"/>
              </a:rPr>
              <a:t>i,j</a:t>
            </a:r>
            <a:r>
              <a:rPr lang="en-US" altLang="zh-CN" baseline="-25000"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，则第</a:t>
            </a:r>
            <a:r>
              <a:rPr lang="en-US" altLang="zh-CN" i="1" dirty="0" smtClean="0">
                <a:latin typeface="Times New Roman" pitchFamily="18" charset="0"/>
                <a:cs typeface="Times New Roman" pitchFamily="18" charset="0"/>
              </a:rPr>
              <a:t>j</a:t>
            </a:r>
            <a:r>
              <a:rPr lang="zh-CN" altLang="en-US" dirty="0" smtClean="0">
                <a:latin typeface="Times New Roman" pitchFamily="18" charset="0"/>
                <a:cs typeface="Times New Roman" pitchFamily="18" charset="0"/>
              </a:rPr>
              <a:t>个子串的拟重合指数定义为：</a:t>
            </a:r>
            <a:endParaRPr lang="zh-CN" altLang="en-US" baseline="-25000" dirty="0">
              <a:latin typeface="Times New Roman" pitchFamily="18" charset="0"/>
              <a:cs typeface="Times New Roman" pitchFamily="18" charset="0"/>
            </a:endParaRPr>
          </a:p>
        </p:txBody>
      </p:sp>
      <p:sp>
        <p:nvSpPr>
          <p:cNvPr id="4" name="标题 1"/>
          <p:cNvSpPr>
            <a:spLocks noGrp="1"/>
          </p:cNvSpPr>
          <p:nvPr>
            <p:ph type="title"/>
          </p:nvPr>
        </p:nvSpPr>
        <p:spPr/>
        <p:txBody>
          <a:bodyPr>
            <a:normAutofit/>
          </a:bodyPr>
          <a:lstStyle/>
          <a:p>
            <a:r>
              <a:rPr lang="en-US" altLang="zh-CN" b="1" dirty="0" smtClean="0">
                <a:latin typeface="FrankRuehl" pitchFamily="34" charset="-79"/>
                <a:cs typeface="FrankRuehl" pitchFamily="34" charset="-79"/>
              </a:rPr>
              <a:t>Part3 : Virginia</a:t>
            </a:r>
            <a:r>
              <a:rPr lang="zh-CN" altLang="en-US" b="1" dirty="0" smtClean="0">
                <a:latin typeface="FrankRuehl" pitchFamily="34" charset="-79"/>
                <a:cs typeface="FrankRuehl" pitchFamily="34" charset="-79"/>
              </a:rPr>
              <a:t>密码的破解</a:t>
            </a:r>
            <a:endParaRPr lang="zh-CN" altLang="en-US" dirty="0"/>
          </a:p>
        </p:txBody>
      </p:sp>
      <p:graphicFrame>
        <p:nvGraphicFramePr>
          <p:cNvPr id="5" name="对象 4"/>
          <p:cNvGraphicFramePr>
            <a:graphicFrameLocks noChangeAspect="1"/>
          </p:cNvGraphicFramePr>
          <p:nvPr/>
        </p:nvGraphicFramePr>
        <p:xfrm>
          <a:off x="2195736" y="4437112"/>
          <a:ext cx="4680521" cy="1152128"/>
        </p:xfrm>
        <a:graphic>
          <a:graphicData uri="http://schemas.openxmlformats.org/presentationml/2006/ole">
            <p:oleObj spid="_x0000_s15362" name="Equation" r:id="rId3" imgW="1650960" imgH="40608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明文中各个字母出现的统计概率</a:t>
            </a:r>
            <a:r>
              <a:rPr lang="en-US" altLang="zh-CN" dirty="0" smtClean="0"/>
              <a:t>(</a:t>
            </a:r>
            <a:r>
              <a:rPr lang="en-US" altLang="zh-CN" i="1" dirty="0" smtClean="0">
                <a:latin typeface="Times New Roman" pitchFamily="18" charset="0"/>
                <a:cs typeface="Times New Roman" pitchFamily="18" charset="0"/>
              </a:rPr>
              <a:t>p</a:t>
            </a:r>
            <a:r>
              <a:rPr lang="en-US" altLang="zh-CN" i="1" baseline="-25000" dirty="0" smtClean="0">
                <a:latin typeface="Times New Roman" pitchFamily="18" charset="0"/>
                <a:cs typeface="Times New Roman" pitchFamily="18" charset="0"/>
              </a:rPr>
              <a:t>i</a:t>
            </a:r>
            <a:r>
              <a:rPr lang="en-US" altLang="zh-CN" dirty="0" smtClean="0"/>
              <a:t>)</a:t>
            </a:r>
            <a:endParaRPr lang="zh-CN" altLang="en-US" dirty="0"/>
          </a:p>
        </p:txBody>
      </p:sp>
      <p:pic>
        <p:nvPicPr>
          <p:cNvPr id="26627" name="Picture 3"/>
          <p:cNvPicPr>
            <a:picLocks noGrp="1" noChangeAspect="1" noChangeArrowheads="1"/>
          </p:cNvPicPr>
          <p:nvPr>
            <p:ph idx="1"/>
          </p:nvPr>
        </p:nvPicPr>
        <p:blipFill>
          <a:blip r:embed="rId2" cstate="print"/>
          <a:srcRect/>
          <a:stretch>
            <a:fillRect/>
          </a:stretch>
        </p:blipFill>
        <p:spPr bwMode="auto">
          <a:xfrm>
            <a:off x="635355" y="1600200"/>
            <a:ext cx="787329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Virginia</a:t>
            </a:r>
            <a:r>
              <a:rPr lang="zh-CN" altLang="en-US" dirty="0" smtClean="0"/>
              <a:t>密码破解方法</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latin typeface="GungsuhChe" pitchFamily="49" charset="-127"/>
                <a:ea typeface="GungsuhChe" pitchFamily="49" charset="-127"/>
                <a:cs typeface="Times New Roman" pitchFamily="18" charset="0"/>
              </a:rPr>
              <a:t>Step1: </a:t>
            </a:r>
            <a:r>
              <a:rPr lang="zh-CN" altLang="en-US" dirty="0" smtClean="0">
                <a:latin typeface="GungsuhChe" pitchFamily="49" charset="-127"/>
                <a:ea typeface="GungsuhChe" pitchFamily="49" charset="-127"/>
                <a:cs typeface="Times New Roman" pitchFamily="18" charset="0"/>
              </a:rPr>
              <a:t>将</a:t>
            </a:r>
            <a:r>
              <a:rPr lang="en-US" altLang="zh-CN" dirty="0" smtClean="0">
                <a:latin typeface="GungsuhChe" pitchFamily="49" charset="-127"/>
                <a:ea typeface="GungsuhChe" pitchFamily="49" charset="-127"/>
                <a:cs typeface="Times New Roman" pitchFamily="18" charset="0"/>
              </a:rPr>
              <a:t>Virginia</a:t>
            </a:r>
            <a:r>
              <a:rPr lang="zh-CN" altLang="en-US" dirty="0" smtClean="0">
                <a:latin typeface="GungsuhChe" pitchFamily="49" charset="-127"/>
                <a:ea typeface="GungsuhChe" pitchFamily="49" charset="-127"/>
                <a:cs typeface="Times New Roman" pitchFamily="18" charset="0"/>
              </a:rPr>
              <a:t>密码分成若干子串测算</a:t>
            </a:r>
            <a:r>
              <a:rPr lang="en-US" altLang="zh-CN" dirty="0" smtClean="0">
                <a:latin typeface="GungsuhChe" pitchFamily="49" charset="-127"/>
                <a:ea typeface="GungsuhChe" pitchFamily="49" charset="-127"/>
                <a:cs typeface="Times New Roman" pitchFamily="18" charset="0"/>
              </a:rPr>
              <a:t>IC</a:t>
            </a:r>
            <a:r>
              <a:rPr lang="zh-CN" altLang="en-US" dirty="0" smtClean="0">
                <a:latin typeface="GungsuhChe" pitchFamily="49" charset="-127"/>
                <a:ea typeface="GungsuhChe" pitchFamily="49" charset="-127"/>
                <a:cs typeface="Times New Roman" pitchFamily="18" charset="0"/>
              </a:rPr>
              <a:t>无偏估计值后，分析</a:t>
            </a:r>
            <a:r>
              <a:rPr lang="en-US" altLang="zh-CN" dirty="0" smtClean="0">
                <a:latin typeface="GungsuhChe" pitchFamily="49" charset="-127"/>
                <a:ea typeface="GungsuhChe" pitchFamily="49" charset="-127"/>
                <a:cs typeface="Times New Roman" pitchFamily="18" charset="0"/>
              </a:rPr>
              <a:t>Virginia</a:t>
            </a:r>
            <a:r>
              <a:rPr lang="zh-CN" altLang="en-US" dirty="0" smtClean="0">
                <a:latin typeface="GungsuhChe" pitchFamily="49" charset="-127"/>
                <a:ea typeface="GungsuhChe" pitchFamily="49" charset="-127"/>
                <a:cs typeface="Times New Roman" pitchFamily="18" charset="0"/>
              </a:rPr>
              <a:t>加密的密钥长度为</a:t>
            </a:r>
            <a:r>
              <a:rPr lang="en-US" altLang="zh-CN" dirty="0" err="1" smtClean="0">
                <a:latin typeface="GungsuhChe" pitchFamily="49" charset="-127"/>
                <a:ea typeface="GungsuhChe" pitchFamily="49" charset="-127"/>
                <a:cs typeface="Times New Roman" pitchFamily="18" charset="0"/>
              </a:rPr>
              <a:t>keysize</a:t>
            </a:r>
            <a:r>
              <a:rPr lang="zh-CN" altLang="en-US" dirty="0" smtClean="0">
                <a:latin typeface="GungsuhChe" pitchFamily="49" charset="-127"/>
                <a:ea typeface="GungsuhChe" pitchFamily="49" charset="-127"/>
                <a:cs typeface="Times New Roman" pitchFamily="18" charset="0"/>
              </a:rPr>
              <a:t>，同时得到</a:t>
            </a:r>
            <a:r>
              <a:rPr lang="en-US" altLang="zh-CN" dirty="0" err="1" smtClean="0">
                <a:latin typeface="GungsuhChe" pitchFamily="49" charset="-127"/>
                <a:ea typeface="GungsuhChe" pitchFamily="49" charset="-127"/>
                <a:cs typeface="Times New Roman" pitchFamily="18" charset="0"/>
              </a:rPr>
              <a:t>keysize</a:t>
            </a:r>
            <a:r>
              <a:rPr lang="zh-CN" altLang="en-US" dirty="0" smtClean="0">
                <a:latin typeface="GungsuhChe" pitchFamily="49" charset="-127"/>
                <a:ea typeface="GungsuhChe" pitchFamily="49" charset="-127"/>
                <a:cs typeface="Times New Roman" pitchFamily="18" charset="0"/>
              </a:rPr>
              <a:t>个密文子串。</a:t>
            </a:r>
            <a:endParaRPr lang="en-US" altLang="zh-CN" dirty="0" smtClean="0">
              <a:latin typeface="GungsuhChe" pitchFamily="49" charset="-127"/>
              <a:ea typeface="GungsuhChe" pitchFamily="49" charset="-127"/>
              <a:cs typeface="Times New Roman" pitchFamily="18" charset="0"/>
            </a:endParaRPr>
          </a:p>
          <a:p>
            <a:r>
              <a:rPr lang="en-US" altLang="zh-CN" dirty="0" smtClean="0">
                <a:latin typeface="GungsuhChe" pitchFamily="49" charset="-127"/>
                <a:ea typeface="GungsuhChe" pitchFamily="49" charset="-127"/>
                <a:cs typeface="Times New Roman" pitchFamily="18" charset="0"/>
              </a:rPr>
              <a:t>Step2:</a:t>
            </a:r>
            <a:r>
              <a:rPr lang="zh-CN" altLang="en-US" dirty="0" smtClean="0">
                <a:latin typeface="GungsuhChe" pitchFamily="49" charset="-127"/>
                <a:ea typeface="GungsuhChe" pitchFamily="49" charset="-127"/>
                <a:cs typeface="Times New Roman" pitchFamily="18" charset="0"/>
              </a:rPr>
              <a:t>根据</a:t>
            </a:r>
            <a:r>
              <a:rPr lang="en-US" altLang="zh-CN" dirty="0" smtClean="0">
                <a:latin typeface="GungsuhChe" pitchFamily="49" charset="-127"/>
                <a:ea typeface="GungsuhChe" pitchFamily="49" charset="-127"/>
                <a:cs typeface="Times New Roman" pitchFamily="18" charset="0"/>
              </a:rPr>
              <a:t>Virginia</a:t>
            </a:r>
            <a:r>
              <a:rPr lang="zh-CN" altLang="en-US" dirty="0" smtClean="0">
                <a:latin typeface="GungsuhChe" pitchFamily="49" charset="-127"/>
                <a:ea typeface="GungsuhChe" pitchFamily="49" charset="-127"/>
                <a:cs typeface="Times New Roman" pitchFamily="18" charset="0"/>
              </a:rPr>
              <a:t>加密算法可知，</a:t>
            </a:r>
            <a:r>
              <a:rPr lang="en-US" altLang="zh-CN" dirty="0" smtClean="0">
                <a:latin typeface="GungsuhChe" pitchFamily="49" charset="-127"/>
                <a:ea typeface="GungsuhChe" pitchFamily="49" charset="-127"/>
                <a:cs typeface="Times New Roman" pitchFamily="18" charset="0"/>
              </a:rPr>
              <a:t> </a:t>
            </a:r>
            <a:r>
              <a:rPr lang="zh-CN" altLang="en-US" dirty="0" smtClean="0">
                <a:latin typeface="GungsuhChe" pitchFamily="49" charset="-127"/>
                <a:ea typeface="GungsuhChe" pitchFamily="49" charset="-127"/>
                <a:cs typeface="Times New Roman" pitchFamily="18" charset="0"/>
              </a:rPr>
              <a:t>每个子串中的密文字母都是对明文中的字母经过相同的</a:t>
            </a:r>
            <a:r>
              <a:rPr lang="zh-CN" altLang="en-US"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移位加密</a:t>
            </a:r>
            <a:r>
              <a:rPr lang="zh-CN" altLang="en-US" dirty="0" smtClean="0">
                <a:latin typeface="GungsuhChe" pitchFamily="49" charset="-127"/>
                <a:ea typeface="GungsuhChe" pitchFamily="49" charset="-127"/>
                <a:cs typeface="Times New Roman" pitchFamily="18" charset="0"/>
              </a:rPr>
              <a:t>得到的。而</a:t>
            </a:r>
            <a:r>
              <a:rPr lang="zh-CN" altLang="en-US"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移位加密的密钥空间仅为</a:t>
            </a:r>
            <a:r>
              <a:rPr lang="en-US" altLang="zh-CN"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26</a:t>
            </a:r>
            <a:r>
              <a:rPr lang="zh-CN" altLang="en-US" dirty="0" smtClean="0">
                <a:latin typeface="GungsuhChe" pitchFamily="49" charset="-127"/>
                <a:ea typeface="GungsuhChe" pitchFamily="49" charset="-127"/>
                <a:cs typeface="Times New Roman" pitchFamily="18" charset="0"/>
              </a:rPr>
              <a:t>。因此对每个密文子串测试</a:t>
            </a:r>
            <a:r>
              <a:rPr lang="en-US" altLang="zh-CN" dirty="0" smtClean="0">
                <a:latin typeface="GungsuhChe" pitchFamily="49" charset="-127"/>
                <a:ea typeface="GungsuhChe" pitchFamily="49" charset="-127"/>
                <a:cs typeface="Times New Roman" pitchFamily="18" charset="0"/>
              </a:rPr>
              <a:t>26</a:t>
            </a:r>
            <a:r>
              <a:rPr lang="zh-CN" altLang="en-US" dirty="0" smtClean="0">
                <a:latin typeface="GungsuhChe" pitchFamily="49" charset="-127"/>
                <a:ea typeface="GungsuhChe" pitchFamily="49" charset="-127"/>
                <a:cs typeface="Times New Roman" pitchFamily="18" charset="0"/>
              </a:rPr>
              <a:t>次移位算法进行解密，每次测试时计算该子串的拟重合指数，根据拟重合指数最高的那次</a:t>
            </a:r>
            <a:r>
              <a:rPr lang="zh-CN" altLang="en-US"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移位数</a:t>
            </a:r>
            <a:r>
              <a:rPr lang="zh-CN" altLang="en-US" dirty="0" smtClean="0">
                <a:latin typeface="GungsuhChe" pitchFamily="49" charset="-127"/>
                <a:ea typeface="GungsuhChe" pitchFamily="49" charset="-127"/>
                <a:cs typeface="Times New Roman" pitchFamily="18" charset="0"/>
              </a:rPr>
              <a:t>可得出该子串所对应的</a:t>
            </a:r>
            <a:r>
              <a:rPr lang="en-US" altLang="zh-CN" dirty="0" smtClean="0">
                <a:latin typeface="GungsuhChe" pitchFamily="49" charset="-127"/>
                <a:ea typeface="GungsuhChe" pitchFamily="49" charset="-127"/>
                <a:cs typeface="Times New Roman" pitchFamily="18" charset="0"/>
              </a:rPr>
              <a:t>Virginia</a:t>
            </a:r>
            <a:r>
              <a:rPr lang="zh-CN" altLang="en-US" dirty="0" smtClean="0">
                <a:latin typeface="GungsuhChe" pitchFamily="49" charset="-127"/>
                <a:ea typeface="GungsuhChe" pitchFamily="49" charset="-127"/>
                <a:cs typeface="Times New Roman" pitchFamily="18" charset="0"/>
              </a:rPr>
              <a:t>加密密钥中的一个字母。</a:t>
            </a:r>
            <a:endParaRPr lang="en-US" altLang="zh-CN" dirty="0" smtClean="0">
              <a:latin typeface="GungsuhChe" pitchFamily="49" charset="-127"/>
              <a:ea typeface="GungsuhChe" pitchFamily="49" charset="-127"/>
              <a:cs typeface="Times New Roman" pitchFamily="18" charset="0"/>
            </a:endParaRPr>
          </a:p>
          <a:p>
            <a:r>
              <a:rPr lang="en-US" altLang="zh-CN" dirty="0" smtClean="0">
                <a:latin typeface="GungsuhChe" pitchFamily="49" charset="-127"/>
                <a:ea typeface="GungsuhChe" pitchFamily="49" charset="-127"/>
                <a:cs typeface="Times New Roman" pitchFamily="18" charset="0"/>
              </a:rPr>
              <a:t>Step3: </a:t>
            </a:r>
            <a:r>
              <a:rPr lang="zh-CN" altLang="en-US" dirty="0" smtClean="0">
                <a:latin typeface="GungsuhChe" pitchFamily="49" charset="-127"/>
                <a:ea typeface="GungsuhChe" pitchFamily="49" charset="-127"/>
                <a:cs typeface="Times New Roman" pitchFamily="18" charset="0"/>
              </a:rPr>
              <a:t>对</a:t>
            </a:r>
            <a:r>
              <a:rPr lang="en-US" altLang="zh-CN" dirty="0" smtClean="0">
                <a:latin typeface="GungsuhChe" pitchFamily="49" charset="-127"/>
                <a:ea typeface="GungsuhChe" pitchFamily="49" charset="-127"/>
                <a:cs typeface="Times New Roman" pitchFamily="18" charset="0"/>
              </a:rPr>
              <a:t>Step2</a:t>
            </a:r>
            <a:r>
              <a:rPr lang="zh-CN" altLang="en-US" dirty="0" smtClean="0">
                <a:latin typeface="GungsuhChe" pitchFamily="49" charset="-127"/>
                <a:ea typeface="GungsuhChe" pitchFamily="49" charset="-127"/>
                <a:cs typeface="Times New Roman" pitchFamily="18" charset="0"/>
              </a:rPr>
              <a:t>重复</a:t>
            </a:r>
            <a:r>
              <a:rPr lang="en-US" altLang="zh-CN" dirty="0" err="1" smtClean="0">
                <a:latin typeface="GungsuhChe" pitchFamily="49" charset="-127"/>
                <a:ea typeface="GungsuhChe" pitchFamily="49" charset="-127"/>
                <a:cs typeface="Times New Roman" pitchFamily="18" charset="0"/>
              </a:rPr>
              <a:t>keysize</a:t>
            </a:r>
            <a:r>
              <a:rPr lang="zh-CN" altLang="en-US" dirty="0" smtClean="0">
                <a:latin typeface="GungsuhChe" pitchFamily="49" charset="-127"/>
                <a:ea typeface="GungsuhChe" pitchFamily="49" charset="-127"/>
                <a:cs typeface="Times New Roman" pitchFamily="18" charset="0"/>
              </a:rPr>
              <a:t>次即可得到组成密钥的所有字母。</a:t>
            </a:r>
            <a:endParaRPr lang="zh-CN" altLang="en-US" dirty="0">
              <a:latin typeface="GungsuhChe" pitchFamily="49" charset="-127"/>
              <a:ea typeface="GungsuhChe" pitchFamily="49" charset="-127"/>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Example 4: </a:t>
            </a:r>
            <a:r>
              <a:rPr lang="zh-CN" altLang="en-US" sz="3600" dirty="0" smtClean="0"/>
              <a:t>对密文子串</a:t>
            </a:r>
            <a:r>
              <a:rPr lang="en-US" altLang="zh-CN" sz="3600" dirty="0" smtClean="0"/>
              <a:t>3</a:t>
            </a:r>
            <a:r>
              <a:rPr lang="zh-CN" altLang="en-US" sz="3600" dirty="0" smtClean="0"/>
              <a:t>测试</a:t>
            </a:r>
            <a:r>
              <a:rPr lang="en-US" altLang="zh-CN" sz="3600" dirty="0" smtClean="0"/>
              <a:t>26</a:t>
            </a:r>
            <a:r>
              <a:rPr lang="zh-CN" altLang="en-US" sz="3600" dirty="0" smtClean="0"/>
              <a:t>次移位算法进行解密</a:t>
            </a:r>
            <a:endParaRPr lang="zh-CN" altLang="en-US" sz="3600" dirty="0"/>
          </a:p>
        </p:txBody>
      </p:sp>
      <p:sp>
        <p:nvSpPr>
          <p:cNvPr id="5" name="TextBox 4"/>
          <p:cNvSpPr txBox="1"/>
          <p:nvPr/>
        </p:nvSpPr>
        <p:spPr>
          <a:xfrm>
            <a:off x="827584" y="3284984"/>
            <a:ext cx="7560840" cy="1077218"/>
          </a:xfrm>
          <a:prstGeom prst="rect">
            <a:avLst/>
          </a:prstGeom>
          <a:noFill/>
        </p:spPr>
        <p:txBody>
          <a:bodyPr wrap="square" rtlCol="0">
            <a:spAutoFit/>
          </a:bodyPr>
          <a:lstStyle/>
          <a:p>
            <a:pPr algn="ctr"/>
            <a:r>
              <a:rPr lang="zh-CN" altLang="en-US" sz="3200" b="1" dirty="0" smtClean="0">
                <a:solidFill>
                  <a:srgbClr val="FF0000"/>
                </a:solidFill>
                <a:effectLst>
                  <a:outerShdw blurRad="38100" dist="38100" dir="2700000" algn="tl">
                    <a:srgbClr val="000000">
                      <a:alpha val="43137"/>
                    </a:srgbClr>
                  </a:outerShdw>
                </a:effectLst>
              </a:rPr>
              <a:t>计算密文子串</a:t>
            </a:r>
            <a:r>
              <a:rPr lang="en-US" altLang="zh-CN" sz="3200" b="1" dirty="0" smtClean="0">
                <a:solidFill>
                  <a:srgbClr val="FF0000"/>
                </a:solidFill>
                <a:effectLst>
                  <a:outerShdw blurRad="38100" dist="38100" dir="2700000" algn="tl">
                    <a:srgbClr val="000000">
                      <a:alpha val="43137"/>
                    </a:srgbClr>
                  </a:outerShdw>
                </a:effectLst>
              </a:rPr>
              <a:t>3</a:t>
            </a:r>
            <a:r>
              <a:rPr lang="zh-CN" altLang="en-US" sz="3200" b="1" dirty="0" smtClean="0">
                <a:solidFill>
                  <a:srgbClr val="FF0000"/>
                </a:solidFill>
                <a:effectLst>
                  <a:outerShdw blurRad="38100" dist="38100" dir="2700000" algn="tl">
                    <a:srgbClr val="000000">
                      <a:alpha val="43137"/>
                    </a:srgbClr>
                  </a:outerShdw>
                </a:effectLst>
              </a:rPr>
              <a:t>执行</a:t>
            </a:r>
            <a:r>
              <a:rPr lang="en-US" altLang="zh-CN" sz="3200" b="1" dirty="0" smtClean="0">
                <a:solidFill>
                  <a:srgbClr val="FF0000"/>
                </a:solidFill>
                <a:effectLst>
                  <a:outerShdw blurRad="38100" dist="38100" dir="2700000" algn="tl">
                    <a:srgbClr val="000000">
                      <a:alpha val="43137"/>
                    </a:srgbClr>
                  </a:outerShdw>
                </a:effectLst>
              </a:rPr>
              <a:t>26</a:t>
            </a:r>
            <a:r>
              <a:rPr lang="zh-CN" altLang="en-US" sz="3200" b="1" dirty="0" smtClean="0">
                <a:solidFill>
                  <a:srgbClr val="FF0000"/>
                </a:solidFill>
                <a:effectLst>
                  <a:outerShdw blurRad="38100" dist="38100" dir="2700000" algn="tl">
                    <a:srgbClr val="000000">
                      <a:alpha val="43137"/>
                    </a:srgbClr>
                  </a:outerShdw>
                </a:effectLst>
              </a:rPr>
              <a:t>次移位算法的</a:t>
            </a:r>
            <a:r>
              <a:rPr lang="en-US" altLang="zh-CN" sz="3200" b="1" dirty="0" smtClean="0">
                <a:solidFill>
                  <a:srgbClr val="FF0000"/>
                </a:solidFill>
                <a:effectLst>
                  <a:outerShdw blurRad="38100" dist="38100" dir="2700000" algn="tl">
                    <a:srgbClr val="000000">
                      <a:alpha val="43137"/>
                    </a:srgbClr>
                  </a:outerShdw>
                </a:effectLst>
              </a:rPr>
              <a:t>26</a:t>
            </a:r>
            <a:r>
              <a:rPr lang="zh-CN" altLang="en-US" sz="3200" b="1" dirty="0" smtClean="0">
                <a:solidFill>
                  <a:srgbClr val="FF0000"/>
                </a:solidFill>
                <a:effectLst>
                  <a:outerShdw blurRad="38100" dist="38100" dir="2700000" algn="tl">
                    <a:srgbClr val="000000">
                      <a:alpha val="43137"/>
                    </a:srgbClr>
                  </a:outerShdw>
                </a:effectLst>
              </a:rPr>
              <a:t>个拟重合指数！</a:t>
            </a:r>
            <a:endParaRPr lang="zh-CN" altLang="en-US" sz="3200" b="1" dirty="0">
              <a:solidFill>
                <a:srgbClr val="FF0000"/>
              </a:solidFill>
              <a:effectLst>
                <a:outerShdw blurRad="38100" dist="38100" dir="2700000" algn="tl">
                  <a:srgbClr val="000000">
                    <a:alpha val="43137"/>
                  </a:srgbClr>
                </a:outerShdw>
              </a:effectLst>
            </a:endParaRPr>
          </a:p>
        </p:txBody>
      </p:sp>
      <p:sp>
        <p:nvSpPr>
          <p:cNvPr id="6" name="TextBox 5"/>
          <p:cNvSpPr txBox="1"/>
          <p:nvPr/>
        </p:nvSpPr>
        <p:spPr>
          <a:xfrm>
            <a:off x="971600" y="1556792"/>
            <a:ext cx="7200800" cy="1508105"/>
          </a:xfrm>
          <a:prstGeom prst="rect">
            <a:avLst/>
          </a:prstGeom>
          <a:noFill/>
          <a:ln>
            <a:solidFill>
              <a:schemeClr val="accent1"/>
            </a:solidFill>
          </a:ln>
        </p:spPr>
        <p:txBody>
          <a:bodyPr wrap="square" rtlCol="0">
            <a:spAutoFit/>
          </a:bodyPr>
          <a:lstStyle/>
          <a:p>
            <a:r>
              <a:rPr lang="zh-CN" altLang="en-US" sz="2000" dirty="0" smtClean="0">
                <a:solidFill>
                  <a:srgbClr val="FF0000"/>
                </a:solidFill>
                <a:effectLst>
                  <a:outerShdw blurRad="38100" dist="38100" dir="2700000" algn="tl">
                    <a:srgbClr val="000000">
                      <a:alpha val="43137"/>
                    </a:srgbClr>
                  </a:outerShdw>
                </a:effectLst>
              </a:rPr>
              <a:t>子串</a:t>
            </a:r>
            <a:r>
              <a:rPr lang="en-US" altLang="zh-CN" sz="2000" dirty="0" smtClean="0">
                <a:solidFill>
                  <a:srgbClr val="FF0000"/>
                </a:solidFill>
                <a:effectLst>
                  <a:outerShdw blurRad="38100" dist="38100" dir="2700000" algn="tl">
                    <a:srgbClr val="000000">
                      <a:alpha val="43137"/>
                    </a:srgbClr>
                  </a:outerShdw>
                </a:effectLst>
              </a:rPr>
              <a:t>3</a:t>
            </a:r>
            <a:r>
              <a:rPr lang="zh-CN" altLang="en-US" sz="2000" dirty="0" smtClean="0">
                <a:solidFill>
                  <a:srgbClr val="FF0000"/>
                </a:solidFill>
                <a:effectLst>
                  <a:outerShdw blurRad="38100" dist="38100" dir="2700000" algn="tl">
                    <a:srgbClr val="000000">
                      <a:alpha val="43137"/>
                    </a:srgbClr>
                  </a:outerShdw>
                </a:effectLst>
              </a:rPr>
              <a:t>：</a:t>
            </a:r>
            <a:r>
              <a:rPr lang="en-US" altLang="zh-CN" dirty="0" smtClean="0"/>
              <a:t>knfjklyqnjlqidafjlvswumhkjqgtmnyybnysqryjntwhsjisnntjmxfzyurzzrdsntwnfrkytmnyykjqfnxnxssnnnlnnniznjqdzxbngfyqxjufxnxssxsixhjgzaybwfljyjlxfnjjrjqdmksrwmyxzwjjxftytstsijyrjxynytizsxgspqrxkfhumsdhtknndjsynyyudfydizjjnfwfslsdhssknfxwx</a:t>
            </a:r>
            <a:endParaRPr lang="zh-CN" altLang="en-US" dirty="0"/>
          </a:p>
        </p:txBody>
      </p:sp>
      <p:graphicFrame>
        <p:nvGraphicFramePr>
          <p:cNvPr id="7" name="表格 6"/>
          <p:cNvGraphicFramePr>
            <a:graphicFrameLocks noGrp="1"/>
          </p:cNvGraphicFramePr>
          <p:nvPr/>
        </p:nvGraphicFramePr>
        <p:xfrm>
          <a:off x="1979712" y="1412776"/>
          <a:ext cx="4528820" cy="5364480"/>
        </p:xfrm>
        <a:graphic>
          <a:graphicData uri="http://schemas.openxmlformats.org/drawingml/2006/table">
            <a:tbl>
              <a:tblPr firstRow="1" bandRow="1">
                <a:tableStyleId>{5C22544A-7EE6-4342-B048-85BDC9FD1C3A}</a:tableStyleId>
              </a:tblPr>
              <a:tblGrid>
                <a:gridCol w="675005"/>
                <a:gridCol w="1589405"/>
                <a:gridCol w="675005"/>
                <a:gridCol w="1589405"/>
              </a:tblGrid>
              <a:tr h="370840">
                <a:tc>
                  <a:txBody>
                    <a:bodyPr/>
                    <a:lstStyle/>
                    <a:p>
                      <a:pPr algn="ctr"/>
                      <a:r>
                        <a:rPr lang="zh-CN" altLang="en-US" sz="1200" dirty="0" smtClean="0">
                          <a:solidFill>
                            <a:schemeClr val="tx1"/>
                          </a:solidFill>
                        </a:rPr>
                        <a:t>移位数 </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zh-CN" altLang="en-US" sz="1200" dirty="0" smtClean="0">
                          <a:solidFill>
                            <a:schemeClr val="tx1"/>
                          </a:solidFill>
                        </a:rPr>
                        <a:t>密文子串</a:t>
                      </a:r>
                      <a:r>
                        <a:rPr lang="en-US" altLang="zh-CN" sz="1200" dirty="0" smtClean="0">
                          <a:solidFill>
                            <a:schemeClr val="tx1"/>
                          </a:solidFill>
                        </a:rPr>
                        <a:t>3</a:t>
                      </a:r>
                      <a:r>
                        <a:rPr lang="zh-CN" altLang="en-US" sz="1200" dirty="0" smtClean="0">
                          <a:solidFill>
                            <a:schemeClr val="tx1"/>
                          </a:solidFill>
                        </a:rPr>
                        <a:t>经过移位</a:t>
                      </a:r>
                      <a:endParaRPr lang="en-US" altLang="zh-CN" sz="1200" dirty="0" smtClean="0">
                        <a:solidFill>
                          <a:schemeClr val="tx1"/>
                        </a:solidFill>
                      </a:endParaRPr>
                    </a:p>
                    <a:p>
                      <a:pPr algn="ctr"/>
                      <a:r>
                        <a:rPr lang="zh-CN" altLang="en-US" sz="1200" dirty="0" smtClean="0">
                          <a:solidFill>
                            <a:schemeClr val="tx1"/>
                          </a:solidFill>
                        </a:rPr>
                        <a:t>加密后的拟重合指数</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zh-CN" altLang="en-US" sz="1200" dirty="0" smtClean="0">
                          <a:solidFill>
                            <a:schemeClr val="tx1"/>
                          </a:solidFill>
                        </a:rPr>
                        <a:t>移位数</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zh-CN" altLang="en-US" sz="1200" dirty="0" smtClean="0">
                          <a:solidFill>
                            <a:schemeClr val="tx1"/>
                          </a:solidFill>
                        </a:rPr>
                        <a:t>密文子串</a:t>
                      </a:r>
                      <a:r>
                        <a:rPr lang="en-US" altLang="zh-CN" sz="1200" dirty="0" smtClean="0">
                          <a:solidFill>
                            <a:schemeClr val="tx1"/>
                          </a:solidFill>
                        </a:rPr>
                        <a:t>3</a:t>
                      </a:r>
                      <a:r>
                        <a:rPr lang="zh-CN" altLang="en-US" sz="1200" dirty="0" smtClean="0">
                          <a:solidFill>
                            <a:schemeClr val="tx1"/>
                          </a:solidFill>
                        </a:rPr>
                        <a:t>经过移位</a:t>
                      </a:r>
                      <a:endParaRPr lang="en-US" altLang="zh-CN" sz="1200" dirty="0" smtClean="0">
                        <a:solidFill>
                          <a:schemeClr val="tx1"/>
                        </a:solidFill>
                      </a:endParaRPr>
                    </a:p>
                    <a:p>
                      <a:pPr algn="ctr"/>
                      <a:r>
                        <a:rPr lang="zh-CN" altLang="en-US" sz="1200" dirty="0" smtClean="0">
                          <a:solidFill>
                            <a:schemeClr val="tx1"/>
                          </a:solidFill>
                        </a:rPr>
                        <a:t>加密后的拟重合指数</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1</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0.0387</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14</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0.0326</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2</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0.0325</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15</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0.0348</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3</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0.0324</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16</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0.0416</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4</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0.0368</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17</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0.0392</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5 (</a:t>
                      </a:r>
                      <a:r>
                        <a:rPr lang="en-US" altLang="zh-CN" sz="2400" i="1" dirty="0" smtClean="0">
                          <a:solidFill>
                            <a:srgbClr val="FF0000"/>
                          </a:solidFill>
                          <a:effectLst>
                            <a:outerShdw blurRad="38100" dist="38100" dir="2700000" algn="tl">
                              <a:srgbClr val="000000">
                                <a:alpha val="43137"/>
                              </a:srgbClr>
                            </a:outerShdw>
                          </a:effectLst>
                        </a:rPr>
                        <a:t>f</a:t>
                      </a:r>
                      <a:r>
                        <a:rPr lang="en-US" altLang="zh-CN" sz="1200" dirty="0" smtClean="0">
                          <a:solidFill>
                            <a:schemeClr val="tx1"/>
                          </a:solidFill>
                        </a:rPr>
                        <a:t>)</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600" b="1" dirty="0" smtClean="0">
                          <a:solidFill>
                            <a:srgbClr val="FF0000"/>
                          </a:solidFill>
                        </a:rPr>
                        <a:t>0.0615</a:t>
                      </a:r>
                      <a:endParaRPr lang="zh-CN" altLang="en-US"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1200" dirty="0" smtClean="0">
                          <a:solidFill>
                            <a:schemeClr val="tx1"/>
                          </a:solidFill>
                        </a:rPr>
                        <a:t>18</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0.0405</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6</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0.0433</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19</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0.0361</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7</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0.0332</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20</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0.0461</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8</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0.0279</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21</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0.0386</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9</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0.0468</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22</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0.0356</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10</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0.0384</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23</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0.0313</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11</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0.0365</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24</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0.0364</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12</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0.0356</a:t>
                      </a:r>
                      <a:r>
                        <a:rPr lang="zh-CN" altLang="en-US" sz="1200" baseline="0" dirty="0" smtClean="0">
                          <a:solidFill>
                            <a:schemeClr val="tx1"/>
                          </a:solidFill>
                        </a:rPr>
                        <a:t> </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25</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0.0429</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13</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0.0368</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26</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0.0340</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8" name="TextBox 7"/>
          <p:cNvSpPr txBox="1"/>
          <p:nvPr/>
        </p:nvSpPr>
        <p:spPr>
          <a:xfrm>
            <a:off x="827584" y="4149080"/>
            <a:ext cx="7560840" cy="584775"/>
          </a:xfrm>
          <a:prstGeom prst="rect">
            <a:avLst/>
          </a:prstGeom>
          <a:solidFill>
            <a:schemeClr val="accent5">
              <a:lumMod val="40000"/>
              <a:lumOff val="60000"/>
            </a:schemeClr>
          </a:solidFill>
        </p:spPr>
        <p:txBody>
          <a:bodyPr wrap="square" rtlCol="0">
            <a:spAutoFit/>
          </a:bodyPr>
          <a:lstStyle/>
          <a:p>
            <a:pPr algn="ctr"/>
            <a:r>
              <a:rPr lang="zh-CN" altLang="en-US" sz="3200" b="1" dirty="0" smtClean="0">
                <a:solidFill>
                  <a:srgbClr val="FF0000"/>
                </a:solidFill>
                <a:effectLst>
                  <a:outerShdw blurRad="38100" dist="38100" dir="2700000" algn="tl">
                    <a:srgbClr val="000000">
                      <a:alpha val="43137"/>
                    </a:srgbClr>
                  </a:outerShdw>
                </a:effectLst>
              </a:rPr>
              <a:t>所以</a:t>
            </a:r>
            <a:r>
              <a:rPr lang="en-US" altLang="zh-CN" sz="3200" b="1" dirty="0" smtClean="0">
                <a:solidFill>
                  <a:srgbClr val="FF0000"/>
                </a:solidFill>
                <a:effectLst>
                  <a:outerShdw blurRad="38100" dist="38100" dir="2700000" algn="tl">
                    <a:srgbClr val="000000">
                      <a:alpha val="43137"/>
                    </a:srgbClr>
                  </a:outerShdw>
                </a:effectLst>
              </a:rPr>
              <a:t>Virginia</a:t>
            </a:r>
            <a:r>
              <a:rPr lang="zh-CN" altLang="en-US" sz="3200" b="1" dirty="0" smtClean="0">
                <a:solidFill>
                  <a:srgbClr val="FF0000"/>
                </a:solidFill>
                <a:effectLst>
                  <a:outerShdw blurRad="38100" dist="38100" dir="2700000" algn="tl">
                    <a:srgbClr val="000000">
                      <a:alpha val="43137"/>
                    </a:srgbClr>
                  </a:outerShdw>
                </a:effectLst>
              </a:rPr>
              <a:t>加密密钥中的第三个字母为</a:t>
            </a:r>
            <a:r>
              <a:rPr lang="en-US" altLang="zh-CN" sz="3200" b="1" dirty="0" smtClean="0">
                <a:solidFill>
                  <a:srgbClr val="FF0000"/>
                </a:solidFill>
                <a:effectLst>
                  <a:outerShdw blurRad="38100" dist="38100" dir="2700000" algn="tl">
                    <a:srgbClr val="000000">
                      <a:alpha val="43137"/>
                    </a:srgbClr>
                  </a:outerShdw>
                </a:effectLst>
              </a:rPr>
              <a:t>”f”</a:t>
            </a:r>
            <a:endParaRPr lang="zh-CN" altLang="en-US" sz="3200" b="1" dirty="0">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395536" y="5301208"/>
            <a:ext cx="8496944" cy="954107"/>
          </a:xfrm>
          <a:prstGeom prst="rect">
            <a:avLst/>
          </a:prstGeom>
          <a:solidFill>
            <a:schemeClr val="accent5">
              <a:lumMod val="40000"/>
              <a:lumOff val="60000"/>
            </a:schemeClr>
          </a:solidFill>
        </p:spPr>
        <p:txBody>
          <a:bodyPr wrap="square" rtlCol="0">
            <a:spAutoFit/>
          </a:bodyPr>
          <a:lstStyle/>
          <a:p>
            <a:pPr algn="ctr"/>
            <a:r>
              <a:rPr lang="zh-CN" altLang="en-US" sz="2800" b="1" dirty="0" smtClean="0">
                <a:solidFill>
                  <a:srgbClr val="7030A0"/>
                </a:solidFill>
                <a:effectLst>
                  <a:outerShdw blurRad="38100" dist="38100" dir="2700000" algn="tl">
                    <a:srgbClr val="000000">
                      <a:alpha val="43137"/>
                    </a:srgbClr>
                  </a:outerShdw>
                </a:effectLst>
              </a:rPr>
              <a:t>依此类推，可求出</a:t>
            </a:r>
            <a:r>
              <a:rPr lang="en-US" altLang="zh-CN" sz="2800" b="1" dirty="0" smtClean="0">
                <a:solidFill>
                  <a:srgbClr val="7030A0"/>
                </a:solidFill>
                <a:effectLst>
                  <a:outerShdw blurRad="38100" dist="38100" dir="2700000" algn="tl">
                    <a:srgbClr val="000000">
                      <a:alpha val="43137"/>
                    </a:srgbClr>
                  </a:outerShdw>
                </a:effectLst>
              </a:rPr>
              <a:t>7</a:t>
            </a:r>
            <a:r>
              <a:rPr lang="zh-CN" altLang="en-US" sz="2800" b="1" dirty="0" smtClean="0">
                <a:solidFill>
                  <a:srgbClr val="7030A0"/>
                </a:solidFill>
                <a:effectLst>
                  <a:outerShdw blurRad="38100" dist="38100" dir="2700000" algn="tl">
                    <a:srgbClr val="000000">
                      <a:alpha val="43137"/>
                    </a:srgbClr>
                  </a:outerShdw>
                </a:effectLst>
              </a:rPr>
              <a:t>个密文子串的所对应的</a:t>
            </a:r>
            <a:r>
              <a:rPr lang="en-US" altLang="zh-CN" sz="2800" b="1" dirty="0" smtClean="0">
                <a:solidFill>
                  <a:srgbClr val="7030A0"/>
                </a:solidFill>
                <a:effectLst>
                  <a:outerShdw blurRad="38100" dist="38100" dir="2700000" algn="tl">
                    <a:srgbClr val="000000">
                      <a:alpha val="43137"/>
                    </a:srgbClr>
                  </a:outerShdw>
                </a:effectLst>
              </a:rPr>
              <a:t>Virginia</a:t>
            </a:r>
            <a:r>
              <a:rPr lang="zh-CN" altLang="en-US" sz="2800" b="1" dirty="0" smtClean="0">
                <a:solidFill>
                  <a:srgbClr val="7030A0"/>
                </a:solidFill>
                <a:effectLst>
                  <a:outerShdw blurRad="38100" dist="38100" dir="2700000" algn="tl">
                    <a:srgbClr val="000000">
                      <a:alpha val="43137"/>
                    </a:srgbClr>
                  </a:outerShdw>
                </a:effectLst>
              </a:rPr>
              <a:t>加密的密钥为</a:t>
            </a:r>
            <a:r>
              <a:rPr lang="en-US" altLang="zh-CN" sz="2800" b="1" dirty="0" smtClean="0">
                <a:solidFill>
                  <a:srgbClr val="7030A0"/>
                </a:solidFill>
                <a:effectLst>
                  <a:outerShdw blurRad="38100" dist="38100" dir="2700000" algn="tl">
                    <a:srgbClr val="000000">
                      <a:alpha val="43137"/>
                    </a:srgbClr>
                  </a:outerShdw>
                </a:effectLst>
              </a:rPr>
              <a:t>”</a:t>
            </a:r>
            <a:r>
              <a:rPr lang="en-US" altLang="zh-CN" sz="2800" b="1" dirty="0" err="1" smtClean="0">
                <a:solidFill>
                  <a:srgbClr val="7030A0"/>
                </a:solidFill>
                <a:effectLst>
                  <a:outerShdw blurRad="38100" dist="38100" dir="2700000" algn="tl">
                    <a:srgbClr val="000000">
                      <a:alpha val="43137"/>
                    </a:srgbClr>
                  </a:outerShdw>
                </a:effectLst>
              </a:rPr>
              <a:t>infosec</a:t>
            </a:r>
            <a:r>
              <a:rPr lang="en-US" altLang="zh-CN" sz="2800" b="1" dirty="0" smtClean="0">
                <a:solidFill>
                  <a:srgbClr val="7030A0"/>
                </a:solidFill>
                <a:effectLst>
                  <a:outerShdw blurRad="38100" dist="38100" dir="2700000" algn="tl">
                    <a:srgbClr val="000000">
                      <a:alpha val="43137"/>
                    </a:srgbClr>
                  </a:outerShdw>
                </a:effectLst>
              </a:rPr>
              <a:t>”</a:t>
            </a:r>
            <a:endParaRPr lang="zh-CN" altLang="en-US" sz="2800" b="1"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bg/>
                                          </p:spTgt>
                                        </p:tgtEl>
                                        <p:attrNameLst>
                                          <p:attrName>style.visibility</p:attrName>
                                        </p:attrNameLst>
                                      </p:cBhvr>
                                      <p:to>
                                        <p:strVal val="visible"/>
                                      </p:to>
                                    </p:set>
                                    <p:anim calcmode="lin" valueType="num">
                                      <p:cBhvr additive="base">
                                        <p:cTn id="18" dur="500" fill="hold"/>
                                        <p:tgtEl>
                                          <p:spTgt spid="8">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8">
                                            <p:bg/>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bg/>
                                          </p:spTgt>
                                        </p:tgtEl>
                                        <p:attrNameLst>
                                          <p:attrName>style.visibility</p:attrName>
                                        </p:attrNameLst>
                                      </p:cBhvr>
                                      <p:to>
                                        <p:strVal val="visible"/>
                                      </p:to>
                                    </p:set>
                                    <p:anim calcmode="lin" valueType="num">
                                      <p:cBhvr additive="base">
                                        <p:cTn id="28"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9" dur="500" fill="hold"/>
                                        <p:tgtEl>
                                          <p:spTgt spid="9">
                                            <p:bg/>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8" grpId="0" build="allAtOnce" animBg="1"/>
      <p:bldP spid="9"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276872"/>
            <a:ext cx="8229600" cy="1728192"/>
          </a:xfrm>
        </p:spPr>
        <p:txBody>
          <a:bodyPr>
            <a:noAutofit/>
          </a:bodyPr>
          <a:lstStyle/>
          <a:p>
            <a:r>
              <a:rPr lang="en-US" altLang="zh-CN" sz="6000" dirty="0" smtClean="0">
                <a:latin typeface="GungsuhChe" pitchFamily="49" charset="-127"/>
                <a:ea typeface="GungsuhChe" pitchFamily="49" charset="-127"/>
              </a:rPr>
              <a:t>The End</a:t>
            </a:r>
            <a:br>
              <a:rPr lang="en-US" altLang="zh-CN" sz="6000" dirty="0" smtClean="0">
                <a:latin typeface="GungsuhChe" pitchFamily="49" charset="-127"/>
                <a:ea typeface="GungsuhChe" pitchFamily="49" charset="-127"/>
              </a:rPr>
            </a:br>
            <a:r>
              <a:rPr lang="en-US" altLang="zh-CN" sz="6000" dirty="0" smtClean="0">
                <a:latin typeface="GungsuhChe" pitchFamily="49" charset="-127"/>
                <a:ea typeface="GungsuhChe" pitchFamily="49" charset="-127"/>
              </a:rPr>
              <a:t>Thank you!</a:t>
            </a:r>
            <a:endParaRPr lang="zh-CN" altLang="en-US" sz="6000" dirty="0">
              <a:latin typeface="GungsuhChe" pitchFamily="49" charset="-127"/>
              <a:ea typeface="GungsuhChe" pitchFamily="49" charset="-127"/>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FrankRuehl" pitchFamily="34" charset="-79"/>
                <a:cs typeface="FrankRuehl" pitchFamily="34" charset="-79"/>
              </a:rPr>
              <a:t>Part1 : </a:t>
            </a:r>
            <a:r>
              <a:rPr lang="zh-CN" altLang="en-US" b="1" dirty="0" smtClean="0">
                <a:latin typeface="FrankRuehl" pitchFamily="34" charset="-79"/>
                <a:cs typeface="FrankRuehl" pitchFamily="34" charset="-79"/>
              </a:rPr>
              <a:t>重合指数及其无偏估计值</a:t>
            </a:r>
            <a:endParaRPr lang="zh-CN" altLang="en-US" b="1" dirty="0">
              <a:latin typeface="FrankRuehl" pitchFamily="34" charset="-79"/>
              <a:cs typeface="FrankRuehl" pitchFamily="34" charset="-79"/>
            </a:endParaRPr>
          </a:p>
        </p:txBody>
      </p:sp>
      <p:sp>
        <p:nvSpPr>
          <p:cNvPr id="4" name="内容占位符 3"/>
          <p:cNvSpPr>
            <a:spLocks noGrp="1"/>
          </p:cNvSpPr>
          <p:nvPr>
            <p:ph idx="1"/>
          </p:nvPr>
        </p:nvSpPr>
        <p:spPr>
          <a:xfrm>
            <a:off x="457200" y="1600201"/>
            <a:ext cx="8229600" cy="1756792"/>
          </a:xfrm>
        </p:spPr>
        <p:txBody>
          <a:bodyPr>
            <a:normAutofit fontScale="92500"/>
          </a:bodyPr>
          <a:lstStyle/>
          <a:p>
            <a:r>
              <a:rPr lang="zh-CN" altLang="en-US" dirty="0" smtClean="0">
                <a:latin typeface="FrankRuehl" pitchFamily="34" charset="-79"/>
                <a:ea typeface="GungsuhChe" pitchFamily="49" charset="-127"/>
                <a:cs typeface="FrankRuehl" pitchFamily="34" charset="-79"/>
              </a:rPr>
              <a:t>重合指数：设某种语言由</a:t>
            </a:r>
            <a:r>
              <a:rPr lang="en-US" altLang="zh-CN" dirty="0" smtClean="0">
                <a:latin typeface="FrankRuehl" pitchFamily="34" charset="-79"/>
                <a:ea typeface="GungsuhChe" pitchFamily="49" charset="-127"/>
                <a:cs typeface="FrankRuehl" pitchFamily="34" charset="-79"/>
              </a:rPr>
              <a:t>n</a:t>
            </a:r>
            <a:r>
              <a:rPr lang="zh-CN" altLang="en-US" dirty="0" smtClean="0">
                <a:latin typeface="FrankRuehl" pitchFamily="34" charset="-79"/>
                <a:ea typeface="GungsuhChe" pitchFamily="49" charset="-127"/>
                <a:cs typeface="FrankRuehl" pitchFamily="34" charset="-79"/>
              </a:rPr>
              <a:t>个字母组成，每个字母</a:t>
            </a:r>
            <a:r>
              <a:rPr lang="en-US" altLang="zh-CN" dirty="0" err="1" smtClean="0">
                <a:latin typeface="FrankRuehl" pitchFamily="34" charset="-79"/>
                <a:ea typeface="GungsuhChe" pitchFamily="49" charset="-127"/>
                <a:cs typeface="FrankRuehl" pitchFamily="34" charset="-79"/>
              </a:rPr>
              <a:t>i</a:t>
            </a:r>
            <a:r>
              <a:rPr lang="zh-CN" altLang="en-US" dirty="0" smtClean="0">
                <a:latin typeface="FrankRuehl" pitchFamily="34" charset="-79"/>
                <a:ea typeface="GungsuhChe" pitchFamily="49" charset="-127"/>
                <a:cs typeface="FrankRuehl" pitchFamily="34" charset="-79"/>
              </a:rPr>
              <a:t>发生的概率为</a:t>
            </a:r>
            <a:r>
              <a:rPr lang="en-US" altLang="zh-CN" dirty="0" smtClean="0">
                <a:latin typeface="FrankRuehl" pitchFamily="34" charset="-79"/>
                <a:ea typeface="GungsuhChe" pitchFamily="49" charset="-127"/>
                <a:cs typeface="FrankRuehl" pitchFamily="34" charset="-79"/>
              </a:rPr>
              <a:t>pi(1≤i≤n)</a:t>
            </a:r>
            <a:r>
              <a:rPr lang="zh-CN" altLang="en-US" dirty="0" smtClean="0">
                <a:latin typeface="FrankRuehl" pitchFamily="34" charset="-79"/>
                <a:ea typeface="GungsuhChe" pitchFamily="49" charset="-127"/>
                <a:cs typeface="FrankRuehl" pitchFamily="34" charset="-79"/>
              </a:rPr>
              <a:t>，则重合指数就是指两个随机字母相同的概率，记为</a:t>
            </a:r>
            <a:r>
              <a:rPr lang="en-US" altLang="zh-CN" dirty="0" smtClean="0">
                <a:latin typeface="FrankRuehl" pitchFamily="34" charset="-79"/>
                <a:ea typeface="GungsuhChe" pitchFamily="49" charset="-127"/>
                <a:cs typeface="FrankRuehl" pitchFamily="34" charset="-79"/>
              </a:rPr>
              <a:t>IC</a:t>
            </a:r>
            <a:endParaRPr lang="zh-CN" altLang="en-US" dirty="0">
              <a:latin typeface="FrankRuehl" pitchFamily="34" charset="-79"/>
              <a:ea typeface="GungsuhChe" pitchFamily="49" charset="-127"/>
              <a:cs typeface="FrankRuehl" pitchFamily="34" charset="-79"/>
            </a:endParaRPr>
          </a:p>
        </p:txBody>
      </p:sp>
      <p:graphicFrame>
        <p:nvGraphicFramePr>
          <p:cNvPr id="5" name="对象 4"/>
          <p:cNvGraphicFramePr>
            <a:graphicFrameLocks noChangeAspect="1"/>
          </p:cNvGraphicFramePr>
          <p:nvPr/>
        </p:nvGraphicFramePr>
        <p:xfrm>
          <a:off x="3779912" y="2924944"/>
          <a:ext cx="1599074" cy="1008112"/>
        </p:xfrm>
        <a:graphic>
          <a:graphicData uri="http://schemas.openxmlformats.org/presentationml/2006/ole">
            <p:oleObj spid="_x0000_s1026" name="Equation" r:id="rId3" imgW="583920" imgH="368280" progId="Equation.DSMT4">
              <p:embed/>
            </p:oleObj>
          </a:graphicData>
        </a:graphic>
      </p:graphicFrame>
      <p:sp>
        <p:nvSpPr>
          <p:cNvPr id="6" name="内容占位符 3"/>
          <p:cNvSpPr txBox="1">
            <a:spLocks/>
          </p:cNvSpPr>
          <p:nvPr/>
        </p:nvSpPr>
        <p:spPr>
          <a:xfrm>
            <a:off x="611560" y="4005064"/>
            <a:ext cx="8229600" cy="144016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dirty="0" smtClean="0">
                <a:latin typeface="FrankRuehl" pitchFamily="34" charset="-79"/>
                <a:ea typeface="GungsuhChe" pitchFamily="49" charset="-127"/>
                <a:cs typeface="FrankRuehl" pitchFamily="34" charset="-79"/>
              </a:rPr>
              <a:t>一般用</a:t>
            </a:r>
            <a:r>
              <a:rPr lang="en-US" altLang="zh-CN" sz="3200" dirty="0" smtClean="0">
                <a:latin typeface="FrankRuehl" pitchFamily="34" charset="-79"/>
                <a:ea typeface="GungsuhChe" pitchFamily="49" charset="-127"/>
                <a:cs typeface="FrankRuehl" pitchFamily="34" charset="-79"/>
              </a:rPr>
              <a:t>IC</a:t>
            </a:r>
            <a:r>
              <a:rPr lang="zh-CN" altLang="en-US" sz="3200" dirty="0" smtClean="0">
                <a:latin typeface="FrankRuehl" pitchFamily="34" charset="-79"/>
                <a:ea typeface="GungsuhChe" pitchFamily="49" charset="-127"/>
                <a:cs typeface="FrankRuehl" pitchFamily="34" charset="-79"/>
              </a:rPr>
              <a:t>的无偏估计值</a:t>
            </a:r>
            <a:r>
              <a:rPr lang="en-US" altLang="zh-CN" sz="3200" dirty="0" smtClean="0">
                <a:latin typeface="FrankRuehl" pitchFamily="34" charset="-79"/>
                <a:ea typeface="GungsuhChe" pitchFamily="49" charset="-127"/>
                <a:cs typeface="FrankRuehl" pitchFamily="34" charset="-79"/>
              </a:rPr>
              <a:t>IC’</a:t>
            </a:r>
            <a:r>
              <a:rPr lang="zh-CN" altLang="en-US" sz="3200" dirty="0" smtClean="0">
                <a:latin typeface="FrankRuehl" pitchFamily="34" charset="-79"/>
                <a:ea typeface="GungsuhChe" pitchFamily="49" charset="-127"/>
                <a:cs typeface="FrankRuehl" pitchFamily="34" charset="-79"/>
              </a:rPr>
              <a:t>来近似计算</a:t>
            </a:r>
            <a:r>
              <a:rPr lang="en-US" altLang="zh-CN" sz="3200" dirty="0" smtClean="0">
                <a:latin typeface="FrankRuehl" pitchFamily="34" charset="-79"/>
                <a:ea typeface="GungsuhChe" pitchFamily="49" charset="-127"/>
                <a:cs typeface="FrankRuehl" pitchFamily="34" charset="-79"/>
              </a:rPr>
              <a:t>IC. </a:t>
            </a:r>
            <a:r>
              <a:rPr lang="zh-CN" altLang="en-US" sz="3200" dirty="0" smtClean="0">
                <a:latin typeface="FrankRuehl" pitchFamily="34" charset="-79"/>
                <a:ea typeface="GungsuhChe" pitchFamily="49" charset="-127"/>
                <a:cs typeface="FrankRuehl" pitchFamily="34" charset="-79"/>
              </a:rPr>
              <a:t>其中的</a:t>
            </a:r>
            <a:r>
              <a:rPr lang="en-US" altLang="zh-CN" sz="3200" dirty="0" smtClean="0">
                <a:latin typeface="FrankRuehl" pitchFamily="34" charset="-79"/>
                <a:ea typeface="GungsuhChe" pitchFamily="49" charset="-127"/>
                <a:cs typeface="FrankRuehl" pitchFamily="34" charset="-79"/>
              </a:rPr>
              <a:t>xi</a:t>
            </a:r>
            <a:r>
              <a:rPr lang="zh-CN" altLang="en-US" sz="3200" dirty="0" smtClean="0">
                <a:latin typeface="FrankRuehl" pitchFamily="34" charset="-79"/>
                <a:ea typeface="GungsuhChe" pitchFamily="49" charset="-127"/>
                <a:cs typeface="FrankRuehl" pitchFamily="34" charset="-79"/>
              </a:rPr>
              <a:t>表示字母</a:t>
            </a:r>
            <a:r>
              <a:rPr lang="en-US" altLang="zh-CN" sz="3200" dirty="0" err="1" smtClean="0">
                <a:latin typeface="FrankRuehl" pitchFamily="34" charset="-79"/>
                <a:ea typeface="GungsuhChe" pitchFamily="49" charset="-127"/>
                <a:cs typeface="FrankRuehl" pitchFamily="34" charset="-79"/>
              </a:rPr>
              <a:t>i</a:t>
            </a:r>
            <a:r>
              <a:rPr lang="zh-CN" altLang="en-US" sz="3200" dirty="0" smtClean="0">
                <a:latin typeface="FrankRuehl" pitchFamily="34" charset="-79"/>
                <a:ea typeface="GungsuhChe" pitchFamily="49" charset="-127"/>
                <a:cs typeface="FrankRuehl" pitchFamily="34" charset="-79"/>
              </a:rPr>
              <a:t>出现的频次，</a:t>
            </a:r>
            <a:r>
              <a:rPr lang="en-US" altLang="zh-CN" sz="3200" dirty="0" smtClean="0">
                <a:latin typeface="FrankRuehl" pitchFamily="34" charset="-79"/>
                <a:ea typeface="GungsuhChe" pitchFamily="49" charset="-127"/>
                <a:cs typeface="FrankRuehl" pitchFamily="34" charset="-79"/>
              </a:rPr>
              <a:t>L</a:t>
            </a:r>
            <a:r>
              <a:rPr lang="zh-CN" altLang="en-US" sz="3200" dirty="0" smtClean="0">
                <a:latin typeface="FrankRuehl" pitchFamily="34" charset="-79"/>
                <a:ea typeface="GungsuhChe" pitchFamily="49" charset="-127"/>
                <a:cs typeface="FrankRuehl" pitchFamily="34" charset="-79"/>
              </a:rPr>
              <a:t>表示文本长度，</a:t>
            </a:r>
            <a:r>
              <a:rPr lang="en-US" altLang="zh-CN" sz="3200" dirty="0" smtClean="0">
                <a:latin typeface="FrankRuehl" pitchFamily="34" charset="-79"/>
                <a:ea typeface="GungsuhChe" pitchFamily="49" charset="-127"/>
                <a:cs typeface="FrankRuehl" pitchFamily="34" charset="-79"/>
              </a:rPr>
              <a:t>n</a:t>
            </a:r>
            <a:r>
              <a:rPr lang="zh-CN" altLang="en-US" sz="3200" dirty="0" smtClean="0">
                <a:latin typeface="FrankRuehl" pitchFamily="34" charset="-79"/>
                <a:ea typeface="GungsuhChe" pitchFamily="49" charset="-127"/>
                <a:cs typeface="FrankRuehl" pitchFamily="34" charset="-79"/>
              </a:rPr>
              <a:t>表示某种语言中包含的字母数。</a:t>
            </a:r>
            <a:endParaRPr kumimoji="0" lang="zh-CN" altLang="en-US" sz="3200" b="0" i="0" u="none" strike="noStrike" kern="1200" cap="none" spc="0" normalizeH="0" baseline="0" noProof="0" dirty="0">
              <a:ln>
                <a:noFill/>
              </a:ln>
              <a:solidFill>
                <a:schemeClr val="tx1"/>
              </a:solidFill>
              <a:effectLst/>
              <a:uLnTx/>
              <a:uFillTx/>
              <a:latin typeface="FrankRuehl" pitchFamily="34" charset="-79"/>
              <a:ea typeface="GungsuhChe" pitchFamily="49" charset="-127"/>
              <a:cs typeface="FrankRuehl" pitchFamily="34" charset="-79"/>
            </a:endParaRPr>
          </a:p>
        </p:txBody>
      </p:sp>
      <p:graphicFrame>
        <p:nvGraphicFramePr>
          <p:cNvPr id="1027" name="Object 3"/>
          <p:cNvGraphicFramePr>
            <a:graphicFrameLocks noChangeAspect="1"/>
          </p:cNvGraphicFramePr>
          <p:nvPr/>
        </p:nvGraphicFramePr>
        <p:xfrm>
          <a:off x="3275856" y="5445224"/>
          <a:ext cx="2626704" cy="1037779"/>
        </p:xfrm>
        <a:graphic>
          <a:graphicData uri="http://schemas.openxmlformats.org/presentationml/2006/ole">
            <p:oleObj spid="_x0000_s1027" name="Equation" r:id="rId4" imgW="965160" imgH="380880" progId="Equation.DSMT4">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IC’</a:t>
            </a:r>
            <a:r>
              <a:rPr lang="zh-CN" altLang="en-US" dirty="0" smtClean="0"/>
              <a:t>值的特点</a:t>
            </a:r>
            <a:endParaRPr lang="zh-CN" altLang="en-US" dirty="0"/>
          </a:p>
        </p:txBody>
      </p:sp>
      <p:sp>
        <p:nvSpPr>
          <p:cNvPr id="3" name="内容占位符 2"/>
          <p:cNvSpPr>
            <a:spLocks noGrp="1"/>
          </p:cNvSpPr>
          <p:nvPr>
            <p:ph idx="1"/>
          </p:nvPr>
        </p:nvSpPr>
        <p:spPr/>
        <p:txBody>
          <a:bodyPr/>
          <a:lstStyle/>
          <a:p>
            <a:r>
              <a:rPr lang="zh-CN" altLang="en-US" dirty="0" smtClean="0"/>
              <a:t>随机英文文本的</a:t>
            </a:r>
            <a:r>
              <a:rPr lang="en-US" altLang="zh-CN" dirty="0" smtClean="0"/>
              <a:t>IC’</a:t>
            </a:r>
            <a:r>
              <a:rPr lang="zh-CN" altLang="en-US" dirty="0" smtClean="0"/>
              <a:t>总是大约为</a:t>
            </a:r>
            <a:r>
              <a:rPr lang="en-US" altLang="zh-CN" b="1" dirty="0" smtClean="0">
                <a:solidFill>
                  <a:srgbClr val="FF0000"/>
                </a:solidFill>
                <a:effectLst>
                  <a:outerShdw blurRad="38100" dist="38100" dir="2700000" algn="tl">
                    <a:srgbClr val="000000">
                      <a:alpha val="43137"/>
                    </a:srgbClr>
                  </a:outerShdw>
                </a:effectLst>
              </a:rPr>
              <a:t>0.038</a:t>
            </a:r>
            <a:r>
              <a:rPr lang="en-US" altLang="zh-CN" b="1" dirty="0" smtClean="0">
                <a:effectLst>
                  <a:outerShdw blurRad="38100" dist="38100" dir="2700000" algn="tl">
                    <a:srgbClr val="000000">
                      <a:alpha val="43137"/>
                    </a:srgbClr>
                  </a:outerShdw>
                </a:effectLst>
              </a:rPr>
              <a:t>.</a:t>
            </a:r>
          </a:p>
          <a:p>
            <a:r>
              <a:rPr lang="zh-CN" altLang="en-US" dirty="0" smtClean="0"/>
              <a:t>而一段有意义的英文文本的</a:t>
            </a:r>
            <a:r>
              <a:rPr lang="en-US" altLang="zh-CN" dirty="0" smtClean="0"/>
              <a:t>IC’</a:t>
            </a:r>
            <a:r>
              <a:rPr lang="zh-CN" altLang="en-US" dirty="0" smtClean="0"/>
              <a:t>总是大约为</a:t>
            </a:r>
            <a:r>
              <a:rPr lang="en-US" altLang="zh-CN" b="1" dirty="0" smtClean="0">
                <a:solidFill>
                  <a:srgbClr val="FF0000"/>
                </a:solidFill>
                <a:effectLst>
                  <a:outerShdw blurRad="38100" dist="38100" dir="2700000" algn="tl">
                    <a:srgbClr val="000000">
                      <a:alpha val="43137"/>
                    </a:srgbClr>
                  </a:outerShdw>
                </a:effectLst>
              </a:rPr>
              <a:t>0.065</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1:</a:t>
            </a:r>
            <a:r>
              <a:rPr lang="zh-CN" altLang="en-US" dirty="0" smtClean="0"/>
              <a:t>随机英文文本</a:t>
            </a:r>
            <a:r>
              <a:rPr lang="zh-CN" altLang="en-US" dirty="0" smtClean="0">
                <a:solidFill>
                  <a:srgbClr val="FF0000"/>
                </a:solidFill>
              </a:rPr>
              <a:t>明文</a:t>
            </a:r>
            <a:r>
              <a:rPr lang="zh-CN" altLang="en-US" dirty="0" smtClean="0"/>
              <a:t>及其</a:t>
            </a:r>
            <a:r>
              <a:rPr lang="en-US" altLang="zh-CN" dirty="0" smtClean="0"/>
              <a:t>IC’</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800007"/>
            <a:ext cx="8229600" cy="41263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1:</a:t>
            </a:r>
            <a:r>
              <a:rPr lang="zh-CN" altLang="en-US" dirty="0" smtClean="0"/>
              <a:t>随机英文文本</a:t>
            </a:r>
            <a:r>
              <a:rPr lang="zh-CN" altLang="en-US" dirty="0" smtClean="0">
                <a:solidFill>
                  <a:srgbClr val="FF0000"/>
                </a:solidFill>
              </a:rPr>
              <a:t>密文</a:t>
            </a:r>
            <a:r>
              <a:rPr lang="zh-CN" altLang="en-US" dirty="0" smtClean="0"/>
              <a:t>及其</a:t>
            </a:r>
            <a:r>
              <a:rPr lang="en-US" altLang="zh-CN" dirty="0" smtClean="0"/>
              <a:t>IC’</a:t>
            </a:r>
            <a:br>
              <a:rPr lang="en-US" altLang="zh-CN" dirty="0" smtClean="0"/>
            </a:br>
            <a:r>
              <a:rPr lang="en-US" altLang="zh-CN" sz="3600" dirty="0" smtClean="0">
                <a:latin typeface="FrankRuehl" pitchFamily="34" charset="-79"/>
                <a:cs typeface="FrankRuehl" pitchFamily="34" charset="-79"/>
              </a:rPr>
              <a:t>(</a:t>
            </a:r>
            <a:r>
              <a:rPr lang="zh-CN" altLang="en-US" sz="3600" dirty="0" smtClean="0">
                <a:solidFill>
                  <a:srgbClr val="FF0000"/>
                </a:solidFill>
                <a:latin typeface="FrankRuehl" pitchFamily="34" charset="-79"/>
                <a:cs typeface="FrankRuehl" pitchFamily="34" charset="-79"/>
              </a:rPr>
              <a:t>移位加密</a:t>
            </a:r>
            <a:r>
              <a:rPr lang="en-US" altLang="zh-CN" sz="3600" dirty="0" smtClean="0">
                <a:solidFill>
                  <a:srgbClr val="FF0000"/>
                </a:solidFill>
                <a:latin typeface="FrankRuehl" pitchFamily="34" charset="-79"/>
                <a:cs typeface="FrankRuehl" pitchFamily="34" charset="-79"/>
              </a:rPr>
              <a:t>key=17</a:t>
            </a:r>
            <a:r>
              <a:rPr lang="en-US" altLang="zh-CN" sz="3600" dirty="0" smtClean="0">
                <a:latin typeface="FrankRuehl" pitchFamily="34" charset="-79"/>
                <a:cs typeface="FrankRuehl" pitchFamily="34" charset="-79"/>
              </a:rPr>
              <a:t>)</a:t>
            </a:r>
            <a:endParaRPr lang="zh-CN" altLang="en-US" sz="3600" dirty="0">
              <a:latin typeface="FrankRuehl" pitchFamily="34" charset="-79"/>
              <a:cs typeface="FrankRuehl" pitchFamily="34" charset="-79"/>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2028156"/>
            <a:ext cx="8229600" cy="3670051"/>
          </a:xfrm>
          <a:prstGeom prst="rect">
            <a:avLst/>
          </a:prstGeom>
          <a:noFill/>
          <a:ln w="9525">
            <a:noFill/>
            <a:miter lim="800000"/>
            <a:headEnd/>
            <a:tailEnd/>
          </a:ln>
        </p:spPr>
      </p:pic>
      <p:sp>
        <p:nvSpPr>
          <p:cNvPr id="4" name="TextBox 3"/>
          <p:cNvSpPr txBox="1"/>
          <p:nvPr/>
        </p:nvSpPr>
        <p:spPr>
          <a:xfrm>
            <a:off x="1547664" y="5780782"/>
            <a:ext cx="5832648" cy="954107"/>
          </a:xfrm>
          <a:prstGeom prst="rect">
            <a:avLst/>
          </a:prstGeom>
          <a:noFill/>
          <a:ln>
            <a:solidFill>
              <a:schemeClr val="accent1"/>
            </a:solidFill>
          </a:ln>
        </p:spPr>
        <p:txBody>
          <a:bodyPr wrap="square" rtlCol="0">
            <a:spAutoFit/>
          </a:bodyPr>
          <a:lstStyle/>
          <a:p>
            <a:pPr algn="ctr"/>
            <a:r>
              <a:rPr lang="zh-CN" altLang="en-US" sz="2800" dirty="0" smtClean="0"/>
              <a:t>注：英文文本中字母的编码为</a:t>
            </a:r>
            <a:endParaRPr lang="en-US" altLang="zh-CN" sz="2800" dirty="0" smtClean="0"/>
          </a:p>
          <a:p>
            <a:pPr algn="ctr"/>
            <a:r>
              <a:rPr lang="en-US" altLang="zh-CN" sz="2800" dirty="0" err="1"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rPr>
              <a:t>a~z</a:t>
            </a:r>
            <a:r>
              <a:rPr lang="en-US" altLang="zh-CN" sz="2800"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rPr>
              <a:t>…….0~25</a:t>
            </a:r>
            <a:endParaRPr lang="zh-CN" altLang="en-US" sz="2800" dirty="0">
              <a:solidFill>
                <a:srgbClr val="FF0000"/>
              </a:solidFill>
              <a:effectLst>
                <a:outerShdw blurRad="38100" dist="38100" dir="2700000" algn="tl">
                  <a:srgbClr val="000000">
                    <a:alpha val="43137"/>
                  </a:srgbClr>
                </a:outerShdw>
              </a:effectLst>
              <a:latin typeface="GungsuhChe" pitchFamily="49" charset="-127"/>
              <a:ea typeface="GungsuhChe" pitchFamily="49"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down)">
                                      <p:cBhvr>
                                        <p:cTn id="1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2:</a:t>
            </a:r>
            <a:r>
              <a:rPr lang="zh-CN" altLang="en-US" dirty="0" smtClean="0"/>
              <a:t>一个有意义的英文</a:t>
            </a:r>
            <a:r>
              <a:rPr lang="en-US" altLang="zh-CN" dirty="0" smtClean="0"/>
              <a:t>text</a:t>
            </a:r>
            <a:endParaRPr lang="zh-CN" altLang="en-US" dirty="0"/>
          </a:p>
        </p:txBody>
      </p:sp>
      <p:sp>
        <p:nvSpPr>
          <p:cNvPr id="3" name="内容占位符 2"/>
          <p:cNvSpPr>
            <a:spLocks noGrp="1"/>
          </p:cNvSpPr>
          <p:nvPr>
            <p:ph idx="1"/>
          </p:nvPr>
        </p:nvSpPr>
        <p:spPr>
          <a:xfrm>
            <a:off x="457200" y="1600201"/>
            <a:ext cx="8229600" cy="3773016"/>
          </a:xfrm>
        </p:spPr>
        <p:txBody>
          <a:bodyPr>
            <a:normAutofit fontScale="47500" lnSpcReduction="20000"/>
          </a:bodyPr>
          <a:lstStyle/>
          <a:p>
            <a:r>
              <a:rPr lang="en-US" altLang="zh-CN" dirty="0" smtClean="0"/>
              <a:t>Differential Privacy is the state-of-the-art goal for the problem of privacy-preserving data release and privacy-preserving data mining. Existing techniques using differential privacy, however, cannot effectively handle the publication of high-dimensional data. In particular, when the input dataset contains a large number of attributes, existing methods incur higher computing complexity and lower information to noise ratio, which renders the published data next to useless. This proposal aims to reduce computing complexity and signal to noise ratio. The starting point is to approximate the full distribution of high-dimensional dataset with a set of low-dimensional marginal distributions via optimizing score function and reducing sensitivity, in which generation of noisy conditional distributions with differential privacy is computed in a set of low-dimensional subspaces, and then, the sample tuples from the noisy approximation distribution are used to generate and release the synthetic dataset. Some crucial science problems would be investigated below: (</a:t>
            </a:r>
            <a:r>
              <a:rPr lang="en-US" altLang="zh-CN" dirty="0" err="1" smtClean="0"/>
              <a:t>i</a:t>
            </a:r>
            <a:r>
              <a:rPr lang="en-US" altLang="zh-CN" dirty="0" smtClean="0"/>
              <a:t>) constructing a low k-degree Bayesian network over the high-dimensional dataset via exponential mechanism in differential privacy, where the score function is optimized to reduce the sensitivity using mutual information, equivalence classes in maximum joint distribution and dynamic programming; (ii)studying the algorithm to compute a set of noisy conditional distributions from joint distributions in the subspace of Bayesian network, via the Laplace mechanism of differential privacy. (iii)exploring how to generate synthetic data from the differentially private Bayesian network and conditional distributions, without explicitly materializing the noisy global distribution. The proposed solution may have theoretical and technical significance for synthetic data generation with differential privacy on business prospects.</a:t>
            </a:r>
            <a:endParaRPr lang="zh-CN" altLang="en-US" dirty="0"/>
          </a:p>
        </p:txBody>
      </p:sp>
      <p:sp>
        <p:nvSpPr>
          <p:cNvPr id="4" name="TextBox 3"/>
          <p:cNvSpPr txBox="1"/>
          <p:nvPr/>
        </p:nvSpPr>
        <p:spPr>
          <a:xfrm>
            <a:off x="1043608" y="5445224"/>
            <a:ext cx="7272808" cy="646331"/>
          </a:xfrm>
          <a:prstGeom prst="rect">
            <a:avLst/>
          </a:prstGeom>
          <a:noFill/>
        </p:spPr>
        <p:txBody>
          <a:bodyPr wrap="square" rtlCol="0">
            <a:spAutoFit/>
          </a:bodyPr>
          <a:lstStyle/>
          <a:p>
            <a:pPr algn="ctr"/>
            <a:r>
              <a:rPr lang="zh-CN" altLang="en-US" sz="3600" b="1" dirty="0" smtClean="0">
                <a:solidFill>
                  <a:srgbClr val="FF0000"/>
                </a:solidFill>
                <a:effectLst>
                  <a:outerShdw blurRad="38100" dist="38100" dir="2700000" algn="tl">
                    <a:srgbClr val="000000">
                      <a:alpha val="43137"/>
                    </a:srgbClr>
                  </a:outerShdw>
                </a:effectLst>
              </a:rPr>
              <a:t>其</a:t>
            </a:r>
            <a:r>
              <a:rPr lang="en-US" altLang="zh-CN" sz="3600" b="1" dirty="0" smtClean="0">
                <a:solidFill>
                  <a:srgbClr val="FF0000"/>
                </a:solidFill>
                <a:effectLst>
                  <a:outerShdw blurRad="38100" dist="38100" dir="2700000" algn="tl">
                    <a:srgbClr val="000000">
                      <a:alpha val="43137"/>
                    </a:srgbClr>
                  </a:outerShdw>
                </a:effectLst>
              </a:rPr>
              <a:t>IC’</a:t>
            </a:r>
            <a:r>
              <a:rPr lang="zh-CN" altLang="en-US" sz="3600" b="1" dirty="0" smtClean="0">
                <a:solidFill>
                  <a:srgbClr val="FF0000"/>
                </a:solidFill>
                <a:effectLst>
                  <a:outerShdw blurRad="38100" dist="38100" dir="2700000" algn="tl">
                    <a:srgbClr val="000000">
                      <a:alpha val="43137"/>
                    </a:srgbClr>
                  </a:outerShdw>
                </a:effectLst>
              </a:rPr>
              <a:t>为：</a:t>
            </a:r>
            <a:r>
              <a:rPr lang="en-US" altLang="zh-CN" sz="3600" b="1" dirty="0" smtClean="0">
                <a:solidFill>
                  <a:srgbClr val="FF0000"/>
                </a:solidFill>
                <a:effectLst>
                  <a:outerShdw blurRad="38100" dist="38100" dir="2700000" algn="tl">
                    <a:srgbClr val="000000">
                      <a:alpha val="43137"/>
                    </a:srgbClr>
                  </a:outerShdw>
                </a:effectLst>
              </a:rPr>
              <a:t>0.0659</a:t>
            </a:r>
            <a:endParaRPr lang="zh-CN" altLang="en-US" sz="36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FrankRuehl" pitchFamily="34" charset="-79"/>
                <a:cs typeface="FrankRuehl" pitchFamily="34" charset="-79"/>
              </a:rPr>
              <a:t>Part2 : Virginia</a:t>
            </a:r>
            <a:r>
              <a:rPr lang="zh-CN" altLang="en-US" b="1" dirty="0" smtClean="0">
                <a:latin typeface="FrankRuehl" pitchFamily="34" charset="-79"/>
                <a:cs typeface="FrankRuehl" pitchFamily="34" charset="-79"/>
              </a:rPr>
              <a:t>加密</a:t>
            </a:r>
            <a:endParaRPr lang="zh-CN" altLang="en-US" dirty="0"/>
          </a:p>
        </p:txBody>
      </p:sp>
      <p:sp>
        <p:nvSpPr>
          <p:cNvPr id="3" name="内容占位符 2"/>
          <p:cNvSpPr>
            <a:spLocks noGrp="1"/>
          </p:cNvSpPr>
          <p:nvPr>
            <p:ph idx="1"/>
          </p:nvPr>
        </p:nvSpPr>
        <p:spPr>
          <a:xfrm>
            <a:off x="457200" y="1384177"/>
            <a:ext cx="8219256" cy="2764903"/>
          </a:xfrm>
        </p:spPr>
        <p:txBody>
          <a:bodyPr>
            <a:normAutofit fontScale="85000" lnSpcReduction="20000"/>
          </a:bodyPr>
          <a:lstStyle/>
          <a:p>
            <a:r>
              <a:rPr lang="zh-CN" altLang="en-US" dirty="0" smtClean="0"/>
              <a:t>多表密码是利用多个单表代替密码构成的密码体制。它在对明文进行加密的过程中依照密钥的指示轮流使用多个单表代替密码。</a:t>
            </a:r>
            <a:endParaRPr lang="en-US" altLang="zh-CN" dirty="0" smtClean="0"/>
          </a:p>
          <a:p>
            <a:r>
              <a:rPr lang="zh-CN" altLang="en-US" b="1" dirty="0" smtClean="0"/>
              <a:t>明文</a:t>
            </a:r>
            <a:r>
              <a:rPr lang="en-US" altLang="zh-CN" b="1" dirty="0" smtClean="0"/>
              <a:t>M=(m</a:t>
            </a:r>
            <a:r>
              <a:rPr lang="en-US" altLang="zh-CN" b="1" baseline="-25000" dirty="0" smtClean="0"/>
              <a:t>1</a:t>
            </a:r>
            <a:r>
              <a:rPr lang="en-US" altLang="zh-CN" b="1" dirty="0" smtClean="0"/>
              <a:t>,m</a:t>
            </a:r>
            <a:r>
              <a:rPr lang="en-US" altLang="zh-CN" b="1" baseline="-25000" dirty="0" smtClean="0"/>
              <a:t>2</a:t>
            </a:r>
            <a:r>
              <a:rPr lang="en-US" altLang="zh-CN" b="1" dirty="0" smtClean="0"/>
              <a:t>,…,</a:t>
            </a:r>
            <a:r>
              <a:rPr lang="en-US" altLang="zh-CN" b="1" dirty="0" err="1" smtClean="0"/>
              <a:t>m</a:t>
            </a:r>
            <a:r>
              <a:rPr lang="en-US" altLang="zh-CN" b="1" baseline="-25000" dirty="0" err="1" smtClean="0"/>
              <a:t>n</a:t>
            </a:r>
            <a:r>
              <a:rPr lang="en-US" altLang="zh-CN" b="1" dirty="0" smtClean="0"/>
              <a:t>)</a:t>
            </a:r>
            <a:r>
              <a:rPr lang="zh-CN" altLang="en-US" b="1" dirty="0" smtClean="0"/>
              <a:t>，密钥</a:t>
            </a:r>
            <a:r>
              <a:rPr lang="en-US" altLang="zh-CN" b="1" dirty="0" smtClean="0"/>
              <a:t> K=(k</a:t>
            </a:r>
            <a:r>
              <a:rPr lang="en-US" altLang="zh-CN" b="1" baseline="-25000" dirty="0" smtClean="0"/>
              <a:t>1</a:t>
            </a:r>
            <a:r>
              <a:rPr lang="en-US" altLang="zh-CN" b="1" dirty="0" smtClean="0"/>
              <a:t>,k</a:t>
            </a:r>
            <a:r>
              <a:rPr lang="en-US" altLang="zh-CN" b="1" baseline="-25000" dirty="0" smtClean="0"/>
              <a:t>2</a:t>
            </a:r>
            <a:r>
              <a:rPr lang="en-US" altLang="zh-CN" b="1" dirty="0" smtClean="0"/>
              <a:t>,…,</a:t>
            </a:r>
            <a:r>
              <a:rPr lang="en-US" altLang="zh-CN" b="1" dirty="0" err="1" smtClean="0"/>
              <a:t>k</a:t>
            </a:r>
            <a:r>
              <a:rPr lang="en-US" altLang="zh-CN" b="1" baseline="-25000" dirty="0" err="1" smtClean="0"/>
              <a:t>d</a:t>
            </a:r>
            <a:r>
              <a:rPr lang="en-US" altLang="zh-CN" b="1" dirty="0" smtClean="0"/>
              <a:t>) </a:t>
            </a:r>
            <a:r>
              <a:rPr lang="zh-CN" altLang="en-US" b="1" dirty="0" smtClean="0"/>
              <a:t>，密文</a:t>
            </a:r>
            <a:r>
              <a:rPr lang="en-US" altLang="zh-CN" b="1" dirty="0" smtClean="0"/>
              <a:t>C=(c</a:t>
            </a:r>
            <a:r>
              <a:rPr lang="en-US" altLang="zh-CN" b="1" baseline="-25000" dirty="0" smtClean="0"/>
              <a:t>1</a:t>
            </a:r>
            <a:r>
              <a:rPr lang="en-US" altLang="zh-CN" b="1" dirty="0" smtClean="0"/>
              <a:t>,c</a:t>
            </a:r>
            <a:r>
              <a:rPr lang="en-US" altLang="zh-CN" b="1" baseline="-25000" dirty="0" smtClean="0"/>
              <a:t>2</a:t>
            </a:r>
            <a:r>
              <a:rPr lang="en-US" altLang="zh-CN" b="1" dirty="0" smtClean="0"/>
              <a:t>,…,</a:t>
            </a:r>
            <a:r>
              <a:rPr lang="en-US" altLang="zh-CN" b="1" dirty="0" err="1" smtClean="0"/>
              <a:t>c</a:t>
            </a:r>
            <a:r>
              <a:rPr lang="en-US" altLang="zh-CN" b="1" baseline="-25000" dirty="0" err="1" smtClean="0"/>
              <a:t>n</a:t>
            </a:r>
            <a:r>
              <a:rPr lang="en-US" altLang="zh-CN" b="1" dirty="0" smtClean="0"/>
              <a:t>)</a:t>
            </a:r>
          </a:p>
          <a:p>
            <a:r>
              <a:rPr lang="zh-CN" altLang="en-US" dirty="0" smtClean="0"/>
              <a:t>加密变换：</a:t>
            </a:r>
            <a:r>
              <a:rPr lang="en-US" altLang="zh-CN" b="1" dirty="0" err="1" smtClean="0"/>
              <a:t>c</a:t>
            </a:r>
            <a:r>
              <a:rPr lang="en-US" altLang="zh-CN" b="1" baseline="-25000" dirty="0" err="1" smtClean="0"/>
              <a:t>i+td</a:t>
            </a:r>
            <a:r>
              <a:rPr lang="en-US" altLang="zh-CN" b="1" dirty="0" smtClean="0"/>
              <a:t>=</a:t>
            </a:r>
            <a:r>
              <a:rPr lang="en-US" altLang="zh-CN" b="1" dirty="0" err="1" smtClean="0"/>
              <a:t>E</a:t>
            </a:r>
            <a:r>
              <a:rPr lang="en-US" altLang="zh-CN" b="1" baseline="-25000" dirty="0" err="1" smtClean="0"/>
              <a:t>ki</a:t>
            </a:r>
            <a:r>
              <a:rPr lang="en-US" altLang="zh-CN" b="1" dirty="0" smtClean="0"/>
              <a:t>(</a:t>
            </a:r>
            <a:r>
              <a:rPr lang="en-US" altLang="zh-CN" b="1" dirty="0" err="1" smtClean="0"/>
              <a:t>m</a:t>
            </a:r>
            <a:r>
              <a:rPr lang="en-US" altLang="zh-CN" b="1" baseline="-25000" dirty="0" err="1" smtClean="0"/>
              <a:t>i+td</a:t>
            </a:r>
            <a:r>
              <a:rPr lang="en-US" altLang="zh-CN" b="1" dirty="0" smtClean="0"/>
              <a:t>)=</a:t>
            </a:r>
            <a:r>
              <a:rPr lang="en-US" altLang="zh-CN" b="1" dirty="0" err="1" smtClean="0"/>
              <a:t>m</a:t>
            </a:r>
            <a:r>
              <a:rPr lang="en-US" altLang="zh-CN" b="1" baseline="-25000" dirty="0" err="1" smtClean="0"/>
              <a:t>i+td</a:t>
            </a:r>
            <a:r>
              <a:rPr lang="en-US" altLang="zh-CN" b="1" dirty="0" err="1" smtClean="0"/>
              <a:t>+k</a:t>
            </a:r>
            <a:r>
              <a:rPr lang="en-US" altLang="zh-CN" b="1" baseline="-25000" dirty="0" err="1" smtClean="0"/>
              <a:t>i</a:t>
            </a:r>
            <a:r>
              <a:rPr lang="en-US" altLang="zh-CN" b="1" dirty="0" smtClean="0"/>
              <a:t> mod n</a:t>
            </a:r>
          </a:p>
          <a:p>
            <a:r>
              <a:rPr lang="zh-CN" altLang="en-US" dirty="0" smtClean="0"/>
              <a:t>解密变换： </a:t>
            </a:r>
            <a:r>
              <a:rPr lang="en-US" altLang="zh-CN" b="1" dirty="0" err="1" smtClean="0"/>
              <a:t>m</a:t>
            </a:r>
            <a:r>
              <a:rPr lang="en-US" altLang="zh-CN" b="1" baseline="-25000" dirty="0" err="1" smtClean="0"/>
              <a:t>i+td</a:t>
            </a:r>
            <a:r>
              <a:rPr lang="en-US" altLang="zh-CN" b="1" dirty="0" smtClean="0"/>
              <a:t>=</a:t>
            </a:r>
            <a:r>
              <a:rPr lang="en-US" altLang="zh-CN" b="1" dirty="0" err="1" smtClean="0"/>
              <a:t>D</a:t>
            </a:r>
            <a:r>
              <a:rPr lang="en-US" altLang="zh-CN" b="1" baseline="-25000" dirty="0" err="1" smtClean="0"/>
              <a:t>ki</a:t>
            </a:r>
            <a:r>
              <a:rPr lang="en-US" altLang="zh-CN" b="1" dirty="0" smtClean="0"/>
              <a:t>(</a:t>
            </a:r>
            <a:r>
              <a:rPr lang="en-US" altLang="zh-CN" b="1" dirty="0" err="1" smtClean="0"/>
              <a:t>c</a:t>
            </a:r>
            <a:r>
              <a:rPr lang="en-US" altLang="zh-CN" b="1" baseline="-25000" dirty="0" err="1" smtClean="0"/>
              <a:t>i+td</a:t>
            </a:r>
            <a:r>
              <a:rPr lang="en-US" altLang="zh-CN" b="1" dirty="0" smtClean="0"/>
              <a:t>)=</a:t>
            </a:r>
            <a:r>
              <a:rPr lang="en-US" altLang="zh-CN" b="1" dirty="0" err="1" smtClean="0"/>
              <a:t>c</a:t>
            </a:r>
            <a:r>
              <a:rPr lang="en-US" altLang="zh-CN" b="1" baseline="-25000" dirty="0" err="1" smtClean="0"/>
              <a:t>i+td</a:t>
            </a:r>
            <a:r>
              <a:rPr lang="en-US" altLang="zh-CN" b="1" dirty="0" smtClean="0"/>
              <a:t> - </a:t>
            </a:r>
            <a:r>
              <a:rPr lang="en-US" altLang="zh-CN" b="1" dirty="0" err="1" smtClean="0"/>
              <a:t>k</a:t>
            </a:r>
            <a:r>
              <a:rPr lang="en-US" altLang="zh-CN" b="1" baseline="-25000" dirty="0" err="1" smtClean="0"/>
              <a:t>i</a:t>
            </a:r>
            <a:r>
              <a:rPr lang="en-US" altLang="zh-CN" b="1" dirty="0" smtClean="0"/>
              <a:t> mod n</a:t>
            </a:r>
            <a:endParaRPr lang="zh-CN" altLang="en-US" dirty="0"/>
          </a:p>
        </p:txBody>
      </p:sp>
      <p:pic>
        <p:nvPicPr>
          <p:cNvPr id="15362" name="Picture 2"/>
          <p:cNvPicPr>
            <a:picLocks noChangeAspect="1" noChangeArrowheads="1"/>
          </p:cNvPicPr>
          <p:nvPr/>
        </p:nvPicPr>
        <p:blipFill>
          <a:blip r:embed="rId2" cstate="print"/>
          <a:srcRect/>
          <a:stretch>
            <a:fillRect/>
          </a:stretch>
        </p:blipFill>
        <p:spPr bwMode="auto">
          <a:xfrm>
            <a:off x="611560" y="4293096"/>
            <a:ext cx="7812360" cy="1478420"/>
          </a:xfrm>
          <a:prstGeom prst="rect">
            <a:avLst/>
          </a:prstGeom>
          <a:noFill/>
          <a:ln w="9525">
            <a:noFill/>
            <a:miter lim="800000"/>
            <a:headEnd/>
            <a:tailEnd/>
          </a:ln>
        </p:spPr>
      </p:pic>
      <p:sp>
        <p:nvSpPr>
          <p:cNvPr id="5" name="TextBox 4"/>
          <p:cNvSpPr txBox="1"/>
          <p:nvPr/>
        </p:nvSpPr>
        <p:spPr>
          <a:xfrm>
            <a:off x="755576" y="5877272"/>
            <a:ext cx="5256584" cy="523220"/>
          </a:xfrm>
          <a:prstGeom prst="rect">
            <a:avLst/>
          </a:prstGeom>
          <a:noFill/>
        </p:spPr>
        <p:txBody>
          <a:bodyPr wrap="square" rtlCol="0">
            <a:spAutoFit/>
          </a:bodyPr>
          <a:lstStyle/>
          <a:p>
            <a:r>
              <a:rPr lang="zh-CN" altLang="en-US" sz="2800" b="1" dirty="0" smtClean="0">
                <a:solidFill>
                  <a:srgbClr val="FF0000"/>
                </a:solidFill>
              </a:rPr>
              <a:t>密钥空间为</a:t>
            </a:r>
            <a:r>
              <a:rPr lang="en-US" altLang="zh-CN" sz="2800" b="1" dirty="0" smtClean="0">
                <a:solidFill>
                  <a:srgbClr val="FF0000"/>
                </a:solidFill>
              </a:rPr>
              <a:t>26</a:t>
            </a:r>
            <a:r>
              <a:rPr lang="en-US" altLang="zh-CN" sz="2800" b="1" baseline="30000" dirty="0" smtClean="0">
                <a:solidFill>
                  <a:srgbClr val="FF0000"/>
                </a:solidFill>
              </a:rPr>
              <a:t>d</a:t>
            </a:r>
            <a:r>
              <a:rPr lang="en-US" altLang="zh-CN" sz="2800" b="1" dirty="0" smtClean="0">
                <a:solidFill>
                  <a:srgbClr val="FF0000"/>
                </a:solidFill>
              </a:rPr>
              <a:t> </a:t>
            </a:r>
            <a:endParaRPr lang="en-US" altLang="zh-CN" sz="2800" b="1" baseline="30000" dirty="0" smtClean="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3: </a:t>
            </a:r>
            <a:r>
              <a:rPr lang="en-US" altLang="zh-CN" dirty="0" err="1" smtClean="0"/>
              <a:t>plaintext.txt</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differentialprivacyisthestateoftheartgoalfortheproblemofprivacypreservingdatareleaseandprivacypreservingdataminingexistingtechniquesusingdifferentialprivacyhowevercannoteffectivelyhandlethepublicationofhighdimensionaldatainparticularwhentheinputdatasetcontainsalargenumberofattributesexistingmethodsincurhighercomputingcomplexityandlowerinformationtonoiseratiowhichrendersthepublisheddatanexttouselessthisproposalaimstoreducecomputingcomplexityandsignaltonoiseratiothestartingpointistoapproximatethefulldistributionofhighdimensionaldatasetwithasetoflowdimensionalmarginaldistributionsviaoptimizingscorefunctionandreducingsensitivityinwhichgenerationofnoisyconditionaldistributionswithdifferentialprivacyiscomputedinasetoflowdimensionalsubspacesandthenthesampletuplesfromthenoisyapproximationdistributionareusedtogenerateandreleasethesyntheticdatasetsomecrucialscienceproblemswouldbeinvestigatedbelowiconstructingalowkdegreebayesiannetworkoverthehighdimensionaldatasetviaexponentialmechanismindifferentialprivacywherethescorefunctionisoptimizedtoreducethesensitivityusingmutualinformationequivalenceclassesinmaximumjointdistributionanddynamicprogrammingiistudyingthealgorithmtocomputeasetofnoisyconditionaldistributionsfromjointdistributionsinthesubspaceofbayesiannetworkviathelaplacemechanismofdifferentialprivacyiiiexploringhowtogeneratesyntheticdatafromthedifferentiallyprivatebayesiannetworkandconditionaldistributionswithoutexplicitlymaterializingthenoisyglobaldistributiontheproposedsolutionmayhavetheoreticalandtechnicalsignificanceforsyntheticdatagenerationwithdifferentialprivacyonbusinessprospects</a:t>
            </a:r>
            <a:endParaRPr lang="zh-CN" altLang="en-US" dirty="0"/>
          </a:p>
        </p:txBody>
      </p:sp>
      <p:sp>
        <p:nvSpPr>
          <p:cNvPr id="4" name="TextBox 3"/>
          <p:cNvSpPr txBox="1"/>
          <p:nvPr/>
        </p:nvSpPr>
        <p:spPr>
          <a:xfrm>
            <a:off x="1979712" y="5373216"/>
            <a:ext cx="5326138" cy="584775"/>
          </a:xfrm>
          <a:prstGeom prst="rect">
            <a:avLst/>
          </a:prstGeom>
          <a:noFill/>
        </p:spPr>
        <p:txBody>
          <a:bodyPr wrap="none" rtlCol="0">
            <a:spAutoFit/>
          </a:bodyPr>
          <a:lstStyle/>
          <a:p>
            <a:r>
              <a:rPr lang="zh-CN" altLang="en-US" sz="3200" b="1" dirty="0" smtClean="0">
                <a:solidFill>
                  <a:srgbClr val="FF0000"/>
                </a:solidFill>
                <a:effectLst>
                  <a:outerShdw blurRad="38100" dist="38100" dir="2700000" algn="tl">
                    <a:srgbClr val="000000">
                      <a:alpha val="43137"/>
                    </a:srgbClr>
                  </a:outerShdw>
                </a:effectLst>
              </a:rPr>
              <a:t>利用</a:t>
            </a:r>
            <a:r>
              <a:rPr lang="en-US" altLang="zh-CN" sz="3200" b="1" dirty="0" smtClean="0">
                <a:solidFill>
                  <a:srgbClr val="FF0000"/>
                </a:solidFill>
                <a:effectLst>
                  <a:outerShdw blurRad="38100" dist="38100" dir="2700000" algn="tl">
                    <a:srgbClr val="000000">
                      <a:alpha val="43137"/>
                    </a:srgbClr>
                  </a:outerShdw>
                </a:effectLst>
              </a:rPr>
              <a:t>Virginia</a:t>
            </a:r>
            <a:r>
              <a:rPr lang="zh-CN" altLang="en-US" sz="3200" b="1" dirty="0" smtClean="0">
                <a:solidFill>
                  <a:srgbClr val="FF0000"/>
                </a:solidFill>
                <a:effectLst>
                  <a:outerShdw blurRad="38100" dist="38100" dir="2700000" algn="tl">
                    <a:srgbClr val="000000">
                      <a:alpha val="43137"/>
                    </a:srgbClr>
                  </a:outerShdw>
                </a:effectLst>
              </a:rPr>
              <a:t>加密</a:t>
            </a:r>
            <a:r>
              <a:rPr lang="en-US" altLang="zh-CN" sz="3200" b="1" dirty="0" smtClean="0">
                <a:solidFill>
                  <a:srgbClr val="FF0000"/>
                </a:solidFill>
                <a:effectLst>
                  <a:outerShdw blurRad="38100" dist="38100" dir="2700000" algn="tl">
                    <a:srgbClr val="000000">
                      <a:alpha val="43137"/>
                    </a:srgbClr>
                  </a:outerShdw>
                </a:effectLst>
              </a:rPr>
              <a:t>, key=</a:t>
            </a:r>
            <a:r>
              <a:rPr lang="en-US" altLang="zh-CN" sz="3200" b="1" dirty="0" err="1" smtClean="0">
                <a:solidFill>
                  <a:srgbClr val="FF0000"/>
                </a:solidFill>
                <a:effectLst>
                  <a:outerShdw blurRad="38100" dist="38100" dir="2700000" algn="tl">
                    <a:srgbClr val="000000">
                      <a:alpha val="43137"/>
                    </a:srgbClr>
                  </a:outerShdw>
                </a:effectLst>
              </a:rPr>
              <a:t>infosec</a:t>
            </a:r>
            <a:endParaRPr lang="zh-CN" altLang="en-US" sz="32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3: </a:t>
            </a:r>
            <a:r>
              <a:rPr lang="en-US" altLang="zh-CN" dirty="0" err="1" smtClean="0"/>
              <a:t>ciphertext</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lvktwvgvgnodttqifqqmubujglevmbkhziczglcsphweyvwttwoqseshxenjsgaxejgwvxqalrsxczrqsswgiaidjmxipddjiumeawfkfigfaarkvtjlawvqalhwgjvvviwwwavsuvmhnrwsfxkiyufazcklmcoixmehofrqbrktwgvqijzqlcvqqsllgxhgzagcbvtbgjjqtmraqgvfncfenlnyoarrieywuyniebvwrvprnbhyvlnyokivkbshsmpanqojkgvhrpwvqnnyhjmdcgjgwbkagnbyqgbutrkmpkhwvakjmehcetwbvsuusoxyjlaxaiaizgagzvstgvoigncfxqvbngwvcbvtkzmepejbvitagmshydtvxvwhfigfbwbvbbzgwpgafyvawrzbuckenivrglstmqzqwgquczharikbrddizqgdofhuqtsodxqvbngwvcbvthziubnwharixbnblmubbfdhvqfvrolivprkidpfqfyfafwbvtbgjjqtmraqgvfncfenlnyokivevyvswgbbkzgafqzjbkmqvnqasviqafzvmubenpmxkwaxjaeqxgnaadkvtxqgvgnhsqlmqvnsrjifcpnbywgvfnhazkblnbolkkulsfitigncfshvbngqgqvqnhaspiyiwkxtqozhaspajnhzhknsjfwrvqnqdjmxipdwkgquczhwhkvnxslshtbbraqgvfncfenahggheemffbvxjmayvwwcucqslyrtrxtjsobujbgmugnudjszqzfhasplvxhjmdcgncfetmhxsvxqorssjevmnsrjinmnxsllgalshzivqpioleumgxceiezhhwspukvjbuirzbgzwquebzzvfgqaaskxkonysvfgtbbwuspagwiuxkvtfzgamlrlfwidiljgaepvrykgvmwijfllgpvlvvmomaxwgrctqfhswgbinowbrwajblmctzjqzepqfrwfhknsjfwrvqnqdjmxipdkzitmgmskgqzrkifgvqbswksrbvrwrifbbwsvyemgmskipavywnmvghxwfkocgzodmpnbwasxkwajemmxiyjbuietnxgwwkvzflaqwuwtwfxfqfyfafwbvtbsrfllsoemexetujeouvsuamubhimaribujodkqzvyvexqkbrdmxgifjhgjpwvxmusplvywgrctqnglvkjhywgrunetabskvgiwkxtqozhaspavshziucoxdsggwsgoqiuqnsbwxywepjaevprqohpckrrsulcvvxagjfqsksjipbvfzhvkdnhmamkmkuzgvkvtmcoxqorssjevmfdbllgbvhrsxcnetallglvktwvgvgnodpaxenjsxgjndskmcvajhostsnsrusplvywgrctqnglvkjhywgruevyvgyvmkuzagkbydasxgzvfzadkvtyvwrqqfdudsdiyiwkxtqozhaspbujdjsrwfjrksncgncfqcgufjwxjmbwslmeiyfbvxgkuswuenavlbajkknsqwjqzfdbllgbvhrsxcorssjevqbskaxjlvktwvgvgnodttqifqqspjhxwfiuacwcktgkgxvzlj</a:t>
            </a:r>
            <a:endParaRPr lang="zh-CN" altLang="en-US" dirty="0"/>
          </a:p>
        </p:txBody>
      </p:sp>
      <p:sp>
        <p:nvSpPr>
          <p:cNvPr id="4" name="TextBox 3"/>
          <p:cNvSpPr txBox="1"/>
          <p:nvPr/>
        </p:nvSpPr>
        <p:spPr>
          <a:xfrm>
            <a:off x="755576" y="5301208"/>
            <a:ext cx="7704856" cy="1077218"/>
          </a:xfrm>
          <a:prstGeom prst="rect">
            <a:avLst/>
          </a:prstGeom>
          <a:noFill/>
        </p:spPr>
        <p:txBody>
          <a:bodyPr wrap="square" rtlCol="0">
            <a:spAutoFit/>
          </a:bodyPr>
          <a:lstStyle/>
          <a:p>
            <a:r>
              <a:rPr lang="zh-CN" altLang="en-US" sz="3200" b="1" dirty="0" smtClean="0">
                <a:solidFill>
                  <a:srgbClr val="FF0000"/>
                </a:solidFill>
                <a:effectLst>
                  <a:outerShdw blurRad="38100" dist="38100" dir="2700000" algn="tl">
                    <a:srgbClr val="000000">
                      <a:alpha val="43137"/>
                    </a:srgbClr>
                  </a:outerShdw>
                </a:effectLst>
              </a:rPr>
              <a:t>计算该文本</a:t>
            </a:r>
            <a:r>
              <a:rPr lang="en-US" altLang="zh-CN" sz="3200" b="1" dirty="0" smtClean="0">
                <a:solidFill>
                  <a:srgbClr val="FF0000"/>
                </a:solidFill>
                <a:effectLst>
                  <a:outerShdw blurRad="38100" dist="38100" dir="2700000" algn="tl">
                    <a:srgbClr val="000000">
                      <a:alpha val="43137"/>
                    </a:srgbClr>
                  </a:outerShdw>
                </a:effectLst>
              </a:rPr>
              <a:t>(1</a:t>
            </a:r>
            <a:r>
              <a:rPr lang="zh-CN" altLang="en-US" sz="3200" b="1" dirty="0" smtClean="0">
                <a:solidFill>
                  <a:srgbClr val="FF0000"/>
                </a:solidFill>
                <a:effectLst>
                  <a:outerShdw blurRad="38100" dist="38100" dir="2700000" algn="tl">
                    <a:srgbClr val="000000">
                      <a:alpha val="43137"/>
                    </a:srgbClr>
                  </a:outerShdw>
                </a:effectLst>
              </a:rPr>
              <a:t>个串</a:t>
            </a:r>
            <a:r>
              <a:rPr lang="en-US" altLang="zh-CN" sz="3200" b="1" dirty="0" smtClean="0">
                <a:solidFill>
                  <a:srgbClr val="FF0000"/>
                </a:solidFill>
                <a:effectLst>
                  <a:outerShdw blurRad="38100" dist="38100" dir="2700000" algn="tl">
                    <a:srgbClr val="000000">
                      <a:alpha val="43137"/>
                    </a:srgbClr>
                  </a:outerShdw>
                </a:effectLst>
              </a:rPr>
              <a:t>,</a:t>
            </a:r>
            <a:r>
              <a:rPr lang="zh-CN" altLang="en-US" sz="3200" b="1" dirty="0" smtClean="0">
                <a:solidFill>
                  <a:srgbClr val="FF0000"/>
                </a:solidFill>
                <a:effectLst>
                  <a:outerShdw blurRad="38100" dist="38100" dir="2700000" algn="tl">
                    <a:srgbClr val="000000">
                      <a:alpha val="43137"/>
                    </a:srgbClr>
                  </a:outerShdw>
                </a:effectLst>
              </a:rPr>
              <a:t>串长</a:t>
            </a:r>
            <a:r>
              <a:rPr lang="en-US" altLang="zh-CN" sz="3200" b="1" dirty="0" smtClean="0">
                <a:solidFill>
                  <a:srgbClr val="FF0000"/>
                </a:solidFill>
                <a:effectLst>
                  <a:outerShdw blurRad="38100" dist="38100" dir="2700000" algn="tl">
                    <a:srgbClr val="000000">
                      <a:alpha val="43137"/>
                    </a:srgbClr>
                  </a:outerShdw>
                </a:effectLst>
              </a:rPr>
              <a:t>=1609)</a:t>
            </a:r>
            <a:r>
              <a:rPr lang="zh-CN" altLang="en-US" sz="3200" b="1" dirty="0" smtClean="0">
                <a:solidFill>
                  <a:srgbClr val="FF0000"/>
                </a:solidFill>
                <a:effectLst>
                  <a:outerShdw blurRad="38100" dist="38100" dir="2700000" algn="tl">
                    <a:srgbClr val="000000">
                      <a:alpha val="43137"/>
                    </a:srgbClr>
                  </a:outerShdw>
                </a:effectLst>
              </a:rPr>
              <a:t>的重合指数无偏估计值</a:t>
            </a:r>
            <a:r>
              <a:rPr lang="en-US" altLang="zh-CN" sz="3200" b="1" dirty="0" smtClean="0">
                <a:solidFill>
                  <a:srgbClr val="FF0000"/>
                </a:solidFill>
                <a:effectLst>
                  <a:outerShdw blurRad="38100" dist="38100" dir="2700000" algn="tl">
                    <a:srgbClr val="000000">
                      <a:alpha val="43137"/>
                    </a:srgbClr>
                  </a:outerShdw>
                </a:effectLst>
              </a:rPr>
              <a:t>IC=0.0418</a:t>
            </a:r>
            <a:endParaRPr lang="zh-CN" altLang="en-US" sz="32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1528</Words>
  <Application>Microsoft Office PowerPoint</Application>
  <PresentationFormat>全屏显示(4:3)</PresentationFormat>
  <Paragraphs>221</Paragraphs>
  <Slides>18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Office 主题</vt:lpstr>
      <vt:lpstr>Equation</vt:lpstr>
      <vt:lpstr>利用重合指数法破解Virginia加密</vt:lpstr>
      <vt:lpstr>Part1 : 重合指数及其无偏估计值</vt:lpstr>
      <vt:lpstr>IC’值的特点</vt:lpstr>
      <vt:lpstr>Example 1:随机英文文本明文及其IC’</vt:lpstr>
      <vt:lpstr>Example 1:随机英文文本密文及其IC’ (移位加密key=17)</vt:lpstr>
      <vt:lpstr>Example 2:一个有意义的英文text</vt:lpstr>
      <vt:lpstr>Part2 : Virginia加密</vt:lpstr>
      <vt:lpstr>Example 3: plaintext.txt</vt:lpstr>
      <vt:lpstr>Example 3: ciphertext</vt:lpstr>
      <vt:lpstr>Example 3:将ciphertext分成2个子串</vt:lpstr>
      <vt:lpstr>Example 3:将ciphertext分成3个子串</vt:lpstr>
      <vt:lpstr>Example 3:依此类推，将ciphertext分成7个子串</vt:lpstr>
      <vt:lpstr>将密文串划分成多个子串，分别求IC无偏估计值平均值</vt:lpstr>
      <vt:lpstr>Part3 : Virginia密码的破解</vt:lpstr>
      <vt:lpstr>明文中各个字母出现的统计概率(pi)</vt:lpstr>
      <vt:lpstr>Virginia密码破解方法</vt:lpstr>
      <vt:lpstr>Example 4: 对密文子串3测试26次移位算法进行解密</vt:lpstr>
      <vt:lpstr>The End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利用重合指数法破解vigenere加密</dc:title>
  <dc:creator>xjfang</dc:creator>
  <cp:lastModifiedBy>Administrator</cp:lastModifiedBy>
  <cp:revision>83</cp:revision>
  <dcterms:modified xsi:type="dcterms:W3CDTF">2015-11-05T06:35:53Z</dcterms:modified>
</cp:coreProperties>
</file>