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4E5199-31E5-46E4-861C-622F45BE766A}">
  <a:tblStyle styleId="{034E5199-31E5-46E4-861C-622F45BE7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ccddff4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ccddff4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cddff4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cddff4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ccddff4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ccddff4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ccddff41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ccddff41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ccddff4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ccddff4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ccddff4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ccddff4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1fead0c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1fead0c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b2797b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b2797b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20f5493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20f5493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4209f7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24209f7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c730bc6d1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c730bc6d1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0f549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20f549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ccddff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ccddff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ccddff4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ccddff4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acebook/create-react-app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68250" y="287100"/>
            <a:ext cx="85206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REACT</a:t>
            </a:r>
            <a:endParaRPr sz="60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75" y="1190500"/>
            <a:ext cx="5272950" cy="37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200" y="3"/>
            <a:ext cx="2585800" cy="12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63750" y="4325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Alban Rahier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David Ivain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François-Xavier Pelage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idx="4294967295" type="title"/>
          </p:nvPr>
        </p:nvSpPr>
        <p:spPr>
          <a:xfrm>
            <a:off x="1056750" y="180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</a:rPr>
              <a:t>Hooks</a:t>
            </a:r>
            <a:endParaRPr sz="4000">
              <a:solidFill>
                <a:srgbClr val="FFFFFF"/>
              </a:solidFill>
            </a:endParaRPr>
          </a:p>
        </p:txBody>
      </p:sp>
      <p:graphicFrame>
        <p:nvGraphicFramePr>
          <p:cNvPr id="363" name="Google Shape;363;p22"/>
          <p:cNvGraphicFramePr/>
          <p:nvPr/>
        </p:nvGraphicFramePr>
        <p:xfrm>
          <a:off x="484900" y="17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3349500"/>
              </a:tblGrid>
              <a:tr h="17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Example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constructor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count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5A9B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rgbClr val="5A9BC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22"/>
          <p:cNvGraphicFramePr/>
          <p:nvPr/>
        </p:nvGraphicFramePr>
        <p:xfrm>
          <a:off x="4948275" y="20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3301675"/>
              </a:tblGrid>
              <a:tr h="13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Example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setCount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useState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5A9B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00" u="sng">
                <a:solidFill>
                  <a:srgbClr val="FFFFFF"/>
                </a:solidFill>
              </a:rPr>
              <a:t>III) Pourquoi choisir React?</a:t>
            </a:r>
            <a:endParaRPr b="1" sz="5200" u="sng">
              <a:solidFill>
                <a:srgbClr val="FFFFFF"/>
              </a:solidFill>
            </a:endParaRPr>
          </a:p>
        </p:txBody>
      </p:sp>
      <p:pic>
        <p:nvPicPr>
          <p:cNvPr id="370" name="Google Shape;3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13" y="1582317"/>
            <a:ext cx="1989375" cy="14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600" y="2220063"/>
            <a:ext cx="1405824" cy="14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225" y="2571750"/>
            <a:ext cx="1216287" cy="105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900" y="2872025"/>
            <a:ext cx="1538197" cy="20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idx="4294967295" type="title"/>
          </p:nvPr>
        </p:nvSpPr>
        <p:spPr>
          <a:xfrm>
            <a:off x="1056750" y="162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Les avantages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9" name="Google Shape;3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13" y="1746650"/>
            <a:ext cx="2401633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/>
        </p:nvSpPr>
        <p:spPr>
          <a:xfrm>
            <a:off x="4215200" y="11621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Rapide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composants réutilisables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application maniable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JSX facile à prendre en main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composant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b="1"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rendu universel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50" y="836826"/>
            <a:ext cx="6004299" cy="34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/>
          <p:nvPr/>
        </p:nvSpPr>
        <p:spPr>
          <a:xfrm>
            <a:off x="1511400" y="1228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 communauté</a:t>
            </a:r>
            <a:endParaRPr b="1" sz="2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idx="4294967295" type="title"/>
          </p:nvPr>
        </p:nvSpPr>
        <p:spPr>
          <a:xfrm>
            <a:off x="155850" y="781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</a:rPr>
              <a:t>Créer une application 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392" name="Google Shape;392;p26"/>
          <p:cNvSpPr txBox="1"/>
          <p:nvPr/>
        </p:nvSpPr>
        <p:spPr>
          <a:xfrm rot="-1086444">
            <a:off x="179826" y="1961837"/>
            <a:ext cx="2157341" cy="497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npx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300" y="1025900"/>
            <a:ext cx="5637425" cy="40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FFFFFF"/>
                </a:solidFill>
              </a:rPr>
              <a:t>Live Coding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2684200" y="2330100"/>
            <a:ext cx="41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By David Ivain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767500" y="1001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I) </a:t>
            </a:r>
            <a:r>
              <a:rPr b="1" lang="fr" sz="3000"/>
              <a:t>Qu’est-ce que React ?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II) Les fondamentaux</a:t>
            </a:r>
            <a:br>
              <a:rPr b="1" lang="fr" sz="3000"/>
            </a:br>
            <a:r>
              <a:rPr b="1" lang="fr" sz="3000"/>
              <a:t>III)</a:t>
            </a:r>
            <a:r>
              <a:rPr b="1" lang="fr" sz="3000"/>
              <a:t> Pourquoi choisir React ?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3025"/>
            <a:ext cx="2401475" cy="310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311700" y="457525"/>
            <a:ext cx="85206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I) Qu’est-ce que React ?</a:t>
            </a:r>
            <a:endParaRPr b="1" u="sng"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512300" y="170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Jordan Walk, 2013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Gestion User Interface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SPA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Framework / bibliothèque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bibliothèques tierces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MIT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 sz="22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349" y="3407900"/>
            <a:ext cx="3709350" cy="16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311700" y="372625"/>
            <a:ext cx="8520600" cy="9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II) Les </a:t>
            </a:r>
            <a:r>
              <a:rPr lang="fr"/>
              <a:t>fondamentaux</a:t>
            </a:r>
            <a:endParaRPr b="1"/>
          </a:p>
        </p:txBody>
      </p:sp>
      <p:sp>
        <p:nvSpPr>
          <p:cNvPr id="299" name="Google Shape;299;p16"/>
          <p:cNvSpPr txBox="1"/>
          <p:nvPr/>
        </p:nvSpPr>
        <p:spPr>
          <a:xfrm>
            <a:off x="1204500" y="1304425"/>
            <a:ext cx="6735000" cy="3256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Vous avez cliqué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fois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count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})}&gt;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Cliquez ici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1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17"/>
          <p:cNvSpPr txBox="1"/>
          <p:nvPr>
            <p:ph type="ctrTitle"/>
          </p:nvPr>
        </p:nvSpPr>
        <p:spPr>
          <a:xfrm>
            <a:off x="765000" y="365800"/>
            <a:ext cx="76887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Composants et Props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525"/>
            <a:ext cx="8839201" cy="314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18"/>
          <p:cNvGraphicFramePr/>
          <p:nvPr/>
        </p:nvGraphicFramePr>
        <p:xfrm>
          <a:off x="5079500" y="99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3634700"/>
              </a:tblGrid>
              <a:tr h="89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18"/>
          <p:cNvGraphicFramePr/>
          <p:nvPr/>
        </p:nvGraphicFramePr>
        <p:xfrm>
          <a:off x="4611300" y="352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4065750"/>
              </a:tblGrid>
              <a:tr h="10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render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p18"/>
          <p:cNvGraphicFramePr/>
          <p:nvPr/>
        </p:nvGraphicFramePr>
        <p:xfrm>
          <a:off x="338025" y="9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4139475"/>
              </a:tblGrid>
              <a:tr h="314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Bienvenue,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Alban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David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ReactDOM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render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/&gt;,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document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getElementById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'root'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311700" y="3855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JSX</a:t>
            </a:r>
            <a:endParaRPr sz="4000"/>
          </a:p>
        </p:txBody>
      </p:sp>
      <p:graphicFrame>
        <p:nvGraphicFramePr>
          <p:cNvPr id="320" name="Google Shape;320;p19"/>
          <p:cNvGraphicFramePr/>
          <p:nvPr/>
        </p:nvGraphicFramePr>
        <p:xfrm>
          <a:off x="205375" y="15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4242000"/>
              </a:tblGrid>
              <a:tr h="52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img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={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avatarUrl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}&gt;&lt;/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img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C5A5C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19"/>
          <p:cNvGraphicFramePr/>
          <p:nvPr/>
        </p:nvGraphicFramePr>
        <p:xfrm>
          <a:off x="4134850" y="24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4508500"/>
              </a:tblGrid>
              <a:tr h="20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getGreeting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)}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!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Belle Inconnue.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20"/>
          <p:cNvGraphicFramePr/>
          <p:nvPr/>
        </p:nvGraphicFramePr>
        <p:xfrm>
          <a:off x="5419825" y="6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3181725"/>
              </a:tblGrid>
              <a:tr h="114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Bien le bonjour !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Salut !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Google Shape;329;p20"/>
          <p:cNvGraphicFramePr/>
          <p:nvPr/>
        </p:nvGraphicFramePr>
        <p:xfrm>
          <a:off x="5218700" y="33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38158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tabIndex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"&gt;&lt;/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C5A5C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20"/>
          <p:cNvGraphicFramePr/>
          <p:nvPr/>
        </p:nvGraphicFramePr>
        <p:xfrm>
          <a:off x="409800" y="6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{034E5199-31E5-46E4-861C-622F45BE766A}</a:tableStyleId>
              </a:tblPr>
              <a:tblGrid>
                <a:gridCol w="4257850"/>
              </a:tblGrid>
              <a:tr h="18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firstName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firstName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'Kylian'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lastName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'Mbappé'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Bonjour,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)}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!</a:t>
                      </a:r>
                      <a:endParaRPr sz="1050">
                        <a:solidFill>
                          <a:srgbClr val="FFFFFF"/>
                        </a:solidFill>
                        <a:highlight>
                          <a:srgbClr val="353B4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ReactDOM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render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element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document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getElementById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'root'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4294967295" type="title"/>
          </p:nvPr>
        </p:nvSpPr>
        <p:spPr>
          <a:xfrm>
            <a:off x="311700" y="28677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</a:rPr>
              <a:t>DOM Virtuel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2244525" y="1652513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828600" y="2481138"/>
            <a:ext cx="374100" cy="402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650025" y="2481138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969350" y="3361438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1"/>
          <p:cNvCxnSpPr>
            <a:stCxn id="336" idx="3"/>
            <a:endCxn id="337" idx="0"/>
          </p:cNvCxnSpPr>
          <p:nvPr/>
        </p:nvCxnSpPr>
        <p:spPr>
          <a:xfrm flipH="1">
            <a:off x="2015511" y="1996409"/>
            <a:ext cx="2838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1"/>
          <p:cNvCxnSpPr>
            <a:stCxn id="336" idx="5"/>
            <a:endCxn id="338" idx="0"/>
          </p:cNvCxnSpPr>
          <p:nvPr/>
        </p:nvCxnSpPr>
        <p:spPr>
          <a:xfrm>
            <a:off x="2563839" y="1996409"/>
            <a:ext cx="2733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1"/>
          <p:cNvCxnSpPr>
            <a:stCxn id="338" idx="5"/>
            <a:endCxn id="339" idx="0"/>
          </p:cNvCxnSpPr>
          <p:nvPr/>
        </p:nvCxnSpPr>
        <p:spPr>
          <a:xfrm>
            <a:off x="2969339" y="2825034"/>
            <a:ext cx="1872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1"/>
          <p:cNvSpPr/>
          <p:nvPr/>
        </p:nvSpPr>
        <p:spPr>
          <a:xfrm>
            <a:off x="6484825" y="1657750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068900" y="2486375"/>
            <a:ext cx="374100" cy="402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90325" y="2486375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209650" y="3366675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1"/>
          <p:cNvCxnSpPr>
            <a:stCxn id="343" idx="3"/>
            <a:endCxn id="344" idx="0"/>
          </p:cNvCxnSpPr>
          <p:nvPr/>
        </p:nvCxnSpPr>
        <p:spPr>
          <a:xfrm flipH="1">
            <a:off x="6255811" y="2001647"/>
            <a:ext cx="2838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1"/>
          <p:cNvCxnSpPr>
            <a:stCxn id="343" idx="5"/>
            <a:endCxn id="345" idx="0"/>
          </p:cNvCxnSpPr>
          <p:nvPr/>
        </p:nvCxnSpPr>
        <p:spPr>
          <a:xfrm>
            <a:off x="6804139" y="2001647"/>
            <a:ext cx="2733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1"/>
          <p:cNvCxnSpPr>
            <a:stCxn id="345" idx="5"/>
            <a:endCxn id="346" idx="0"/>
          </p:cNvCxnSpPr>
          <p:nvPr/>
        </p:nvCxnSpPr>
        <p:spPr>
          <a:xfrm>
            <a:off x="7209639" y="2830272"/>
            <a:ext cx="1872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1"/>
          <p:cNvSpPr/>
          <p:nvPr/>
        </p:nvSpPr>
        <p:spPr>
          <a:xfrm>
            <a:off x="1317575" y="1324625"/>
            <a:ext cx="2309100" cy="272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517325" y="1319400"/>
            <a:ext cx="2309100" cy="272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1920875" y="868400"/>
            <a:ext cx="1102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Utilisateur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334825" y="849650"/>
            <a:ext cx="67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React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633775" y="2062200"/>
            <a:ext cx="18837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 flipH="1">
            <a:off x="3633775" y="2963775"/>
            <a:ext cx="18837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4094863" y="2062200"/>
            <a:ext cx="999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évènement</a:t>
            </a:r>
            <a:endParaRPr sz="800"/>
          </a:p>
        </p:txBody>
      </p:sp>
      <p:sp>
        <p:nvSpPr>
          <p:cNvPr id="357" name="Google Shape;357;p21"/>
          <p:cNvSpPr txBox="1"/>
          <p:nvPr/>
        </p:nvSpPr>
        <p:spPr>
          <a:xfrm>
            <a:off x="4178276" y="2963775"/>
            <a:ext cx="10524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modification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