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E66E42-1EB9-4789-9247-8167C85CBE3B}">
  <a:tblStyle styleId="{46E66E42-1EB9-4789-9247-8167C85CBE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20f5493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20f5493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1fead0c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1fead0c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1fead0c4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1fead0c4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b2797bc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b2797bc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20f54935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20f54935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0f5493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0f5493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1fead0c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1fead0c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20f54935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20f54935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20f54935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20f54935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20f54935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20f54935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hyperlink" Target="https://github.com/facebook/create-react-ap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68250" y="287100"/>
            <a:ext cx="8520600" cy="10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REACT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075" y="1190500"/>
            <a:ext cx="5272950" cy="372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155850" y="7815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200" u="sng"/>
              <a:t>Créer une application React</a:t>
            </a:r>
            <a:endParaRPr b="1" sz="5200" u="sng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150" y="1903925"/>
            <a:ext cx="60960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324650" y="2153200"/>
            <a:ext cx="21573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Application de base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/>
              <a:t>Let’s Start</a:t>
            </a:r>
            <a:endParaRPr sz="5200"/>
          </a:p>
        </p:txBody>
      </p:sp>
      <p:sp>
        <p:nvSpPr>
          <p:cNvPr id="143" name="Google Shape;143;p23"/>
          <p:cNvSpPr txBox="1"/>
          <p:nvPr/>
        </p:nvSpPr>
        <p:spPr>
          <a:xfrm>
            <a:off x="2684200" y="2330100"/>
            <a:ext cx="4143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Live Coding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96600" y="938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I)Qu’est-ce que React 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II)Spécificité </a:t>
            </a:r>
            <a:br>
              <a:rPr lang="fr"/>
            </a:br>
            <a:r>
              <a:rPr lang="fr"/>
              <a:t>III) Pourquoi choisir React 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0" y="457525"/>
            <a:ext cx="8520600" cy="9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I) Qu’est-ce que React ?</a:t>
            </a:r>
            <a:endParaRPr b="1" u="sng"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-92375" y="1922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fr" sz="2900"/>
              <a:t>Jordan Walk, 2013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fr" sz="2900"/>
              <a:t>SPA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fr" sz="2900"/>
              <a:t>Gestion User Interface</a:t>
            </a:r>
            <a:endParaRPr sz="29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150" y="1808975"/>
            <a:ext cx="2001200" cy="20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372625"/>
            <a:ext cx="85206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II) </a:t>
            </a:r>
            <a:r>
              <a:rPr b="1" lang="fr"/>
              <a:t>Spécificité</a:t>
            </a:r>
            <a:endParaRPr b="1"/>
          </a:p>
        </p:txBody>
      </p:sp>
      <p:sp>
        <p:nvSpPr>
          <p:cNvPr id="73" name="Google Shape;73;p16"/>
          <p:cNvSpPr txBox="1"/>
          <p:nvPr/>
        </p:nvSpPr>
        <p:spPr>
          <a:xfrm>
            <a:off x="1204500" y="1304425"/>
            <a:ext cx="6735000" cy="3000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state </a:t>
            </a:r>
            <a:r>
              <a:rPr lang="fr" sz="10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count</a:t>
            </a:r>
            <a:r>
              <a:rPr lang="fr" sz="10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Vous avez cliqué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fois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fr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={()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setState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count</a:t>
            </a:r>
            <a:r>
              <a:rPr lang="fr" sz="10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fr" sz="10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5A9BC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})}&gt;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Cliquez ici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fr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385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JSX</a:t>
            </a:r>
            <a:endParaRPr sz="400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205375" y="158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{46E66E42-1EB9-4789-9247-8167C85CBE3B}</a:tableStyleId>
              </a:tblPr>
              <a:tblGrid>
                <a:gridCol w="4242000"/>
              </a:tblGrid>
              <a:tr h="528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element </a:t>
                      </a:r>
                      <a:r>
                        <a:rPr lang="fr" sz="1050">
                          <a:solidFill>
                            <a:srgbClr val="D7DEE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img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src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={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avatarUrl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}&gt;&lt;/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img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&gt;;</a:t>
                      </a:r>
                      <a:endParaRPr sz="1050">
                        <a:solidFill>
                          <a:srgbClr val="C5A5C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Google Shape;80;p17"/>
          <p:cNvGraphicFramePr/>
          <p:nvPr/>
        </p:nvGraphicFramePr>
        <p:xfrm>
          <a:off x="4134850" y="248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{46E66E42-1EB9-4789-9247-8167C85CBE3B}</a:tableStyleId>
              </a:tblPr>
              <a:tblGrid>
                <a:gridCol w="4508500"/>
              </a:tblGrid>
              <a:tr h="20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getGreeting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Bonjour,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formatName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)}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!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&gt;;</a:t>
                      </a:r>
                      <a:endParaRPr sz="1050">
                        <a:solidFill>
                          <a:srgbClr val="88C6B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highlight>
                            <a:srgbClr val="353B4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highlight>
                            <a:srgbClr val="353B4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highlight>
                            <a:srgbClr val="353B4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highlight>
                            <a:srgbClr val="353B4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highlight>
                            <a:srgbClr val="353B4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highlight>
                            <a:srgbClr val="353B4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highlight>
                            <a:srgbClr val="353B4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Bonjour, Belle Inconnue.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highlight>
                            <a:srgbClr val="353B4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highlight>
                            <a:srgbClr val="353B4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highlight>
                            <a:srgbClr val="353B4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&gt;;</a:t>
                      </a:r>
                      <a:endParaRPr sz="1050">
                        <a:solidFill>
                          <a:srgbClr val="88C6BE"/>
                        </a:solidFill>
                        <a:highlight>
                          <a:srgbClr val="353B45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50">
                        <a:solidFill>
                          <a:srgbClr val="88C6B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1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P</a:t>
            </a:r>
            <a:r>
              <a:rPr lang="fr" sz="4000"/>
              <a:t>rops et Composants</a:t>
            </a:r>
            <a:endParaRPr sz="4000"/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5042350" y="181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{46E66E42-1EB9-4789-9247-8167C85CBE3B}</a:tableStyleId>
              </a:tblPr>
              <a:tblGrid>
                <a:gridCol w="3634700"/>
              </a:tblGrid>
              <a:tr h="893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Welcome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props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Hello,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props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}&lt;/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&gt;;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Google Shape;87;p18"/>
          <p:cNvGraphicFramePr/>
          <p:nvPr/>
        </p:nvGraphicFramePr>
        <p:xfrm>
          <a:off x="4611300" y="352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{46E66E42-1EB9-4789-9247-8167C85CBE3B}</a:tableStyleId>
              </a:tblPr>
              <a:tblGrid>
                <a:gridCol w="4065750"/>
              </a:tblGrid>
              <a:tr h="103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FAC8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Welcome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FAC8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React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fr" sz="1050">
                          <a:solidFill>
                            <a:srgbClr val="FAC8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Component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render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Bonjour,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props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}&lt;/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&gt;;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Google Shape;88;p18"/>
          <p:cNvGraphicFramePr/>
          <p:nvPr/>
        </p:nvGraphicFramePr>
        <p:xfrm>
          <a:off x="61725" y="188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{46E66E42-1EB9-4789-9247-8167C85CBE3B}</a:tableStyleId>
              </a:tblPr>
              <a:tblGrid>
                <a:gridCol w="4139475"/>
              </a:tblGrid>
              <a:tr h="314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Welcome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props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Bienvenue,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props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}&lt;/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&gt;;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div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AC8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Welcome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</a:t>
                      </a:r>
                      <a:r>
                        <a:rPr lang="fr" sz="1050">
                          <a:solidFill>
                            <a:srgbClr val="8DC89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Alban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/&gt;</a:t>
                      </a:r>
                      <a:endParaRPr sz="1050">
                        <a:solidFill>
                          <a:srgbClr val="88C6B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AC8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Welcome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C5A5C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</a:t>
                      </a:r>
                      <a:r>
                        <a:rPr lang="fr" sz="1050">
                          <a:solidFill>
                            <a:srgbClr val="8DC89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David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/&gt;</a:t>
                      </a:r>
                      <a:endParaRPr sz="1050">
                        <a:solidFill>
                          <a:srgbClr val="88C6B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div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ReactDOM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render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fr" sz="1050">
                          <a:solidFill>
                            <a:srgbClr val="FAC8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</a:t>
                      </a:r>
                      <a:r>
                        <a:rPr lang="fr" sz="1050">
                          <a:solidFill>
                            <a:srgbClr val="FC929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/&gt;,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document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fr" sz="1050">
                          <a:solidFill>
                            <a:srgbClr val="79B6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getElementById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" sz="1050">
                          <a:solidFill>
                            <a:srgbClr val="8DC89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'root'</a:t>
                      </a: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05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solidFill>
                            <a:srgbClr val="88C6B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8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DOM Virtuel</a:t>
            </a:r>
            <a:endParaRPr sz="4000"/>
          </a:p>
        </p:txBody>
      </p:sp>
      <p:sp>
        <p:nvSpPr>
          <p:cNvPr id="94" name="Google Shape;94;p19"/>
          <p:cNvSpPr/>
          <p:nvPr/>
        </p:nvSpPr>
        <p:spPr>
          <a:xfrm>
            <a:off x="2244525" y="1652513"/>
            <a:ext cx="374100" cy="40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1828600" y="2481138"/>
            <a:ext cx="374100" cy="4029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2650025" y="2481138"/>
            <a:ext cx="374100" cy="402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2969350" y="3361438"/>
            <a:ext cx="374100" cy="40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9"/>
          <p:cNvCxnSpPr>
            <a:stCxn id="94" idx="3"/>
            <a:endCxn id="95" idx="0"/>
          </p:cNvCxnSpPr>
          <p:nvPr/>
        </p:nvCxnSpPr>
        <p:spPr>
          <a:xfrm flipH="1">
            <a:off x="2015511" y="1996409"/>
            <a:ext cx="28380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9"/>
          <p:cNvCxnSpPr>
            <a:stCxn id="94" idx="5"/>
            <a:endCxn id="96" idx="0"/>
          </p:cNvCxnSpPr>
          <p:nvPr/>
        </p:nvCxnSpPr>
        <p:spPr>
          <a:xfrm>
            <a:off x="2563839" y="1996409"/>
            <a:ext cx="27330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9"/>
          <p:cNvCxnSpPr>
            <a:stCxn id="96" idx="5"/>
            <a:endCxn id="97" idx="0"/>
          </p:cNvCxnSpPr>
          <p:nvPr/>
        </p:nvCxnSpPr>
        <p:spPr>
          <a:xfrm>
            <a:off x="2969339" y="2825034"/>
            <a:ext cx="187200" cy="5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9"/>
          <p:cNvSpPr/>
          <p:nvPr/>
        </p:nvSpPr>
        <p:spPr>
          <a:xfrm>
            <a:off x="6484825" y="1657750"/>
            <a:ext cx="374100" cy="40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6068900" y="2486375"/>
            <a:ext cx="374100" cy="4029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6890325" y="2486375"/>
            <a:ext cx="374100" cy="402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7209650" y="3366675"/>
            <a:ext cx="374100" cy="402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9"/>
          <p:cNvCxnSpPr>
            <a:stCxn id="101" idx="3"/>
            <a:endCxn id="102" idx="0"/>
          </p:cNvCxnSpPr>
          <p:nvPr/>
        </p:nvCxnSpPr>
        <p:spPr>
          <a:xfrm flipH="1">
            <a:off x="6255811" y="2001647"/>
            <a:ext cx="28380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9"/>
          <p:cNvCxnSpPr>
            <a:stCxn id="101" idx="5"/>
            <a:endCxn id="103" idx="0"/>
          </p:cNvCxnSpPr>
          <p:nvPr/>
        </p:nvCxnSpPr>
        <p:spPr>
          <a:xfrm>
            <a:off x="6804139" y="2001647"/>
            <a:ext cx="27330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9"/>
          <p:cNvCxnSpPr>
            <a:stCxn id="103" idx="5"/>
            <a:endCxn id="104" idx="0"/>
          </p:cNvCxnSpPr>
          <p:nvPr/>
        </p:nvCxnSpPr>
        <p:spPr>
          <a:xfrm>
            <a:off x="7209639" y="2830272"/>
            <a:ext cx="187200" cy="5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9"/>
          <p:cNvSpPr/>
          <p:nvPr/>
        </p:nvSpPr>
        <p:spPr>
          <a:xfrm>
            <a:off x="1317575" y="1324625"/>
            <a:ext cx="2309100" cy="272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5517325" y="1319400"/>
            <a:ext cx="2309100" cy="272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1920875" y="868400"/>
            <a:ext cx="1102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Utilisateur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334825" y="849650"/>
            <a:ext cx="67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React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3633775" y="2062200"/>
            <a:ext cx="1883700" cy="40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 flipH="1">
            <a:off x="3633775" y="2963775"/>
            <a:ext cx="1883700" cy="40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4094863" y="2062200"/>
            <a:ext cx="9999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évènement</a:t>
            </a:r>
            <a:endParaRPr sz="800"/>
          </a:p>
        </p:txBody>
      </p:sp>
      <p:sp>
        <p:nvSpPr>
          <p:cNvPr id="115" name="Google Shape;115;p19"/>
          <p:cNvSpPr txBox="1"/>
          <p:nvPr/>
        </p:nvSpPr>
        <p:spPr>
          <a:xfrm>
            <a:off x="4178276" y="2963775"/>
            <a:ext cx="10524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modification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17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200" u="sng"/>
              <a:t>III) </a:t>
            </a:r>
            <a:r>
              <a:rPr b="1" lang="fr" sz="5200" u="sng"/>
              <a:t>Pourquoi choisir React?</a:t>
            </a:r>
            <a:endParaRPr b="1" sz="5200" u="sng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75" y="2095500"/>
            <a:ext cx="3048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925" y="1232754"/>
            <a:ext cx="1989375" cy="14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2450" y="2189451"/>
            <a:ext cx="1405824" cy="140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475" y="3595275"/>
            <a:ext cx="1374276" cy="11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avantages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communauté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