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crdownload"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Pawar" initials="AP" lastIdx="1" clrIdx="0">
    <p:extLst>
      <p:ext uri="{19B8F6BF-5375-455C-9EA6-DF929625EA0E}">
        <p15:presenceInfo xmlns:p15="http://schemas.microsoft.com/office/powerpoint/2012/main" userId="0d18fb7ddbd7a0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nfo.flipgrid.com/" TargetMode="External"/><Relationship Id="rId2" Type="http://schemas.openxmlformats.org/officeDocument/2006/relationships/hyperlink" Target="https://www.techlearning.com/author/luke-edwards" TargetMode="Externa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learning.com/features/microsoft-teams-what-is-it-and-how-does-it-work-for-students-and-teachers" TargetMode="External"/><Relationship Id="rId2" Type="http://schemas.openxmlformats.org/officeDocument/2006/relationships/hyperlink" Target="https://www.techlearning.com/features/what-is-google-classroom" TargetMode="External"/><Relationship Id="rId1" Type="http://schemas.openxmlformats.org/officeDocument/2006/relationships/slideLayout" Target="../slideLayouts/slideLayout7.xml"/><Relationship Id="rId5" Type="http://schemas.openxmlformats.org/officeDocument/2006/relationships/image" Target="../media/image5.webp"/><Relationship Id="rId4" Type="http://schemas.openxmlformats.org/officeDocument/2006/relationships/hyperlink" Target="https://www.techlearning.com/how-to/what-is-remind-and-how-does-it-work-for-teacher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crdownload"/><Relationship Id="rId2" Type="http://schemas.openxmlformats.org/officeDocument/2006/relationships/hyperlink" Target="https://info.flipgrid.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learning.com/buying-guides/best-webcams-for-teachers-and-students-2020" TargetMode="External"/><Relationship Id="rId2" Type="http://schemas.openxmlformats.org/officeDocument/2006/relationships/hyperlink" Target="https://www.techlearning.com/features/what-is-google-classroom" TargetMode="Externa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techlearning.com/buying-guides/best-chromebooks-for-school-2020-education-assistance-for-students-teachers-and-school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4DC8-9C2C-4DCD-A465-4450B1EE2CBF}"/>
              </a:ext>
            </a:extLst>
          </p:cNvPr>
          <p:cNvSpPr>
            <a:spLocks noGrp="1"/>
          </p:cNvSpPr>
          <p:nvPr>
            <p:ph type="ctrTitle"/>
          </p:nvPr>
        </p:nvSpPr>
        <p:spPr>
          <a:xfrm>
            <a:off x="2961860" y="682487"/>
            <a:ext cx="6473687" cy="2746513"/>
          </a:xfrm>
        </p:spPr>
        <p:txBody>
          <a:bodyPr>
            <a:normAutofit/>
          </a:bodyPr>
          <a:lstStyle/>
          <a:p>
            <a:r>
              <a:rPr lang="en-US" dirty="0"/>
              <a:t>      </a:t>
            </a:r>
            <a:r>
              <a:rPr lang="en-US" sz="8000" b="1" u="sng" dirty="0"/>
              <a:t>FLIP GRID</a:t>
            </a:r>
            <a:endParaRPr lang="en-IN" sz="8000" b="1" u="sng" dirty="0"/>
          </a:p>
        </p:txBody>
      </p:sp>
      <p:sp>
        <p:nvSpPr>
          <p:cNvPr id="3" name="Subtitle 2">
            <a:extLst>
              <a:ext uri="{FF2B5EF4-FFF2-40B4-BE49-F238E27FC236}">
                <a16:creationId xmlns:a16="http://schemas.microsoft.com/office/drawing/2014/main" id="{31286EAA-7956-449C-B0E1-61D0A5FC1173}"/>
              </a:ext>
            </a:extLst>
          </p:cNvPr>
          <p:cNvSpPr>
            <a:spLocks noGrp="1"/>
          </p:cNvSpPr>
          <p:nvPr>
            <p:ph type="subTitle" idx="1"/>
          </p:nvPr>
        </p:nvSpPr>
        <p:spPr/>
        <p:txBody>
          <a:bodyPr/>
          <a:lstStyle/>
          <a:p>
            <a:r>
              <a:rPr lang="en-US" sz="4400" dirty="0"/>
              <a:t>          </a:t>
            </a:r>
            <a:r>
              <a:rPr lang="en-US" sz="4800" dirty="0"/>
              <a:t>MAKE LEARNING FUN</a:t>
            </a:r>
            <a:r>
              <a:rPr lang="en-US" dirty="0"/>
              <a:t>.</a:t>
            </a:r>
            <a:endParaRPr lang="en-IN" dirty="0"/>
          </a:p>
        </p:txBody>
      </p:sp>
      <p:sp>
        <p:nvSpPr>
          <p:cNvPr id="4" name="TextBox 3">
            <a:extLst>
              <a:ext uri="{FF2B5EF4-FFF2-40B4-BE49-F238E27FC236}">
                <a16:creationId xmlns:a16="http://schemas.microsoft.com/office/drawing/2014/main" id="{CC6F85BC-1B32-4716-8D52-D850FB866069}"/>
              </a:ext>
            </a:extLst>
          </p:cNvPr>
          <p:cNvSpPr txBox="1"/>
          <p:nvPr/>
        </p:nvSpPr>
        <p:spPr>
          <a:xfrm>
            <a:off x="10018644" y="437322"/>
            <a:ext cx="1908314" cy="830997"/>
          </a:xfrm>
          <a:prstGeom prst="rect">
            <a:avLst/>
          </a:prstGeom>
          <a:noFill/>
        </p:spPr>
        <p:txBody>
          <a:bodyPr wrap="square" rtlCol="0">
            <a:spAutoFit/>
          </a:bodyPr>
          <a:lstStyle/>
          <a:p>
            <a:r>
              <a:rPr lang="en-US" sz="2400" dirty="0"/>
              <a:t>Aditya </a:t>
            </a:r>
            <a:r>
              <a:rPr lang="en-US" sz="2400" dirty="0" err="1"/>
              <a:t>pawar</a:t>
            </a:r>
            <a:endParaRPr lang="en-US" sz="2400" dirty="0"/>
          </a:p>
          <a:p>
            <a:r>
              <a:rPr lang="en-US" sz="2400" dirty="0"/>
              <a:t>FYIT_107</a:t>
            </a:r>
            <a:endParaRPr lang="en-IN" sz="2400" dirty="0"/>
          </a:p>
        </p:txBody>
      </p:sp>
    </p:spTree>
    <p:extLst>
      <p:ext uri="{BB962C8B-B14F-4D97-AF65-F5344CB8AC3E}">
        <p14:creationId xmlns:p14="http://schemas.microsoft.com/office/powerpoint/2010/main" val="373942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B1729CFC-6D38-4C49-A88B-6547AB73DFE3}"/>
              </a:ext>
            </a:extLst>
          </p:cNvPr>
          <p:cNvSpPr>
            <a:spLocks noChangeArrowheads="1"/>
          </p:cNvSpPr>
          <p:nvPr/>
        </p:nvSpPr>
        <p:spPr bwMode="auto">
          <a:xfrm>
            <a:off x="0" y="543895"/>
            <a:ext cx="12192000" cy="5755422"/>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inherit"/>
              </a:rPr>
              <a:t>What is Flipgrid and How Does it Work for Teachers and Students?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inherit"/>
              </a:rPr>
              <a:t>By </a:t>
            </a:r>
            <a:r>
              <a:rPr kumimoji="0" lang="en-US" altLang="en-US" sz="2800" b="0" i="0" u="none" strike="noStrike" cap="none" normalizeH="0" baseline="0" dirty="0">
                <a:ln>
                  <a:noFill/>
                </a:ln>
                <a:solidFill>
                  <a:srgbClr val="327ABD"/>
                </a:solidFill>
                <a:effectLst/>
                <a:latin typeface="inherit"/>
                <a:hlinkClick r:id="rId2"/>
              </a:rPr>
              <a:t>Luke Edwards </a:t>
            </a:r>
            <a:r>
              <a:rPr kumimoji="0" lang="en-US" altLang="en-US" sz="2800" b="0" i="0" u="none" strike="noStrike" cap="none" normalizeH="0" baseline="0" dirty="0">
                <a:ln>
                  <a:noFill/>
                </a:ln>
                <a:solidFill>
                  <a:schemeClr val="tx1"/>
                </a:solidFill>
                <a:effectLst/>
                <a:latin typeface="inherit"/>
              </a:rPr>
              <a:t>published April 19, 2021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33333"/>
                </a:solidFill>
                <a:effectLst/>
                <a:latin typeface="inherit"/>
              </a:rPr>
              <a:t>Flipgrid is the video discussion tool from Microsoft that opens up the classroom</a:t>
            </a:r>
            <a:endParaRPr kumimoji="0" lang="en-US" altLang="en-US" sz="1200" b="0" i="0" u="none" strike="noStrike" cap="none" normalizeH="0" baseline="0" dirty="0">
              <a:ln>
                <a:noFill/>
              </a:ln>
              <a:solidFill>
                <a:schemeClr val="tx1"/>
              </a:solidFill>
              <a:effectLst/>
              <a:latin typeface="inherit"/>
            </a:endParaRPr>
          </a:p>
          <a:p>
            <a:pPr fontAlgn="base"/>
            <a:r>
              <a:rPr kumimoji="0" lang="en-US" altLang="en-US" b="0" i="0" u="none" strike="noStrike" cap="none" normalizeH="0" baseline="0" dirty="0">
                <a:ln>
                  <a:noFill/>
                </a:ln>
                <a:solidFill>
                  <a:schemeClr val="tx1"/>
                </a:solidFill>
                <a:effectLst/>
                <a:latin typeface="inherit"/>
              </a:rPr>
              <a:t> </a:t>
            </a:r>
          </a:p>
          <a:p>
            <a:pPr fontAlgn="base"/>
            <a:endParaRPr lang="en-US" dirty="0">
              <a:latin typeface="inherit"/>
            </a:endParaRPr>
          </a:p>
          <a:p>
            <a:pPr fontAlgn="base"/>
            <a:endParaRPr lang="en-US" dirty="0">
              <a:latin typeface="inherit"/>
            </a:endParaRPr>
          </a:p>
          <a:p>
            <a:pPr fontAlgn="base"/>
            <a:r>
              <a:rPr lang="en-US" dirty="0"/>
              <a:t>Flipgrid is a video discussion tool quite like no other as it's designed with the might of Microsoft to work specifically for teachers and students in a digital classroom.</a:t>
            </a:r>
          </a:p>
          <a:p>
            <a:pPr fontAlgn="base"/>
            <a:r>
              <a:rPr lang="en-US" dirty="0"/>
              <a:t>The idea behind this education tool is to use video to create an open platform of discussion and learning that doesn't require a physical classroom to get everyone involved. That makes Flipgrid an ideal remote learning tool as well as a powerful homework based application for students to use with each other.</a:t>
            </a:r>
          </a:p>
          <a:p>
            <a:pPr fontAlgn="base"/>
            <a:endParaRPr kumimoji="0" lang="en-US" altLang="en-US" sz="1200" b="0" i="0" u="none" strike="noStrike" cap="none" normalizeH="0" baseline="0" dirty="0">
              <a:ln>
                <a:noFill/>
              </a:ln>
              <a:solidFill>
                <a:schemeClr val="tx1"/>
              </a:solidFill>
              <a:effectLst/>
              <a:latin typeface="inherit"/>
            </a:endParaRPr>
          </a:p>
          <a:p>
            <a:pPr fontAlgn="base"/>
            <a:r>
              <a:rPr kumimoji="0" lang="en-US" altLang="en-US" b="0" i="0" u="none" strike="noStrike" cap="none" normalizeH="0" baseline="0" dirty="0">
                <a:ln>
                  <a:noFill/>
                </a:ln>
                <a:solidFill>
                  <a:schemeClr val="tx1"/>
                </a:solidFill>
                <a:effectLst/>
                <a:latin typeface="inherit"/>
              </a:rPr>
              <a:t> </a:t>
            </a:r>
            <a:r>
              <a:rPr lang="en-US" dirty="0">
                <a:hlinkClick r:id="rId3"/>
              </a:rPr>
              <a:t>Flipgrid</a:t>
            </a:r>
            <a:r>
              <a:rPr lang="en-US" dirty="0"/>
              <a:t> is designed to allow students to speak to the group but</a:t>
            </a:r>
          </a:p>
          <a:p>
            <a:pPr fontAlgn="base"/>
            <a:r>
              <a:rPr lang="en-US" dirty="0"/>
              <a:t> without the same fear that might constrict responses in a real-world </a:t>
            </a:r>
          </a:p>
          <a:p>
            <a:pPr fontAlgn="base"/>
            <a:r>
              <a:rPr lang="en-US" dirty="0"/>
              <a:t>situation. Students can re-record responses, removing the pressure of </a:t>
            </a:r>
          </a:p>
          <a:p>
            <a:pPr fontAlgn="base"/>
            <a:r>
              <a:rPr lang="en-US" dirty="0"/>
              <a:t>answering in class, on the spot. Of course, it's also a great tool for</a:t>
            </a:r>
          </a:p>
          <a:p>
            <a:pPr fontAlgn="base"/>
            <a:r>
              <a:rPr lang="en-US" dirty="0"/>
              <a:t> use when learning remotely.</a:t>
            </a:r>
          </a:p>
          <a:p>
            <a:br>
              <a:rPr lang="en-US" dirty="0"/>
            </a:br>
            <a:endParaRPr kumimoji="0" lang="en-US" altLang="en-US"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inherit"/>
              </a:rPr>
              <a:t>                                                           </a:t>
            </a:r>
            <a:endParaRPr kumimoji="0" lang="en-US" altLang="en-US" sz="9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inherit"/>
              </a:rPr>
              <a:t>(Image credit: Flipgrid)</a:t>
            </a:r>
            <a:endParaRPr kumimoji="0" lang="en-US" altLang="en-US" sz="1200" b="0" i="0" u="none" strike="noStrike" cap="none" normalizeH="0" baseline="0" dirty="0">
              <a:ln>
                <a:noFill/>
              </a:ln>
              <a:solidFill>
                <a:schemeClr val="tx1"/>
              </a:solidFill>
              <a:effectLst/>
              <a:latin typeface="inherit"/>
            </a:endParaRPr>
          </a:p>
        </p:txBody>
      </p:sp>
      <p:pic>
        <p:nvPicPr>
          <p:cNvPr id="1028" name="Picture 4" descr="Flipgrid">
            <a:extLst>
              <a:ext uri="{FF2B5EF4-FFF2-40B4-BE49-F238E27FC236}">
                <a16:creationId xmlns:a16="http://schemas.microsoft.com/office/drawing/2014/main" id="{F719FAFB-C80F-4D96-82ED-EC46977F0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2589" y="3324151"/>
            <a:ext cx="5327375" cy="339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17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D4464F-8F96-42AE-BAEB-2196FB9C1071}"/>
              </a:ext>
            </a:extLst>
          </p:cNvPr>
          <p:cNvSpPr/>
          <p:nvPr/>
        </p:nvSpPr>
        <p:spPr>
          <a:xfrm>
            <a:off x="410372" y="144462"/>
            <a:ext cx="11781628" cy="5909310"/>
          </a:xfrm>
          <a:prstGeom prst="rect">
            <a:avLst/>
          </a:prstGeom>
        </p:spPr>
        <p:txBody>
          <a:bodyPr wrap="square">
            <a:spAutoFit/>
          </a:bodyPr>
          <a:lstStyle/>
          <a:p>
            <a:pPr fontAlgn="base"/>
            <a:r>
              <a:rPr lang="en-US" dirty="0">
                <a:latin typeface="Tw Cen MT (Body)"/>
              </a:rPr>
              <a:t>So, in more detail, what is Flipgrid and how does it work in education?</a:t>
            </a:r>
          </a:p>
          <a:p>
            <a:pPr fontAlgn="base"/>
            <a:endParaRPr lang="en-US" dirty="0">
              <a:latin typeface="Tw Cen MT (Body)"/>
            </a:endParaRPr>
          </a:p>
          <a:p>
            <a:pPr fontAlgn="base"/>
            <a:r>
              <a:rPr lang="en-US" b="1" dirty="0">
                <a:latin typeface="Tw Cen MT (Body)"/>
              </a:rPr>
              <a:t>What is Flipgrid?</a:t>
            </a:r>
          </a:p>
          <a:p>
            <a:pPr fontAlgn="base"/>
            <a:endParaRPr lang="en-US" dirty="0">
              <a:latin typeface="Tw Cen MT (Body)"/>
            </a:endParaRPr>
          </a:p>
          <a:p>
            <a:pPr fontAlgn="base"/>
            <a:r>
              <a:rPr lang="en-US" dirty="0">
                <a:latin typeface="Tw Cen MT (Body)"/>
              </a:rPr>
              <a:t>At its most basic, Flipgrid is a video tool that allows teachers to post "Topics" that are essentially videos with some</a:t>
            </a:r>
          </a:p>
          <a:p>
            <a:pPr fontAlgn="base"/>
            <a:r>
              <a:rPr lang="en-US" dirty="0">
                <a:latin typeface="Tw Cen MT (Body)"/>
              </a:rPr>
              <a:t>accompanying text. This is then shared with students, who can be prompted to respond. </a:t>
            </a:r>
          </a:p>
          <a:p>
            <a:pPr fontAlgn="base"/>
            <a:r>
              <a:rPr lang="en-US" dirty="0">
                <a:latin typeface="Tw Cen MT (Body)"/>
              </a:rPr>
              <a:t>The response can be made using the software’s camera to create videos that are then posted to the original Topic. These videos can be recorded as many times as needed before uploading, and can have the addition of emoji, text, stickers, drawings, or </a:t>
            </a:r>
          </a:p>
          <a:p>
            <a:pPr fontAlgn="base"/>
            <a:r>
              <a:rPr lang="en-US" dirty="0">
                <a:latin typeface="Tw Cen MT (Body)"/>
              </a:rPr>
              <a:t>custom stickers.</a:t>
            </a:r>
          </a:p>
          <a:p>
            <a:pPr fontAlgn="base"/>
            <a:r>
              <a:rPr lang="en-US" dirty="0">
                <a:latin typeface="Tw Cen MT (Body)"/>
              </a:rPr>
              <a:t>The service works online so it can be accessed</a:t>
            </a:r>
          </a:p>
          <a:p>
            <a:pPr fontAlgn="base"/>
            <a:r>
              <a:rPr lang="en-US" dirty="0">
                <a:latin typeface="Tw Cen MT (Body)"/>
              </a:rPr>
              <a:t> via web browser from nearly any device, or</a:t>
            </a:r>
          </a:p>
          <a:p>
            <a:pPr fontAlgn="base"/>
            <a:r>
              <a:rPr lang="en-US" dirty="0">
                <a:latin typeface="Tw Cen MT (Body)"/>
              </a:rPr>
              <a:t> through the app, making it good for laptops,</a:t>
            </a:r>
          </a:p>
          <a:p>
            <a:pPr fontAlgn="base"/>
            <a:r>
              <a:rPr lang="en-US" dirty="0">
                <a:latin typeface="Tw Cen MT (Body)"/>
              </a:rPr>
              <a:t> tablets, smartphones, Chromebooks,</a:t>
            </a:r>
          </a:p>
          <a:p>
            <a:pPr fontAlgn="base"/>
            <a:r>
              <a:rPr lang="en-US" dirty="0">
                <a:latin typeface="Tw Cen MT (Body)"/>
              </a:rPr>
              <a:t> and desktop computers. The only </a:t>
            </a:r>
          </a:p>
          <a:p>
            <a:pPr fontAlgn="base"/>
            <a:r>
              <a:rPr lang="en-US" dirty="0">
                <a:latin typeface="Tw Cen MT (Body)"/>
              </a:rPr>
              <a:t>requirement </a:t>
            </a:r>
          </a:p>
          <a:p>
            <a:pPr fontAlgn="base"/>
            <a:r>
              <a:rPr lang="en-US" dirty="0">
                <a:latin typeface="Tw Cen MT (Body)"/>
              </a:rPr>
              <a:t>on any of those devices is a camera and has</a:t>
            </a:r>
          </a:p>
          <a:p>
            <a:pPr fontAlgn="base"/>
            <a:r>
              <a:rPr lang="en-US" dirty="0">
                <a:latin typeface="Tw Cen MT (Body)"/>
              </a:rPr>
              <a:t> enough processing power to back </a:t>
            </a:r>
          </a:p>
          <a:p>
            <a:pPr fontAlgn="base"/>
            <a:r>
              <a:rPr lang="en-US" dirty="0">
                <a:latin typeface="Tw Cen MT (Body)"/>
              </a:rPr>
              <a:t>that up.</a:t>
            </a:r>
          </a:p>
          <a:p>
            <a:pPr fontAlgn="base"/>
            <a:r>
              <a:rPr lang="en-US" dirty="0">
                <a:latin typeface="Tw Cen MT (Body)"/>
              </a:rPr>
              <a:t>Flipgrid is free to use and can be accessed</a:t>
            </a:r>
          </a:p>
          <a:p>
            <a:pPr fontAlgn="base"/>
            <a:r>
              <a:rPr lang="en-US" dirty="0">
                <a:latin typeface="Tw Cen MT (Body)"/>
              </a:rPr>
              <a:t> using</a:t>
            </a:r>
          </a:p>
          <a:p>
            <a:pPr fontAlgn="base"/>
            <a:r>
              <a:rPr lang="en-US" dirty="0">
                <a:latin typeface="Tw Cen MT (Body)"/>
              </a:rPr>
              <a:t> a Microsoft or Google account. </a:t>
            </a:r>
            <a:endParaRPr lang="en-US" b="0" i="0" dirty="0">
              <a:effectLst/>
              <a:latin typeface="Tw Cen MT (Body)"/>
            </a:endParaRPr>
          </a:p>
        </p:txBody>
      </p:sp>
      <p:sp>
        <p:nvSpPr>
          <p:cNvPr id="3" name="AutoShape 2" descr="Flipgrid">
            <a:extLst>
              <a:ext uri="{FF2B5EF4-FFF2-40B4-BE49-F238E27FC236}">
                <a16:creationId xmlns:a16="http://schemas.microsoft.com/office/drawing/2014/main" id="{053E6E9E-5DA6-44E5-A716-BD8963C5911D}"/>
              </a:ext>
            </a:extLst>
          </p:cNvPr>
          <p:cNvSpPr>
            <a:spLocks noChangeAspect="1" noChangeArrowheads="1"/>
          </p:cNvSpPr>
          <p:nvPr/>
        </p:nvSpPr>
        <p:spPr bwMode="auto">
          <a:xfrm>
            <a:off x="4525618" y="1298712"/>
            <a:ext cx="5956852" cy="7749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Flipgrid">
            <a:extLst>
              <a:ext uri="{FF2B5EF4-FFF2-40B4-BE49-F238E27FC236}">
                <a16:creationId xmlns:a16="http://schemas.microsoft.com/office/drawing/2014/main" id="{A28D114E-9FF0-4750-8B95-C3DF74D50CC5}"/>
              </a:ext>
            </a:extLst>
          </p:cNvPr>
          <p:cNvSpPr>
            <a:spLocks noChangeAspect="1" noChangeArrowheads="1"/>
          </p:cNvSpPr>
          <p:nvPr/>
        </p:nvSpPr>
        <p:spPr bwMode="auto">
          <a:xfrm>
            <a:off x="134938" y="144462"/>
            <a:ext cx="304800" cy="15019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7F287633-3AED-4E17-82D2-98C9C5526212}"/>
              </a:ext>
            </a:extLst>
          </p:cNvPr>
          <p:cNvPicPr>
            <a:picLocks noChangeAspect="1"/>
          </p:cNvPicPr>
          <p:nvPr/>
        </p:nvPicPr>
        <p:blipFill>
          <a:blip r:embed="rId2"/>
          <a:stretch>
            <a:fillRect/>
          </a:stretch>
        </p:blipFill>
        <p:spPr>
          <a:xfrm>
            <a:off x="4879347" y="2683618"/>
            <a:ext cx="7180578" cy="4035689"/>
          </a:xfrm>
          <a:prstGeom prst="rect">
            <a:avLst/>
          </a:prstGeom>
        </p:spPr>
      </p:pic>
    </p:spTree>
    <p:extLst>
      <p:ext uri="{BB962C8B-B14F-4D97-AF65-F5344CB8AC3E}">
        <p14:creationId xmlns:p14="http://schemas.microsoft.com/office/powerpoint/2010/main" val="75196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BDB34-EAFD-42E2-BDB5-937DC77B74F5}"/>
              </a:ext>
            </a:extLst>
          </p:cNvPr>
          <p:cNvSpPr/>
          <p:nvPr/>
        </p:nvSpPr>
        <p:spPr>
          <a:xfrm>
            <a:off x="463825" y="474345"/>
            <a:ext cx="11383617" cy="5632311"/>
          </a:xfrm>
          <a:prstGeom prst="rect">
            <a:avLst/>
          </a:prstGeom>
        </p:spPr>
        <p:txBody>
          <a:bodyPr wrap="square">
            <a:spAutoFit/>
          </a:bodyPr>
          <a:lstStyle/>
          <a:p>
            <a:pPr fontAlgn="base"/>
            <a:r>
              <a:rPr lang="en-US" b="1" dirty="0">
                <a:latin typeface="Open Sans"/>
              </a:rPr>
              <a:t>What's Good About Flipgrid?</a:t>
            </a:r>
          </a:p>
          <a:p>
            <a:pPr fontAlgn="base"/>
            <a:endParaRPr lang="en-US" b="1" dirty="0">
              <a:latin typeface="Open Sans"/>
            </a:endParaRPr>
          </a:p>
          <a:p>
            <a:pPr fontAlgn="base"/>
            <a:r>
              <a:rPr lang="en-US" dirty="0">
                <a:latin typeface="Open Sans"/>
              </a:rPr>
              <a:t>One of the best things about Flipgrid is the ability to interact using video, such as face-to-face in the real world, but without the pressure of a live classroom. Since students are given the space and time to respond when they're ready, it makes educational engagement possible for even more anxious students who might ordinarily feel left out in class.</a:t>
            </a:r>
          </a:p>
          <a:p>
            <a:pPr fontAlgn="base"/>
            <a:endParaRPr lang="en-US" dirty="0">
              <a:latin typeface="Open Sans"/>
            </a:endParaRPr>
          </a:p>
          <a:p>
            <a:pPr fontAlgn="base"/>
            <a:r>
              <a:rPr lang="en-US" dirty="0">
                <a:latin typeface="Open Sans"/>
              </a:rPr>
              <a:t>The ability to add rich media encourages students to be creative and, potentially more importantly, expressive. By adding emoji, text, and stickers, students can engage with class content as they might interact with friends using social media platforms. </a:t>
            </a:r>
          </a:p>
          <a:p>
            <a:pPr fontAlgn="base"/>
            <a:endParaRPr lang="en-US" dirty="0">
              <a:latin typeface="Open Sans"/>
            </a:endParaRPr>
          </a:p>
          <a:p>
            <a:pPr fontAlgn="base"/>
            <a:r>
              <a:rPr lang="en-US" dirty="0">
                <a:latin typeface="Open Sans"/>
              </a:rPr>
              <a:t>This aspect can help students feel less apprehensive</a:t>
            </a:r>
          </a:p>
          <a:p>
            <a:pPr fontAlgn="base"/>
            <a:r>
              <a:rPr lang="en-US" dirty="0">
                <a:latin typeface="Open Sans"/>
              </a:rPr>
              <a:t> and more empowered to express themselves openly,</a:t>
            </a:r>
          </a:p>
          <a:p>
            <a:pPr fontAlgn="base"/>
            <a:r>
              <a:rPr lang="en-US" dirty="0">
                <a:latin typeface="Open Sans"/>
              </a:rPr>
              <a:t> engaging more deeply with the task. Ultimately, that</a:t>
            </a:r>
          </a:p>
          <a:p>
            <a:pPr fontAlgn="base"/>
            <a:r>
              <a:rPr lang="en-US" dirty="0">
                <a:latin typeface="Open Sans"/>
              </a:rPr>
              <a:t> should result in deeper learning and better content </a:t>
            </a:r>
          </a:p>
          <a:p>
            <a:pPr fontAlgn="base"/>
            <a:r>
              <a:rPr lang="en-US" dirty="0">
                <a:latin typeface="Open Sans"/>
              </a:rPr>
              <a:t>recall.</a:t>
            </a:r>
          </a:p>
          <a:p>
            <a:pPr fontAlgn="base"/>
            <a:r>
              <a:rPr lang="en-US" dirty="0">
                <a:latin typeface="Open Sans"/>
              </a:rPr>
              <a:t>On a software level, Flipgrid is great for integration.</a:t>
            </a:r>
          </a:p>
          <a:p>
            <a:pPr fontAlgn="base"/>
            <a:r>
              <a:rPr lang="en-US" dirty="0">
                <a:latin typeface="Open Sans"/>
              </a:rPr>
              <a:t> Since it works with </a:t>
            </a:r>
            <a:r>
              <a:rPr lang="en-US" dirty="0">
                <a:latin typeface="inherit"/>
                <a:hlinkClick r:id="rId2">
                  <a:extLst>
                    <a:ext uri="{A12FA001-AC4F-418D-AE19-62706E023703}">
                      <ahyp:hlinkClr xmlns:ahyp="http://schemas.microsoft.com/office/drawing/2018/hyperlinkcolor" val="tx"/>
                    </a:ext>
                  </a:extLst>
                </a:hlinkClick>
              </a:rPr>
              <a:t>Google Classroom</a:t>
            </a:r>
            <a:r>
              <a:rPr lang="en-US" dirty="0">
                <a:latin typeface="Open Sans"/>
              </a:rPr>
              <a:t>, </a:t>
            </a:r>
            <a:r>
              <a:rPr lang="en-US" dirty="0">
                <a:latin typeface="inherit"/>
                <a:hlinkClick r:id="rId3">
                  <a:extLst>
                    <a:ext uri="{A12FA001-AC4F-418D-AE19-62706E023703}">
                      <ahyp:hlinkClr xmlns:ahyp="http://schemas.microsoft.com/office/drawing/2018/hyperlinkcolor" val="tx"/>
                    </a:ext>
                  </a:extLst>
                </a:hlinkClick>
              </a:rPr>
              <a:t>Microsoft Teams</a:t>
            </a:r>
            <a:r>
              <a:rPr lang="en-US" dirty="0">
                <a:latin typeface="Open Sans"/>
              </a:rPr>
              <a:t>,</a:t>
            </a:r>
          </a:p>
          <a:p>
            <a:pPr fontAlgn="base"/>
            <a:r>
              <a:rPr lang="en-US" dirty="0">
                <a:latin typeface="Open Sans"/>
              </a:rPr>
              <a:t> and </a:t>
            </a:r>
            <a:r>
              <a:rPr lang="en-US" dirty="0">
                <a:latin typeface="inherit"/>
                <a:hlinkClick r:id="rId4">
                  <a:extLst>
                    <a:ext uri="{A12FA001-AC4F-418D-AE19-62706E023703}">
                      <ahyp:hlinkClr xmlns:ahyp="http://schemas.microsoft.com/office/drawing/2018/hyperlinkcolor" val="tx"/>
                    </a:ext>
                  </a:extLst>
                </a:hlinkClick>
              </a:rPr>
              <a:t>Remind</a:t>
            </a:r>
            <a:r>
              <a:rPr lang="en-US" dirty="0">
                <a:latin typeface="Open Sans"/>
              </a:rPr>
              <a:t>, it's easy for a teacher to integrate into </a:t>
            </a:r>
          </a:p>
          <a:p>
            <a:pPr fontAlgn="base"/>
            <a:r>
              <a:rPr lang="en-US" dirty="0">
                <a:latin typeface="Open Sans"/>
              </a:rPr>
              <a:t>the current virtual </a:t>
            </a:r>
            <a:r>
              <a:rPr lang="en-US" dirty="0">
                <a:solidFill>
                  <a:srgbClr val="333333"/>
                </a:solidFill>
                <a:latin typeface="Open Sans"/>
              </a:rPr>
              <a:t>classroom setup.</a:t>
            </a:r>
            <a:endParaRPr lang="en-US" b="0" i="0" dirty="0">
              <a:solidFill>
                <a:srgbClr val="333333"/>
              </a:solidFill>
              <a:effectLst/>
              <a:latin typeface="Open Sans"/>
            </a:endParaRPr>
          </a:p>
        </p:txBody>
      </p:sp>
      <p:sp>
        <p:nvSpPr>
          <p:cNvPr id="3" name="AutoShape 2" descr="Flipgrid Topic">
            <a:extLst>
              <a:ext uri="{FF2B5EF4-FFF2-40B4-BE49-F238E27FC236}">
                <a16:creationId xmlns:a16="http://schemas.microsoft.com/office/drawing/2014/main" id="{56923890-421D-4355-9A74-6BEF8612BA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0DF69291-BECD-4AAC-81EB-10ADEC480517}"/>
              </a:ext>
            </a:extLst>
          </p:cNvPr>
          <p:cNvPicPr>
            <a:picLocks noChangeAspect="1"/>
          </p:cNvPicPr>
          <p:nvPr/>
        </p:nvPicPr>
        <p:blipFill>
          <a:blip r:embed="rId5"/>
          <a:stretch>
            <a:fillRect/>
          </a:stretch>
        </p:blipFill>
        <p:spPr>
          <a:xfrm>
            <a:off x="6010843" y="3276600"/>
            <a:ext cx="6074156" cy="3419061"/>
          </a:xfrm>
          <a:prstGeom prst="rect">
            <a:avLst/>
          </a:prstGeom>
        </p:spPr>
      </p:pic>
    </p:spTree>
    <p:extLst>
      <p:ext uri="{BB962C8B-B14F-4D97-AF65-F5344CB8AC3E}">
        <p14:creationId xmlns:p14="http://schemas.microsoft.com/office/powerpoint/2010/main" val="11211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783510-7727-4F4F-8CB5-8B82D23F8D9F}"/>
              </a:ext>
            </a:extLst>
          </p:cNvPr>
          <p:cNvSpPr/>
          <p:nvPr/>
        </p:nvSpPr>
        <p:spPr>
          <a:xfrm>
            <a:off x="291547" y="278296"/>
            <a:ext cx="11449879" cy="6463308"/>
          </a:xfrm>
          <a:prstGeom prst="rect">
            <a:avLst/>
          </a:prstGeom>
        </p:spPr>
        <p:txBody>
          <a:bodyPr wrap="square">
            <a:spAutoFit/>
          </a:bodyPr>
          <a:lstStyle/>
          <a:p>
            <a:pPr fontAlgn="base"/>
            <a:r>
              <a:rPr lang="en-US" b="1" dirty="0">
                <a:latin typeface="Open Sans"/>
              </a:rPr>
              <a:t>How Does Flipgrid Work?</a:t>
            </a:r>
          </a:p>
          <a:p>
            <a:pPr fontAlgn="base"/>
            <a:endParaRPr lang="en-US" b="1" dirty="0">
              <a:latin typeface="Open Sans"/>
            </a:endParaRPr>
          </a:p>
          <a:p>
            <a:pPr fontAlgn="base"/>
            <a:r>
              <a:rPr lang="en-US" dirty="0">
                <a:latin typeface="Open Sans"/>
              </a:rPr>
              <a:t>The process is pretty straightforward to get set up and start using Flipgrid. A teacher can simply go to </a:t>
            </a:r>
            <a:r>
              <a:rPr lang="en-US" dirty="0">
                <a:latin typeface="inherit"/>
                <a:hlinkClick r:id="rId2">
                  <a:extLst>
                    <a:ext uri="{A12FA001-AC4F-418D-AE19-62706E023703}">
                      <ahyp:hlinkClr xmlns:ahyp="http://schemas.microsoft.com/office/drawing/2018/hyperlinkcolor" val="tx"/>
                    </a:ext>
                  </a:extLst>
                </a:hlinkClick>
              </a:rPr>
              <a:t>Flipgrid</a:t>
            </a:r>
            <a:r>
              <a:rPr lang="en-US" dirty="0">
                <a:latin typeface="Open Sans"/>
              </a:rPr>
              <a:t> to get signed up by using a Microsoft or Google account. </a:t>
            </a:r>
          </a:p>
          <a:p>
            <a:pPr fontAlgn="base"/>
            <a:r>
              <a:rPr lang="en-US" dirty="0">
                <a:latin typeface="Open Sans"/>
              </a:rPr>
              <a:t>Then it's time to create your first Topic. Select "Add a Topic." Give it a title and you can post a video, such as a YouTube clip, right there. Optionally, add a "Prompt," which is text to describe what's going on and what you want in response.</a:t>
            </a:r>
          </a:p>
          <a:p>
            <a:pPr fontAlgn="base"/>
            <a:r>
              <a:rPr lang="en-US" dirty="0">
                <a:latin typeface="Open Sans"/>
              </a:rPr>
              <a:t>Then add the emails of those students you want involved by adding a student username if they're not using email. This can be setup by adding a student and sending them the required link and code. Add an optional password, if needed.</a:t>
            </a:r>
          </a:p>
          <a:p>
            <a:pPr fontAlgn="base"/>
            <a:r>
              <a:rPr lang="en-US" dirty="0">
                <a:latin typeface="Open Sans"/>
              </a:rPr>
              <a:t>Select "Create Topic" and then you are given a link to share with the option to copy as well as to quickly pick what platform you want to auto share to, including </a:t>
            </a:r>
          </a:p>
          <a:p>
            <a:pPr fontAlgn="base"/>
            <a:r>
              <a:rPr lang="en-US" dirty="0">
                <a:latin typeface="Open Sans"/>
              </a:rPr>
              <a:t>Google Classroom, Microsoft Teams, and so on. Students</a:t>
            </a:r>
          </a:p>
          <a:p>
            <a:pPr fontAlgn="base"/>
            <a:r>
              <a:rPr lang="en-US" dirty="0">
                <a:latin typeface="Open Sans"/>
              </a:rPr>
              <a:t>can then login and use the </a:t>
            </a:r>
            <a:r>
              <a:rPr lang="en-US" dirty="0" err="1">
                <a:latin typeface="Open Sans"/>
              </a:rPr>
              <a:t>myjoincode</a:t>
            </a:r>
            <a:r>
              <a:rPr lang="en-US" dirty="0">
                <a:latin typeface="Open Sans"/>
              </a:rPr>
              <a:t> to get into the</a:t>
            </a:r>
          </a:p>
          <a:p>
            <a:pPr fontAlgn="base"/>
            <a:r>
              <a:rPr lang="en-US" dirty="0">
                <a:latin typeface="Open Sans"/>
              </a:rPr>
              <a:t>Topic directly to watch the video and post their response.</a:t>
            </a:r>
          </a:p>
          <a:p>
            <a:pPr fontAlgn="base"/>
            <a:r>
              <a:rPr lang="en-US" dirty="0">
                <a:latin typeface="Open Sans"/>
              </a:rPr>
              <a:t> The video response then appears on the page below the</a:t>
            </a:r>
          </a:p>
          <a:p>
            <a:pPr fontAlgn="base"/>
            <a:r>
              <a:rPr lang="en-US" dirty="0">
                <a:latin typeface="Open Sans"/>
              </a:rPr>
              <a:t> original Topic Prompt. These can be commented on by </a:t>
            </a:r>
          </a:p>
          <a:p>
            <a:pPr fontAlgn="base"/>
            <a:r>
              <a:rPr lang="en-US" dirty="0">
                <a:latin typeface="Open Sans"/>
              </a:rPr>
              <a:t>other students, using text, but permissions can be set and</a:t>
            </a:r>
          </a:p>
          <a:p>
            <a:pPr fontAlgn="base"/>
            <a:r>
              <a:rPr lang="en-US" dirty="0">
                <a:latin typeface="Open Sans"/>
              </a:rPr>
              <a:t> controlled by the teacher as they see fit.</a:t>
            </a:r>
          </a:p>
          <a:p>
            <a:pPr fontAlgn="base"/>
            <a:r>
              <a:rPr lang="en-US" dirty="0">
                <a:latin typeface="Open Sans"/>
              </a:rPr>
              <a:t>Flipgrid currently offers more than 25,000 lessons and </a:t>
            </a:r>
          </a:p>
          <a:p>
            <a:pPr fontAlgn="base"/>
            <a:r>
              <a:rPr lang="en-US" dirty="0">
                <a:latin typeface="Open Sans"/>
              </a:rPr>
              <a:t>activities, and more than 35,000 Topics, helping you to</a:t>
            </a:r>
          </a:p>
          <a:p>
            <a:pPr fontAlgn="base"/>
            <a:r>
              <a:rPr lang="en-US" dirty="0">
                <a:latin typeface="Open Sans"/>
              </a:rPr>
              <a:t> create new Topics or use existing</a:t>
            </a:r>
          </a:p>
          <a:p>
            <a:pPr fontAlgn="base"/>
            <a:r>
              <a:rPr lang="en-US" dirty="0">
                <a:latin typeface="Open Sans"/>
              </a:rPr>
              <a:t> ones quickly and easily.</a:t>
            </a:r>
            <a:endParaRPr lang="en-US" b="0" i="0" dirty="0">
              <a:effectLst/>
              <a:latin typeface="Open Sans"/>
            </a:endParaRPr>
          </a:p>
        </p:txBody>
      </p:sp>
      <p:pic>
        <p:nvPicPr>
          <p:cNvPr id="4" name="Picture 3">
            <a:extLst>
              <a:ext uri="{FF2B5EF4-FFF2-40B4-BE49-F238E27FC236}">
                <a16:creationId xmlns:a16="http://schemas.microsoft.com/office/drawing/2014/main" id="{9ABACCBE-D0A1-4DD2-9EC6-BB09F024F90D}"/>
              </a:ext>
            </a:extLst>
          </p:cNvPr>
          <p:cNvPicPr>
            <a:picLocks noChangeAspect="1"/>
          </p:cNvPicPr>
          <p:nvPr/>
        </p:nvPicPr>
        <p:blipFill>
          <a:blip r:embed="rId3"/>
          <a:stretch>
            <a:fillRect/>
          </a:stretch>
        </p:blipFill>
        <p:spPr>
          <a:xfrm>
            <a:off x="6308037" y="3429000"/>
            <a:ext cx="5883963" cy="3429000"/>
          </a:xfrm>
          <a:prstGeom prst="rect">
            <a:avLst/>
          </a:prstGeom>
        </p:spPr>
      </p:pic>
    </p:spTree>
    <p:extLst>
      <p:ext uri="{BB962C8B-B14F-4D97-AF65-F5344CB8AC3E}">
        <p14:creationId xmlns:p14="http://schemas.microsoft.com/office/powerpoint/2010/main" val="212585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4E858-8F0B-4726-A1B5-EDB1F2F21CC7}"/>
              </a:ext>
            </a:extLst>
          </p:cNvPr>
          <p:cNvSpPr/>
          <p:nvPr/>
        </p:nvSpPr>
        <p:spPr>
          <a:xfrm>
            <a:off x="424069" y="304800"/>
            <a:ext cx="11039061" cy="1754326"/>
          </a:xfrm>
          <a:prstGeom prst="rect">
            <a:avLst/>
          </a:prstGeom>
        </p:spPr>
        <p:txBody>
          <a:bodyPr wrap="square">
            <a:spAutoFit/>
          </a:bodyPr>
          <a:lstStyle/>
          <a:p>
            <a:pPr fontAlgn="base"/>
            <a:r>
              <a:rPr lang="en-US" b="1" dirty="0">
                <a:latin typeface="Open Sans"/>
              </a:rPr>
              <a:t>Flipgrid Features</a:t>
            </a:r>
          </a:p>
          <a:p>
            <a:pPr fontAlgn="base"/>
            <a:endParaRPr lang="en-US" b="1" dirty="0">
              <a:latin typeface="Open Sans"/>
            </a:endParaRPr>
          </a:p>
          <a:p>
            <a:pPr fontAlgn="base"/>
            <a:r>
              <a:rPr lang="en-US" dirty="0">
                <a:latin typeface="Open Sans"/>
              </a:rPr>
              <a:t>While Flipgrid keeps things minimal, making it easy to use, there are still plenty of useful settings that you can tweak. Get your offering just right and it can be tailored to get the best engagement possible with the class. </a:t>
            </a:r>
          </a:p>
          <a:p>
            <a:pPr fontAlgn="base"/>
            <a:r>
              <a:rPr lang="en-US" dirty="0">
                <a:latin typeface="Open Sans"/>
              </a:rPr>
              <a:t>Here's some lingo guidance and tips to help you understand what's available to use.</a:t>
            </a:r>
            <a:endParaRPr lang="en-US" b="0" i="0" dirty="0">
              <a:effectLst/>
              <a:latin typeface="Open Sans"/>
            </a:endParaRPr>
          </a:p>
        </p:txBody>
      </p:sp>
      <p:pic>
        <p:nvPicPr>
          <p:cNvPr id="6" name="Picture 5">
            <a:extLst>
              <a:ext uri="{FF2B5EF4-FFF2-40B4-BE49-F238E27FC236}">
                <a16:creationId xmlns:a16="http://schemas.microsoft.com/office/drawing/2014/main" id="{78A0AAD5-4567-46B0-AEA9-B79D26F0F55E}"/>
              </a:ext>
            </a:extLst>
          </p:cNvPr>
          <p:cNvPicPr>
            <a:picLocks noChangeAspect="1"/>
          </p:cNvPicPr>
          <p:nvPr/>
        </p:nvPicPr>
        <p:blipFill>
          <a:blip r:embed="rId2"/>
          <a:stretch>
            <a:fillRect/>
          </a:stretch>
        </p:blipFill>
        <p:spPr>
          <a:xfrm>
            <a:off x="4830553" y="2716696"/>
            <a:ext cx="7357259" cy="4141303"/>
          </a:xfrm>
          <a:prstGeom prst="rect">
            <a:avLst/>
          </a:prstGeom>
        </p:spPr>
      </p:pic>
      <p:sp>
        <p:nvSpPr>
          <p:cNvPr id="7" name="Rectangle 6">
            <a:extLst>
              <a:ext uri="{FF2B5EF4-FFF2-40B4-BE49-F238E27FC236}">
                <a16:creationId xmlns:a16="http://schemas.microsoft.com/office/drawing/2014/main" id="{59CEA469-74C0-4367-84BC-7CD1FA2500CC}"/>
              </a:ext>
            </a:extLst>
          </p:cNvPr>
          <p:cNvSpPr/>
          <p:nvPr/>
        </p:nvSpPr>
        <p:spPr>
          <a:xfrm>
            <a:off x="424069" y="2319130"/>
            <a:ext cx="10774018" cy="3139321"/>
          </a:xfrm>
          <a:prstGeom prst="rect">
            <a:avLst/>
          </a:prstGeom>
        </p:spPr>
        <p:txBody>
          <a:bodyPr wrap="square">
            <a:spAutoFit/>
          </a:bodyPr>
          <a:lstStyle/>
          <a:p>
            <a:pPr fontAlgn="base"/>
            <a:r>
              <a:rPr lang="en-US" b="1" dirty="0">
                <a:latin typeface="Open Sans"/>
              </a:rPr>
              <a:t>Flipgrid Grids</a:t>
            </a:r>
          </a:p>
          <a:p>
            <a:pPr fontAlgn="base"/>
            <a:endParaRPr lang="en-US" b="1" dirty="0">
              <a:latin typeface="Open Sans"/>
            </a:endParaRPr>
          </a:p>
          <a:p>
            <a:pPr fontAlgn="base"/>
            <a:r>
              <a:rPr lang="en-US" dirty="0">
                <a:latin typeface="Open Sans"/>
              </a:rPr>
              <a:t>A "Grid" is the term used by the Flipgrid</a:t>
            </a:r>
          </a:p>
          <a:p>
            <a:pPr fontAlgn="base"/>
            <a:r>
              <a:rPr lang="en-US" dirty="0">
                <a:latin typeface="Open Sans"/>
              </a:rPr>
              <a:t>community to describe a group of learners.</a:t>
            </a:r>
          </a:p>
          <a:p>
            <a:pPr fontAlgn="base"/>
            <a:r>
              <a:rPr lang="en-US" dirty="0">
                <a:latin typeface="Open Sans"/>
              </a:rPr>
              <a:t> In the case of a teacher, a Grid could be</a:t>
            </a:r>
          </a:p>
          <a:p>
            <a:pPr fontAlgn="base"/>
            <a:r>
              <a:rPr lang="en-US" dirty="0">
                <a:latin typeface="Open Sans"/>
              </a:rPr>
              <a:t> the class or a small group. </a:t>
            </a:r>
          </a:p>
          <a:p>
            <a:pPr fontAlgn="base"/>
            <a:r>
              <a:rPr lang="en-US" dirty="0">
                <a:latin typeface="Open Sans"/>
              </a:rPr>
              <a:t>This is where you can create a custom Flip</a:t>
            </a:r>
          </a:p>
          <a:p>
            <a:pPr fontAlgn="base"/>
            <a:r>
              <a:rPr lang="en-US" dirty="0">
                <a:latin typeface="Open Sans"/>
              </a:rPr>
              <a:t> Code that is then used to share with</a:t>
            </a:r>
          </a:p>
          <a:p>
            <a:pPr fontAlgn="base"/>
            <a:r>
              <a:rPr lang="en-US" dirty="0">
                <a:latin typeface="Open Sans"/>
              </a:rPr>
              <a:t> anyone you want to enter into that group.</a:t>
            </a:r>
          </a:p>
          <a:p>
            <a:br>
              <a:rPr lang="en-US" dirty="0"/>
            </a:br>
            <a:endParaRPr lang="en-IN" dirty="0"/>
          </a:p>
        </p:txBody>
      </p:sp>
    </p:spTree>
    <p:extLst>
      <p:ext uri="{BB962C8B-B14F-4D97-AF65-F5344CB8AC3E}">
        <p14:creationId xmlns:p14="http://schemas.microsoft.com/office/powerpoint/2010/main" val="172710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B2EDE0-B8F2-4DA4-8F11-619B9C878A2B}"/>
              </a:ext>
            </a:extLst>
          </p:cNvPr>
          <p:cNvSpPr/>
          <p:nvPr/>
        </p:nvSpPr>
        <p:spPr>
          <a:xfrm>
            <a:off x="410817" y="185531"/>
            <a:ext cx="11436626" cy="5632311"/>
          </a:xfrm>
          <a:prstGeom prst="rect">
            <a:avLst/>
          </a:prstGeom>
        </p:spPr>
        <p:txBody>
          <a:bodyPr wrap="square">
            <a:spAutoFit/>
          </a:bodyPr>
          <a:lstStyle/>
          <a:p>
            <a:pPr fontAlgn="base"/>
            <a:r>
              <a:rPr lang="en-US" b="1" dirty="0">
                <a:latin typeface="Open Sans"/>
              </a:rPr>
              <a:t>Flipgrid Topic Guests</a:t>
            </a:r>
          </a:p>
          <a:p>
            <a:pPr fontAlgn="base"/>
            <a:endParaRPr lang="en-US" b="1" dirty="0">
              <a:latin typeface="Open Sans"/>
            </a:endParaRPr>
          </a:p>
          <a:p>
            <a:pPr fontAlgn="base"/>
            <a:r>
              <a:rPr lang="en-US" dirty="0">
                <a:latin typeface="Open Sans"/>
              </a:rPr>
              <a:t>Want to integrate more than your own Topics? It is possible to use Topic Guests, aka, Guest Mode, to allow others to input. </a:t>
            </a:r>
          </a:p>
          <a:p>
            <a:pPr fontAlgn="base"/>
            <a:r>
              <a:rPr lang="en-US" dirty="0">
                <a:latin typeface="Open Sans"/>
              </a:rPr>
              <a:t>This is ideal if you want a specialist speaker, for example. Equally, this is a powerful option if you want to include guardians in the process, since this is online and that becomes a real possibility. </a:t>
            </a:r>
          </a:p>
          <a:p>
            <a:pPr fontAlgn="base"/>
            <a:endParaRPr lang="en-US" dirty="0">
              <a:latin typeface="Open Sans"/>
            </a:endParaRPr>
          </a:p>
          <a:p>
            <a:pPr fontAlgn="base"/>
            <a:r>
              <a:rPr lang="en-US" b="1" dirty="0">
                <a:latin typeface="Open Sans"/>
              </a:rPr>
              <a:t>Flipgrid Shorts</a:t>
            </a:r>
          </a:p>
          <a:p>
            <a:pPr fontAlgn="base"/>
            <a:endParaRPr lang="en-US" b="1" dirty="0">
              <a:latin typeface="Open Sans"/>
            </a:endParaRPr>
          </a:p>
          <a:p>
            <a:pPr fontAlgn="base"/>
            <a:r>
              <a:rPr lang="en-US" dirty="0">
                <a:latin typeface="Open Sans"/>
              </a:rPr>
              <a:t>This video tool allows teachers and students to create their videos for a custom finish rather than simply uploading a YouTube clip.</a:t>
            </a:r>
          </a:p>
          <a:p>
            <a:pPr fontAlgn="base"/>
            <a:r>
              <a:rPr lang="en-US" dirty="0">
                <a:latin typeface="Open Sans"/>
              </a:rPr>
              <a:t>Users can upload and edit video, add more clips,</a:t>
            </a:r>
          </a:p>
          <a:p>
            <a:pPr fontAlgn="base"/>
            <a:r>
              <a:rPr lang="en-US" dirty="0">
                <a:latin typeface="Open Sans"/>
              </a:rPr>
              <a:t> cut, and segment as well as enhance with </a:t>
            </a:r>
          </a:p>
          <a:p>
            <a:pPr fontAlgn="base"/>
            <a:r>
              <a:rPr lang="en-US" dirty="0">
                <a:latin typeface="Open Sans"/>
              </a:rPr>
              <a:t>emojis, stickers, and text. Add arrows to a graph</a:t>
            </a:r>
          </a:p>
          <a:p>
            <a:pPr fontAlgn="base"/>
            <a:r>
              <a:rPr lang="en-US" dirty="0">
                <a:latin typeface="Open Sans"/>
              </a:rPr>
              <a:t> image as you talk over that section of the video,</a:t>
            </a:r>
          </a:p>
          <a:p>
            <a:pPr fontAlgn="base"/>
            <a:r>
              <a:rPr lang="en-US" dirty="0">
                <a:latin typeface="Open Sans"/>
              </a:rPr>
              <a:t> for example, as a great way to get in-depth</a:t>
            </a:r>
          </a:p>
          <a:p>
            <a:pPr fontAlgn="base"/>
            <a:r>
              <a:rPr lang="en-US" dirty="0">
                <a:latin typeface="Open Sans"/>
              </a:rPr>
              <a:t> information across.</a:t>
            </a:r>
          </a:p>
          <a:p>
            <a:pPr fontAlgn="base"/>
            <a:r>
              <a:rPr lang="en-US" dirty="0">
                <a:latin typeface="Open Sans"/>
              </a:rPr>
              <a:t>Shorts is, essentially, a really simple-to-use video</a:t>
            </a:r>
          </a:p>
          <a:p>
            <a:pPr fontAlgn="base"/>
            <a:r>
              <a:rPr lang="en-US" dirty="0">
                <a:latin typeface="Open Sans"/>
              </a:rPr>
              <a:t> editing tool that can produce a powerful result,</a:t>
            </a:r>
          </a:p>
          <a:p>
            <a:pPr fontAlgn="base"/>
            <a:r>
              <a:rPr lang="en-US" dirty="0">
                <a:latin typeface="Open Sans"/>
              </a:rPr>
              <a:t> depending on how creative you want to be.</a:t>
            </a:r>
            <a:endParaRPr lang="en-US" b="0" i="0" dirty="0">
              <a:effectLst/>
              <a:latin typeface="Open Sans"/>
            </a:endParaRPr>
          </a:p>
        </p:txBody>
      </p:sp>
      <p:pic>
        <p:nvPicPr>
          <p:cNvPr id="4" name="Picture 3">
            <a:extLst>
              <a:ext uri="{FF2B5EF4-FFF2-40B4-BE49-F238E27FC236}">
                <a16:creationId xmlns:a16="http://schemas.microsoft.com/office/drawing/2014/main" id="{25C63815-02A7-46D0-8546-D1C538AC776B}"/>
              </a:ext>
            </a:extLst>
          </p:cNvPr>
          <p:cNvPicPr>
            <a:picLocks noChangeAspect="1"/>
          </p:cNvPicPr>
          <p:nvPr/>
        </p:nvPicPr>
        <p:blipFill>
          <a:blip r:embed="rId2"/>
          <a:stretch>
            <a:fillRect/>
          </a:stretch>
        </p:blipFill>
        <p:spPr>
          <a:xfrm>
            <a:off x="5499651" y="3093324"/>
            <a:ext cx="6688161" cy="3764676"/>
          </a:xfrm>
          <a:prstGeom prst="rect">
            <a:avLst/>
          </a:prstGeom>
        </p:spPr>
      </p:pic>
    </p:spTree>
    <p:extLst>
      <p:ext uri="{BB962C8B-B14F-4D97-AF65-F5344CB8AC3E}">
        <p14:creationId xmlns:p14="http://schemas.microsoft.com/office/powerpoint/2010/main" val="176125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42E114-E0AA-47C3-97EA-D4431E8A4DE1}"/>
              </a:ext>
            </a:extLst>
          </p:cNvPr>
          <p:cNvSpPr/>
          <p:nvPr/>
        </p:nvSpPr>
        <p:spPr>
          <a:xfrm>
            <a:off x="437321" y="318052"/>
            <a:ext cx="11184835" cy="3970318"/>
          </a:xfrm>
          <a:prstGeom prst="rect">
            <a:avLst/>
          </a:prstGeom>
        </p:spPr>
        <p:txBody>
          <a:bodyPr wrap="square">
            <a:spAutoFit/>
          </a:bodyPr>
          <a:lstStyle/>
          <a:p>
            <a:pPr fontAlgn="base"/>
            <a:r>
              <a:rPr lang="en-US" b="1" dirty="0">
                <a:latin typeface="Open Sans"/>
              </a:rPr>
              <a:t>Flipgrid Video Moderation</a:t>
            </a:r>
          </a:p>
          <a:p>
            <a:pPr fontAlgn="base"/>
            <a:endParaRPr lang="en-US" b="1" dirty="0">
              <a:latin typeface="Open Sans"/>
            </a:endParaRPr>
          </a:p>
          <a:p>
            <a:pPr fontAlgn="base"/>
            <a:r>
              <a:rPr lang="en-US" dirty="0">
                <a:latin typeface="Open Sans"/>
              </a:rPr>
              <a:t>One way to stay in control of the content submitted by students is to set the Video Moderation mode to on when you post a new Topic. In doing so, any video uploaded will not be posted until you have checked and approved it.</a:t>
            </a:r>
          </a:p>
          <a:p>
            <a:pPr fontAlgn="base"/>
            <a:r>
              <a:rPr lang="en-US" dirty="0">
                <a:latin typeface="Open Sans"/>
              </a:rPr>
              <a:t>This is a useful tool when starting out, but once trust has built and you're confident, it's also good to have this setting off to save time on moderating. When it's off, students can also enjoy more freedom of expression in real-time.</a:t>
            </a:r>
          </a:p>
          <a:p>
            <a:pPr fontAlgn="base"/>
            <a:endParaRPr lang="en-US" dirty="0">
              <a:latin typeface="Open Sans"/>
            </a:endParaRPr>
          </a:p>
          <a:p>
            <a:pPr fontAlgn="base"/>
            <a:r>
              <a:rPr lang="en-US" dirty="0">
                <a:latin typeface="Open Sans"/>
              </a:rPr>
              <a:t>You can always select individual videos to hide or</a:t>
            </a:r>
          </a:p>
          <a:p>
            <a:pPr fontAlgn="base"/>
            <a:r>
              <a:rPr lang="en-US" dirty="0">
                <a:latin typeface="Open Sans"/>
              </a:rPr>
              <a:t> delete at a later time. </a:t>
            </a:r>
          </a:p>
          <a:p>
            <a:pPr fontAlgn="base">
              <a:buFont typeface="Arial" panose="020B0604020202020204" pitchFamily="34" charset="0"/>
              <a:buChar char="•"/>
            </a:pPr>
            <a:r>
              <a:rPr lang="en-US" b="1" dirty="0">
                <a:latin typeface="inherit"/>
                <a:hlinkClick r:id="rId2">
                  <a:extLst>
                    <a:ext uri="{A12FA001-AC4F-418D-AE19-62706E023703}">
                      <ahyp:hlinkClr xmlns:ahyp="http://schemas.microsoft.com/office/drawing/2018/hyperlinkcolor" val="tx"/>
                    </a:ext>
                  </a:extLst>
                </a:hlinkClick>
              </a:rPr>
              <a:t>What is Google Classroom?</a:t>
            </a:r>
            <a:endParaRPr lang="en-US" dirty="0">
              <a:latin typeface="inherit"/>
            </a:endParaRPr>
          </a:p>
          <a:p>
            <a:pPr fontAlgn="base">
              <a:buFont typeface="Arial" panose="020B0604020202020204" pitchFamily="34" charset="0"/>
              <a:buChar char="•"/>
            </a:pPr>
            <a:r>
              <a:rPr lang="en-US" b="1" dirty="0">
                <a:latin typeface="inherit"/>
                <a:hlinkClick r:id="rId3">
                  <a:extLst>
                    <a:ext uri="{A12FA001-AC4F-418D-AE19-62706E023703}">
                      <ahyp:hlinkClr xmlns:ahyp="http://schemas.microsoft.com/office/drawing/2018/hyperlinkcolor" val="tx"/>
                    </a:ext>
                  </a:extLst>
                </a:hlinkClick>
              </a:rPr>
              <a:t>Best webcams for teachers and students in education</a:t>
            </a:r>
            <a:endParaRPr lang="en-US" dirty="0">
              <a:latin typeface="inherit"/>
            </a:endParaRPr>
          </a:p>
          <a:p>
            <a:pPr fontAlgn="base">
              <a:buFont typeface="Arial" panose="020B0604020202020204" pitchFamily="34" charset="0"/>
              <a:buChar char="•"/>
            </a:pPr>
            <a:r>
              <a:rPr lang="en-US" b="1" dirty="0">
                <a:latin typeface="inherit"/>
                <a:hlinkClick r:id="rId4">
                  <a:extLst>
                    <a:ext uri="{A12FA001-AC4F-418D-AE19-62706E023703}">
                      <ahyp:hlinkClr xmlns:ahyp="http://schemas.microsoft.com/office/drawing/2018/hyperlinkcolor" val="tx"/>
                    </a:ext>
                  </a:extLst>
                </a:hlinkClick>
              </a:rPr>
              <a:t>Best Chromebooks for school</a:t>
            </a:r>
            <a:endParaRPr lang="en-US" b="0" i="0" dirty="0">
              <a:effectLst/>
              <a:latin typeface="inherit"/>
            </a:endParaRPr>
          </a:p>
        </p:txBody>
      </p:sp>
      <p:pic>
        <p:nvPicPr>
          <p:cNvPr id="4" name="Picture 3">
            <a:extLst>
              <a:ext uri="{FF2B5EF4-FFF2-40B4-BE49-F238E27FC236}">
                <a16:creationId xmlns:a16="http://schemas.microsoft.com/office/drawing/2014/main" id="{E3CCFDAF-9590-4884-92CA-741A1FC89C31}"/>
              </a:ext>
            </a:extLst>
          </p:cNvPr>
          <p:cNvPicPr>
            <a:picLocks noChangeAspect="1"/>
          </p:cNvPicPr>
          <p:nvPr/>
        </p:nvPicPr>
        <p:blipFill>
          <a:blip r:embed="rId5"/>
          <a:stretch>
            <a:fillRect/>
          </a:stretch>
        </p:blipFill>
        <p:spPr>
          <a:xfrm>
            <a:off x="6077778" y="2497073"/>
            <a:ext cx="5676900" cy="1724025"/>
          </a:xfrm>
          <a:prstGeom prst="rect">
            <a:avLst/>
          </a:prstGeom>
        </p:spPr>
      </p:pic>
      <p:pic>
        <p:nvPicPr>
          <p:cNvPr id="6" name="Picture 5">
            <a:extLst>
              <a:ext uri="{FF2B5EF4-FFF2-40B4-BE49-F238E27FC236}">
                <a16:creationId xmlns:a16="http://schemas.microsoft.com/office/drawing/2014/main" id="{75179234-2856-49A2-BFB8-9C380F3B4F39}"/>
              </a:ext>
            </a:extLst>
          </p:cNvPr>
          <p:cNvPicPr>
            <a:picLocks noChangeAspect="1"/>
          </p:cNvPicPr>
          <p:nvPr/>
        </p:nvPicPr>
        <p:blipFill>
          <a:blip r:embed="rId6"/>
          <a:stretch>
            <a:fillRect/>
          </a:stretch>
        </p:blipFill>
        <p:spPr>
          <a:xfrm>
            <a:off x="609600" y="4404277"/>
            <a:ext cx="11184835" cy="2238375"/>
          </a:xfrm>
          <a:prstGeom prst="rect">
            <a:avLst/>
          </a:prstGeom>
        </p:spPr>
      </p:pic>
    </p:spTree>
    <p:extLst>
      <p:ext uri="{BB962C8B-B14F-4D97-AF65-F5344CB8AC3E}">
        <p14:creationId xmlns:p14="http://schemas.microsoft.com/office/powerpoint/2010/main" val="290065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E33F46-3E9B-4B6C-B5DA-8AAB46F62CA9}"/>
              </a:ext>
            </a:extLst>
          </p:cNvPr>
          <p:cNvPicPr>
            <a:picLocks noChangeAspect="1"/>
          </p:cNvPicPr>
          <p:nvPr/>
        </p:nvPicPr>
        <p:blipFill>
          <a:blip r:embed="rId2"/>
          <a:stretch>
            <a:fillRect/>
          </a:stretch>
        </p:blipFill>
        <p:spPr>
          <a:xfrm>
            <a:off x="2445026" y="258850"/>
            <a:ext cx="7620000" cy="6260788"/>
          </a:xfrm>
          <a:prstGeom prst="rect">
            <a:avLst/>
          </a:prstGeom>
        </p:spPr>
      </p:pic>
      <p:sp>
        <p:nvSpPr>
          <p:cNvPr id="4" name="Rectangle 3">
            <a:extLst>
              <a:ext uri="{FF2B5EF4-FFF2-40B4-BE49-F238E27FC236}">
                <a16:creationId xmlns:a16="http://schemas.microsoft.com/office/drawing/2014/main" id="{1468A224-C7E2-42EE-A1B0-ADD266CE92BB}"/>
              </a:ext>
            </a:extLst>
          </p:cNvPr>
          <p:cNvSpPr/>
          <p:nvPr/>
        </p:nvSpPr>
        <p:spPr>
          <a:xfrm>
            <a:off x="3379304" y="2687743"/>
            <a:ext cx="5459895" cy="1846659"/>
          </a:xfrm>
          <a:prstGeom prst="rect">
            <a:avLst/>
          </a:prstGeom>
        </p:spPr>
        <p:txBody>
          <a:bodyPr wrap="square">
            <a:spAutoFit/>
          </a:bodyPr>
          <a:lstStyle/>
          <a:p>
            <a:r>
              <a:rPr lang="en-IN" sz="9600" dirty="0">
                <a:highlight>
                  <a:srgbClr val="000000"/>
                </a:highlight>
              </a:rPr>
              <a:t>Thank you </a:t>
            </a:r>
            <a:r>
              <a:rPr lang="en-IN" dirty="0"/>
              <a:t>:)</a:t>
            </a:r>
          </a:p>
        </p:txBody>
      </p:sp>
    </p:spTree>
    <p:extLst>
      <p:ext uri="{BB962C8B-B14F-4D97-AF65-F5344CB8AC3E}">
        <p14:creationId xmlns:p14="http://schemas.microsoft.com/office/powerpoint/2010/main" val="3887415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109</TotalTime>
  <Words>463</Words>
  <Application>Microsoft Office PowerPoint</Application>
  <PresentationFormat>Widescreen</PresentationFormat>
  <Paragraphs>115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inherit</vt:lpstr>
      <vt:lpstr>Open Sans</vt:lpstr>
      <vt:lpstr>Trebuchet MS</vt:lpstr>
      <vt:lpstr>Tw Cen MT</vt:lpstr>
      <vt:lpstr>Tw Cen MT (Body)</vt:lpstr>
      <vt:lpstr>Circuit</vt:lpstr>
      <vt:lpstr>      FLIP GRID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GRID</dc:title>
  <dc:creator>Aditya Pawar</dc:creator>
  <cp:lastModifiedBy>Aditya Pawar</cp:lastModifiedBy>
  <cp:revision>12</cp:revision>
  <dcterms:created xsi:type="dcterms:W3CDTF">2022-03-14T10:04:09Z</dcterms:created>
  <dcterms:modified xsi:type="dcterms:W3CDTF">2022-03-16T06:02:48Z</dcterms:modified>
</cp:coreProperties>
</file>