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57" r:id="rId4"/>
    <p:sldId id="258" r:id="rId5"/>
    <p:sldId id="261" r:id="rId6"/>
    <p:sldId id="268" r:id="rId7"/>
    <p:sldId id="262" r:id="rId8"/>
    <p:sldId id="27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8091D1-CBD6-4676-BE1C-E3B098CED3A5}"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78728-04EA-46F1-96D6-5FB5960CDA1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27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8091D1-CBD6-4676-BE1C-E3B098CED3A5}"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78728-04EA-46F1-96D6-5FB5960CDA10}" type="slidenum">
              <a:rPr lang="en-US" smtClean="0"/>
              <a:t>‹#›</a:t>
            </a:fld>
            <a:endParaRPr lang="en-US"/>
          </a:p>
        </p:txBody>
      </p:sp>
    </p:spTree>
    <p:extLst>
      <p:ext uri="{BB962C8B-B14F-4D97-AF65-F5344CB8AC3E}">
        <p14:creationId xmlns:p14="http://schemas.microsoft.com/office/powerpoint/2010/main" val="1163301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8091D1-CBD6-4676-BE1C-E3B098CED3A5}"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78728-04EA-46F1-96D6-5FB5960CDA10}" type="slidenum">
              <a:rPr lang="en-US" smtClean="0"/>
              <a:t>‹#›</a:t>
            </a:fld>
            <a:endParaRPr lang="en-US"/>
          </a:p>
        </p:txBody>
      </p:sp>
    </p:spTree>
    <p:extLst>
      <p:ext uri="{BB962C8B-B14F-4D97-AF65-F5344CB8AC3E}">
        <p14:creationId xmlns:p14="http://schemas.microsoft.com/office/powerpoint/2010/main" val="4140940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8091D1-CBD6-4676-BE1C-E3B098CED3A5}"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78728-04EA-46F1-96D6-5FB5960CDA10}" type="slidenum">
              <a:rPr lang="en-US" smtClean="0"/>
              <a:t>‹#›</a:t>
            </a:fld>
            <a:endParaRPr lang="en-US"/>
          </a:p>
        </p:txBody>
      </p:sp>
    </p:spTree>
    <p:extLst>
      <p:ext uri="{BB962C8B-B14F-4D97-AF65-F5344CB8AC3E}">
        <p14:creationId xmlns:p14="http://schemas.microsoft.com/office/powerpoint/2010/main" val="1149802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8091D1-CBD6-4676-BE1C-E3B098CED3A5}" type="datetimeFigureOut">
              <a:rPr lang="en-US" smtClean="0"/>
              <a:t>3/25/2022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878728-04EA-46F1-96D6-5FB5960CDA1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066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8091D1-CBD6-4676-BE1C-E3B098CED3A5}" type="datetimeFigureOut">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878728-04EA-46F1-96D6-5FB5960CDA10}" type="slidenum">
              <a:rPr lang="en-US" smtClean="0"/>
              <a:t>‹#›</a:t>
            </a:fld>
            <a:endParaRPr lang="en-US"/>
          </a:p>
        </p:txBody>
      </p:sp>
    </p:spTree>
    <p:extLst>
      <p:ext uri="{BB962C8B-B14F-4D97-AF65-F5344CB8AC3E}">
        <p14:creationId xmlns:p14="http://schemas.microsoft.com/office/powerpoint/2010/main" val="61205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8091D1-CBD6-4676-BE1C-E3B098CED3A5}" type="datetimeFigureOut">
              <a:rPr lang="en-US" smtClean="0"/>
              <a:t>3/25/2022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878728-04EA-46F1-96D6-5FB5960CDA10}" type="slidenum">
              <a:rPr lang="en-US" smtClean="0"/>
              <a:t>‹#›</a:t>
            </a:fld>
            <a:endParaRPr lang="en-US"/>
          </a:p>
        </p:txBody>
      </p:sp>
    </p:spTree>
    <p:extLst>
      <p:ext uri="{BB962C8B-B14F-4D97-AF65-F5344CB8AC3E}">
        <p14:creationId xmlns:p14="http://schemas.microsoft.com/office/powerpoint/2010/main" val="1151402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8091D1-CBD6-4676-BE1C-E3B098CED3A5}" type="datetimeFigureOut">
              <a:rPr lang="en-US" smtClean="0"/>
              <a:t>3/25/2022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878728-04EA-46F1-96D6-5FB5960CDA10}" type="slidenum">
              <a:rPr lang="en-US" smtClean="0"/>
              <a:t>‹#›</a:t>
            </a:fld>
            <a:endParaRPr lang="en-US"/>
          </a:p>
        </p:txBody>
      </p:sp>
    </p:spTree>
    <p:extLst>
      <p:ext uri="{BB962C8B-B14F-4D97-AF65-F5344CB8AC3E}">
        <p14:creationId xmlns:p14="http://schemas.microsoft.com/office/powerpoint/2010/main" val="3085782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58091D1-CBD6-4676-BE1C-E3B098CED3A5}" type="datetimeFigureOut">
              <a:rPr lang="en-US" smtClean="0"/>
              <a:t>3/25/2022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D878728-04EA-46F1-96D6-5FB5960CDA10}" type="slidenum">
              <a:rPr lang="en-US" smtClean="0"/>
              <a:t>‹#›</a:t>
            </a:fld>
            <a:endParaRPr lang="en-US"/>
          </a:p>
        </p:txBody>
      </p:sp>
    </p:spTree>
    <p:extLst>
      <p:ext uri="{BB962C8B-B14F-4D97-AF65-F5344CB8AC3E}">
        <p14:creationId xmlns:p14="http://schemas.microsoft.com/office/powerpoint/2010/main" val="3585844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58091D1-CBD6-4676-BE1C-E3B098CED3A5}" type="datetimeFigureOut">
              <a:rPr lang="en-US" smtClean="0"/>
              <a:t>3/25/2022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878728-04EA-46F1-96D6-5FB5960CDA10}" type="slidenum">
              <a:rPr lang="en-US" smtClean="0"/>
              <a:t>‹#›</a:t>
            </a:fld>
            <a:endParaRPr lang="en-US"/>
          </a:p>
        </p:txBody>
      </p:sp>
    </p:spTree>
    <p:extLst>
      <p:ext uri="{BB962C8B-B14F-4D97-AF65-F5344CB8AC3E}">
        <p14:creationId xmlns:p14="http://schemas.microsoft.com/office/powerpoint/2010/main" val="710727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8091D1-CBD6-4676-BE1C-E3B098CED3A5}" type="datetimeFigureOut">
              <a:rPr lang="en-US" smtClean="0"/>
              <a:t>3/25/2022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878728-04EA-46F1-96D6-5FB5960CDA10}" type="slidenum">
              <a:rPr lang="en-US" smtClean="0"/>
              <a:t>‹#›</a:t>
            </a:fld>
            <a:endParaRPr lang="en-US"/>
          </a:p>
        </p:txBody>
      </p:sp>
    </p:spTree>
    <p:extLst>
      <p:ext uri="{BB962C8B-B14F-4D97-AF65-F5344CB8AC3E}">
        <p14:creationId xmlns:p14="http://schemas.microsoft.com/office/powerpoint/2010/main" val="2874218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58091D1-CBD6-4676-BE1C-E3B098CED3A5}" type="datetimeFigureOut">
              <a:rPr lang="en-US" smtClean="0"/>
              <a:t>3/25/2022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878728-04EA-46F1-96D6-5FB5960CDA1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429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Zoom_Video_Communications#cite_note-zoomnow-2" TargetMode="External" /><Relationship Id="rId3" Type="http://schemas.openxmlformats.org/officeDocument/2006/relationships/hyperlink" Target="https://en.wikipedia.org/wiki/Videotelephony" TargetMode="External" /><Relationship Id="rId7" Type="http://schemas.openxmlformats.org/officeDocument/2006/relationships/hyperlink" Target="https://en.wikipedia.org/wiki/Zoom_Video_Communications#cite_note-10K-1" TargetMode="External" /><Relationship Id="rId2" Type="http://schemas.openxmlformats.org/officeDocument/2006/relationships/hyperlink" Target="https://en.wikipedia.org/wiki/San_Jose,_California" TargetMode="External" /><Relationship Id="rId1" Type="http://schemas.openxmlformats.org/officeDocument/2006/relationships/slideLayout" Target="../slideLayouts/slideLayout2.xml" /><Relationship Id="rId6" Type="http://schemas.openxmlformats.org/officeDocument/2006/relationships/hyperlink" Target="https://en.wikipedia.org/wiki/Unified_communications_as_a_service" TargetMode="External" /><Relationship Id="rId5" Type="http://schemas.openxmlformats.org/officeDocument/2006/relationships/hyperlink" Target="https://en.wikipedia.org/wiki/Peer-to-peer" TargetMode="External" /><Relationship Id="rId4" Type="http://schemas.openxmlformats.org/officeDocument/2006/relationships/hyperlink" Target="https://en.wikipedia.org/wiki/Online_chat" TargetMode="External" /><Relationship Id="rId9" Type="http://schemas.openxmlformats.org/officeDocument/2006/relationships/image" Target="../media/image2.png"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8.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8.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Zoom </a:t>
            </a:r>
          </a:p>
        </p:txBody>
      </p:sp>
      <p:sp>
        <p:nvSpPr>
          <p:cNvPr id="3" name="Subtitle 2"/>
          <p:cNvSpPr>
            <a:spLocks noGrp="1"/>
          </p:cNvSpPr>
          <p:nvPr>
            <p:ph type="subTitle" idx="1"/>
          </p:nvPr>
        </p:nvSpPr>
        <p:spPr/>
        <p:txBody>
          <a:bodyPr/>
          <a:lstStyle/>
          <a:p>
            <a:r>
              <a:rPr lang="en-US" dirty="0"/>
              <a:t>A Primer on Zoom Features for Every Meeting</a:t>
            </a:r>
          </a:p>
        </p:txBody>
      </p:sp>
      <p:pic>
        <p:nvPicPr>
          <p:cNvPr id="4" name="Picture 3">
            <a:extLst>
              <a:ext uri="{FF2B5EF4-FFF2-40B4-BE49-F238E27FC236}">
                <a16:creationId xmlns:a16="http://schemas.microsoft.com/office/drawing/2014/main" id="{A12D3398-858B-40B3-B902-504792973F4E}"/>
              </a:ext>
            </a:extLst>
          </p:cNvPr>
          <p:cNvPicPr>
            <a:picLocks noChangeAspect="1"/>
          </p:cNvPicPr>
          <p:nvPr/>
        </p:nvPicPr>
        <p:blipFill>
          <a:blip r:embed="rId2"/>
          <a:stretch>
            <a:fillRect/>
          </a:stretch>
        </p:blipFill>
        <p:spPr>
          <a:xfrm>
            <a:off x="4413380" y="998376"/>
            <a:ext cx="6421599" cy="2502353"/>
          </a:xfrm>
          <a:prstGeom prst="rect">
            <a:avLst/>
          </a:prstGeom>
        </p:spPr>
      </p:pic>
    </p:spTree>
    <p:extLst>
      <p:ext uri="{BB962C8B-B14F-4D97-AF65-F5344CB8AC3E}">
        <p14:creationId xmlns:p14="http://schemas.microsoft.com/office/powerpoint/2010/main" val="1727902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3F55-EF9F-43AA-8ED6-7276D58DCEA0}"/>
              </a:ext>
            </a:extLst>
          </p:cNvPr>
          <p:cNvSpPr>
            <a:spLocks noGrp="1"/>
          </p:cNvSpPr>
          <p:nvPr>
            <p:ph type="title"/>
          </p:nvPr>
        </p:nvSpPr>
        <p:spPr/>
        <p:txBody>
          <a:bodyPr/>
          <a:lstStyle/>
          <a:p>
            <a:r>
              <a:rPr lang="en-US" dirty="0"/>
              <a:t>zoom</a:t>
            </a:r>
          </a:p>
        </p:txBody>
      </p:sp>
      <p:sp>
        <p:nvSpPr>
          <p:cNvPr id="3" name="Content Placeholder 2">
            <a:extLst>
              <a:ext uri="{FF2B5EF4-FFF2-40B4-BE49-F238E27FC236}">
                <a16:creationId xmlns:a16="http://schemas.microsoft.com/office/drawing/2014/main" id="{43E64880-3525-4238-8F99-A3D35416C5A5}"/>
              </a:ext>
            </a:extLst>
          </p:cNvPr>
          <p:cNvSpPr>
            <a:spLocks noGrp="1"/>
          </p:cNvSpPr>
          <p:nvPr>
            <p:ph idx="1"/>
          </p:nvPr>
        </p:nvSpPr>
        <p:spPr/>
        <p:txBody>
          <a:bodyPr/>
          <a:lstStyle/>
          <a:p>
            <a:r>
              <a:rPr lang="en-US" b="1" i="0" dirty="0">
                <a:solidFill>
                  <a:srgbClr val="202122"/>
                </a:solidFill>
                <a:effectLst/>
                <a:latin typeface="Arial" panose="020B0604020202020204" pitchFamily="34" charset="0"/>
              </a:rPr>
              <a:t>Zoom Video Communications, Inc.</a:t>
            </a:r>
            <a:r>
              <a:rPr lang="en-US" b="0" i="0" dirty="0">
                <a:solidFill>
                  <a:srgbClr val="202122"/>
                </a:solidFill>
                <a:effectLst/>
                <a:latin typeface="Arial" panose="020B0604020202020204" pitchFamily="34" charset="0"/>
              </a:rPr>
              <a:t> (commonly shortened to </a:t>
            </a:r>
            <a:r>
              <a:rPr lang="en-US" b="1" i="0" dirty="0">
                <a:solidFill>
                  <a:srgbClr val="202122"/>
                </a:solidFill>
                <a:effectLst/>
                <a:latin typeface="Arial" panose="020B0604020202020204" pitchFamily="34" charset="0"/>
              </a:rPr>
              <a:t>Zoom</a:t>
            </a:r>
            <a:r>
              <a:rPr lang="en-US" b="0" i="0" dirty="0">
                <a:solidFill>
                  <a:srgbClr val="202122"/>
                </a:solidFill>
                <a:effectLst/>
                <a:latin typeface="Arial" panose="020B0604020202020204" pitchFamily="34" charset="0"/>
              </a:rPr>
              <a:t>, and stylized as </a:t>
            </a:r>
            <a:r>
              <a:rPr lang="en-US" b="1" i="0" dirty="0">
                <a:solidFill>
                  <a:srgbClr val="202122"/>
                </a:solidFill>
                <a:effectLst/>
                <a:latin typeface="Arial" panose="020B0604020202020204" pitchFamily="34" charset="0"/>
              </a:rPr>
              <a:t>zoom</a:t>
            </a:r>
            <a:r>
              <a:rPr lang="en-US" b="0" i="0" dirty="0">
                <a:solidFill>
                  <a:srgbClr val="202122"/>
                </a:solidFill>
                <a:effectLst/>
                <a:latin typeface="Arial" panose="020B0604020202020204" pitchFamily="34" charset="0"/>
              </a:rPr>
              <a:t>) is an American communications technology company headquartered in </a:t>
            </a:r>
            <a:r>
              <a:rPr lang="en-US" b="0" i="0" u="none" strike="noStrike" dirty="0">
                <a:solidFill>
                  <a:srgbClr val="0645AD"/>
                </a:solidFill>
                <a:effectLst/>
                <a:latin typeface="Arial" panose="020B0604020202020204" pitchFamily="34" charset="0"/>
                <a:hlinkClick r:id="rId2" tooltip="San Jose, California"/>
              </a:rPr>
              <a:t>San Jose, California</a:t>
            </a:r>
            <a:r>
              <a:rPr lang="en-US" b="0" i="0" dirty="0">
                <a:solidFill>
                  <a:srgbClr val="202122"/>
                </a:solidFill>
                <a:effectLst/>
                <a:latin typeface="Arial" panose="020B0604020202020204" pitchFamily="34" charset="0"/>
              </a:rPr>
              <a:t>. It provides </a:t>
            </a:r>
            <a:r>
              <a:rPr lang="en-US" b="0" i="0" u="none" strike="noStrike" dirty="0">
                <a:solidFill>
                  <a:srgbClr val="0645AD"/>
                </a:solidFill>
                <a:effectLst/>
                <a:latin typeface="Arial" panose="020B0604020202020204" pitchFamily="34" charset="0"/>
                <a:hlinkClick r:id="rId3" tooltip="Videotelephony"/>
              </a:rPr>
              <a:t>videotelephony</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4" tooltip="Online chat"/>
              </a:rPr>
              <a:t>online chat</a:t>
            </a:r>
            <a:r>
              <a:rPr lang="en-US" b="0" i="0" dirty="0">
                <a:solidFill>
                  <a:srgbClr val="202122"/>
                </a:solidFill>
                <a:effectLst/>
                <a:latin typeface="Arial" panose="020B0604020202020204" pitchFamily="34" charset="0"/>
              </a:rPr>
              <a:t> services through a cloud-based </a:t>
            </a:r>
            <a:r>
              <a:rPr lang="en-US" b="0" i="0" u="none" strike="noStrike" dirty="0">
                <a:solidFill>
                  <a:srgbClr val="0645AD"/>
                </a:solidFill>
                <a:effectLst/>
                <a:latin typeface="Arial" panose="020B0604020202020204" pitchFamily="34" charset="0"/>
                <a:hlinkClick r:id="rId5" tooltip="Peer-to-peer"/>
              </a:rPr>
              <a:t>peer-to-peer</a:t>
            </a:r>
            <a:r>
              <a:rPr lang="en-US" b="0" i="0" dirty="0">
                <a:solidFill>
                  <a:srgbClr val="202122"/>
                </a:solidFill>
                <a:effectLst/>
                <a:latin typeface="Arial" panose="020B0604020202020204" pitchFamily="34" charset="0"/>
              </a:rPr>
              <a:t> software platform used for video communications (Meetings), messaging (Chat), voice calls (Phone), conference rooms for video meetings (Rooms), virtual events (Events) and contact centers (Contact Center), and offers an open platform allowing third-party developers to build custom applications on its </a:t>
            </a:r>
            <a:r>
              <a:rPr lang="en-US" b="0" i="0" u="none" strike="noStrike" dirty="0">
                <a:solidFill>
                  <a:srgbClr val="0645AD"/>
                </a:solidFill>
                <a:effectLst/>
                <a:latin typeface="Arial" panose="020B0604020202020204" pitchFamily="34" charset="0"/>
                <a:hlinkClick r:id="rId6" tooltip="Unified communications as a service"/>
              </a:rPr>
              <a:t>unified communications</a:t>
            </a:r>
            <a:r>
              <a:rPr lang="en-US" b="0" i="0" dirty="0">
                <a:solidFill>
                  <a:srgbClr val="202122"/>
                </a:solidFill>
                <a:effectLst/>
                <a:latin typeface="Arial" panose="020B0604020202020204" pitchFamily="34" charset="0"/>
              </a:rPr>
              <a:t> platform (Developer Platform).</a:t>
            </a:r>
            <a:r>
              <a:rPr lang="en-US" b="0" i="0" u="none" strike="noStrike" baseline="30000" dirty="0">
                <a:solidFill>
                  <a:srgbClr val="0645AD"/>
                </a:solidFill>
                <a:effectLst/>
                <a:latin typeface="Arial" panose="020B0604020202020204" pitchFamily="34" charset="0"/>
                <a:hlinkClick r:id="rId7"/>
              </a:rPr>
              <a:t>[1]</a:t>
            </a:r>
            <a:r>
              <a:rPr lang="en-US" b="0" i="0" u="none" strike="noStrike" baseline="30000" dirty="0">
                <a:solidFill>
                  <a:srgbClr val="0645AD"/>
                </a:solidFill>
                <a:effectLst/>
                <a:latin typeface="Arial" panose="020B0604020202020204" pitchFamily="34" charset="0"/>
                <a:hlinkClick r:id="rId8"/>
              </a:rPr>
              <a:t>[2]</a:t>
            </a:r>
            <a:endParaRPr lang="en-US" dirty="0"/>
          </a:p>
        </p:txBody>
      </p:sp>
      <p:pic>
        <p:nvPicPr>
          <p:cNvPr id="4" name="Picture 3">
            <a:extLst>
              <a:ext uri="{FF2B5EF4-FFF2-40B4-BE49-F238E27FC236}">
                <a16:creationId xmlns:a16="http://schemas.microsoft.com/office/drawing/2014/main" id="{A7B0828E-4BCC-463D-B5D9-B18A3844A8DE}"/>
              </a:ext>
            </a:extLst>
          </p:cNvPr>
          <p:cNvPicPr>
            <a:picLocks noChangeAspect="1"/>
          </p:cNvPicPr>
          <p:nvPr/>
        </p:nvPicPr>
        <p:blipFill>
          <a:blip r:embed="rId9"/>
          <a:stretch>
            <a:fillRect/>
          </a:stretch>
        </p:blipFill>
        <p:spPr>
          <a:xfrm>
            <a:off x="2015412" y="4506686"/>
            <a:ext cx="7352523" cy="1644054"/>
          </a:xfrm>
          <a:prstGeom prst="rect">
            <a:avLst/>
          </a:prstGeom>
        </p:spPr>
      </p:pic>
    </p:spTree>
    <p:extLst>
      <p:ext uri="{BB962C8B-B14F-4D97-AF65-F5344CB8AC3E}">
        <p14:creationId xmlns:p14="http://schemas.microsoft.com/office/powerpoint/2010/main" val="321063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Screen</a:t>
            </a:r>
          </a:p>
        </p:txBody>
      </p:sp>
      <p:pic>
        <p:nvPicPr>
          <p:cNvPr id="5" name="Content Placeholder 4"/>
          <p:cNvPicPr>
            <a:picLocks noGrp="1" noChangeAspect="1"/>
          </p:cNvPicPr>
          <p:nvPr>
            <p:ph idx="1"/>
          </p:nvPr>
        </p:nvPicPr>
        <p:blipFill rotWithShape="1">
          <a:blip r:embed="rId2"/>
          <a:srcRect l="21814" t="10723" r="22265" b="15086"/>
          <a:stretch/>
        </p:blipFill>
        <p:spPr>
          <a:xfrm>
            <a:off x="5383369" y="443650"/>
            <a:ext cx="6669454" cy="4977203"/>
          </a:xfrm>
          <a:prstGeom prst="rect">
            <a:avLst/>
          </a:prstGeom>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a:t>For list of all meetings at-a-glance (if integrated with Outlook)</a:t>
            </a:r>
          </a:p>
          <a:p>
            <a:pPr marL="285750" indent="-285750">
              <a:buFont typeface="Arial" panose="020B0604020202020204" pitchFamily="34" charset="0"/>
              <a:buChar char="•"/>
            </a:pPr>
            <a:r>
              <a:rPr lang="en-US" dirty="0"/>
              <a:t>Opportunity to create instant meetings, join meetings with a room number and passcode, or schedule meetings</a:t>
            </a:r>
          </a:p>
          <a:p>
            <a:pPr marL="285750" indent="-285750">
              <a:buFont typeface="Arial" panose="020B0604020202020204" pitchFamily="34" charset="0"/>
              <a:buChar char="•"/>
            </a:pPr>
            <a:r>
              <a:rPr lang="en-US" dirty="0"/>
              <a:t>Gear in upper right hand corner to access application settings</a:t>
            </a:r>
          </a:p>
          <a:p>
            <a:pPr marL="285750" indent="-285750">
              <a:buFont typeface="Arial" panose="020B0604020202020204" pitchFamily="34" charset="0"/>
              <a:buChar char="•"/>
            </a:pPr>
            <a:r>
              <a:rPr lang="en-US" dirty="0"/>
              <a:t>Picture or initials in uppermost right hand corner shows what account is logged in</a:t>
            </a:r>
          </a:p>
        </p:txBody>
      </p:sp>
    </p:spTree>
    <p:extLst>
      <p:ext uri="{BB962C8B-B14F-4D97-AF65-F5344CB8AC3E}">
        <p14:creationId xmlns:p14="http://schemas.microsoft.com/office/powerpoint/2010/main" val="3374804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Meetings</a:t>
            </a:r>
          </a:p>
        </p:txBody>
      </p:sp>
      <p:pic>
        <p:nvPicPr>
          <p:cNvPr id="5" name="Content Placeholder 4"/>
          <p:cNvPicPr>
            <a:picLocks noGrp="1" noChangeAspect="1"/>
          </p:cNvPicPr>
          <p:nvPr>
            <p:ph idx="1"/>
          </p:nvPr>
        </p:nvPicPr>
        <p:blipFill rotWithShape="1">
          <a:blip r:embed="rId2"/>
          <a:srcRect l="21814" t="10892" r="22265" b="43843"/>
          <a:stretch/>
        </p:blipFill>
        <p:spPr>
          <a:xfrm>
            <a:off x="5602570" y="2057400"/>
            <a:ext cx="5996612" cy="2730322"/>
          </a:xfrm>
          <a:prstGeom prst="rect">
            <a:avLst/>
          </a:prstGeom>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a:t>Easy access to Personal Meeting ID</a:t>
            </a:r>
          </a:p>
          <a:p>
            <a:pPr marL="285750" indent="-285750">
              <a:buFont typeface="Arial" panose="020B0604020202020204" pitchFamily="34" charset="0"/>
              <a:buChar char="•"/>
            </a:pPr>
            <a:r>
              <a:rPr lang="en-US" dirty="0"/>
              <a:t>List of any scheduled meetings that you’ve created</a:t>
            </a:r>
          </a:p>
          <a:p>
            <a:pPr marL="742950" lvl="1" indent="-285750">
              <a:buFont typeface="Arial" panose="020B0604020202020204" pitchFamily="34" charset="0"/>
              <a:buChar char="•"/>
            </a:pPr>
            <a:r>
              <a:rPr lang="en-US" dirty="0"/>
              <a:t>Can edit meetings from this screen</a:t>
            </a:r>
          </a:p>
          <a:p>
            <a:pPr marL="742950" lvl="1" indent="-285750">
              <a:buFont typeface="Arial" panose="020B0604020202020204" pitchFamily="34" charset="0"/>
              <a:buChar char="•"/>
            </a:pPr>
            <a:r>
              <a:rPr lang="en-US" dirty="0"/>
              <a:t>Can send out invitation from this screen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89837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Settings in Application</a:t>
            </a:r>
          </a:p>
        </p:txBody>
      </p:sp>
      <p:pic>
        <p:nvPicPr>
          <p:cNvPr id="5" name="Content Placeholder 4"/>
          <p:cNvPicPr>
            <a:picLocks noGrp="1" noChangeAspect="1"/>
          </p:cNvPicPr>
          <p:nvPr>
            <p:ph idx="1"/>
          </p:nvPr>
        </p:nvPicPr>
        <p:blipFill rotWithShape="1">
          <a:blip r:embed="rId2"/>
          <a:stretch/>
        </p:blipFill>
        <p:spPr>
          <a:xfrm>
            <a:off x="4800600" y="1534617"/>
            <a:ext cx="6492875" cy="3652242"/>
          </a:xfrm>
          <a:prstGeom prst="rect">
            <a:avLst/>
          </a:prstGeom>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a:t>From gear in upper right hand corner of home screen of the application</a:t>
            </a:r>
          </a:p>
          <a:p>
            <a:pPr marL="285750" indent="-285750">
              <a:buFont typeface="Arial" panose="020B0604020202020204" pitchFamily="34" charset="0"/>
              <a:buChar char="•"/>
            </a:pPr>
            <a:r>
              <a:rPr lang="en-US" dirty="0"/>
              <a:t>Allows most changes about the function of the application</a:t>
            </a:r>
          </a:p>
          <a:p>
            <a:pPr marL="742950" lvl="1" indent="-285750">
              <a:buFont typeface="Arial" panose="020B0604020202020204" pitchFamily="34" charset="0"/>
              <a:buChar char="•"/>
            </a:pPr>
            <a:r>
              <a:rPr lang="en-US" dirty="0"/>
              <a:t>Audio settings for testing microphone and speakers</a:t>
            </a:r>
          </a:p>
          <a:p>
            <a:pPr marL="742950" lvl="1" indent="-285750">
              <a:buFont typeface="Arial" panose="020B0604020202020204" pitchFamily="34" charset="0"/>
              <a:buChar char="•"/>
            </a:pPr>
            <a:r>
              <a:rPr lang="en-US" dirty="0"/>
              <a:t>Adjust video settings for how it displays in your meetings</a:t>
            </a:r>
          </a:p>
          <a:p>
            <a:pPr marL="742950" lvl="1" indent="-285750">
              <a:buFont typeface="Arial" panose="020B0604020202020204" pitchFamily="34" charset="0"/>
              <a:buChar char="•"/>
            </a:pPr>
            <a:r>
              <a:rPr lang="en-US" dirty="0"/>
              <a:t>Edit where and how you record your meetings</a:t>
            </a:r>
          </a:p>
          <a:p>
            <a:endParaRPr lang="en-US" dirty="0"/>
          </a:p>
        </p:txBody>
      </p:sp>
    </p:spTree>
    <p:extLst>
      <p:ext uri="{BB962C8B-B14F-4D97-AF65-F5344CB8AC3E}">
        <p14:creationId xmlns:p14="http://schemas.microsoft.com/office/powerpoint/2010/main" val="315715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Settings</a:t>
            </a:r>
          </a:p>
        </p:txBody>
      </p:sp>
      <p:pic>
        <p:nvPicPr>
          <p:cNvPr id="5" name="Content Placeholder 4"/>
          <p:cNvPicPr>
            <a:picLocks noGrp="1" noChangeAspect="1"/>
          </p:cNvPicPr>
          <p:nvPr>
            <p:ph idx="1"/>
          </p:nvPr>
        </p:nvPicPr>
        <p:blipFill rotWithShape="1">
          <a:blip r:embed="rId2"/>
          <a:srcRect l="22257" t="43695" r="65875" b="27984"/>
          <a:stretch/>
        </p:blipFill>
        <p:spPr>
          <a:xfrm>
            <a:off x="5653825" y="1555828"/>
            <a:ext cx="2822827" cy="3788904"/>
          </a:xfrm>
          <a:prstGeom prst="rect">
            <a:avLst/>
          </a:prstGeom>
        </p:spPr>
      </p:pic>
      <p:sp>
        <p:nvSpPr>
          <p:cNvPr id="4" name="Text Placeholder 3"/>
          <p:cNvSpPr>
            <a:spLocks noGrp="1"/>
          </p:cNvSpPr>
          <p:nvPr>
            <p:ph type="body" sz="half" idx="2"/>
          </p:nvPr>
        </p:nvSpPr>
        <p:spPr/>
        <p:txBody>
          <a:bodyPr>
            <a:normAutofit fontScale="92500"/>
          </a:bodyPr>
          <a:lstStyle/>
          <a:p>
            <a:pPr marL="285750" indent="-285750">
              <a:buFont typeface="Arial" panose="020B0604020202020204" pitchFamily="34" charset="0"/>
              <a:buChar char="•"/>
            </a:pPr>
            <a:r>
              <a:rPr lang="en-US" dirty="0"/>
              <a:t>Settings also found in the gear on the main page as well as zoom.us</a:t>
            </a:r>
          </a:p>
          <a:p>
            <a:pPr marL="285750" indent="-285750">
              <a:buFont typeface="Arial" panose="020B0604020202020204" pitchFamily="34" charset="0"/>
              <a:buChar char="•"/>
            </a:pPr>
            <a:r>
              <a:rPr lang="en-US" dirty="0"/>
              <a:t>Easy click on/off for settings in the meeting if changes need to be made on the fly</a:t>
            </a:r>
          </a:p>
          <a:p>
            <a:pPr marL="285750" indent="-285750">
              <a:buFont typeface="Arial" panose="020B0604020202020204" pitchFamily="34" charset="0"/>
              <a:buChar char="•"/>
            </a:pPr>
            <a:r>
              <a:rPr lang="en-US" dirty="0"/>
              <a:t>To prevent ‘Zoom Bombing’, strongly suggest to consider who has the ability to share screens in meetings</a:t>
            </a:r>
          </a:p>
          <a:p>
            <a:pPr marL="742950" lvl="1" indent="-285750">
              <a:buFont typeface="Arial" panose="020B0604020202020204" pitchFamily="34" charset="0"/>
              <a:buChar char="•"/>
            </a:pPr>
            <a:r>
              <a:rPr lang="en-US" dirty="0"/>
              <a:t>Enabling a waiting room or a passcode is </a:t>
            </a:r>
            <a:r>
              <a:rPr lang="en-US" i="1" dirty="0"/>
              <a:t>mandatory</a:t>
            </a:r>
            <a:r>
              <a:rPr lang="en-US" dirty="0"/>
              <a:t> for all meetings to prevent security concerns</a:t>
            </a:r>
          </a:p>
          <a:p>
            <a:pPr marL="742950" lvl="1" indent="-285750">
              <a:buFont typeface="Arial" panose="020B0604020202020204" pitchFamily="34" charset="0"/>
              <a:buChar char="•"/>
            </a:pPr>
            <a:r>
              <a:rPr lang="en-US" dirty="0"/>
              <a:t>Suggest creating a co-host if you need assistance monitoring who is in the waiting room or maintaining security settings.</a:t>
            </a:r>
          </a:p>
        </p:txBody>
      </p:sp>
    </p:spTree>
    <p:extLst>
      <p:ext uri="{BB962C8B-B14F-4D97-AF65-F5344CB8AC3E}">
        <p14:creationId xmlns:p14="http://schemas.microsoft.com/office/powerpoint/2010/main" val="69361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Breakout Rooms</a:t>
            </a:r>
          </a:p>
        </p:txBody>
      </p:sp>
      <p:pic>
        <p:nvPicPr>
          <p:cNvPr id="5" name="Content Placeholder 4"/>
          <p:cNvPicPr>
            <a:picLocks noGrp="1" noChangeAspect="1"/>
          </p:cNvPicPr>
          <p:nvPr>
            <p:ph idx="1"/>
          </p:nvPr>
        </p:nvPicPr>
        <p:blipFill rotWithShape="1">
          <a:blip r:embed="rId2"/>
          <a:stretch/>
        </p:blipFill>
        <p:spPr>
          <a:xfrm>
            <a:off x="4800600" y="1534617"/>
            <a:ext cx="6492875" cy="3652242"/>
          </a:xfrm>
          <a:prstGeom prst="rect">
            <a:avLst/>
          </a:prstGeom>
        </p:spPr>
      </p:pic>
      <p:sp>
        <p:nvSpPr>
          <p:cNvPr id="4" name="Text Placeholder 3"/>
          <p:cNvSpPr>
            <a:spLocks noGrp="1"/>
          </p:cNvSpPr>
          <p:nvPr>
            <p:ph type="body" sz="half" idx="2"/>
          </p:nvPr>
        </p:nvSpPr>
        <p:spPr/>
        <p:txBody>
          <a:bodyPr/>
          <a:lstStyle/>
          <a:p>
            <a:pPr marL="285750" indent="-285750">
              <a:buFont typeface="Arial" panose="020B0604020202020204" pitchFamily="34" charset="0"/>
              <a:buChar char="•"/>
            </a:pPr>
            <a:r>
              <a:rPr lang="en-US" dirty="0"/>
              <a:t>Breakout Rooms can be created during a meeting or via zoom.us when scheduling a meeting</a:t>
            </a:r>
          </a:p>
          <a:p>
            <a:pPr marL="285750" indent="-285750">
              <a:buFont typeface="Arial" panose="020B0604020202020204" pitchFamily="34" charset="0"/>
              <a:buChar char="•"/>
            </a:pPr>
            <a:r>
              <a:rPr lang="en-US" dirty="0"/>
              <a:t>Choices are available for manual or automatic assignment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76102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DD4A7-7B14-4DFD-97E3-D57CC35E3CF5}"/>
              </a:ext>
            </a:extLst>
          </p:cNvPr>
          <p:cNvSpPr>
            <a:spLocks noGrp="1"/>
          </p:cNvSpPr>
          <p:nvPr>
            <p:ph type="title"/>
          </p:nvPr>
        </p:nvSpPr>
        <p:spPr>
          <a:xfrm>
            <a:off x="895739" y="758952"/>
            <a:ext cx="10259941" cy="3626436"/>
          </a:xfrm>
        </p:spPr>
        <p:txBody>
          <a:bodyPr>
            <a:normAutofit fontScale="90000"/>
          </a:bodyPr>
          <a:lstStyle/>
          <a:p>
            <a:r>
              <a:rPr lang="en-US" dirty="0"/>
              <a:t>-THANK YOU</a:t>
            </a:r>
            <a:br>
              <a:rPr lang="en-US" dirty="0"/>
            </a:br>
            <a:br>
              <a:rPr lang="en-US" dirty="0"/>
            </a:br>
            <a:r>
              <a:rPr lang="en-US" dirty="0"/>
              <a:t>                FYIT 105</a:t>
            </a:r>
            <a:br>
              <a:rPr lang="en-US" dirty="0"/>
            </a:br>
            <a:r>
              <a:rPr lang="en-US" dirty="0"/>
              <a:t>                 DURGESH MITHA</a:t>
            </a:r>
          </a:p>
        </p:txBody>
      </p:sp>
      <p:sp>
        <p:nvSpPr>
          <p:cNvPr id="3" name="Text Placeholder 2">
            <a:extLst>
              <a:ext uri="{FF2B5EF4-FFF2-40B4-BE49-F238E27FC236}">
                <a16:creationId xmlns:a16="http://schemas.microsoft.com/office/drawing/2014/main" id="{C0566829-3C24-4E27-AAAA-9889E95B0155}"/>
              </a:ext>
            </a:extLst>
          </p:cNvPr>
          <p:cNvSpPr>
            <a:spLocks noGrp="1"/>
          </p:cNvSpPr>
          <p:nvPr>
            <p:ph type="body" idx="1"/>
          </p:nvPr>
        </p:nvSpPr>
        <p:spPr/>
        <p:txBody>
          <a:bodyPr/>
          <a:lstStyle/>
          <a:p>
            <a:r>
              <a:rPr lang="en-US" dirty="0"/>
              <a:t>.</a:t>
            </a:r>
          </a:p>
        </p:txBody>
      </p:sp>
    </p:spTree>
    <p:extLst>
      <p:ext uri="{BB962C8B-B14F-4D97-AF65-F5344CB8AC3E}">
        <p14:creationId xmlns:p14="http://schemas.microsoft.com/office/powerpoint/2010/main" val="16450770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1359</TotalTime>
  <Words>381</Words>
  <Application>Microsoft Office PowerPoint</Application>
  <PresentationFormat>Widescreen</PresentationFormat>
  <Paragraphs>31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Retrospect</vt:lpstr>
      <vt:lpstr>Zoom </vt:lpstr>
      <vt:lpstr>zoom</vt:lpstr>
      <vt:lpstr>Home Screen</vt:lpstr>
      <vt:lpstr>Your Meetings</vt:lpstr>
      <vt:lpstr>Settings in Application</vt:lpstr>
      <vt:lpstr>Security Settings</vt:lpstr>
      <vt:lpstr>Breakout Rooms</vt:lpstr>
      <vt:lpstr>-THANK YOU                  FYIT 105                  DURGESH MITHA</vt:lpstr>
    </vt:vector>
  </TitlesOfParts>
  <Company>Purdue Northwest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Morghan Tyler</dc:creator>
  <cp:lastModifiedBy>FYIT105_DURGESH UDAY MITHA</cp:lastModifiedBy>
  <cp:revision>13</cp:revision>
  <dcterms:created xsi:type="dcterms:W3CDTF">2021-01-05T17:25:13Z</dcterms:created>
  <dcterms:modified xsi:type="dcterms:W3CDTF">2022-03-25T04:53:29Z</dcterms:modified>
</cp:coreProperties>
</file>