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1" r:id="rId5"/>
    <p:sldId id="262" r:id="rId6"/>
    <p:sldId id="263" r:id="rId7"/>
    <p:sldId id="266" r:id="rId8"/>
    <p:sldId id="267" r:id="rId9"/>
    <p:sldId id="271"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856F98-7B0E-4640-AD6B-FBEC22C0B63B}"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343835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56F98-7B0E-4640-AD6B-FBEC22C0B63B}"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366590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56F98-7B0E-4640-AD6B-FBEC22C0B63B}"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751329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56F98-7B0E-4640-AD6B-FBEC22C0B63B}"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1A43987-B75A-4FC7-B885-25D9932FF34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20023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56F98-7B0E-4640-AD6B-FBEC22C0B63B}"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363244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4856F98-7B0E-4640-AD6B-FBEC22C0B63B}"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3863817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4856F98-7B0E-4640-AD6B-FBEC22C0B63B}"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2078751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856F98-7B0E-4640-AD6B-FBEC22C0B63B}"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2482115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4856F98-7B0E-4640-AD6B-FBEC22C0B63B}" type="datetimeFigureOut">
              <a:rPr lang="en-IN" smtClean="0"/>
              <a:t>08-02-2022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1A43987-B75A-4FC7-B885-25D9932FF34E}" type="slidenum">
              <a:rPr lang="en-IN" smtClean="0"/>
              <a:t>‹#›</a:t>
            </a:fld>
            <a:endParaRPr lang="en-IN"/>
          </a:p>
        </p:txBody>
      </p:sp>
    </p:spTree>
    <p:extLst>
      <p:ext uri="{BB962C8B-B14F-4D97-AF65-F5344CB8AC3E}">
        <p14:creationId xmlns:p14="http://schemas.microsoft.com/office/powerpoint/2010/main" val="305805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856F98-7B0E-4640-AD6B-FBEC22C0B63B}"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408425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856F98-7B0E-4640-AD6B-FBEC22C0B63B}"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96861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856F98-7B0E-4640-AD6B-FBEC22C0B63B}"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96119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856F98-7B0E-4640-AD6B-FBEC22C0B63B}"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346503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856F98-7B0E-4640-AD6B-FBEC22C0B63B}"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381975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4856F98-7B0E-4640-AD6B-FBEC22C0B63B}"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139157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56F98-7B0E-4640-AD6B-FBEC22C0B63B}"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325237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56F98-7B0E-4640-AD6B-FBEC22C0B63B}"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43987-B75A-4FC7-B885-25D9932FF34E}" type="slidenum">
              <a:rPr lang="en-IN" smtClean="0"/>
              <a:t>‹#›</a:t>
            </a:fld>
            <a:endParaRPr lang="en-IN"/>
          </a:p>
        </p:txBody>
      </p:sp>
    </p:spTree>
    <p:extLst>
      <p:ext uri="{BB962C8B-B14F-4D97-AF65-F5344CB8AC3E}">
        <p14:creationId xmlns:p14="http://schemas.microsoft.com/office/powerpoint/2010/main" val="413422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856F98-7B0E-4640-AD6B-FBEC22C0B63B}" type="datetimeFigureOut">
              <a:rPr lang="en-IN" smtClean="0"/>
              <a:t>08-02-2022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1A43987-B75A-4FC7-B885-25D9932FF34E}" type="slidenum">
              <a:rPr lang="en-IN" smtClean="0"/>
              <a:t>‹#›</a:t>
            </a:fld>
            <a:endParaRPr lang="en-IN"/>
          </a:p>
        </p:txBody>
      </p:sp>
    </p:spTree>
    <p:extLst>
      <p:ext uri="{BB962C8B-B14F-4D97-AF65-F5344CB8AC3E}">
        <p14:creationId xmlns:p14="http://schemas.microsoft.com/office/powerpoint/2010/main" val="22405990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7"/>
            <a:ext cx="12192000" cy="6850145"/>
          </a:xfrm>
          <a:prstGeom prst="rect">
            <a:avLst/>
          </a:prstGeom>
        </p:spPr>
      </p:pic>
    </p:spTree>
    <p:extLst>
      <p:ext uri="{BB962C8B-B14F-4D97-AF65-F5344CB8AC3E}">
        <p14:creationId xmlns:p14="http://schemas.microsoft.com/office/powerpoint/2010/main" val="966182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FEATURES OF ZOOM</a:t>
            </a:r>
          </a:p>
        </p:txBody>
      </p:sp>
      <p:sp>
        <p:nvSpPr>
          <p:cNvPr id="7" name="Text Placeholder 6"/>
          <p:cNvSpPr>
            <a:spLocks noGrp="1"/>
          </p:cNvSpPr>
          <p:nvPr>
            <p:ph type="body" sz="half" idx="2"/>
          </p:nvPr>
        </p:nvSpPr>
        <p:spPr>
          <a:xfrm>
            <a:off x="409399" y="3466010"/>
            <a:ext cx="10310853" cy="1793737"/>
          </a:xfrm>
        </p:spPr>
        <p:txBody>
          <a:bodyPr>
            <a:noAutofit/>
          </a:bodyPr>
          <a:lstStyle/>
          <a:p>
            <a:r>
              <a:rPr lang="en-IN" sz="1800" b="1" dirty="0">
                <a:solidFill>
                  <a:schemeClr val="bg1"/>
                </a:solidFill>
              </a:rPr>
              <a:t>7</a:t>
            </a:r>
            <a:r>
              <a:rPr lang="en-IN" sz="1800" b="1" dirty="0" smtClean="0">
                <a:solidFill>
                  <a:schemeClr val="bg1"/>
                </a:solidFill>
              </a:rPr>
              <a:t>. Virtual hand-raising</a:t>
            </a:r>
          </a:p>
          <a:p>
            <a:pPr>
              <a:spcBef>
                <a:spcPts val="400"/>
              </a:spcBef>
            </a:pPr>
            <a:r>
              <a:rPr lang="en-US" sz="1800" b="1" dirty="0">
                <a:solidFill>
                  <a:schemeClr val="bg1"/>
                </a:solidFill>
              </a:rPr>
              <a:t>Cost</a:t>
            </a:r>
            <a:r>
              <a:rPr lang="en-US" sz="1800" dirty="0">
                <a:solidFill>
                  <a:schemeClr val="bg1"/>
                </a:solidFill>
              </a:rPr>
              <a:t>: Free [Basic]</a:t>
            </a:r>
          </a:p>
          <a:p>
            <a:pPr>
              <a:spcBef>
                <a:spcPts val="400"/>
              </a:spcBef>
            </a:pPr>
            <a:r>
              <a:rPr lang="en-US" sz="1800" b="1" dirty="0">
                <a:solidFill>
                  <a:schemeClr val="bg1"/>
                </a:solidFill>
              </a:rPr>
              <a:t>Feature type</a:t>
            </a:r>
            <a:r>
              <a:rPr lang="en-US" sz="1800" dirty="0">
                <a:solidFill>
                  <a:schemeClr val="bg1"/>
                </a:solidFill>
              </a:rPr>
              <a:t>: Communication</a:t>
            </a:r>
          </a:p>
          <a:p>
            <a:r>
              <a:rPr lang="en-US" sz="1800" dirty="0">
                <a:solidFill>
                  <a:schemeClr val="bg1"/>
                </a:solidFill>
              </a:rPr>
              <a:t>The virtual hand-raising feature lets meeting participants raise their hand to alert the meeting host or speaker that they would like to speak. This is often used to indicate that a participant would like to speak, and helps the host manage when participants jump in to speak and avoid </a:t>
            </a:r>
            <a:r>
              <a:rPr lang="en-US" sz="1800" dirty="0" smtClean="0">
                <a:solidFill>
                  <a:schemeClr val="bg1"/>
                </a:solidFill>
              </a:rPr>
              <a:t>interruptions. The </a:t>
            </a:r>
            <a:r>
              <a:rPr lang="en-US" sz="1800" dirty="0">
                <a:solidFill>
                  <a:schemeClr val="bg1"/>
                </a:solidFill>
              </a:rPr>
              <a:t>host can indicate how the participants should use the feature at the beginning of the meeting, so that it is used the same by all participants. This keeps the process smooth and will ensure participants use it the way you want.</a:t>
            </a:r>
          </a:p>
          <a:p>
            <a:r>
              <a:rPr lang="en-IN" sz="1800" b="1" dirty="0">
                <a:solidFill>
                  <a:schemeClr val="bg1"/>
                </a:solidFill>
              </a:rPr>
              <a:t>8</a:t>
            </a:r>
            <a:r>
              <a:rPr lang="en-IN" sz="1800" b="1" dirty="0" smtClean="0">
                <a:solidFill>
                  <a:schemeClr val="bg1"/>
                </a:solidFill>
              </a:rPr>
              <a:t>. Screen </a:t>
            </a:r>
            <a:r>
              <a:rPr lang="en-IN" sz="1800" b="1" dirty="0">
                <a:solidFill>
                  <a:schemeClr val="bg1"/>
                </a:solidFill>
              </a:rPr>
              <a:t>sharing</a:t>
            </a:r>
          </a:p>
          <a:p>
            <a:pPr>
              <a:spcBef>
                <a:spcPts val="400"/>
              </a:spcBef>
            </a:pPr>
            <a:r>
              <a:rPr lang="en-US" sz="1800" b="1" dirty="0">
                <a:solidFill>
                  <a:schemeClr val="bg1"/>
                </a:solidFill>
              </a:rPr>
              <a:t>Cost</a:t>
            </a:r>
            <a:r>
              <a:rPr lang="en-US" sz="1800" dirty="0">
                <a:solidFill>
                  <a:schemeClr val="bg1"/>
                </a:solidFill>
              </a:rPr>
              <a:t>: Free [Basic]</a:t>
            </a:r>
          </a:p>
          <a:p>
            <a:pPr>
              <a:spcBef>
                <a:spcPts val="400"/>
              </a:spcBef>
            </a:pPr>
            <a:r>
              <a:rPr lang="en-US" sz="1800" b="1" dirty="0">
                <a:solidFill>
                  <a:schemeClr val="bg1"/>
                </a:solidFill>
              </a:rPr>
              <a:t>Feature type</a:t>
            </a:r>
            <a:r>
              <a:rPr lang="en-US" sz="1800" dirty="0">
                <a:solidFill>
                  <a:schemeClr val="bg1"/>
                </a:solidFill>
              </a:rPr>
              <a:t>: Presentation / collaboration</a:t>
            </a:r>
          </a:p>
          <a:p>
            <a:r>
              <a:rPr lang="en-US" sz="1800" dirty="0">
                <a:solidFill>
                  <a:schemeClr val="bg1"/>
                </a:solidFill>
              </a:rPr>
              <a:t>The screen-sharing feature lets the host and – with permission – participants share their screen with other meeting participants on the call. You can choose to share your entire desktop or phone screen, a specific app, a portion of your screen, a Whiteboard, and more. Participant screen sharing can be restricted by the host</a:t>
            </a:r>
            <a:r>
              <a:rPr lang="en-US" sz="1800" dirty="0" smtClean="0">
                <a:solidFill>
                  <a:schemeClr val="bg1"/>
                </a:solidFill>
              </a:rPr>
              <a:t>.</a:t>
            </a:r>
            <a:endParaRPr lang="en-US" sz="1800" dirty="0">
              <a:solidFill>
                <a:schemeClr val="bg1"/>
              </a:solidFill>
            </a:endParaRPr>
          </a:p>
        </p:txBody>
      </p:sp>
    </p:spTree>
    <p:extLst>
      <p:ext uri="{BB962C8B-B14F-4D97-AF65-F5344CB8AC3E}">
        <p14:creationId xmlns:p14="http://schemas.microsoft.com/office/powerpoint/2010/main" val="994749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3" name="Rectangle 2"/>
          <p:cNvSpPr/>
          <p:nvPr/>
        </p:nvSpPr>
        <p:spPr>
          <a:xfrm>
            <a:off x="1550126" y="2760617"/>
            <a:ext cx="8725987" cy="1107996"/>
          </a:xfrm>
          <a:prstGeom prst="rect">
            <a:avLst/>
          </a:prstGeom>
        </p:spPr>
        <p:txBody>
          <a:bodyPr wrap="square">
            <a:spAutoFit/>
          </a:bodyPr>
          <a:lstStyle/>
          <a:p>
            <a:pPr algn="ctr"/>
            <a:r>
              <a:rPr lang="en-IN" sz="6600" dirty="0">
                <a:solidFill>
                  <a:schemeClr val="bg1"/>
                </a:solidFill>
              </a:rPr>
              <a:t>THANK YOU</a:t>
            </a:r>
          </a:p>
        </p:txBody>
      </p:sp>
      <p:sp>
        <p:nvSpPr>
          <p:cNvPr id="4" name="Rectangle 3"/>
          <p:cNvSpPr/>
          <p:nvPr/>
        </p:nvSpPr>
        <p:spPr>
          <a:xfrm>
            <a:off x="9318171" y="5842337"/>
            <a:ext cx="2873829" cy="1015663"/>
          </a:xfrm>
          <a:prstGeom prst="rect">
            <a:avLst/>
          </a:prstGeom>
        </p:spPr>
        <p:txBody>
          <a:bodyPr wrap="square">
            <a:spAutoFit/>
          </a:bodyPr>
          <a:lstStyle/>
          <a:p>
            <a:r>
              <a:rPr lang="en-IN" sz="2000" dirty="0">
                <a:solidFill>
                  <a:schemeClr val="bg1"/>
                </a:solidFill>
              </a:rPr>
              <a:t>NAME: KEVIN D DARJI</a:t>
            </a:r>
            <a:br>
              <a:rPr lang="en-IN" sz="2000" dirty="0">
                <a:solidFill>
                  <a:schemeClr val="bg1"/>
                </a:solidFill>
              </a:rPr>
            </a:br>
            <a:r>
              <a:rPr lang="en-IN" sz="2000" dirty="0">
                <a:solidFill>
                  <a:schemeClr val="bg1"/>
                </a:solidFill>
              </a:rPr>
              <a:t>CLASS: FYIT</a:t>
            </a:r>
            <a:br>
              <a:rPr lang="en-IN" sz="2000" dirty="0">
                <a:solidFill>
                  <a:schemeClr val="bg1"/>
                </a:solidFill>
              </a:rPr>
            </a:br>
            <a:r>
              <a:rPr lang="en-IN" sz="2000" dirty="0">
                <a:solidFill>
                  <a:schemeClr val="bg1"/>
                </a:solidFill>
              </a:rPr>
              <a:t>ROLL NO:15</a:t>
            </a:r>
          </a:p>
        </p:txBody>
      </p:sp>
    </p:spTree>
    <p:extLst>
      <p:ext uri="{BB962C8B-B14F-4D97-AF65-F5344CB8AC3E}">
        <p14:creationId xmlns:p14="http://schemas.microsoft.com/office/powerpoint/2010/main" val="3081926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ZOOM</a:t>
            </a:r>
            <a:endParaRPr lang="en-IN" dirty="0"/>
          </a:p>
        </p:txBody>
      </p:sp>
      <p:sp>
        <p:nvSpPr>
          <p:cNvPr id="7" name="Text Placeholder 6"/>
          <p:cNvSpPr>
            <a:spLocks noGrp="1"/>
          </p:cNvSpPr>
          <p:nvPr>
            <p:ph type="body" sz="half" idx="2"/>
          </p:nvPr>
        </p:nvSpPr>
        <p:spPr>
          <a:xfrm>
            <a:off x="680322" y="2336872"/>
            <a:ext cx="9955594" cy="4079970"/>
          </a:xfrm>
        </p:spPr>
        <p:txBody>
          <a:bodyPr>
            <a:normAutofit/>
          </a:bodyPr>
          <a:lstStyle/>
          <a:p>
            <a:r>
              <a:rPr lang="en-IN" sz="2400" dirty="0">
                <a:solidFill>
                  <a:schemeClr val="bg1"/>
                </a:solidFill>
                <a:cs typeface="Arial" panose="020B0604020202020204" pitchFamily="34" charset="0"/>
              </a:rPr>
              <a:t>Zoom is a cloud-based video conferencing service you can use to virtually meet with others - either by video or audio-only or both, all while conducting live chats - and it lets you record those sessions to view later. </a:t>
            </a:r>
            <a:endParaRPr lang="en-IN" sz="2400" dirty="0" smtClean="0">
              <a:solidFill>
                <a:schemeClr val="bg1"/>
              </a:solidFill>
              <a:cs typeface="Arial" panose="020B0604020202020204" pitchFamily="34" charset="0"/>
            </a:endParaRPr>
          </a:p>
          <a:p>
            <a:r>
              <a:rPr lang="en-IN" sz="2400" dirty="0">
                <a:solidFill>
                  <a:schemeClr val="bg1"/>
                </a:solidFill>
              </a:rPr>
              <a:t>When people are talking about Zoom, you'll usually hear the following phrases: Zoom Meeting and Zoom Room. A Zoom Meeting refers to a video conferencing meeting that's hosted using Zoom. You can join these meetings via a </a:t>
            </a:r>
            <a:r>
              <a:rPr lang="en-IN" sz="2400" dirty="0" smtClean="0">
                <a:solidFill>
                  <a:schemeClr val="bg1"/>
                </a:solidFill>
              </a:rPr>
              <a:t>webcam</a:t>
            </a:r>
            <a:r>
              <a:rPr lang="en-IN" sz="2400" dirty="0">
                <a:solidFill>
                  <a:schemeClr val="bg1"/>
                </a:solidFill>
              </a:rPr>
              <a:t> or phone. Meanwhile, a Zoom Room is the physical hardware setup that lets companies schedule and launch Zoom Meetings from their conference rooms.</a:t>
            </a:r>
            <a:endParaRPr lang="en-IN"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1334805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WORKING OF ZOOM</a:t>
            </a:r>
            <a:endParaRPr lang="en-IN" dirty="0"/>
          </a:p>
        </p:txBody>
      </p:sp>
      <p:sp>
        <p:nvSpPr>
          <p:cNvPr id="7" name="Text Placeholder 6"/>
          <p:cNvSpPr>
            <a:spLocks noGrp="1"/>
          </p:cNvSpPr>
          <p:nvPr>
            <p:ph type="body" sz="half" idx="2"/>
          </p:nvPr>
        </p:nvSpPr>
        <p:spPr>
          <a:xfrm>
            <a:off x="680321" y="2128325"/>
            <a:ext cx="9955594" cy="4079970"/>
          </a:xfrm>
        </p:spPr>
        <p:txBody>
          <a:bodyPr>
            <a:noAutofit/>
          </a:bodyPr>
          <a:lstStyle/>
          <a:p>
            <a:r>
              <a:rPr lang="en-IN" sz="2800" b="1" dirty="0">
                <a:solidFill>
                  <a:schemeClr val="bg1"/>
                </a:solidFill>
              </a:rPr>
              <a:t>Choose your plan</a:t>
            </a:r>
            <a:endParaRPr lang="en-IN" sz="2800" dirty="0">
              <a:solidFill>
                <a:schemeClr val="bg1"/>
              </a:solidFill>
            </a:endParaRPr>
          </a:p>
          <a:p>
            <a:r>
              <a:rPr lang="en-IN" sz="2800" dirty="0">
                <a:solidFill>
                  <a:schemeClr val="bg1"/>
                </a:solidFill>
              </a:rPr>
              <a:t>Zoom allows one-to-one chat sessions that can grow into group calls, training sessions and webinars for internal and external audiences, and global video meetings with up to 1,000 participants and as many as 49 on-screen videos. The free tier allows unlimited one-on-one meetings but limits group sessions to 40 minutes and 100 participants. Paid plans start at $15 per month per host</a:t>
            </a:r>
            <a:r>
              <a:rPr lang="en-IN" sz="2800" dirty="0" smtClean="0">
                <a:solidFill>
                  <a:schemeClr val="bg1"/>
                </a:solidFill>
              </a:rPr>
              <a:t>.</a:t>
            </a:r>
            <a:endParaRPr lang="en-IN" sz="2800" dirty="0">
              <a:solidFill>
                <a:schemeClr val="bg1"/>
              </a:solidFill>
            </a:endParaRPr>
          </a:p>
        </p:txBody>
      </p:sp>
    </p:spTree>
    <p:extLst>
      <p:ext uri="{BB962C8B-B14F-4D97-AF65-F5344CB8AC3E}">
        <p14:creationId xmlns:p14="http://schemas.microsoft.com/office/powerpoint/2010/main" val="3188739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CHOOSE YOUR PLAN</a:t>
            </a:r>
            <a:endParaRPr lang="en-IN" dirty="0"/>
          </a:p>
        </p:txBody>
      </p:sp>
      <p:sp>
        <p:nvSpPr>
          <p:cNvPr id="7" name="Text Placeholder 6"/>
          <p:cNvSpPr>
            <a:spLocks noGrp="1"/>
          </p:cNvSpPr>
          <p:nvPr>
            <p:ph type="body" sz="half" idx="2"/>
          </p:nvPr>
        </p:nvSpPr>
        <p:spPr>
          <a:xfrm>
            <a:off x="173313" y="2505314"/>
            <a:ext cx="10120867" cy="4079970"/>
          </a:xfrm>
        </p:spPr>
        <p:txBody>
          <a:bodyPr>
            <a:noAutofit/>
          </a:bodyPr>
          <a:lstStyle/>
          <a:p>
            <a:r>
              <a:rPr lang="en-IN" sz="2400" dirty="0">
                <a:solidFill>
                  <a:schemeClr val="bg1"/>
                </a:solidFill>
              </a:rPr>
              <a:t>Zoom offers four pricing </a:t>
            </a:r>
            <a:r>
              <a:rPr lang="en-IN" sz="2400" dirty="0" smtClean="0">
                <a:solidFill>
                  <a:schemeClr val="bg1"/>
                </a:solidFill>
              </a:rPr>
              <a:t>tiers:</a:t>
            </a:r>
            <a:endParaRPr lang="en-IN" sz="2400" dirty="0">
              <a:solidFill>
                <a:schemeClr val="bg1"/>
              </a:solidFill>
            </a:endParaRPr>
          </a:p>
          <a:p>
            <a:pPr lvl="0"/>
            <a:r>
              <a:rPr lang="en-IN" sz="2400" b="1" dirty="0" smtClean="0">
                <a:solidFill>
                  <a:schemeClr val="bg1"/>
                </a:solidFill>
              </a:rPr>
              <a:t>1. Zoom </a:t>
            </a:r>
            <a:r>
              <a:rPr lang="en-IN" sz="2400" b="1" dirty="0">
                <a:solidFill>
                  <a:schemeClr val="bg1"/>
                </a:solidFill>
              </a:rPr>
              <a:t>Free:</a:t>
            </a:r>
            <a:r>
              <a:rPr lang="en-IN" sz="2400" dirty="0">
                <a:solidFill>
                  <a:schemeClr val="bg1"/>
                </a:solidFill>
              </a:rPr>
              <a:t> This tier is free. You can hold an unlimited number of meetings. Group meetings with multiple participants are capped at 40 minutes in </a:t>
            </a:r>
            <a:r>
              <a:rPr lang="en-IN" sz="2400" dirty="0" smtClean="0">
                <a:solidFill>
                  <a:schemeClr val="bg1"/>
                </a:solidFill>
              </a:rPr>
              <a:t>length</a:t>
            </a:r>
            <a:r>
              <a:rPr lang="en-IN" sz="2400" dirty="0">
                <a:solidFill>
                  <a:schemeClr val="bg1"/>
                </a:solidFill>
              </a:rPr>
              <a:t>.</a:t>
            </a:r>
          </a:p>
          <a:p>
            <a:pPr lvl="0"/>
            <a:r>
              <a:rPr lang="en-IN" sz="2400" b="1" dirty="0" smtClean="0">
                <a:solidFill>
                  <a:schemeClr val="bg1"/>
                </a:solidFill>
              </a:rPr>
              <a:t>2. Zoom </a:t>
            </a:r>
            <a:r>
              <a:rPr lang="en-IN" sz="2400" b="1" dirty="0">
                <a:solidFill>
                  <a:schemeClr val="bg1"/>
                </a:solidFill>
              </a:rPr>
              <a:t>Pro:</a:t>
            </a:r>
            <a:r>
              <a:rPr lang="en-IN" sz="2400" dirty="0">
                <a:solidFill>
                  <a:schemeClr val="bg1"/>
                </a:solidFill>
              </a:rPr>
              <a:t> This tier costs </a:t>
            </a:r>
            <a:r>
              <a:rPr lang="en-IN" sz="2400" dirty="0" smtClean="0">
                <a:solidFill>
                  <a:schemeClr val="bg1"/>
                </a:solidFill>
              </a:rPr>
              <a:t>₹1,300 per </a:t>
            </a:r>
            <a:r>
              <a:rPr lang="en-IN" sz="2400" dirty="0">
                <a:solidFill>
                  <a:schemeClr val="bg1"/>
                </a:solidFill>
              </a:rPr>
              <a:t>month and meeting host. It allows hosts to create personal meeting IDs for repetitive Zoom Meetings, and it allows meeting recording in the cloud or your device, but it caps group meeting durations at </a:t>
            </a:r>
            <a:r>
              <a:rPr lang="en-IN" sz="2400" dirty="0" smtClean="0">
                <a:solidFill>
                  <a:schemeClr val="bg1"/>
                </a:solidFill>
              </a:rPr>
              <a:t>30 </a:t>
            </a:r>
            <a:r>
              <a:rPr lang="en-IN" sz="2400" dirty="0">
                <a:solidFill>
                  <a:schemeClr val="bg1"/>
                </a:solidFill>
              </a:rPr>
              <a:t>hours</a:t>
            </a:r>
            <a:r>
              <a:rPr lang="en-IN" sz="2400" dirty="0" smtClean="0">
                <a:solidFill>
                  <a:schemeClr val="bg1"/>
                </a:solidFill>
              </a:rPr>
              <a:t>.</a:t>
            </a:r>
            <a:endParaRPr lang="en-IN" sz="2400" dirty="0">
              <a:solidFill>
                <a:schemeClr val="bg1"/>
              </a:solidFill>
            </a:endParaRPr>
          </a:p>
          <a:p>
            <a:pPr lvl="0"/>
            <a:endParaRPr lang="en-IN" sz="2000" dirty="0">
              <a:solidFill>
                <a:schemeClr val="bg1"/>
              </a:solidFill>
            </a:endParaRPr>
          </a:p>
        </p:txBody>
      </p:sp>
    </p:spTree>
    <p:extLst>
      <p:ext uri="{BB962C8B-B14F-4D97-AF65-F5344CB8AC3E}">
        <p14:creationId xmlns:p14="http://schemas.microsoft.com/office/powerpoint/2010/main" val="385834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CHOOSE YOUR PLAN</a:t>
            </a:r>
            <a:endParaRPr lang="en-IN" dirty="0"/>
          </a:p>
        </p:txBody>
      </p:sp>
      <p:sp>
        <p:nvSpPr>
          <p:cNvPr id="7" name="Text Placeholder 6"/>
          <p:cNvSpPr>
            <a:spLocks noGrp="1"/>
          </p:cNvSpPr>
          <p:nvPr>
            <p:ph type="body" sz="half" idx="2"/>
          </p:nvPr>
        </p:nvSpPr>
        <p:spPr>
          <a:xfrm>
            <a:off x="426816" y="2521357"/>
            <a:ext cx="10120867" cy="4079970"/>
          </a:xfrm>
        </p:spPr>
        <p:txBody>
          <a:bodyPr>
            <a:noAutofit/>
          </a:bodyPr>
          <a:lstStyle/>
          <a:p>
            <a:pPr>
              <a:lnSpc>
                <a:spcPct val="100000"/>
              </a:lnSpc>
              <a:spcAft>
                <a:spcPts val="800"/>
              </a:spcAft>
              <a:tabLst>
                <a:tab pos="457200" algn="l"/>
              </a:tabLst>
            </a:pPr>
            <a:r>
              <a:rPr lang="en-IN" sz="2400" b="1" dirty="0">
                <a:solidFill>
                  <a:schemeClr val="bg1"/>
                </a:solidFill>
              </a:rPr>
              <a:t>3. Zoom Business:</a:t>
            </a:r>
            <a:r>
              <a:rPr lang="en-IN" sz="2400" dirty="0">
                <a:solidFill>
                  <a:schemeClr val="bg1"/>
                </a:solidFill>
              </a:rPr>
              <a:t> This tier costs ₹1,800 per month and meeting host. It lets you brand Zoom meetings with vanity URLs and company branding, and it offers transcripts of Zoom meetings recorded in the cloud, as well as dedicated customer support</a:t>
            </a:r>
            <a:r>
              <a:rPr lang="en-IN" sz="2400" dirty="0" smtClean="0">
                <a:solidFill>
                  <a:schemeClr val="bg1"/>
                </a:solidFill>
              </a:rPr>
              <a:t>.</a:t>
            </a:r>
            <a:endParaRPr lang="en-IN" sz="2400" b="1" dirty="0" smtClean="0">
              <a:solidFill>
                <a:schemeClr val="bg1"/>
              </a:solidFill>
              <a:ea typeface="Times New Roman" panose="02020603050405020304" pitchFamily="18" charset="0"/>
              <a:cs typeface="Times New Roman" panose="02020603050405020304" pitchFamily="18" charset="0"/>
            </a:endParaRPr>
          </a:p>
          <a:p>
            <a:pPr lvl="0">
              <a:lnSpc>
                <a:spcPct val="100000"/>
              </a:lnSpc>
              <a:spcAft>
                <a:spcPts val="800"/>
              </a:spcAft>
              <a:tabLst>
                <a:tab pos="457200" algn="l"/>
              </a:tabLst>
            </a:pPr>
            <a:r>
              <a:rPr lang="en-IN" sz="2400" b="1" dirty="0" smtClean="0">
                <a:solidFill>
                  <a:schemeClr val="bg1"/>
                </a:solidFill>
                <a:ea typeface="Times New Roman" panose="02020603050405020304" pitchFamily="18" charset="0"/>
                <a:cs typeface="Times New Roman" panose="02020603050405020304" pitchFamily="18" charset="0"/>
              </a:rPr>
              <a:t>4. Zoom </a:t>
            </a:r>
            <a:r>
              <a:rPr lang="en-IN" sz="2400" b="1" dirty="0">
                <a:solidFill>
                  <a:schemeClr val="bg1"/>
                </a:solidFill>
                <a:ea typeface="Times New Roman" panose="02020603050405020304" pitchFamily="18" charset="0"/>
                <a:cs typeface="Times New Roman" panose="02020603050405020304" pitchFamily="18" charset="0"/>
              </a:rPr>
              <a:t>Enterprise:</a:t>
            </a:r>
            <a:r>
              <a:rPr lang="en-IN" sz="2400" dirty="0">
                <a:solidFill>
                  <a:schemeClr val="bg1"/>
                </a:solidFill>
                <a:ea typeface="Times New Roman" panose="02020603050405020304" pitchFamily="18" charset="0"/>
                <a:cs typeface="Times New Roman" panose="02020603050405020304" pitchFamily="18" charset="0"/>
              </a:rPr>
              <a:t> This tier costs </a:t>
            </a:r>
            <a:r>
              <a:rPr lang="en-IN" sz="2400" dirty="0">
                <a:solidFill>
                  <a:schemeClr val="bg1"/>
                </a:solidFill>
              </a:rPr>
              <a:t>₹</a:t>
            </a:r>
            <a:r>
              <a:rPr lang="en-IN" sz="2400" dirty="0" smtClean="0">
                <a:solidFill>
                  <a:schemeClr val="bg1"/>
                </a:solidFill>
              </a:rPr>
              <a:t>1,800 </a:t>
            </a:r>
            <a:r>
              <a:rPr lang="en-IN" sz="2400" dirty="0" smtClean="0">
                <a:solidFill>
                  <a:schemeClr val="bg1"/>
                </a:solidFill>
                <a:ea typeface="Times New Roman" panose="02020603050405020304" pitchFamily="18" charset="0"/>
                <a:cs typeface="Times New Roman" panose="02020603050405020304" pitchFamily="18" charset="0"/>
              </a:rPr>
              <a:t>per </a:t>
            </a:r>
            <a:r>
              <a:rPr lang="en-IN" sz="2400" dirty="0">
                <a:solidFill>
                  <a:schemeClr val="bg1"/>
                </a:solidFill>
                <a:ea typeface="Times New Roman" panose="02020603050405020304" pitchFamily="18" charset="0"/>
                <a:cs typeface="Times New Roman" panose="02020603050405020304" pitchFamily="18" charset="0"/>
              </a:rPr>
              <a:t>month and per meeting host </a:t>
            </a:r>
            <a:r>
              <a:rPr lang="en-IN" sz="2400" dirty="0" smtClean="0">
                <a:solidFill>
                  <a:schemeClr val="bg1"/>
                </a:solidFill>
                <a:ea typeface="Times New Roman" panose="02020603050405020304" pitchFamily="18" charset="0"/>
                <a:cs typeface="Times New Roman" panose="02020603050405020304" pitchFamily="18" charset="0"/>
              </a:rPr>
              <a:t>and </a:t>
            </a:r>
            <a:r>
              <a:rPr lang="en-IN" sz="2400" dirty="0">
                <a:solidFill>
                  <a:schemeClr val="bg1"/>
                </a:solidFill>
                <a:ea typeface="Times New Roman" panose="02020603050405020304" pitchFamily="18" charset="0"/>
                <a:cs typeface="Times New Roman" panose="02020603050405020304" pitchFamily="18" charset="0"/>
              </a:rPr>
              <a:t>is meant for businesses with 1,000+ employees. It offers unlimited cloud storage for recordings, a customer success manager, and discounts on webinars and Zoom Rooms.</a:t>
            </a:r>
            <a:endParaRPr lang="en-IN" sz="2400" dirty="0">
              <a:solidFill>
                <a:schemeClr val="bg1"/>
              </a:solidFill>
              <a:ea typeface="Calibri" panose="020F0502020204030204" pitchFamily="34" charset="0"/>
              <a:cs typeface="Times New Roman" panose="02020603050405020304" pitchFamily="18" charset="0"/>
            </a:endParaRPr>
          </a:p>
          <a:p>
            <a:pPr lvl="0"/>
            <a:endParaRPr lang="en-IN" sz="2000" dirty="0">
              <a:solidFill>
                <a:schemeClr val="bg1"/>
              </a:solidFill>
            </a:endParaRPr>
          </a:p>
        </p:txBody>
      </p:sp>
    </p:spTree>
    <p:extLst>
      <p:ext uri="{BB962C8B-B14F-4D97-AF65-F5344CB8AC3E}">
        <p14:creationId xmlns:p14="http://schemas.microsoft.com/office/powerpoint/2010/main" val="3403852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4961" y="1282617"/>
            <a:ext cx="9124575" cy="465973"/>
          </a:xfrm>
        </p:spPr>
        <p:txBody>
          <a:bodyPr>
            <a:noAutofit/>
          </a:bodyPr>
          <a:lstStyle/>
          <a:p>
            <a:r>
              <a:rPr lang="en-IN" sz="2800" b="1" dirty="0"/>
              <a:t>What's the difference between paid and free Zoom?</a:t>
            </a:r>
            <a:r>
              <a:rPr lang="en-IN" sz="2800" dirty="0"/>
              <a:t/>
            </a:r>
            <a:br>
              <a:rPr lang="en-IN" sz="2800" dirty="0"/>
            </a:br>
            <a:endParaRPr lang="en-IN" sz="2800" dirty="0"/>
          </a:p>
        </p:txBody>
      </p:sp>
      <p:sp>
        <p:nvSpPr>
          <p:cNvPr id="7" name="Text Placeholder 6"/>
          <p:cNvSpPr>
            <a:spLocks noGrp="1"/>
          </p:cNvSpPr>
          <p:nvPr>
            <p:ph type="body" sz="half" idx="2"/>
          </p:nvPr>
        </p:nvSpPr>
        <p:spPr>
          <a:xfrm>
            <a:off x="277967" y="2564900"/>
            <a:ext cx="11476426" cy="4079970"/>
          </a:xfrm>
        </p:spPr>
        <p:txBody>
          <a:bodyPr>
            <a:noAutofit/>
          </a:bodyPr>
          <a:lstStyle/>
          <a:p>
            <a:pPr lvl="0"/>
            <a:r>
              <a:rPr lang="en-IN" sz="2000" dirty="0">
                <a:solidFill>
                  <a:schemeClr val="bg1"/>
                </a:solidFill>
              </a:rPr>
              <a:t>There are a few differences between the paid and free Zoom plans that are worth noting</a:t>
            </a:r>
            <a:r>
              <a:rPr lang="en-IN" sz="2000" dirty="0" smtClean="0">
                <a:solidFill>
                  <a:schemeClr val="bg1"/>
                </a:solidFill>
              </a:rPr>
              <a:t>.</a:t>
            </a:r>
          </a:p>
          <a:p>
            <a:pPr lvl="0"/>
            <a:r>
              <a:rPr lang="en-IN" sz="100" dirty="0">
                <a:solidFill>
                  <a:schemeClr val="bg1"/>
                </a:solidFill>
              </a:rPr>
              <a:t/>
            </a:r>
            <a:br>
              <a:rPr lang="en-IN" sz="100" dirty="0">
                <a:solidFill>
                  <a:schemeClr val="bg1"/>
                </a:solidFill>
              </a:rPr>
            </a:br>
            <a:r>
              <a:rPr lang="en-IN" sz="2000" b="1" dirty="0">
                <a:solidFill>
                  <a:schemeClr val="bg1"/>
                </a:solidFill>
              </a:rPr>
              <a:t>Free </a:t>
            </a:r>
            <a:r>
              <a:rPr lang="en-IN" sz="2000" b="1" dirty="0" smtClean="0">
                <a:solidFill>
                  <a:schemeClr val="bg1"/>
                </a:solidFill>
              </a:rPr>
              <a:t>users: </a:t>
            </a:r>
            <a:r>
              <a:rPr lang="en-IN" sz="2000" dirty="0" smtClean="0">
                <a:solidFill>
                  <a:schemeClr val="bg1"/>
                </a:solidFill>
              </a:rPr>
              <a:t>You </a:t>
            </a:r>
            <a:r>
              <a:rPr lang="en-IN" sz="2000" dirty="0">
                <a:solidFill>
                  <a:schemeClr val="bg1"/>
                </a:solidFill>
              </a:rPr>
              <a:t>can download the Zoom app on your computer or phone and join any meeting with a supplied meeting ID. You can disable audio or video before joining. You can create a free Zoom account and from there you can create a new meeting, schedule one, join a meeting, share a screen, add contacts, and so on.</a:t>
            </a:r>
            <a:br>
              <a:rPr lang="en-IN" sz="2000" dirty="0">
                <a:solidFill>
                  <a:schemeClr val="bg1"/>
                </a:solidFill>
              </a:rPr>
            </a:br>
            <a:endParaRPr lang="en-IN" sz="100" dirty="0" smtClean="0">
              <a:solidFill>
                <a:schemeClr val="bg1"/>
              </a:solidFill>
            </a:endParaRPr>
          </a:p>
          <a:p>
            <a:pPr lvl="0"/>
            <a:r>
              <a:rPr lang="en-IN" sz="2000" b="1" dirty="0" smtClean="0">
                <a:solidFill>
                  <a:schemeClr val="bg1"/>
                </a:solidFill>
              </a:rPr>
              <a:t>Paid users: </a:t>
            </a:r>
            <a:r>
              <a:rPr lang="en-IN" sz="2000" dirty="0" smtClean="0">
                <a:solidFill>
                  <a:schemeClr val="bg1"/>
                </a:solidFill>
              </a:rPr>
              <a:t>You </a:t>
            </a:r>
            <a:r>
              <a:rPr lang="en-IN" sz="2000" dirty="0">
                <a:solidFill>
                  <a:schemeClr val="bg1"/>
                </a:solidFill>
              </a:rPr>
              <a:t>can sign up and download Zoom onto your computer using your work email if your system administrator has a Pro, Business, or Enterprise account. You'll then want to sync Zoom to your calendar so you can schedule Zoom meetings and invite remote participants to join.</a:t>
            </a:r>
            <a:br>
              <a:rPr lang="en-IN" sz="2000" dirty="0">
                <a:solidFill>
                  <a:schemeClr val="bg1"/>
                </a:solidFill>
              </a:rPr>
            </a:br>
            <a:r>
              <a:rPr lang="en-IN" sz="2000" dirty="0">
                <a:solidFill>
                  <a:schemeClr val="bg1"/>
                </a:solidFill>
              </a:rPr>
              <a:t>If you're setting up a Zoom Room, you'll need a computer to sync and run Zoom Meetings and a tablet for attendees to launch the Zoom Meetings. You'll also need a mic, camera, and speaker, at least one HDTV monitors to display remote meeting participants, and an HDMI cable to share computer screens on a display, as well as an internet cable for your </a:t>
            </a:r>
            <a:r>
              <a:rPr lang="en-IN" sz="2000" dirty="0" smtClean="0">
                <a:solidFill>
                  <a:schemeClr val="bg1"/>
                </a:solidFill>
              </a:rPr>
              <a:t>connection. You'll </a:t>
            </a:r>
            <a:r>
              <a:rPr lang="en-IN" sz="2000" dirty="0">
                <a:solidFill>
                  <a:schemeClr val="bg1"/>
                </a:solidFill>
              </a:rPr>
              <a:t>also need to download "Zoom Rooms for Conference Room" on the in-room computer and "Zoom Room Controller" for the tablet in the meeting room. You can then sync those rooms to your company's shared calendar so employees can see which meeting rooms are available. </a:t>
            </a:r>
            <a:br>
              <a:rPr lang="en-IN" sz="2000" dirty="0">
                <a:solidFill>
                  <a:schemeClr val="bg1"/>
                </a:solidFill>
              </a:rPr>
            </a:br>
            <a:endParaRPr lang="en-IN" sz="2000" dirty="0">
              <a:solidFill>
                <a:schemeClr val="bg1"/>
              </a:solidFill>
            </a:endParaRPr>
          </a:p>
        </p:txBody>
      </p:sp>
    </p:spTree>
    <p:extLst>
      <p:ext uri="{BB962C8B-B14F-4D97-AF65-F5344CB8AC3E}">
        <p14:creationId xmlns:p14="http://schemas.microsoft.com/office/powerpoint/2010/main" val="87172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FEATURES OF ZOOM</a:t>
            </a:r>
          </a:p>
        </p:txBody>
      </p:sp>
      <p:sp>
        <p:nvSpPr>
          <p:cNvPr id="7" name="Text Placeholder 6"/>
          <p:cNvSpPr>
            <a:spLocks noGrp="1"/>
          </p:cNvSpPr>
          <p:nvPr>
            <p:ph type="body" sz="half" idx="2"/>
          </p:nvPr>
        </p:nvSpPr>
        <p:spPr>
          <a:xfrm>
            <a:off x="379721" y="2729904"/>
            <a:ext cx="10215058" cy="3244177"/>
          </a:xfrm>
        </p:spPr>
        <p:txBody>
          <a:bodyPr>
            <a:noAutofit/>
          </a:bodyPr>
          <a:lstStyle/>
          <a:p>
            <a:pPr>
              <a:spcBef>
                <a:spcPts val="600"/>
              </a:spcBef>
            </a:pPr>
            <a:r>
              <a:rPr lang="en-US" sz="1800" b="1" dirty="0">
                <a:solidFill>
                  <a:schemeClr val="bg1"/>
                </a:solidFill>
              </a:rPr>
              <a:t>1. HD video and audio</a:t>
            </a:r>
          </a:p>
          <a:p>
            <a:pPr>
              <a:spcBef>
                <a:spcPts val="400"/>
              </a:spcBef>
            </a:pPr>
            <a:r>
              <a:rPr lang="en-US" sz="1800" b="1" dirty="0">
                <a:solidFill>
                  <a:schemeClr val="bg1"/>
                </a:solidFill>
              </a:rPr>
              <a:t>Cost</a:t>
            </a:r>
            <a:r>
              <a:rPr lang="en-US" sz="1800" dirty="0">
                <a:solidFill>
                  <a:schemeClr val="bg1"/>
                </a:solidFill>
              </a:rPr>
              <a:t>: Free [Basic]</a:t>
            </a:r>
          </a:p>
          <a:p>
            <a:pPr>
              <a:spcBef>
                <a:spcPts val="400"/>
              </a:spcBef>
            </a:pPr>
            <a:r>
              <a:rPr lang="en-US" sz="1800" b="1" dirty="0">
                <a:solidFill>
                  <a:schemeClr val="bg1"/>
                </a:solidFill>
              </a:rPr>
              <a:t>Feature type</a:t>
            </a:r>
            <a:r>
              <a:rPr lang="en-US" sz="1800" dirty="0">
                <a:solidFill>
                  <a:schemeClr val="bg1"/>
                </a:solidFill>
              </a:rPr>
              <a:t>: Audio / video</a:t>
            </a:r>
          </a:p>
          <a:p>
            <a:pPr>
              <a:spcBef>
                <a:spcPts val="600"/>
              </a:spcBef>
            </a:pPr>
            <a:r>
              <a:rPr lang="en-US" sz="1800" dirty="0">
                <a:solidFill>
                  <a:schemeClr val="bg1"/>
                </a:solidFill>
              </a:rPr>
              <a:t>Zoom’s video-conferencing app can stream high-quality HD video and audio, giving participants great picture quality. If you are struggling to get a stable connection, you can lower the picture quality, but most high-speed internet connections will be able to stream high-quality video</a:t>
            </a:r>
            <a:r>
              <a:rPr lang="en-US" sz="1800" dirty="0" smtClean="0">
                <a:solidFill>
                  <a:schemeClr val="bg1"/>
                </a:solidFill>
              </a:rPr>
              <a:t>.</a:t>
            </a:r>
          </a:p>
          <a:p>
            <a:pPr>
              <a:spcBef>
                <a:spcPts val="600"/>
              </a:spcBef>
            </a:pPr>
            <a:endParaRPr lang="en-US" sz="1800" dirty="0">
              <a:solidFill>
                <a:schemeClr val="bg1"/>
              </a:solidFill>
            </a:endParaRPr>
          </a:p>
          <a:p>
            <a:pPr>
              <a:spcBef>
                <a:spcPts val="600"/>
              </a:spcBef>
            </a:pPr>
            <a:r>
              <a:rPr lang="en-IN" sz="1800" b="1" dirty="0" smtClean="0">
                <a:solidFill>
                  <a:schemeClr val="bg1"/>
                </a:solidFill>
              </a:rPr>
              <a:t>2. Password protection</a:t>
            </a:r>
          </a:p>
          <a:p>
            <a:pPr>
              <a:spcBef>
                <a:spcPts val="600"/>
              </a:spcBef>
            </a:pPr>
            <a:r>
              <a:rPr lang="en-US" sz="1800" b="1" dirty="0">
                <a:solidFill>
                  <a:schemeClr val="bg1"/>
                </a:solidFill>
              </a:rPr>
              <a:t>Cost</a:t>
            </a:r>
            <a:r>
              <a:rPr lang="en-US" sz="1800" dirty="0">
                <a:solidFill>
                  <a:schemeClr val="bg1"/>
                </a:solidFill>
              </a:rPr>
              <a:t>: Free [Basic]</a:t>
            </a:r>
          </a:p>
          <a:p>
            <a:pPr>
              <a:spcBef>
                <a:spcPts val="600"/>
              </a:spcBef>
            </a:pPr>
            <a:r>
              <a:rPr lang="en-US" sz="1800" b="1" dirty="0">
                <a:solidFill>
                  <a:schemeClr val="bg1"/>
                </a:solidFill>
              </a:rPr>
              <a:t>Feature type</a:t>
            </a:r>
            <a:r>
              <a:rPr lang="en-US" sz="1800" dirty="0">
                <a:solidFill>
                  <a:schemeClr val="bg1"/>
                </a:solidFill>
              </a:rPr>
              <a:t>: Security</a:t>
            </a:r>
          </a:p>
          <a:p>
            <a:pPr>
              <a:spcBef>
                <a:spcPts val="600"/>
              </a:spcBef>
            </a:pPr>
            <a:r>
              <a:rPr lang="en-US" sz="1800" dirty="0">
                <a:solidFill>
                  <a:schemeClr val="bg1"/>
                </a:solidFill>
              </a:rPr>
              <a:t>The Zoom application (desktop, mobile, and browser) is password protected. You can sign in via </a:t>
            </a:r>
            <a:r>
              <a:rPr lang="en-US" sz="1800" dirty="0" smtClean="0">
                <a:solidFill>
                  <a:schemeClr val="bg1"/>
                </a:solidFill>
              </a:rPr>
              <a:t> </a:t>
            </a:r>
            <a:r>
              <a:rPr lang="en-US" sz="1800" dirty="0">
                <a:solidFill>
                  <a:schemeClr val="bg1"/>
                </a:solidFill>
              </a:rPr>
              <a:t>Google</a:t>
            </a:r>
            <a:r>
              <a:rPr lang="en-US" sz="1800" dirty="0" smtClean="0">
                <a:solidFill>
                  <a:schemeClr val="bg1"/>
                </a:solidFill>
              </a:rPr>
              <a:t>, </a:t>
            </a:r>
            <a:r>
              <a:rPr lang="en-US" sz="1800" dirty="0">
                <a:solidFill>
                  <a:schemeClr val="bg1"/>
                </a:solidFill>
              </a:rPr>
              <a:t>Facebook, but you will need to sign in via an account to access Zoom. Beyond this, Personal Meeting Rooms are all password protected. Individual meetings can have passwords required, adding another level of security to your meetings</a:t>
            </a:r>
            <a:r>
              <a:rPr lang="en-US" sz="1800" dirty="0" smtClean="0">
                <a:solidFill>
                  <a:schemeClr val="bg1"/>
                </a:solidFill>
              </a:rPr>
              <a:t>.</a:t>
            </a:r>
            <a:endParaRPr lang="en-US" sz="1800" dirty="0">
              <a:solidFill>
                <a:schemeClr val="bg1"/>
              </a:solidFill>
            </a:endParaRPr>
          </a:p>
        </p:txBody>
      </p:sp>
    </p:spTree>
    <p:extLst>
      <p:ext uri="{BB962C8B-B14F-4D97-AF65-F5344CB8AC3E}">
        <p14:creationId xmlns:p14="http://schemas.microsoft.com/office/powerpoint/2010/main" val="2974149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FEATURES OF ZOOM</a:t>
            </a:r>
          </a:p>
        </p:txBody>
      </p:sp>
      <p:sp>
        <p:nvSpPr>
          <p:cNvPr id="7" name="Text Placeholder 6"/>
          <p:cNvSpPr>
            <a:spLocks noGrp="1"/>
          </p:cNvSpPr>
          <p:nvPr>
            <p:ph type="body" sz="half" idx="2"/>
          </p:nvPr>
        </p:nvSpPr>
        <p:spPr>
          <a:xfrm>
            <a:off x="426816" y="2494772"/>
            <a:ext cx="10120867" cy="4079970"/>
          </a:xfrm>
        </p:spPr>
        <p:txBody>
          <a:bodyPr>
            <a:noAutofit/>
          </a:bodyPr>
          <a:lstStyle/>
          <a:p>
            <a:r>
              <a:rPr lang="en-IN" sz="1800" b="1" dirty="0" smtClean="0">
                <a:solidFill>
                  <a:schemeClr val="bg1"/>
                </a:solidFill>
              </a:rPr>
              <a:t>3. Zoom </a:t>
            </a:r>
            <a:r>
              <a:rPr lang="en-IN" sz="1800" b="1" dirty="0">
                <a:solidFill>
                  <a:schemeClr val="bg1"/>
                </a:solidFill>
              </a:rPr>
              <a:t>scheduling</a:t>
            </a:r>
          </a:p>
          <a:p>
            <a:pPr>
              <a:spcBef>
                <a:spcPts val="400"/>
              </a:spcBef>
            </a:pPr>
            <a:r>
              <a:rPr lang="en-US" sz="1800" b="1" dirty="0">
                <a:solidFill>
                  <a:schemeClr val="bg1"/>
                </a:solidFill>
              </a:rPr>
              <a:t>Cost</a:t>
            </a:r>
            <a:r>
              <a:rPr lang="en-US" sz="1800" dirty="0">
                <a:solidFill>
                  <a:schemeClr val="bg1"/>
                </a:solidFill>
              </a:rPr>
              <a:t>: Free [Basic]</a:t>
            </a:r>
          </a:p>
          <a:p>
            <a:pPr>
              <a:spcBef>
                <a:spcPts val="400"/>
              </a:spcBef>
            </a:pPr>
            <a:r>
              <a:rPr lang="en-US" sz="1800" b="1" dirty="0">
                <a:solidFill>
                  <a:schemeClr val="bg1"/>
                </a:solidFill>
              </a:rPr>
              <a:t>Feature type</a:t>
            </a:r>
            <a:r>
              <a:rPr lang="en-US" sz="1800" dirty="0">
                <a:solidFill>
                  <a:schemeClr val="bg1"/>
                </a:solidFill>
              </a:rPr>
              <a:t>: Scheduling</a:t>
            </a:r>
          </a:p>
          <a:p>
            <a:r>
              <a:rPr lang="en-US" sz="1800" dirty="0">
                <a:solidFill>
                  <a:schemeClr val="bg1"/>
                </a:solidFill>
              </a:rPr>
              <a:t>Zoom comes with built-in scheduling within the app, allowing you to schedule meetings and send out invitations from Zoom. You can then access, edit, and otherwise manage scheduled meetings within any version of the client or app. You can set permissions to let other people schedule meetings on your behalf as well, which is ideally suited for organizations.</a:t>
            </a:r>
          </a:p>
          <a:p>
            <a:r>
              <a:rPr lang="en-US" sz="1800" b="1" dirty="0" smtClean="0">
                <a:solidFill>
                  <a:schemeClr val="bg1"/>
                </a:solidFill>
              </a:rPr>
              <a:t>4. Waiting </a:t>
            </a:r>
            <a:r>
              <a:rPr lang="en-US" sz="1800" b="1" dirty="0">
                <a:solidFill>
                  <a:schemeClr val="bg1"/>
                </a:solidFill>
              </a:rPr>
              <a:t>Rooms</a:t>
            </a:r>
          </a:p>
          <a:p>
            <a:pPr>
              <a:spcBef>
                <a:spcPts val="400"/>
              </a:spcBef>
            </a:pPr>
            <a:r>
              <a:rPr lang="en-US" sz="1800" b="1" dirty="0">
                <a:solidFill>
                  <a:schemeClr val="bg1"/>
                </a:solidFill>
              </a:rPr>
              <a:t>Cost</a:t>
            </a:r>
            <a:r>
              <a:rPr lang="en-US" sz="1800" dirty="0">
                <a:solidFill>
                  <a:schemeClr val="bg1"/>
                </a:solidFill>
              </a:rPr>
              <a:t>: Free [Basic]</a:t>
            </a:r>
          </a:p>
          <a:p>
            <a:pPr>
              <a:spcBef>
                <a:spcPts val="400"/>
              </a:spcBef>
            </a:pPr>
            <a:r>
              <a:rPr lang="en-US" sz="1800" b="1" dirty="0">
                <a:solidFill>
                  <a:schemeClr val="bg1"/>
                </a:solidFill>
              </a:rPr>
              <a:t>Feature type</a:t>
            </a:r>
            <a:r>
              <a:rPr lang="en-US" sz="1800" dirty="0">
                <a:solidFill>
                  <a:schemeClr val="bg1"/>
                </a:solidFill>
              </a:rPr>
              <a:t>: Access / Security</a:t>
            </a:r>
          </a:p>
          <a:p>
            <a:r>
              <a:rPr lang="en-US" sz="1800" dirty="0">
                <a:solidFill>
                  <a:schemeClr val="bg1"/>
                </a:solidFill>
              </a:rPr>
              <a:t>With the Waiting Room feature enabled on your meeting, participants that attempt to join your meeting will be funneled into a waiting room. The host can then admit participants (one at a time or all together) once they are ready, or once they have screened the attendees. </a:t>
            </a:r>
          </a:p>
          <a:p>
            <a:pPr lvl="0"/>
            <a:endParaRPr lang="en-IN" sz="2400" dirty="0">
              <a:solidFill>
                <a:schemeClr val="bg1"/>
              </a:solidFill>
            </a:endParaRPr>
          </a:p>
        </p:txBody>
      </p:sp>
    </p:spTree>
    <p:extLst>
      <p:ext uri="{BB962C8B-B14F-4D97-AF65-F5344CB8AC3E}">
        <p14:creationId xmlns:p14="http://schemas.microsoft.com/office/powerpoint/2010/main" val="202251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00B0F0"/>
            </a:gs>
            <a:gs pos="100000">
              <a:schemeClr val="bg2">
                <a:shade val="100000"/>
                <a:hueMod val="100000"/>
                <a:satMod val="110000"/>
                <a:lumMod val="130000"/>
              </a:schemeClr>
            </a:gs>
            <a:gs pos="100000">
              <a:schemeClr val="bg1"/>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FEATURES OF ZOOM</a:t>
            </a:r>
          </a:p>
        </p:txBody>
      </p:sp>
      <p:sp>
        <p:nvSpPr>
          <p:cNvPr id="7" name="Text Placeholder 6"/>
          <p:cNvSpPr>
            <a:spLocks noGrp="1"/>
          </p:cNvSpPr>
          <p:nvPr>
            <p:ph type="body" sz="half" idx="2"/>
          </p:nvPr>
        </p:nvSpPr>
        <p:spPr>
          <a:xfrm>
            <a:off x="426816" y="2329310"/>
            <a:ext cx="10120867" cy="4079970"/>
          </a:xfrm>
        </p:spPr>
        <p:txBody>
          <a:bodyPr>
            <a:noAutofit/>
          </a:bodyPr>
          <a:lstStyle/>
          <a:p>
            <a:r>
              <a:rPr lang="en-US" b="1" dirty="0" smtClean="0">
                <a:solidFill>
                  <a:schemeClr val="bg1"/>
                </a:solidFill>
              </a:rPr>
              <a:t>5. Meeting </a:t>
            </a:r>
            <a:r>
              <a:rPr lang="en-US" b="1" dirty="0">
                <a:solidFill>
                  <a:schemeClr val="bg1"/>
                </a:solidFill>
              </a:rPr>
              <a:t>recordings</a:t>
            </a:r>
          </a:p>
          <a:p>
            <a:pPr>
              <a:spcBef>
                <a:spcPts val="400"/>
              </a:spcBef>
            </a:pPr>
            <a:r>
              <a:rPr lang="en-US" b="1" dirty="0">
                <a:solidFill>
                  <a:schemeClr val="bg1"/>
                </a:solidFill>
              </a:rPr>
              <a:t>Cost</a:t>
            </a:r>
            <a:r>
              <a:rPr lang="en-US" dirty="0">
                <a:solidFill>
                  <a:schemeClr val="bg1"/>
                </a:solidFill>
              </a:rPr>
              <a:t>: Free [Basic]</a:t>
            </a:r>
          </a:p>
          <a:p>
            <a:pPr>
              <a:spcBef>
                <a:spcPts val="400"/>
              </a:spcBef>
            </a:pPr>
            <a:r>
              <a:rPr lang="en-US" b="1" dirty="0">
                <a:solidFill>
                  <a:schemeClr val="bg1"/>
                </a:solidFill>
              </a:rPr>
              <a:t>Feature type</a:t>
            </a:r>
            <a:r>
              <a:rPr lang="en-US" dirty="0">
                <a:solidFill>
                  <a:schemeClr val="bg1"/>
                </a:solidFill>
              </a:rPr>
              <a:t>: Call history</a:t>
            </a:r>
          </a:p>
          <a:p>
            <a:r>
              <a:rPr lang="en-US" dirty="0">
                <a:solidFill>
                  <a:schemeClr val="bg1"/>
                </a:solidFill>
              </a:rPr>
              <a:t>Meetings can be recorded locally to your computer. To share these files with others, you can upload files to a file storage service such as Google Drive, Dropbox, or any alternative. The host has the ability to record meetings and can restrict or extend these permissions to participants of the meeting and other Zoom users.</a:t>
            </a:r>
          </a:p>
          <a:p>
            <a:r>
              <a:rPr lang="en-US" dirty="0">
                <a:solidFill>
                  <a:schemeClr val="bg1"/>
                </a:solidFill>
              </a:rPr>
              <a:t>Local recordings are not supported on Android and iOS. To access recordings and record via a mobile device, you will need to have a paid account </a:t>
            </a:r>
            <a:r>
              <a:rPr lang="en-US" dirty="0" smtClean="0">
                <a:solidFill>
                  <a:schemeClr val="bg1"/>
                </a:solidFill>
              </a:rPr>
              <a:t>with cloud recording</a:t>
            </a:r>
            <a:r>
              <a:rPr lang="en-US" dirty="0">
                <a:solidFill>
                  <a:schemeClr val="bg1"/>
                </a:solidFill>
              </a:rPr>
              <a:t> capabilities.</a:t>
            </a:r>
          </a:p>
          <a:p>
            <a:r>
              <a:rPr lang="en-IN" b="1" dirty="0" smtClean="0">
                <a:solidFill>
                  <a:schemeClr val="bg1"/>
                </a:solidFill>
              </a:rPr>
              <a:t>6. Instant messaging</a:t>
            </a:r>
            <a:endParaRPr lang="en-IN" b="1" dirty="0">
              <a:solidFill>
                <a:schemeClr val="bg1"/>
              </a:solidFill>
            </a:endParaRPr>
          </a:p>
          <a:p>
            <a:pPr>
              <a:spcBef>
                <a:spcPts val="400"/>
              </a:spcBef>
            </a:pPr>
            <a:r>
              <a:rPr lang="en-US" b="1" dirty="0">
                <a:solidFill>
                  <a:schemeClr val="bg1"/>
                </a:solidFill>
              </a:rPr>
              <a:t>Cost</a:t>
            </a:r>
            <a:r>
              <a:rPr lang="en-US" dirty="0">
                <a:solidFill>
                  <a:schemeClr val="bg1"/>
                </a:solidFill>
              </a:rPr>
              <a:t>: Free [Basic]</a:t>
            </a:r>
          </a:p>
          <a:p>
            <a:pPr>
              <a:spcBef>
                <a:spcPts val="400"/>
              </a:spcBef>
            </a:pPr>
            <a:r>
              <a:rPr lang="en-US" b="1" dirty="0">
                <a:solidFill>
                  <a:schemeClr val="bg1"/>
                </a:solidFill>
              </a:rPr>
              <a:t>Feature type</a:t>
            </a:r>
            <a:r>
              <a:rPr lang="en-US" dirty="0">
                <a:solidFill>
                  <a:schemeClr val="bg1"/>
                </a:solidFill>
              </a:rPr>
              <a:t>: Communication</a:t>
            </a:r>
          </a:p>
          <a:p>
            <a:r>
              <a:rPr lang="en-US" dirty="0">
                <a:solidFill>
                  <a:schemeClr val="bg1"/>
                </a:solidFill>
              </a:rPr>
              <a:t>Zoom Chat lets you use their instant messaging within the app (desktop, mobile, and browser versions) and in-meetings. Chat with other Zoom users and meeting participants. This can be used effectively during meetings for participants to communicate without interrupting the presenter. Zoom Chat can also be used for instant messaging outside of calls. Teams can use this for efficient communication that can easily be logged. This is a great way to share instructions with other team members, as they can refer back to your request</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642216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164</TotalTime>
  <Words>1385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PowerPoint Presentation</vt:lpstr>
      <vt:lpstr>ABOUT ZOOM</vt:lpstr>
      <vt:lpstr>WORKING OF ZOOM</vt:lpstr>
      <vt:lpstr>CHOOSE YOUR PLAN</vt:lpstr>
      <vt:lpstr>CHOOSE YOUR PLAN</vt:lpstr>
      <vt:lpstr>What's the difference between paid and free Zoom? </vt:lpstr>
      <vt:lpstr>FEATURES OF ZOOM</vt:lpstr>
      <vt:lpstr>FEATURES OF ZOOM</vt:lpstr>
      <vt:lpstr>FEATURES OF ZOOM</vt:lpstr>
      <vt:lpstr>FEATURES OF ZOOM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13</cp:revision>
  <dcterms:created xsi:type="dcterms:W3CDTF">2022-02-08T08:31:57Z</dcterms:created>
  <dcterms:modified xsi:type="dcterms:W3CDTF">2022-02-08T11:16:33Z</dcterms:modified>
</cp:coreProperties>
</file>