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300" r:id="rId2"/>
    <p:sldId id="302" r:id="rId3"/>
    <p:sldId id="306" r:id="rId4"/>
    <p:sldId id="313" r:id="rId5"/>
    <p:sldId id="314" r:id="rId6"/>
    <p:sldId id="315" r:id="rId7"/>
    <p:sldId id="308" r:id="rId8"/>
    <p:sldId id="309" r:id="rId9"/>
    <p:sldId id="316" r:id="rId10"/>
    <p:sldId id="312" r:id="rId11"/>
  </p:sldIdLst>
  <p:sldSz cx="12192000" cy="6858000"/>
  <p:notesSz cx="6858000" cy="9144000"/>
  <p:embeddedFontLst>
    <p:embeddedFont>
      <p:font typeface="Amasis MT Pro Medium" panose="02040604050005020304" pitchFamily="18" charset="0"/>
      <p:regular r:id="rId14"/>
      <p:italic r:id="rId15"/>
    </p:embeddedFont>
    <p:embeddedFont>
      <p:font typeface="Arial Black" panose="020B0A04020102020204" pitchFamily="34" charset="0"/>
      <p:bold r:id="rId16"/>
    </p:embeddedFont>
    <p:embeddedFont>
      <p:font typeface="Arial Rounded MT Bold" panose="020F0704030504030204" pitchFamily="34" charset="0"/>
      <p:regular r:id="rId17"/>
    </p:embeddedFont>
    <p:embeddedFont>
      <p:font typeface="微软雅黑 Light" panose="020B0502040204020203" pitchFamily="34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0">
          <p15:clr>
            <a:srgbClr val="A4A3A4"/>
          </p15:clr>
        </p15:guide>
        <p15:guide id="3" pos="1912">
          <p15:clr>
            <a:srgbClr val="A4A3A4"/>
          </p15:clr>
        </p15:guide>
        <p15:guide id="4" pos="5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BEC2C4"/>
    <a:srgbClr val="D4C4B5"/>
    <a:srgbClr val="3C525B"/>
    <a:srgbClr val="182E21"/>
    <a:srgbClr val="254934"/>
    <a:srgbClr val="1A5438"/>
    <a:srgbClr val="076652"/>
    <a:srgbClr val="32323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2" autoAdjust="0"/>
    <p:restoredTop sz="94660"/>
  </p:normalViewPr>
  <p:slideViewPr>
    <p:cSldViewPr snapToGrid="0">
      <p:cViewPr>
        <p:scale>
          <a:sx n="75" d="100"/>
          <a:sy n="75" d="100"/>
        </p:scale>
        <p:origin x="994" y="221"/>
      </p:cViewPr>
      <p:guideLst>
        <p:guide orient="horz" pos="2160"/>
        <p:guide pos="3810"/>
        <p:guide pos="1912"/>
        <p:guide pos="5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104871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71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C5DD4FD0-3BEC-43C0-9D69-86B7BFA5716A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104871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1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1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71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CB9DA3A-9D56-47E9-B157-808FDF2E55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u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nference_h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readshe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Pres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upport.google.com/meet/answer/7317473?hl=en-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10"/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8"/>
          <p:cNvCxnSpPr>
            <a:cxnSpLocks/>
          </p:cNvCxnSpPr>
          <p:nvPr/>
        </p:nvCxnSpPr>
        <p:spPr>
          <a:xfrm>
            <a:off x="0" y="48181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0" name="矩形 17"/>
          <p:cNvSpPr/>
          <p:nvPr/>
        </p:nvSpPr>
        <p:spPr>
          <a:xfrm>
            <a:off x="635726" y="1195549"/>
            <a:ext cx="1806504" cy="6388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10" y="1354318"/>
            <a:ext cx="5477380" cy="4149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矩形 1"/>
          <p:cNvSpPr/>
          <p:nvPr/>
        </p:nvSpPr>
        <p:spPr>
          <a:xfrm>
            <a:off x="0" y="635790"/>
            <a:ext cx="12192000" cy="542544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76" name="矩形 8"/>
          <p:cNvSpPr/>
          <p:nvPr/>
        </p:nvSpPr>
        <p:spPr>
          <a:xfrm>
            <a:off x="5264802" y="2039784"/>
            <a:ext cx="31438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Thanks for paying </a:t>
            </a:r>
          </a:p>
          <a:p>
            <a:pPr algn="ctr"/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cxnSp>
        <p:nvCxnSpPr>
          <p:cNvPr id="8" name="直接连接符 1">
            <a:extLst>
              <a:ext uri="{FF2B5EF4-FFF2-40B4-BE49-F238E27FC236}">
                <a16:creationId xmlns:a16="http://schemas.microsoft.com/office/drawing/2014/main" id="{3C6E608A-8DF7-403C-BD5D-04B40E527855}"/>
              </a:ext>
            </a:extLst>
          </p:cNvPr>
          <p:cNvCxnSpPr>
            <a:cxnSpLocks/>
          </p:cNvCxnSpPr>
          <p:nvPr/>
        </p:nvCxnSpPr>
        <p:spPr>
          <a:xfrm>
            <a:off x="0" y="620889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">
            <a:extLst>
              <a:ext uri="{FF2B5EF4-FFF2-40B4-BE49-F238E27FC236}">
                <a16:creationId xmlns:a16="http://schemas.microsoft.com/office/drawing/2014/main" id="{9BF8BEFE-3342-4B14-8B26-B59ED81730E7}"/>
              </a:ext>
            </a:extLst>
          </p:cNvPr>
          <p:cNvCxnSpPr>
            <a:cxnSpLocks/>
          </p:cNvCxnSpPr>
          <p:nvPr/>
        </p:nvCxnSpPr>
        <p:spPr>
          <a:xfrm>
            <a:off x="0" y="606123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humbs Up Chicken">
            <a:extLst>
              <a:ext uri="{FF2B5EF4-FFF2-40B4-BE49-F238E27FC236}">
                <a16:creationId xmlns:a16="http://schemas.microsoft.com/office/drawing/2014/main" id="{642D97BA-AA51-45AD-AED9-7256A7F1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89" y="1603023"/>
            <a:ext cx="3810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4C256-A45B-4CDE-8137-B127E26981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2" t="44215" r="35911" b="40644"/>
          <a:stretch/>
        </p:blipFill>
        <p:spPr>
          <a:xfrm>
            <a:off x="11280744" y="5286591"/>
            <a:ext cx="898689" cy="788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直接连接符 1"/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2" name="Picture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4" y="2125472"/>
            <a:ext cx="3266951" cy="2484552"/>
          </a:xfrm>
          <a:prstGeom prst="rect">
            <a:avLst/>
          </a:prstGeom>
        </p:spPr>
      </p:pic>
      <p:cxnSp>
        <p:nvCxnSpPr>
          <p:cNvPr id="3145762" name="直接连接符 1"/>
          <p:cNvCxnSpPr>
            <a:cxnSpLocks/>
          </p:cNvCxnSpPr>
          <p:nvPr/>
        </p:nvCxnSpPr>
        <p:spPr>
          <a:xfrm>
            <a:off x="116007" y="580775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57D36C-ADA7-4962-90A9-86A562A27BD0}"/>
              </a:ext>
            </a:extLst>
          </p:cNvPr>
          <p:cNvSpPr txBox="1"/>
          <p:nvPr/>
        </p:nvSpPr>
        <p:spPr>
          <a:xfrm>
            <a:off x="4504988" y="2070650"/>
            <a:ext cx="713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Google Meet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was introduced as 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upgrade to the original Hangouts application. Which was introduced 9th of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arch 2019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4-38CB-4E2E-AA26-ADC476B87055}"/>
              </a:ext>
            </a:extLst>
          </p:cNvPr>
          <p:cNvSpPr txBox="1"/>
          <p:nvPr/>
        </p:nvSpPr>
        <p:spPr>
          <a:xfrm>
            <a:off x="4504987" y="2778430"/>
            <a:ext cx="6175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Meet grew by a factor of 30 between January and April 2020, with 100 million users a day accessing Meet.</a:t>
            </a:r>
          </a:p>
          <a:p>
            <a:pPr algn="l"/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So for Google Meet one can say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pendamic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was a thing.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B56D4-818A-45D2-B9C2-F4BD11A62DAA}"/>
              </a:ext>
            </a:extLst>
          </p:cNvPr>
          <p:cNvSpPr txBox="1"/>
          <p:nvPr/>
        </p:nvSpPr>
        <p:spPr>
          <a:xfrm>
            <a:off x="4504986" y="4175799"/>
            <a:ext cx="648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May 2020 ,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Asus"/>
              </a:rPr>
              <a:t>Asus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unveiled videoconferencing hardware designed for use with Google Meet in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onference hall"/>
              </a:rPr>
              <a:t>conference room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settings.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1445-1FE2-41D0-A6FA-87645FB314BA}"/>
              </a:ext>
            </a:extLst>
          </p:cNvPr>
          <p:cNvSpPr txBox="1"/>
          <p:nvPr/>
        </p:nvSpPr>
        <p:spPr>
          <a:xfrm>
            <a:off x="4504986" y="5129801"/>
            <a:ext cx="648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March 2020, Google rolled out Meet to personal (free) Google accounts.</a:t>
            </a: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715B-E36A-4A3F-BFE9-A6846FD8E37D}"/>
              </a:ext>
            </a:extLst>
          </p:cNvPr>
          <p:cNvSpPr txBox="1"/>
          <p:nvPr/>
        </p:nvSpPr>
        <p:spPr>
          <a:xfrm>
            <a:off x="3417919" y="826891"/>
            <a:ext cx="657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Arial Rounded MT Bold" panose="020F0704030504030204" pitchFamily="34" charset="0"/>
                <a:ea typeface="微软雅黑 Light" panose="020B0502040204020203" pitchFamily="34" charset="-122"/>
              </a:rPr>
              <a:t>What is Google Meet ?</a:t>
            </a:r>
          </a:p>
        </p:txBody>
      </p:sp>
      <p:grpSp>
        <p:nvGrpSpPr>
          <p:cNvPr id="22" name="组合 7">
            <a:extLst>
              <a:ext uri="{FF2B5EF4-FFF2-40B4-BE49-F238E27FC236}">
                <a16:creationId xmlns:a16="http://schemas.microsoft.com/office/drawing/2014/main" id="{639D582C-A043-4E70-9F13-0EC9B861D707}"/>
              </a:ext>
            </a:extLst>
          </p:cNvPr>
          <p:cNvGrpSpPr/>
          <p:nvPr/>
        </p:nvGrpSpPr>
        <p:grpSpPr>
          <a:xfrm>
            <a:off x="11164167" y="342518"/>
            <a:ext cx="387177" cy="357879"/>
            <a:chOff x="5171923" y="1619250"/>
            <a:chExt cx="387177" cy="357879"/>
          </a:xfrm>
        </p:grpSpPr>
        <p:sp>
          <p:nvSpPr>
            <p:cNvPr id="23" name="Shape 885">
              <a:extLst>
                <a:ext uri="{FF2B5EF4-FFF2-40B4-BE49-F238E27FC236}">
                  <a16:creationId xmlns:a16="http://schemas.microsoft.com/office/drawing/2014/main" id="{5EFFAB12-062F-400C-8E0D-67155642F194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24" name="Group 888">
              <a:extLst>
                <a:ext uri="{FF2B5EF4-FFF2-40B4-BE49-F238E27FC236}">
                  <a16:creationId xmlns:a16="http://schemas.microsoft.com/office/drawing/2014/main" id="{AEDD3527-630D-4B18-8EE5-B44F18493408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25" name="Shape 886">
                <a:extLst>
                  <a:ext uri="{FF2B5EF4-FFF2-40B4-BE49-F238E27FC236}">
                    <a16:creationId xmlns:a16="http://schemas.microsoft.com/office/drawing/2014/main" id="{0C0AC1CD-1FBB-416E-AEF8-CDD2053345DA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Shape 887">
                <a:extLst>
                  <a:ext uri="{FF2B5EF4-FFF2-40B4-BE49-F238E27FC236}">
                    <a16:creationId xmlns:a16="http://schemas.microsoft.com/office/drawing/2014/main" id="{A200093C-0E0D-4C3D-BB56-13B563BE9DB5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组合 7">
            <a:extLst>
              <a:ext uri="{FF2B5EF4-FFF2-40B4-BE49-F238E27FC236}">
                <a16:creationId xmlns:a16="http://schemas.microsoft.com/office/drawing/2014/main" id="{FA03A9CB-2BD7-4DDD-B75F-7EAF55D6E1C3}"/>
              </a:ext>
            </a:extLst>
          </p:cNvPr>
          <p:cNvGrpSpPr/>
          <p:nvPr/>
        </p:nvGrpSpPr>
        <p:grpSpPr>
          <a:xfrm rot="10800000">
            <a:off x="547855" y="6154720"/>
            <a:ext cx="387177" cy="357879"/>
            <a:chOff x="5171923" y="1619250"/>
            <a:chExt cx="387177" cy="357879"/>
          </a:xfrm>
        </p:grpSpPr>
        <p:sp>
          <p:nvSpPr>
            <p:cNvPr id="28" name="Shape 885">
              <a:extLst>
                <a:ext uri="{FF2B5EF4-FFF2-40B4-BE49-F238E27FC236}">
                  <a16:creationId xmlns:a16="http://schemas.microsoft.com/office/drawing/2014/main" id="{EC90FCA6-B936-4749-94F3-878210C0F9A5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29" name="Group 888">
              <a:extLst>
                <a:ext uri="{FF2B5EF4-FFF2-40B4-BE49-F238E27FC236}">
                  <a16:creationId xmlns:a16="http://schemas.microsoft.com/office/drawing/2014/main" id="{C531AF90-55FC-4EFC-A5A8-266AD2095536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30" name="Shape 886">
                <a:extLst>
                  <a:ext uri="{FF2B5EF4-FFF2-40B4-BE49-F238E27FC236}">
                    <a16:creationId xmlns:a16="http://schemas.microsoft.com/office/drawing/2014/main" id="{8FA149C8-5DB9-4202-B97C-BB09781996B5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Shape 887">
                <a:extLst>
                  <a:ext uri="{FF2B5EF4-FFF2-40B4-BE49-F238E27FC236}">
                    <a16:creationId xmlns:a16="http://schemas.microsoft.com/office/drawing/2014/main" id="{D55C7B0A-7DD5-4666-BB41-239E308CF5BF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3" name="直接连接符 1"/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5" name="直角三角形 18"/>
          <p:cNvSpPr/>
          <p:nvPr/>
        </p:nvSpPr>
        <p:spPr>
          <a:xfrm flipH="1">
            <a:off x="4726201" y="2702362"/>
            <a:ext cx="2303810" cy="176868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B654-1082-46CD-ACED-F5F30BB7AB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28680" y="1143763"/>
            <a:ext cx="3266951" cy="2484552"/>
          </a:xfrm>
          <a:prstGeom prst="rect">
            <a:avLst/>
          </a:prstGeom>
        </p:spPr>
      </p:pic>
      <p:cxnSp>
        <p:nvCxnSpPr>
          <p:cNvPr id="16" name="直接连接符 1">
            <a:extLst>
              <a:ext uri="{FF2B5EF4-FFF2-40B4-BE49-F238E27FC236}">
                <a16:creationId xmlns:a16="http://schemas.microsoft.com/office/drawing/2014/main" id="{FFA24422-9BE4-48F2-8F30-AA3CCD072CE1}"/>
              </a:ext>
            </a:extLst>
          </p:cNvPr>
          <p:cNvCxnSpPr>
            <a:cxnSpLocks/>
          </p:cNvCxnSpPr>
          <p:nvPr/>
        </p:nvCxnSpPr>
        <p:spPr>
          <a:xfrm>
            <a:off x="0" y="560832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D426E6-23AC-4608-86FC-A40604E7CC85}"/>
              </a:ext>
            </a:extLst>
          </p:cNvPr>
          <p:cNvSpPr txBox="1"/>
          <p:nvPr/>
        </p:nvSpPr>
        <p:spPr>
          <a:xfrm>
            <a:off x="7925353" y="3362319"/>
            <a:ext cx="4378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Two-way and multi-way audio and video calls with a resolution up to 720p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4365F-20DF-46B8-A7E4-5D256E7DBD62}"/>
              </a:ext>
            </a:extLst>
          </p:cNvPr>
          <p:cNvSpPr txBox="1"/>
          <p:nvPr/>
        </p:nvSpPr>
        <p:spPr>
          <a:xfrm>
            <a:off x="7925353" y="4657819"/>
            <a:ext cx="3172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Noise-canceling audio filter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05691-BD39-486F-A893-D59774631E70}"/>
              </a:ext>
            </a:extLst>
          </p:cNvPr>
          <p:cNvSpPr txBox="1"/>
          <p:nvPr/>
        </p:nvSpPr>
        <p:spPr>
          <a:xfrm>
            <a:off x="7897025" y="4013059"/>
            <a:ext cx="407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Ability to join meetings through a web browser or through Android or iOS 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D254C-AC2A-44D1-A3AD-77C086B73352}"/>
              </a:ext>
            </a:extLst>
          </p:cNvPr>
          <p:cNvSpPr txBox="1"/>
          <p:nvPr/>
        </p:nvSpPr>
        <p:spPr>
          <a:xfrm>
            <a:off x="7960137" y="5140994"/>
            <a:ext cx="394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Screen-sharing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to  present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documents,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preadsheet"/>
              </a:rPr>
              <a:t>spreadsheets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Presentation"/>
              </a:rPr>
              <a:t>presentations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 other browser tabs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B09D9-8DBE-4430-8773-D38BC0B9794E}"/>
              </a:ext>
            </a:extLst>
          </p:cNvPr>
          <p:cNvSpPr txBox="1"/>
          <p:nvPr/>
        </p:nvSpPr>
        <p:spPr>
          <a:xfrm>
            <a:off x="7960137" y="630864"/>
            <a:ext cx="228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masis MT Pro Medium" panose="020B0604020202020204" pitchFamily="18" charset="0"/>
                <a:ea typeface="微软雅黑 Light" panose="020B0502040204020203" pitchFamily="34" charset="-122"/>
              </a:rPr>
              <a:t>FEATURES</a:t>
            </a:r>
            <a:r>
              <a:rPr lang="en-US" sz="3200" dirty="0">
                <a:latin typeface="Amasis MT Pro Medium" panose="02040604050005020304" pitchFamily="18" charset="0"/>
                <a:ea typeface="微软雅黑 Light" panose="020B0502040204020203" pitchFamily="34" charset="-122"/>
              </a:rPr>
              <a:t> :</a:t>
            </a:r>
          </a:p>
        </p:txBody>
      </p:sp>
      <p:grpSp>
        <p:nvGrpSpPr>
          <p:cNvPr id="30" name="组合 7">
            <a:extLst>
              <a:ext uri="{FF2B5EF4-FFF2-40B4-BE49-F238E27FC236}">
                <a16:creationId xmlns:a16="http://schemas.microsoft.com/office/drawing/2014/main" id="{A8373671-8453-4DF0-AFA4-F79E01C285C2}"/>
              </a:ext>
            </a:extLst>
          </p:cNvPr>
          <p:cNvGrpSpPr/>
          <p:nvPr/>
        </p:nvGrpSpPr>
        <p:grpSpPr>
          <a:xfrm>
            <a:off x="11017412" y="302869"/>
            <a:ext cx="387177" cy="357879"/>
            <a:chOff x="5171923" y="1619250"/>
            <a:chExt cx="387177" cy="357879"/>
          </a:xfrm>
        </p:grpSpPr>
        <p:sp>
          <p:nvSpPr>
            <p:cNvPr id="31" name="Shape 885">
              <a:extLst>
                <a:ext uri="{FF2B5EF4-FFF2-40B4-BE49-F238E27FC236}">
                  <a16:creationId xmlns:a16="http://schemas.microsoft.com/office/drawing/2014/main" id="{14D934E8-AD8F-4DB9-ABB2-6C0FDAEB1806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2" name="Group 888">
              <a:extLst>
                <a:ext uri="{FF2B5EF4-FFF2-40B4-BE49-F238E27FC236}">
                  <a16:creationId xmlns:a16="http://schemas.microsoft.com/office/drawing/2014/main" id="{A37A3A3C-DC48-4EE1-8F19-B61699270DF0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33" name="Shape 886">
                <a:extLst>
                  <a:ext uri="{FF2B5EF4-FFF2-40B4-BE49-F238E27FC236}">
                    <a16:creationId xmlns:a16="http://schemas.microsoft.com/office/drawing/2014/main" id="{D3F65406-38D8-4163-9DB8-5C9445D77AEA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Shape 887">
                <a:extLst>
                  <a:ext uri="{FF2B5EF4-FFF2-40B4-BE49-F238E27FC236}">
                    <a16:creationId xmlns:a16="http://schemas.microsoft.com/office/drawing/2014/main" id="{3FE85901-95A9-450B-91B4-4C4CCC95B5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7">
            <a:extLst>
              <a:ext uri="{FF2B5EF4-FFF2-40B4-BE49-F238E27FC236}">
                <a16:creationId xmlns:a16="http://schemas.microsoft.com/office/drawing/2014/main" id="{DCE4642F-98D2-451F-88F1-578A3136083D}"/>
              </a:ext>
            </a:extLst>
          </p:cNvPr>
          <p:cNvGrpSpPr/>
          <p:nvPr/>
        </p:nvGrpSpPr>
        <p:grpSpPr>
          <a:xfrm rot="10800000">
            <a:off x="518744" y="6152094"/>
            <a:ext cx="387177" cy="357879"/>
            <a:chOff x="5171923" y="1619250"/>
            <a:chExt cx="387177" cy="357879"/>
          </a:xfrm>
        </p:grpSpPr>
        <p:sp>
          <p:nvSpPr>
            <p:cNvPr id="38" name="Shape 885">
              <a:extLst>
                <a:ext uri="{FF2B5EF4-FFF2-40B4-BE49-F238E27FC236}">
                  <a16:creationId xmlns:a16="http://schemas.microsoft.com/office/drawing/2014/main" id="{2C4B29CE-B3F7-4FD6-99CA-EB6B8F3A4CCF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9" name="Group 888">
              <a:extLst>
                <a:ext uri="{FF2B5EF4-FFF2-40B4-BE49-F238E27FC236}">
                  <a16:creationId xmlns:a16="http://schemas.microsoft.com/office/drawing/2014/main" id="{CBA2D1C7-6460-4150-9A1C-32D201D7D654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40" name="Shape 886">
                <a:extLst>
                  <a:ext uri="{FF2B5EF4-FFF2-40B4-BE49-F238E27FC236}">
                    <a16:creationId xmlns:a16="http://schemas.microsoft.com/office/drawing/2014/main" id="{D09AF27F-8F10-4420-920C-1894E5BE00FC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Shape 887">
                <a:extLst>
                  <a:ext uri="{FF2B5EF4-FFF2-40B4-BE49-F238E27FC236}">
                    <a16:creationId xmlns:a16="http://schemas.microsoft.com/office/drawing/2014/main" id="{185D0FE0-B009-436F-B973-0068638AAE7D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0A4A74-D1C2-4C77-84FF-041C18B55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843938"/>
            <a:ext cx="7064657" cy="5298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3" name="直接连接符 1"/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B654-1082-46CD-ACED-F5F30BB7AB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" y="3823345"/>
            <a:ext cx="3266951" cy="2484552"/>
          </a:xfrm>
          <a:prstGeom prst="rect">
            <a:avLst/>
          </a:prstGeom>
        </p:spPr>
      </p:pic>
      <p:cxnSp>
        <p:nvCxnSpPr>
          <p:cNvPr id="16" name="直接连接符 1">
            <a:extLst>
              <a:ext uri="{FF2B5EF4-FFF2-40B4-BE49-F238E27FC236}">
                <a16:creationId xmlns:a16="http://schemas.microsoft.com/office/drawing/2014/main" id="{FFA24422-9BE4-48F2-8F30-AA3CCD072CE1}"/>
              </a:ext>
            </a:extLst>
          </p:cNvPr>
          <p:cNvCxnSpPr>
            <a:cxnSpLocks/>
          </p:cNvCxnSpPr>
          <p:nvPr/>
        </p:nvCxnSpPr>
        <p:spPr>
          <a:xfrm>
            <a:off x="0" y="560832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7">
            <a:extLst>
              <a:ext uri="{FF2B5EF4-FFF2-40B4-BE49-F238E27FC236}">
                <a16:creationId xmlns:a16="http://schemas.microsoft.com/office/drawing/2014/main" id="{A8373671-8453-4DF0-AFA4-F79E01C285C2}"/>
              </a:ext>
            </a:extLst>
          </p:cNvPr>
          <p:cNvGrpSpPr/>
          <p:nvPr/>
        </p:nvGrpSpPr>
        <p:grpSpPr>
          <a:xfrm>
            <a:off x="11017412" y="302869"/>
            <a:ext cx="387177" cy="357879"/>
            <a:chOff x="5171923" y="1619250"/>
            <a:chExt cx="387177" cy="357879"/>
          </a:xfrm>
        </p:grpSpPr>
        <p:sp>
          <p:nvSpPr>
            <p:cNvPr id="31" name="Shape 885">
              <a:extLst>
                <a:ext uri="{FF2B5EF4-FFF2-40B4-BE49-F238E27FC236}">
                  <a16:creationId xmlns:a16="http://schemas.microsoft.com/office/drawing/2014/main" id="{14D934E8-AD8F-4DB9-ABB2-6C0FDAEB1806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2" name="Group 888">
              <a:extLst>
                <a:ext uri="{FF2B5EF4-FFF2-40B4-BE49-F238E27FC236}">
                  <a16:creationId xmlns:a16="http://schemas.microsoft.com/office/drawing/2014/main" id="{A37A3A3C-DC48-4EE1-8F19-B61699270DF0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33" name="Shape 886">
                <a:extLst>
                  <a:ext uri="{FF2B5EF4-FFF2-40B4-BE49-F238E27FC236}">
                    <a16:creationId xmlns:a16="http://schemas.microsoft.com/office/drawing/2014/main" id="{D3F65406-38D8-4163-9DB8-5C9445D77AEA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Shape 887">
                <a:extLst>
                  <a:ext uri="{FF2B5EF4-FFF2-40B4-BE49-F238E27FC236}">
                    <a16:creationId xmlns:a16="http://schemas.microsoft.com/office/drawing/2014/main" id="{3FE85901-95A9-450B-91B4-4C4CCC95B5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7">
            <a:extLst>
              <a:ext uri="{FF2B5EF4-FFF2-40B4-BE49-F238E27FC236}">
                <a16:creationId xmlns:a16="http://schemas.microsoft.com/office/drawing/2014/main" id="{DCE4642F-98D2-451F-88F1-578A3136083D}"/>
              </a:ext>
            </a:extLst>
          </p:cNvPr>
          <p:cNvGrpSpPr/>
          <p:nvPr/>
        </p:nvGrpSpPr>
        <p:grpSpPr>
          <a:xfrm rot="10800000">
            <a:off x="518744" y="6152094"/>
            <a:ext cx="387177" cy="357879"/>
            <a:chOff x="5171923" y="1619250"/>
            <a:chExt cx="387177" cy="357879"/>
          </a:xfrm>
        </p:grpSpPr>
        <p:sp>
          <p:nvSpPr>
            <p:cNvPr id="38" name="Shape 885">
              <a:extLst>
                <a:ext uri="{FF2B5EF4-FFF2-40B4-BE49-F238E27FC236}">
                  <a16:creationId xmlns:a16="http://schemas.microsoft.com/office/drawing/2014/main" id="{2C4B29CE-B3F7-4FD6-99CA-EB6B8F3A4CCF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9" name="Group 888">
              <a:extLst>
                <a:ext uri="{FF2B5EF4-FFF2-40B4-BE49-F238E27FC236}">
                  <a16:creationId xmlns:a16="http://schemas.microsoft.com/office/drawing/2014/main" id="{CBA2D1C7-6460-4150-9A1C-32D201D7D654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40" name="Shape 886">
                <a:extLst>
                  <a:ext uri="{FF2B5EF4-FFF2-40B4-BE49-F238E27FC236}">
                    <a16:creationId xmlns:a16="http://schemas.microsoft.com/office/drawing/2014/main" id="{D09AF27F-8F10-4420-920C-1894E5BE00FC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Shape 887">
                <a:extLst>
                  <a:ext uri="{FF2B5EF4-FFF2-40B4-BE49-F238E27FC236}">
                    <a16:creationId xmlns:a16="http://schemas.microsoft.com/office/drawing/2014/main" id="{185D0FE0-B009-436F-B973-0068638AAE7D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C32884-FE3F-4FF4-96F8-0F09CBF071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-1361" r="2324" b="10072"/>
          <a:stretch/>
        </p:blipFill>
        <p:spPr>
          <a:xfrm>
            <a:off x="3822443" y="1247201"/>
            <a:ext cx="8173617" cy="4851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BDBAC9-63A1-4180-A2A7-402B8B61CBB7}"/>
              </a:ext>
            </a:extLst>
          </p:cNvPr>
          <p:cNvSpPr txBox="1"/>
          <p:nvPr/>
        </p:nvSpPr>
        <p:spPr>
          <a:xfrm>
            <a:off x="161754" y="2060160"/>
            <a:ext cx="4015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Easy to connect user friendly UI.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ECDA-F27F-4251-90AF-5FBDA3DC57D0}"/>
              </a:ext>
            </a:extLst>
          </p:cNvPr>
          <p:cNvSpPr txBox="1"/>
          <p:nvPr/>
        </p:nvSpPr>
        <p:spPr>
          <a:xfrm>
            <a:off x="195940" y="2593389"/>
            <a:ext cx="3946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Accessible through login across the globe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46F7A-6365-4397-A90A-086D249C2B7F}"/>
              </a:ext>
            </a:extLst>
          </p:cNvPr>
          <p:cNvSpPr txBox="1"/>
          <p:nvPr/>
        </p:nvSpPr>
        <p:spPr>
          <a:xfrm>
            <a:off x="195940" y="3228960"/>
            <a:ext cx="426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Option for data saver for people with low data </a:t>
            </a:r>
            <a:r>
              <a:rPr lang="en-US" sz="1600" dirty="0" err="1">
                <a:ea typeface="微软雅黑 Light" panose="020B0502040204020203" pitchFamily="34" charset="-122"/>
              </a:rPr>
              <a:t>connectivitly</a:t>
            </a:r>
            <a:r>
              <a:rPr lang="en-US" sz="1600" dirty="0"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48C01-0F20-45EC-BBDB-F2589D1847A8}"/>
              </a:ext>
            </a:extLst>
          </p:cNvPr>
          <p:cNvSpPr txBox="1"/>
          <p:nvPr/>
        </p:nvSpPr>
        <p:spPr>
          <a:xfrm>
            <a:off x="214169" y="1487085"/>
            <a:ext cx="290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Allowing user </a:t>
            </a:r>
          </a:p>
        </p:txBody>
      </p:sp>
    </p:spTree>
    <p:extLst>
      <p:ext uri="{BB962C8B-B14F-4D97-AF65-F5344CB8AC3E}">
        <p14:creationId xmlns:p14="http://schemas.microsoft.com/office/powerpoint/2010/main" val="125132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3" name="直接连接符 1"/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B654-1082-46CD-ACED-F5F30BB7AB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" y="3823345"/>
            <a:ext cx="3266951" cy="2484552"/>
          </a:xfrm>
          <a:prstGeom prst="rect">
            <a:avLst/>
          </a:prstGeom>
        </p:spPr>
      </p:pic>
      <p:cxnSp>
        <p:nvCxnSpPr>
          <p:cNvPr id="16" name="直接连接符 1">
            <a:extLst>
              <a:ext uri="{FF2B5EF4-FFF2-40B4-BE49-F238E27FC236}">
                <a16:creationId xmlns:a16="http://schemas.microsoft.com/office/drawing/2014/main" id="{FFA24422-9BE4-48F2-8F30-AA3CCD072CE1}"/>
              </a:ext>
            </a:extLst>
          </p:cNvPr>
          <p:cNvCxnSpPr>
            <a:cxnSpLocks/>
          </p:cNvCxnSpPr>
          <p:nvPr/>
        </p:nvCxnSpPr>
        <p:spPr>
          <a:xfrm>
            <a:off x="0" y="560832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7">
            <a:extLst>
              <a:ext uri="{FF2B5EF4-FFF2-40B4-BE49-F238E27FC236}">
                <a16:creationId xmlns:a16="http://schemas.microsoft.com/office/drawing/2014/main" id="{A8373671-8453-4DF0-AFA4-F79E01C285C2}"/>
              </a:ext>
            </a:extLst>
          </p:cNvPr>
          <p:cNvGrpSpPr/>
          <p:nvPr/>
        </p:nvGrpSpPr>
        <p:grpSpPr>
          <a:xfrm>
            <a:off x="11017412" y="302869"/>
            <a:ext cx="387177" cy="357879"/>
            <a:chOff x="5171923" y="1619250"/>
            <a:chExt cx="387177" cy="357879"/>
          </a:xfrm>
        </p:grpSpPr>
        <p:sp>
          <p:nvSpPr>
            <p:cNvPr id="31" name="Shape 885">
              <a:extLst>
                <a:ext uri="{FF2B5EF4-FFF2-40B4-BE49-F238E27FC236}">
                  <a16:creationId xmlns:a16="http://schemas.microsoft.com/office/drawing/2014/main" id="{14D934E8-AD8F-4DB9-ABB2-6C0FDAEB1806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2" name="Group 888">
              <a:extLst>
                <a:ext uri="{FF2B5EF4-FFF2-40B4-BE49-F238E27FC236}">
                  <a16:creationId xmlns:a16="http://schemas.microsoft.com/office/drawing/2014/main" id="{A37A3A3C-DC48-4EE1-8F19-B61699270DF0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33" name="Shape 886">
                <a:extLst>
                  <a:ext uri="{FF2B5EF4-FFF2-40B4-BE49-F238E27FC236}">
                    <a16:creationId xmlns:a16="http://schemas.microsoft.com/office/drawing/2014/main" id="{D3F65406-38D8-4163-9DB8-5C9445D77AEA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Shape 887">
                <a:extLst>
                  <a:ext uri="{FF2B5EF4-FFF2-40B4-BE49-F238E27FC236}">
                    <a16:creationId xmlns:a16="http://schemas.microsoft.com/office/drawing/2014/main" id="{3FE85901-95A9-450B-91B4-4C4CCC95B5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7">
            <a:extLst>
              <a:ext uri="{FF2B5EF4-FFF2-40B4-BE49-F238E27FC236}">
                <a16:creationId xmlns:a16="http://schemas.microsoft.com/office/drawing/2014/main" id="{DCE4642F-98D2-451F-88F1-578A3136083D}"/>
              </a:ext>
            </a:extLst>
          </p:cNvPr>
          <p:cNvGrpSpPr/>
          <p:nvPr/>
        </p:nvGrpSpPr>
        <p:grpSpPr>
          <a:xfrm rot="10800000">
            <a:off x="518744" y="6152094"/>
            <a:ext cx="387177" cy="357879"/>
            <a:chOff x="5171923" y="1619250"/>
            <a:chExt cx="387177" cy="357879"/>
          </a:xfrm>
        </p:grpSpPr>
        <p:sp>
          <p:nvSpPr>
            <p:cNvPr id="38" name="Shape 885">
              <a:extLst>
                <a:ext uri="{FF2B5EF4-FFF2-40B4-BE49-F238E27FC236}">
                  <a16:creationId xmlns:a16="http://schemas.microsoft.com/office/drawing/2014/main" id="{2C4B29CE-B3F7-4FD6-99CA-EB6B8F3A4CCF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9" name="Group 888">
              <a:extLst>
                <a:ext uri="{FF2B5EF4-FFF2-40B4-BE49-F238E27FC236}">
                  <a16:creationId xmlns:a16="http://schemas.microsoft.com/office/drawing/2014/main" id="{CBA2D1C7-6460-4150-9A1C-32D201D7D654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40" name="Shape 886">
                <a:extLst>
                  <a:ext uri="{FF2B5EF4-FFF2-40B4-BE49-F238E27FC236}">
                    <a16:creationId xmlns:a16="http://schemas.microsoft.com/office/drawing/2014/main" id="{D09AF27F-8F10-4420-920C-1894E5BE00FC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Shape 887">
                <a:extLst>
                  <a:ext uri="{FF2B5EF4-FFF2-40B4-BE49-F238E27FC236}">
                    <a16:creationId xmlns:a16="http://schemas.microsoft.com/office/drawing/2014/main" id="{185D0FE0-B009-436F-B973-0068638AAE7D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3" name="Picture 2" descr="A collage of people&#10;&#10;Description automatically generated with medium confidence">
            <a:extLst>
              <a:ext uri="{FF2B5EF4-FFF2-40B4-BE49-F238E27FC236}">
                <a16:creationId xmlns:a16="http://schemas.microsoft.com/office/drawing/2014/main" id="{3789BE6E-F764-4A4A-9D83-5BD834C26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65" y="970302"/>
            <a:ext cx="8224250" cy="5140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6EB54B-7889-487F-AF41-ADC06D4FAAE9}"/>
              </a:ext>
            </a:extLst>
          </p:cNvPr>
          <p:cNvSpPr txBox="1"/>
          <p:nvPr/>
        </p:nvSpPr>
        <p:spPr>
          <a:xfrm>
            <a:off x="227620" y="1979341"/>
            <a:ext cx="326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More secure with the ability to ban someone from the meet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E1056-F366-43BB-81FA-1DD1783545DB}"/>
              </a:ext>
            </a:extLst>
          </p:cNvPr>
          <p:cNvSpPr txBox="1"/>
          <p:nvPr/>
        </p:nvSpPr>
        <p:spPr>
          <a:xfrm>
            <a:off x="306862" y="2767280"/>
            <a:ext cx="317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Can actually take many more participants for some kind a paid 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098F5-FBAD-4793-AD3C-44B008E949C5}"/>
              </a:ext>
            </a:extLst>
          </p:cNvPr>
          <p:cNvSpPr txBox="1"/>
          <p:nvPr/>
        </p:nvSpPr>
        <p:spPr>
          <a:xfrm>
            <a:off x="6177280" y="3429000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47029-4455-4D67-8249-89D4DFA3E131}"/>
              </a:ext>
            </a:extLst>
          </p:cNvPr>
          <p:cNvSpPr txBox="1"/>
          <p:nvPr/>
        </p:nvSpPr>
        <p:spPr>
          <a:xfrm>
            <a:off x="275798" y="1058664"/>
            <a:ext cx="327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45454"/>
                </a:solidFill>
                <a:effectLst/>
              </a:rPr>
              <a:t>With Google Workspace, you have the ability to include a phone number and PIN</a:t>
            </a:r>
            <a:endParaRPr lang="en-US" sz="1600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68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3" name="直接连接符 1"/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B654-1082-46CD-ACED-F5F30BB7AB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" y="3823345"/>
            <a:ext cx="3266951" cy="2484552"/>
          </a:xfrm>
          <a:prstGeom prst="rect">
            <a:avLst/>
          </a:prstGeom>
        </p:spPr>
      </p:pic>
      <p:cxnSp>
        <p:nvCxnSpPr>
          <p:cNvPr id="16" name="直接连接符 1">
            <a:extLst>
              <a:ext uri="{FF2B5EF4-FFF2-40B4-BE49-F238E27FC236}">
                <a16:creationId xmlns:a16="http://schemas.microsoft.com/office/drawing/2014/main" id="{FFA24422-9BE4-48F2-8F30-AA3CCD072CE1}"/>
              </a:ext>
            </a:extLst>
          </p:cNvPr>
          <p:cNvCxnSpPr>
            <a:cxnSpLocks/>
          </p:cNvCxnSpPr>
          <p:nvPr/>
        </p:nvCxnSpPr>
        <p:spPr>
          <a:xfrm>
            <a:off x="0" y="560832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7">
            <a:extLst>
              <a:ext uri="{FF2B5EF4-FFF2-40B4-BE49-F238E27FC236}">
                <a16:creationId xmlns:a16="http://schemas.microsoft.com/office/drawing/2014/main" id="{A8373671-8453-4DF0-AFA4-F79E01C285C2}"/>
              </a:ext>
            </a:extLst>
          </p:cNvPr>
          <p:cNvGrpSpPr/>
          <p:nvPr/>
        </p:nvGrpSpPr>
        <p:grpSpPr>
          <a:xfrm>
            <a:off x="11017412" y="302869"/>
            <a:ext cx="387177" cy="357879"/>
            <a:chOff x="5171923" y="1619250"/>
            <a:chExt cx="387177" cy="357879"/>
          </a:xfrm>
        </p:grpSpPr>
        <p:sp>
          <p:nvSpPr>
            <p:cNvPr id="31" name="Shape 885">
              <a:extLst>
                <a:ext uri="{FF2B5EF4-FFF2-40B4-BE49-F238E27FC236}">
                  <a16:creationId xmlns:a16="http://schemas.microsoft.com/office/drawing/2014/main" id="{14D934E8-AD8F-4DB9-ABB2-6C0FDAEB1806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2" name="Group 888">
              <a:extLst>
                <a:ext uri="{FF2B5EF4-FFF2-40B4-BE49-F238E27FC236}">
                  <a16:creationId xmlns:a16="http://schemas.microsoft.com/office/drawing/2014/main" id="{A37A3A3C-DC48-4EE1-8F19-B61699270DF0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33" name="Shape 886">
                <a:extLst>
                  <a:ext uri="{FF2B5EF4-FFF2-40B4-BE49-F238E27FC236}">
                    <a16:creationId xmlns:a16="http://schemas.microsoft.com/office/drawing/2014/main" id="{D3F65406-38D8-4163-9DB8-5C9445D77AEA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Shape 887">
                <a:extLst>
                  <a:ext uri="{FF2B5EF4-FFF2-40B4-BE49-F238E27FC236}">
                    <a16:creationId xmlns:a16="http://schemas.microsoft.com/office/drawing/2014/main" id="{3FE85901-95A9-450B-91B4-4C4CCC95B5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7">
            <a:extLst>
              <a:ext uri="{FF2B5EF4-FFF2-40B4-BE49-F238E27FC236}">
                <a16:creationId xmlns:a16="http://schemas.microsoft.com/office/drawing/2014/main" id="{DCE4642F-98D2-451F-88F1-578A3136083D}"/>
              </a:ext>
            </a:extLst>
          </p:cNvPr>
          <p:cNvGrpSpPr/>
          <p:nvPr/>
        </p:nvGrpSpPr>
        <p:grpSpPr>
          <a:xfrm rot="10800000">
            <a:off x="518744" y="6152094"/>
            <a:ext cx="387177" cy="357879"/>
            <a:chOff x="5171923" y="1619250"/>
            <a:chExt cx="387177" cy="357879"/>
          </a:xfrm>
        </p:grpSpPr>
        <p:sp>
          <p:nvSpPr>
            <p:cNvPr id="38" name="Shape 885">
              <a:extLst>
                <a:ext uri="{FF2B5EF4-FFF2-40B4-BE49-F238E27FC236}">
                  <a16:creationId xmlns:a16="http://schemas.microsoft.com/office/drawing/2014/main" id="{2C4B29CE-B3F7-4FD6-99CA-EB6B8F3A4CCF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9" name="Group 888">
              <a:extLst>
                <a:ext uri="{FF2B5EF4-FFF2-40B4-BE49-F238E27FC236}">
                  <a16:creationId xmlns:a16="http://schemas.microsoft.com/office/drawing/2014/main" id="{CBA2D1C7-6460-4150-9A1C-32D201D7D654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40" name="Shape 886">
                <a:extLst>
                  <a:ext uri="{FF2B5EF4-FFF2-40B4-BE49-F238E27FC236}">
                    <a16:creationId xmlns:a16="http://schemas.microsoft.com/office/drawing/2014/main" id="{D09AF27F-8F10-4420-920C-1894E5BE00FC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Shape 887">
                <a:extLst>
                  <a:ext uri="{FF2B5EF4-FFF2-40B4-BE49-F238E27FC236}">
                    <a16:creationId xmlns:a16="http://schemas.microsoft.com/office/drawing/2014/main" id="{185D0FE0-B009-436F-B973-0068638AAE7D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CE1056-F366-43BB-81FA-1DD1783545DB}"/>
              </a:ext>
            </a:extLst>
          </p:cNvPr>
          <p:cNvSpPr txBox="1"/>
          <p:nvPr/>
        </p:nvSpPr>
        <p:spPr>
          <a:xfrm>
            <a:off x="412337" y="3216443"/>
            <a:ext cx="3170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More than meetings. </a:t>
            </a:r>
            <a:r>
              <a:rPr lang="en-US" sz="1600" b="0" i="0" dirty="0">
                <a:solidFill>
                  <a:srgbClr val="545454"/>
                </a:solidFill>
                <a:effectLst/>
              </a:rPr>
              <a:t>Meet is fully integrated with Google Workspace.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ea typeface="微软雅黑 Light" panose="020B0502040204020203" pitchFamily="34" charset="-122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544A19-0279-4A61-8B92-49975820B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42" y="1274143"/>
            <a:ext cx="9371258" cy="50520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20DAC-FCD0-44B2-8E29-340E931C3F77}"/>
              </a:ext>
            </a:extLst>
          </p:cNvPr>
          <p:cNvSpPr txBox="1"/>
          <p:nvPr/>
        </p:nvSpPr>
        <p:spPr>
          <a:xfrm>
            <a:off x="412337" y="576821"/>
            <a:ext cx="326695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202124"/>
                </a:solidFill>
                <a:effectLst/>
              </a:rPr>
              <a:t>  Do I need to install anything?</a:t>
            </a:r>
          </a:p>
          <a:p>
            <a:pPr algn="l"/>
            <a:endParaRPr lang="en-US" sz="1600" b="0" i="0" dirty="0">
              <a:solidFill>
                <a:srgbClr val="2021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45454"/>
                </a:solidFill>
                <a:effectLst/>
              </a:rPr>
              <a:t>For users on Chrome, Firefox, Safari and new Edge, we don't require or ask for any plugins or software to be installed, Meet works entirely in the </a:t>
            </a:r>
            <a:r>
              <a:rPr lang="en-US" sz="1600" b="0" i="0" u="none" strike="noStrike" dirty="0">
                <a:solidFill>
                  <a:srgbClr val="1A73E8"/>
                </a:solidFill>
                <a:effectLst/>
                <a:hlinkClick r:id="rId4"/>
              </a:rPr>
              <a:t>browser</a:t>
            </a:r>
            <a:r>
              <a:rPr lang="en-US" sz="1600" b="0" i="0" dirty="0">
                <a:solidFill>
                  <a:srgbClr val="545454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73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: 剪去对角 8"/>
          <p:cNvSpPr/>
          <p:nvPr/>
        </p:nvSpPr>
        <p:spPr>
          <a:xfrm>
            <a:off x="4363656" y="3886027"/>
            <a:ext cx="1122745" cy="975790"/>
          </a:xfrm>
          <a:prstGeom prst="snip2DiagRect">
            <a:avLst>
              <a:gd name="adj1" fmla="val 0"/>
              <a:gd name="adj2" fmla="val 2088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">
            <a:extLst>
              <a:ext uri="{FF2B5EF4-FFF2-40B4-BE49-F238E27FC236}">
                <a16:creationId xmlns:a16="http://schemas.microsoft.com/office/drawing/2014/main" id="{5A244851-5FC8-40FD-9084-26360554E618}"/>
              </a:ext>
            </a:extLst>
          </p:cNvPr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">
            <a:extLst>
              <a:ext uri="{FF2B5EF4-FFF2-40B4-BE49-F238E27FC236}">
                <a16:creationId xmlns:a16="http://schemas.microsoft.com/office/drawing/2014/main" id="{444E1DC9-812C-491E-A64B-E876BD6D1DAA}"/>
              </a:ext>
            </a:extLst>
          </p:cNvPr>
          <p:cNvCxnSpPr>
            <a:cxnSpLocks/>
          </p:cNvCxnSpPr>
          <p:nvPr/>
        </p:nvCxnSpPr>
        <p:spPr>
          <a:xfrm>
            <a:off x="0" y="601923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5F15A5-ADD4-475B-B645-2C7E449854F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42065" y="3755637"/>
            <a:ext cx="3266951" cy="2484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94349-1D2F-4250-ADAB-84DBB8A54F95}"/>
              </a:ext>
            </a:extLst>
          </p:cNvPr>
          <p:cNvSpPr txBox="1"/>
          <p:nvPr/>
        </p:nvSpPr>
        <p:spPr>
          <a:xfrm>
            <a:off x="640510" y="1088908"/>
            <a:ext cx="53276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Arial Rounded MT Bold" panose="020F0704030504030204" pitchFamily="34" charset="0"/>
                <a:ea typeface="微软雅黑 Light" panose="020B0502040204020203" pitchFamily="34" charset="-122"/>
              </a:rPr>
              <a:t>How does google meet </a:t>
            </a:r>
            <a:r>
              <a:rPr lang="en-US" sz="3600" dirty="0">
                <a:latin typeface="Arial Rounded MT Bold" panose="020F0704030504030204" pitchFamily="34" charset="0"/>
                <a:ea typeface="微软雅黑 Light" panose="020B0502040204020203" pitchFamily="34" charset="-122"/>
              </a:rPr>
              <a:t>work</a:t>
            </a:r>
            <a:r>
              <a:rPr lang="en-US" sz="3200" dirty="0">
                <a:latin typeface="Arial Rounded MT Bold" panose="020F0704030504030204" pitchFamily="34" charset="0"/>
                <a:ea typeface="微软雅黑 Light" panose="020B0502040204020203" pitchFamily="34" charset="-122"/>
              </a:rPr>
              <a:t>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9A6E2-1192-4454-ADB2-78475BB0A28B}"/>
              </a:ext>
            </a:extLst>
          </p:cNvPr>
          <p:cNvSpPr txBox="1"/>
          <p:nvPr/>
        </p:nvSpPr>
        <p:spPr>
          <a:xfrm>
            <a:off x="640510" y="3408610"/>
            <a:ext cx="673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Participants in a meet can use in app msg, audio and video chats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47B6E-1DE4-4597-AEF7-CB507432F113}"/>
              </a:ext>
            </a:extLst>
          </p:cNvPr>
          <p:cNvSpPr txBox="1"/>
          <p:nvPr/>
        </p:nvSpPr>
        <p:spPr>
          <a:xfrm>
            <a:off x="617932" y="2596465"/>
            <a:ext cx="621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Google meet is said to an AI based system that is able to make the system more interactive.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CF9F1-D856-490C-BC15-D82EA6873F29}"/>
              </a:ext>
            </a:extLst>
          </p:cNvPr>
          <p:cNvSpPr txBox="1"/>
          <p:nvPr/>
        </p:nvSpPr>
        <p:spPr>
          <a:xfrm>
            <a:off x="640510" y="3946855"/>
            <a:ext cx="579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Google meet attract people not just school but big organization.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7121E-9B3E-471E-97E3-5FB587C92A21}"/>
              </a:ext>
            </a:extLst>
          </p:cNvPr>
          <p:cNvSpPr txBox="1"/>
          <p:nvPr/>
        </p:nvSpPr>
        <p:spPr>
          <a:xfrm>
            <a:off x="614975" y="4685334"/>
            <a:ext cx="608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Meets originally was update from  hangout app launched by google.</a:t>
            </a:r>
          </a:p>
        </p:txBody>
      </p:sp>
      <p:grpSp>
        <p:nvGrpSpPr>
          <p:cNvPr id="35" name="组合 7">
            <a:extLst>
              <a:ext uri="{FF2B5EF4-FFF2-40B4-BE49-F238E27FC236}">
                <a16:creationId xmlns:a16="http://schemas.microsoft.com/office/drawing/2014/main" id="{02BE497C-15A9-4E8B-A540-1D76BD0D1FB4}"/>
              </a:ext>
            </a:extLst>
          </p:cNvPr>
          <p:cNvGrpSpPr/>
          <p:nvPr/>
        </p:nvGrpSpPr>
        <p:grpSpPr>
          <a:xfrm>
            <a:off x="11107723" y="494776"/>
            <a:ext cx="387177" cy="357879"/>
            <a:chOff x="5171923" y="1619250"/>
            <a:chExt cx="387177" cy="357879"/>
          </a:xfrm>
        </p:grpSpPr>
        <p:sp>
          <p:nvSpPr>
            <p:cNvPr id="36" name="Shape 885">
              <a:extLst>
                <a:ext uri="{FF2B5EF4-FFF2-40B4-BE49-F238E27FC236}">
                  <a16:creationId xmlns:a16="http://schemas.microsoft.com/office/drawing/2014/main" id="{69D40A39-610B-4060-B269-D0E82B067D32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37" name="Group 888">
              <a:extLst>
                <a:ext uri="{FF2B5EF4-FFF2-40B4-BE49-F238E27FC236}">
                  <a16:creationId xmlns:a16="http://schemas.microsoft.com/office/drawing/2014/main" id="{B5E0066C-F02B-42E8-A2AE-368F699E183B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38" name="Shape 886">
                <a:extLst>
                  <a:ext uri="{FF2B5EF4-FFF2-40B4-BE49-F238E27FC236}">
                    <a16:creationId xmlns:a16="http://schemas.microsoft.com/office/drawing/2014/main" id="{18D1C0E6-C251-4DCA-A569-D9DC59277CB2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Shape 887">
                <a:extLst>
                  <a:ext uri="{FF2B5EF4-FFF2-40B4-BE49-F238E27FC236}">
                    <a16:creationId xmlns:a16="http://schemas.microsoft.com/office/drawing/2014/main" id="{448EBDAB-D18E-4757-B7AE-3DB8D4B143F6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7">
            <a:extLst>
              <a:ext uri="{FF2B5EF4-FFF2-40B4-BE49-F238E27FC236}">
                <a16:creationId xmlns:a16="http://schemas.microsoft.com/office/drawing/2014/main" id="{4519984F-3A48-4E03-AC15-6DCD1B8A57D9}"/>
              </a:ext>
            </a:extLst>
          </p:cNvPr>
          <p:cNvGrpSpPr/>
          <p:nvPr/>
        </p:nvGrpSpPr>
        <p:grpSpPr>
          <a:xfrm rot="10800000">
            <a:off x="526872" y="6166861"/>
            <a:ext cx="387177" cy="357879"/>
            <a:chOff x="5171923" y="1619250"/>
            <a:chExt cx="387177" cy="357879"/>
          </a:xfrm>
        </p:grpSpPr>
        <p:sp>
          <p:nvSpPr>
            <p:cNvPr id="46" name="Shape 885">
              <a:extLst>
                <a:ext uri="{FF2B5EF4-FFF2-40B4-BE49-F238E27FC236}">
                  <a16:creationId xmlns:a16="http://schemas.microsoft.com/office/drawing/2014/main" id="{A6842771-CD2A-4BBE-94CE-227F401173B5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47" name="Group 888">
              <a:extLst>
                <a:ext uri="{FF2B5EF4-FFF2-40B4-BE49-F238E27FC236}">
                  <a16:creationId xmlns:a16="http://schemas.microsoft.com/office/drawing/2014/main" id="{F7C3AA88-1A3C-4FD2-89D9-06EA0DF60DA6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48" name="Shape 886">
                <a:extLst>
                  <a:ext uri="{FF2B5EF4-FFF2-40B4-BE49-F238E27FC236}">
                    <a16:creationId xmlns:a16="http://schemas.microsoft.com/office/drawing/2014/main" id="{38012A7F-254E-4E76-AD60-C58CBE9B6147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Shape 887">
                <a:extLst>
                  <a:ext uri="{FF2B5EF4-FFF2-40B4-BE49-F238E27FC236}">
                    <a16:creationId xmlns:a16="http://schemas.microsoft.com/office/drawing/2014/main" id="{19C009F0-904A-4D75-A8F2-FA92FE7AD8A3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 3"/>
          <p:cNvSpPr txBox="1"/>
          <p:nvPr/>
        </p:nvSpPr>
        <p:spPr>
          <a:xfrm>
            <a:off x="582533" y="2493885"/>
            <a:ext cx="6468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5090B"/>
                </a:solidFill>
                <a:effectLst/>
              </a:rPr>
              <a:t>Google Meet was called “Hangout Meet.” Meet is a component of Google’s G-Suite—a collection of cloud-based productivity apps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4" name="文本框 4"/>
          <p:cNvSpPr txBox="1"/>
          <p:nvPr/>
        </p:nvSpPr>
        <p:spPr>
          <a:xfrm>
            <a:off x="582533" y="3425807"/>
            <a:ext cx="5689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5090B"/>
                </a:solidFill>
                <a:effectLst/>
              </a:rPr>
              <a:t>G-Suite </a:t>
            </a:r>
            <a:r>
              <a:rPr lang="en-US" sz="1600" dirty="0">
                <a:solidFill>
                  <a:srgbClr val="333333"/>
                </a:solidFill>
                <a:cs typeface="Arial" panose="020B0604020202020204" pitchFamily="34" charset="0"/>
              </a:rPr>
              <a:t>plans start at $6 a month per user</a:t>
            </a:r>
            <a:r>
              <a:rPr lang="en-US" sz="1600" i="0" dirty="0">
                <a:solidFill>
                  <a:srgbClr val="05090B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05090B"/>
                </a:solidFill>
                <a:effectLst/>
              </a:rPr>
              <a:t>and go all the way to $25 a month per user.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5" name="文本框 1"/>
          <p:cNvSpPr txBox="1"/>
          <p:nvPr/>
        </p:nvSpPr>
        <p:spPr>
          <a:xfrm>
            <a:off x="776122" y="865632"/>
            <a:ext cx="5242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altLang="zh-CN" sz="4000" dirty="0"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much meet make?</a:t>
            </a:r>
          </a:p>
        </p:txBody>
      </p:sp>
      <p:grpSp>
        <p:nvGrpSpPr>
          <p:cNvPr id="41" name="组合 7"/>
          <p:cNvGrpSpPr/>
          <p:nvPr/>
        </p:nvGrpSpPr>
        <p:grpSpPr>
          <a:xfrm>
            <a:off x="11028701" y="507753"/>
            <a:ext cx="387177" cy="357879"/>
            <a:chOff x="5171923" y="1619250"/>
            <a:chExt cx="387177" cy="357879"/>
          </a:xfrm>
        </p:grpSpPr>
        <p:sp>
          <p:nvSpPr>
            <p:cNvPr id="1048656" name="Shape 885"/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42" name="Group 888"/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1048657" name="Shape 886"/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48658" name="Shape 887"/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cxnSp>
        <p:nvCxnSpPr>
          <p:cNvPr id="15" name="直接连接符 1">
            <a:extLst>
              <a:ext uri="{FF2B5EF4-FFF2-40B4-BE49-F238E27FC236}">
                <a16:creationId xmlns:a16="http://schemas.microsoft.com/office/drawing/2014/main" id="{1D0F00A3-54E0-424C-88ED-B203EE867320}"/>
              </a:ext>
            </a:extLst>
          </p:cNvPr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">
            <a:extLst>
              <a:ext uri="{FF2B5EF4-FFF2-40B4-BE49-F238E27FC236}">
                <a16:creationId xmlns:a16="http://schemas.microsoft.com/office/drawing/2014/main" id="{67F3C9E3-B7F6-435F-8E7D-1D852B0EC202}"/>
              </a:ext>
            </a:extLst>
          </p:cNvPr>
          <p:cNvCxnSpPr>
            <a:cxnSpLocks/>
          </p:cNvCxnSpPr>
          <p:nvPr/>
        </p:nvCxnSpPr>
        <p:spPr>
          <a:xfrm>
            <a:off x="0" y="648223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43E04DF-A6D6-4E64-A9B7-34A8B09183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18405" y="3775734"/>
            <a:ext cx="3266951" cy="2484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A05687-69D0-4504-A6F8-530B6065ACF2}"/>
              </a:ext>
            </a:extLst>
          </p:cNvPr>
          <p:cNvSpPr txBox="1"/>
          <p:nvPr/>
        </p:nvSpPr>
        <p:spPr>
          <a:xfrm>
            <a:off x="581641" y="4214610"/>
            <a:ext cx="725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 Light" panose="020B0502040204020203" pitchFamily="34" charset="-122"/>
              </a:rPr>
              <a:t>G-suite with the help of google meet has made $19 million dollars across the globe till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C304C-CFFC-4A82-A78B-CE4D9D6499C9}"/>
              </a:ext>
            </a:extLst>
          </p:cNvPr>
          <p:cNvSpPr txBox="1"/>
          <p:nvPr/>
        </p:nvSpPr>
        <p:spPr>
          <a:xfrm>
            <a:off x="579585" y="5018010"/>
            <a:ext cx="5574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5090B"/>
                </a:solidFill>
                <a:effectLst/>
              </a:rPr>
              <a:t>The cost of the plan determines how many people can participate in a Meet video conference and security.</a:t>
            </a:r>
            <a:endParaRPr lang="en-US" sz="1600" dirty="0">
              <a:ea typeface="微软雅黑 Light" panose="020B0502040204020203" pitchFamily="34" charset="-122"/>
            </a:endParaRPr>
          </a:p>
        </p:txBody>
      </p:sp>
      <p:grpSp>
        <p:nvGrpSpPr>
          <p:cNvPr id="23" name="组合 7">
            <a:extLst>
              <a:ext uri="{FF2B5EF4-FFF2-40B4-BE49-F238E27FC236}">
                <a16:creationId xmlns:a16="http://schemas.microsoft.com/office/drawing/2014/main" id="{6432CD74-E368-4068-8DE6-0FABA9CA3591}"/>
              </a:ext>
            </a:extLst>
          </p:cNvPr>
          <p:cNvGrpSpPr/>
          <p:nvPr/>
        </p:nvGrpSpPr>
        <p:grpSpPr>
          <a:xfrm rot="10800000">
            <a:off x="582533" y="6209777"/>
            <a:ext cx="387177" cy="357879"/>
            <a:chOff x="5171923" y="1619250"/>
            <a:chExt cx="387177" cy="357879"/>
          </a:xfrm>
        </p:grpSpPr>
        <p:sp>
          <p:nvSpPr>
            <p:cNvPr id="24" name="Shape 885">
              <a:extLst>
                <a:ext uri="{FF2B5EF4-FFF2-40B4-BE49-F238E27FC236}">
                  <a16:creationId xmlns:a16="http://schemas.microsoft.com/office/drawing/2014/main" id="{FD6C0134-A8A2-40EA-A9CD-914A142A4E5E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25" name="Group 888">
              <a:extLst>
                <a:ext uri="{FF2B5EF4-FFF2-40B4-BE49-F238E27FC236}">
                  <a16:creationId xmlns:a16="http://schemas.microsoft.com/office/drawing/2014/main" id="{31E2B8BF-F9A5-4B8B-84DA-1A869553CC61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26" name="Shape 886">
                <a:extLst>
                  <a:ext uri="{FF2B5EF4-FFF2-40B4-BE49-F238E27FC236}">
                    <a16:creationId xmlns:a16="http://schemas.microsoft.com/office/drawing/2014/main" id="{443D2CB3-1C20-4C8A-8252-419CB7667986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Shape 887">
                <a:extLst>
                  <a:ext uri="{FF2B5EF4-FFF2-40B4-BE49-F238E27FC236}">
                    <a16:creationId xmlns:a16="http://schemas.microsoft.com/office/drawing/2014/main" id="{ECB4A87D-C42F-4AA3-A4D6-38A3ADE03999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82FE20C-5731-4BB2-9476-AACDE19899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7"/>
          <a:stretch/>
        </p:blipFill>
        <p:spPr>
          <a:xfrm>
            <a:off x="8971301" y="1188059"/>
            <a:ext cx="2057400" cy="2047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7"/>
          <p:cNvGrpSpPr/>
          <p:nvPr/>
        </p:nvGrpSpPr>
        <p:grpSpPr>
          <a:xfrm>
            <a:off x="11028701" y="385833"/>
            <a:ext cx="387177" cy="357879"/>
            <a:chOff x="5171923" y="1619250"/>
            <a:chExt cx="387177" cy="357879"/>
          </a:xfrm>
        </p:grpSpPr>
        <p:sp>
          <p:nvSpPr>
            <p:cNvPr id="1048656" name="Shape 885"/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42" name="Group 888"/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1048657" name="Shape 886"/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48658" name="Shape 887"/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cxnSp>
        <p:nvCxnSpPr>
          <p:cNvPr id="15" name="直接连接符 1">
            <a:extLst>
              <a:ext uri="{FF2B5EF4-FFF2-40B4-BE49-F238E27FC236}">
                <a16:creationId xmlns:a16="http://schemas.microsoft.com/office/drawing/2014/main" id="{1D0F00A3-54E0-424C-88ED-B203EE867320}"/>
              </a:ext>
            </a:extLst>
          </p:cNvPr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">
            <a:extLst>
              <a:ext uri="{FF2B5EF4-FFF2-40B4-BE49-F238E27FC236}">
                <a16:creationId xmlns:a16="http://schemas.microsoft.com/office/drawing/2014/main" id="{67F3C9E3-B7F6-435F-8E7D-1D852B0EC202}"/>
              </a:ext>
            </a:extLst>
          </p:cNvPr>
          <p:cNvCxnSpPr>
            <a:cxnSpLocks/>
          </p:cNvCxnSpPr>
          <p:nvPr/>
        </p:nvCxnSpPr>
        <p:spPr>
          <a:xfrm>
            <a:off x="0" y="556783"/>
            <a:ext cx="12192000" cy="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43E04DF-A6D6-4E64-A9B7-34A8B09183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6742"/>
            <a:ext cx="2990980" cy="2237475"/>
          </a:xfrm>
          <a:prstGeom prst="rect">
            <a:avLst/>
          </a:prstGeom>
        </p:spPr>
      </p:pic>
      <p:grpSp>
        <p:nvGrpSpPr>
          <p:cNvPr id="23" name="组合 7">
            <a:extLst>
              <a:ext uri="{FF2B5EF4-FFF2-40B4-BE49-F238E27FC236}">
                <a16:creationId xmlns:a16="http://schemas.microsoft.com/office/drawing/2014/main" id="{6432CD74-E368-4068-8DE6-0FABA9CA3591}"/>
              </a:ext>
            </a:extLst>
          </p:cNvPr>
          <p:cNvGrpSpPr/>
          <p:nvPr/>
        </p:nvGrpSpPr>
        <p:grpSpPr>
          <a:xfrm rot="10800000">
            <a:off x="582533" y="6209777"/>
            <a:ext cx="387177" cy="357879"/>
            <a:chOff x="5171923" y="1619250"/>
            <a:chExt cx="387177" cy="357879"/>
          </a:xfrm>
        </p:grpSpPr>
        <p:sp>
          <p:nvSpPr>
            <p:cNvPr id="24" name="Shape 885">
              <a:extLst>
                <a:ext uri="{FF2B5EF4-FFF2-40B4-BE49-F238E27FC236}">
                  <a16:creationId xmlns:a16="http://schemas.microsoft.com/office/drawing/2014/main" id="{FD6C0134-A8A2-40EA-A9CD-914A142A4E5E}"/>
                </a:ext>
              </a:extLst>
            </p:cNvPr>
            <p:cNvSpPr/>
            <p:nvPr/>
          </p:nvSpPr>
          <p:spPr>
            <a:xfrm rot="16200000" flipV="1">
              <a:off x="5186572" y="1604601"/>
              <a:ext cx="357879" cy="3871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Arial" panose="020B0604020202020204" pitchFamily="34" charset="0"/>
              </a:endParaRPr>
            </a:p>
          </p:txBody>
        </p:sp>
        <p:grpSp>
          <p:nvGrpSpPr>
            <p:cNvPr id="25" name="Group 888">
              <a:extLst>
                <a:ext uri="{FF2B5EF4-FFF2-40B4-BE49-F238E27FC236}">
                  <a16:creationId xmlns:a16="http://schemas.microsoft.com/office/drawing/2014/main" id="{31E2B8BF-F9A5-4B8B-84DA-1A869553CC61}"/>
                </a:ext>
              </a:extLst>
            </p:cNvPr>
            <p:cNvGrpSpPr/>
            <p:nvPr/>
          </p:nvGrpSpPr>
          <p:grpSpPr>
            <a:xfrm rot="16200000" flipV="1">
              <a:off x="5303909" y="1710067"/>
              <a:ext cx="116405" cy="185909"/>
              <a:chOff x="0" y="0"/>
              <a:chExt cx="441903" cy="652354"/>
            </a:xfrm>
          </p:grpSpPr>
          <p:sp>
            <p:nvSpPr>
              <p:cNvPr id="26" name="Shape 886">
                <a:extLst>
                  <a:ext uri="{FF2B5EF4-FFF2-40B4-BE49-F238E27FC236}">
                    <a16:creationId xmlns:a16="http://schemas.microsoft.com/office/drawing/2014/main" id="{443D2CB3-1C20-4C8A-8252-419CB7667986}"/>
                  </a:ext>
                </a:extLst>
              </p:cNvPr>
              <p:cNvSpPr/>
              <p:nvPr/>
            </p:nvSpPr>
            <p:spPr>
              <a:xfrm>
                <a:off x="-1" y="325072"/>
                <a:ext cx="441905" cy="32728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Shape 887">
                <a:extLst>
                  <a:ext uri="{FF2B5EF4-FFF2-40B4-BE49-F238E27FC236}">
                    <a16:creationId xmlns:a16="http://schemas.microsoft.com/office/drawing/2014/main" id="{ECB4A87D-C42F-4AA3-A4D6-38A3ADE03999}"/>
                  </a:ext>
                </a:extLst>
              </p:cNvPr>
              <p:cNvSpPr/>
              <p:nvPr/>
            </p:nvSpPr>
            <p:spPr>
              <a:xfrm flipV="1">
                <a:off x="0" y="0"/>
                <a:ext cx="441903" cy="325073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8E9D249-C3E9-4B73-9D7F-55081A165964}"/>
              </a:ext>
            </a:extLst>
          </p:cNvPr>
          <p:cNvSpPr txBox="1"/>
          <p:nvPr/>
        </p:nvSpPr>
        <p:spPr>
          <a:xfrm>
            <a:off x="158620" y="788694"/>
            <a:ext cx="23793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Amasis MT Pro Medium" panose="02040604050005020304" pitchFamily="18" charset="0"/>
              </a:rPr>
              <a:t>Leading companies trust Google Meet</a:t>
            </a:r>
          </a:p>
          <a:p>
            <a:pPr algn="l"/>
            <a:endParaRPr 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8AC34-4FC2-4D5C-AF1A-33AAFFD80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59" t="42722" r="65474" b="49977"/>
          <a:stretch/>
        </p:blipFill>
        <p:spPr>
          <a:xfrm>
            <a:off x="4422045" y="865632"/>
            <a:ext cx="2597021" cy="9983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67FCC9-C0B8-4799-A456-F056DBDCE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57" t="38912" r="51250" b="47736"/>
          <a:stretch/>
        </p:blipFill>
        <p:spPr>
          <a:xfrm>
            <a:off x="2537927" y="2541708"/>
            <a:ext cx="2343030" cy="13139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A315F3-9256-49B3-AD5A-9D6B6AE00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52" t="41361" r="37704" b="48707"/>
          <a:stretch/>
        </p:blipFill>
        <p:spPr>
          <a:xfrm>
            <a:off x="9734796" y="2729249"/>
            <a:ext cx="2298584" cy="11733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210729-1113-4D41-BE4B-D6D739F9D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70" t="39800" r="24235" b="48614"/>
          <a:stretch/>
        </p:blipFill>
        <p:spPr>
          <a:xfrm>
            <a:off x="4520716" y="4382881"/>
            <a:ext cx="2361455" cy="18116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05EEC8-1398-4C55-8831-20C4EF58B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00" t="51386" r="66583" b="38801"/>
          <a:stretch/>
        </p:blipFill>
        <p:spPr>
          <a:xfrm>
            <a:off x="7944267" y="835520"/>
            <a:ext cx="1790529" cy="8293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A75CEA2-84D0-41DA-9423-82B2D33C3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50" t="51386" r="55166" b="37328"/>
          <a:stretch/>
        </p:blipFill>
        <p:spPr>
          <a:xfrm>
            <a:off x="5139489" y="2615042"/>
            <a:ext cx="1162135" cy="13213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6B5E6A-B66C-49B2-90F4-77FF04F2A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10" t="52339" r="37334" b="39556"/>
          <a:stretch/>
        </p:blipFill>
        <p:spPr>
          <a:xfrm>
            <a:off x="7265200" y="2861069"/>
            <a:ext cx="1993060" cy="8293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5F557E0-F73E-46CE-ACAB-6630EFA3C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82" t="52340" r="24750" b="38667"/>
          <a:stretch/>
        </p:blipFill>
        <p:spPr>
          <a:xfrm>
            <a:off x="8508606" y="4612564"/>
            <a:ext cx="1648876" cy="12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86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A161C"/>
      </a:accent1>
      <a:accent2>
        <a:srgbClr val="F17F82"/>
      </a:accent2>
      <a:accent3>
        <a:srgbClr val="61615E"/>
      </a:accent3>
      <a:accent4>
        <a:srgbClr val="7B7B79"/>
      </a:accent4>
      <a:accent5>
        <a:srgbClr val="9E9E9C"/>
      </a:accent5>
      <a:accent6>
        <a:srgbClr val="CACAC8"/>
      </a:accent6>
      <a:hlink>
        <a:srgbClr val="046DA3"/>
      </a:hlink>
      <a:folHlink>
        <a:srgbClr val="BFBFBF"/>
      </a:folHlink>
    </a:clrScheme>
    <a:fontScheme name="自定义 7">
      <a:majorFont>
        <a:latin typeface="思源黑体 CN Medium"/>
        <a:ea typeface="思源黑体 CN Medium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noFill/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600"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A161C"/>
    </a:accent1>
    <a:accent2>
      <a:srgbClr val="F17F82"/>
    </a:accent2>
    <a:accent3>
      <a:srgbClr val="61615E"/>
    </a:accent3>
    <a:accent4>
      <a:srgbClr val="7B7B79"/>
    </a:accent4>
    <a:accent5>
      <a:srgbClr val="9E9E9C"/>
    </a:accent5>
    <a:accent6>
      <a:srgbClr val="CACAC8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415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微软雅黑 Light</vt:lpstr>
      <vt:lpstr>Arial Rounded MT Bold</vt:lpstr>
      <vt:lpstr>Arial</vt:lpstr>
      <vt:lpstr>Arial Black</vt:lpstr>
      <vt:lpstr>Amasis MT 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yaoming</dc:creator>
  <cp:lastModifiedBy>FYIT_2Ó _Abhishek</cp:lastModifiedBy>
  <cp:revision>5</cp:revision>
  <dcterms:created xsi:type="dcterms:W3CDTF">2019-06-12T23:25:00Z</dcterms:created>
  <dcterms:modified xsi:type="dcterms:W3CDTF">2022-02-10T17:50:51Z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1033-11.2.0.9075</vt:lpwstr>
  </property>
  <property fmtid="{D5CDD505-2E9C-101B-9397-08002B2CF9AE}" pid="3" name="ICV">
    <vt:lpwstr>fec82dfb95b8437784e5fbea429659cf</vt:lpwstr>
  </property>
</Properties>
</file>