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CE3A-FB70-4B88-B8C2-D2BD682F4602}"/>
              </a:ext>
            </a:extLst>
          </p:cNvPr>
          <p:cNvSpPr>
            <a:spLocks noGrp="1"/>
          </p:cNvSpPr>
          <p:nvPr>
            <p:ph type="ctrTitle"/>
          </p:nvPr>
        </p:nvSpPr>
        <p:spPr/>
        <p:txBody>
          <a:bodyPr>
            <a:normAutofit/>
          </a:bodyPr>
          <a:lstStyle/>
          <a:p>
            <a:r>
              <a:rPr lang="en-US" sz="6600" b="1" u="sng" dirty="0">
                <a:solidFill>
                  <a:schemeClr val="bg1"/>
                </a:solidFill>
                <a:latin typeface="Times New Roman" panose="02020603050405020304" pitchFamily="18" charset="0"/>
                <a:cs typeface="Times New Roman" panose="02020603050405020304" pitchFamily="18" charset="0"/>
              </a:rPr>
              <a:t>Cloud Storage</a:t>
            </a:r>
          </a:p>
        </p:txBody>
      </p:sp>
      <p:sp>
        <p:nvSpPr>
          <p:cNvPr id="3" name="Subtitle 2">
            <a:extLst>
              <a:ext uri="{FF2B5EF4-FFF2-40B4-BE49-F238E27FC236}">
                <a16:creationId xmlns:a16="http://schemas.microsoft.com/office/drawing/2014/main" id="{1321A54A-1B1F-490E-B9FF-A205C915746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32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D3D4-2F99-404E-BC84-169931775CEA}"/>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F48EC939-F4FA-4C06-B595-808420DE861F}"/>
              </a:ext>
            </a:extLst>
          </p:cNvPr>
          <p:cNvSpPr>
            <a:spLocks noGrp="1"/>
          </p:cNvSpPr>
          <p:nvPr>
            <p:ph idx="1"/>
          </p:nvPr>
        </p:nvSpPr>
        <p:spPr/>
        <p:txBody>
          <a:bodyPr/>
          <a:lstStyle/>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What is cloud storage?</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How does cloud storage works?</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Advantages of cloud storage</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1404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56CB-3E56-46F1-9FC2-4887A90B6B27}"/>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B0C723C-D719-45C5-8A18-1E6DFBAA7D49}"/>
              </a:ext>
            </a:extLst>
          </p:cNvPr>
          <p:cNvSpPr>
            <a:spLocks noGrp="1"/>
          </p:cNvSpPr>
          <p:nvPr>
            <p:ph idx="1"/>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Cloud storage </a:t>
            </a:r>
            <a:r>
              <a:rPr lang="en-US" dirty="0">
                <a:solidFill>
                  <a:schemeClr val="bg1"/>
                </a:solidFill>
                <a:latin typeface="Times New Roman" panose="02020603050405020304" pitchFamily="18" charset="0"/>
                <a:cs typeface="Times New Roman" panose="02020603050405020304" pitchFamily="18" charset="0"/>
              </a:rPr>
              <a:t>is a model of data storage in which the digital data is stored in logical pools, the physical storage spans multiple servers (and often locations), and the physical environment is typically owned and managed by a hosting company.</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953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4F32-E479-4530-9BE1-B846B274BA49}"/>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What is cloud storage?</a:t>
            </a:r>
          </a:p>
        </p:txBody>
      </p:sp>
      <p:sp>
        <p:nvSpPr>
          <p:cNvPr id="3" name="Content Placeholder 2">
            <a:extLst>
              <a:ext uri="{FF2B5EF4-FFF2-40B4-BE49-F238E27FC236}">
                <a16:creationId xmlns:a16="http://schemas.microsoft.com/office/drawing/2014/main" id="{95A97BB3-1DD1-4A90-BE14-59B7F10B452E}"/>
              </a:ext>
            </a:extLst>
          </p:cNvPr>
          <p:cNvSpPr>
            <a:spLocks noGrp="1"/>
          </p:cNvSpPr>
          <p:nvPr>
            <p:ph idx="1"/>
          </p:nvPr>
        </p:nvSpPr>
        <p:spPr/>
        <p:txBody>
          <a:bodyPr>
            <a:normAutofit lnSpcReduction="10000"/>
          </a:bodyPr>
          <a:lstStyle/>
          <a:p>
            <a:pPr>
              <a:buFont typeface="Wingdings" panose="05000000000000000000" pitchFamily="2" charset="2"/>
              <a:buChar char="Ø"/>
            </a:pPr>
            <a:r>
              <a:rPr lang="en-US" b="1" dirty="0">
                <a:solidFill>
                  <a:schemeClr val="bg1"/>
                </a:solidFill>
                <a:latin typeface="Times New Roman" panose="02020603050405020304" pitchFamily="18" charset="0"/>
                <a:cs typeface="Times New Roman" panose="02020603050405020304" pitchFamily="18" charset="0"/>
              </a:rPr>
              <a:t>History</a:t>
            </a:r>
          </a:p>
          <a:p>
            <a:pPr>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J.C.R. </a:t>
            </a:r>
            <a:r>
              <a:rPr lang="en-US" dirty="0" err="1">
                <a:solidFill>
                  <a:schemeClr val="bg1"/>
                </a:solidFill>
                <a:latin typeface="Times New Roman" panose="02020603050405020304" pitchFamily="18" charset="0"/>
                <a:cs typeface="Times New Roman" panose="02020603050405020304" pitchFamily="18" charset="0"/>
              </a:rPr>
              <a:t>Licklider</a:t>
            </a:r>
            <a:r>
              <a:rPr lang="en-US" dirty="0">
                <a:solidFill>
                  <a:schemeClr val="bg1"/>
                </a:solidFill>
                <a:latin typeface="Times New Roman" panose="02020603050405020304" pitchFamily="18" charset="0"/>
                <a:cs typeface="Times New Roman" panose="02020603050405020304" pitchFamily="18" charset="0"/>
              </a:rPr>
              <a:t> – One of the fathers of the cloud based computing idea.</a:t>
            </a:r>
          </a:p>
          <a:p>
            <a:pPr>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Global network that allows access from anywhere at anytime.</a:t>
            </a:r>
          </a:p>
          <a:p>
            <a:pPr>
              <a:buFont typeface="Wingdings" panose="05000000000000000000" pitchFamily="2" charset="2"/>
              <a:buChar char="Ø"/>
            </a:pPr>
            <a:r>
              <a:rPr lang="en-US" b="1" dirty="0">
                <a:solidFill>
                  <a:schemeClr val="bg1"/>
                </a:solidFill>
                <a:latin typeface="Times New Roman" panose="02020603050405020304" pitchFamily="18" charset="0"/>
                <a:cs typeface="Times New Roman" panose="02020603050405020304" pitchFamily="18" charset="0"/>
              </a:rPr>
              <a:t>Concept</a:t>
            </a:r>
          </a:p>
          <a:p>
            <a:pPr>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Cloud storage is a service model in which data is maintained , managed and backed up remotely and made available to users over a network (typically the Internet).</a:t>
            </a:r>
          </a:p>
        </p:txBody>
      </p:sp>
      <p:pic>
        <p:nvPicPr>
          <p:cNvPr id="4" name="Picture 3">
            <a:extLst>
              <a:ext uri="{FF2B5EF4-FFF2-40B4-BE49-F238E27FC236}">
                <a16:creationId xmlns:a16="http://schemas.microsoft.com/office/drawing/2014/main" id="{66C57873-18F5-411D-89F2-41599964C33E}"/>
              </a:ext>
            </a:extLst>
          </p:cNvPr>
          <p:cNvPicPr>
            <a:picLocks noChangeAspect="1"/>
          </p:cNvPicPr>
          <p:nvPr/>
        </p:nvPicPr>
        <p:blipFill>
          <a:blip r:embed="rId2"/>
          <a:stretch>
            <a:fillRect/>
          </a:stretch>
        </p:blipFill>
        <p:spPr>
          <a:xfrm>
            <a:off x="8752250" y="141287"/>
            <a:ext cx="3094221" cy="2433031"/>
          </a:xfrm>
          <a:prstGeom prst="rect">
            <a:avLst/>
          </a:prstGeom>
        </p:spPr>
      </p:pic>
    </p:spTree>
    <p:extLst>
      <p:ext uri="{BB962C8B-B14F-4D97-AF65-F5344CB8AC3E}">
        <p14:creationId xmlns:p14="http://schemas.microsoft.com/office/powerpoint/2010/main" val="3278476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0EED-09F6-48C7-AD35-DF8B4883DDB2}"/>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How does cloud storage works?</a:t>
            </a:r>
          </a:p>
        </p:txBody>
      </p:sp>
      <p:sp>
        <p:nvSpPr>
          <p:cNvPr id="3" name="Content Placeholder 2">
            <a:extLst>
              <a:ext uri="{FF2B5EF4-FFF2-40B4-BE49-F238E27FC236}">
                <a16:creationId xmlns:a16="http://schemas.microsoft.com/office/drawing/2014/main" id="{AECC0088-34A9-4EF9-A05D-139D4E0A7AF7}"/>
              </a:ext>
            </a:extLst>
          </p:cNvPr>
          <p:cNvSpPr>
            <a:spLocks noGrp="1"/>
          </p:cNvSpPr>
          <p:nvPr>
            <p:ph idx="1"/>
          </p:nvPr>
        </p:nvSpPr>
        <p:spPr/>
        <p:txBody>
          <a:bodyPr>
            <a:normAutofit fontScale="92500" lnSpcReduction="10000"/>
          </a:bodyPr>
          <a:lstStyle/>
          <a:p>
            <a:r>
              <a:rPr lang="en-US" b="1" dirty="0">
                <a:solidFill>
                  <a:schemeClr val="bg1"/>
                </a:solidFill>
                <a:latin typeface="Times New Roman" panose="02020603050405020304" pitchFamily="18" charset="0"/>
                <a:cs typeface="Times New Roman" panose="02020603050405020304" pitchFamily="18" charset="0"/>
              </a:rPr>
              <a:t>Redundancy</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Core of cloud computing </a:t>
            </a:r>
          </a:p>
          <a:p>
            <a:r>
              <a:rPr lang="en-US" b="1" dirty="0">
                <a:solidFill>
                  <a:schemeClr val="bg1"/>
                </a:solidFill>
                <a:latin typeface="Times New Roman" panose="02020603050405020304" pitchFamily="18" charset="0"/>
                <a:cs typeface="Times New Roman" panose="02020603050405020304" pitchFamily="18" charset="0"/>
              </a:rPr>
              <a:t>Equipment</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Data servers</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Power suppliers</a:t>
            </a:r>
          </a:p>
          <a:p>
            <a:r>
              <a:rPr lang="en-US" b="1" dirty="0">
                <a:solidFill>
                  <a:schemeClr val="bg1"/>
                </a:solidFill>
                <a:latin typeface="Times New Roman" panose="02020603050405020304" pitchFamily="18" charset="0"/>
                <a:cs typeface="Times New Roman" panose="02020603050405020304" pitchFamily="18" charset="0"/>
              </a:rPr>
              <a:t>Data files</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Replications</a:t>
            </a:r>
          </a:p>
        </p:txBody>
      </p:sp>
      <p:pic>
        <p:nvPicPr>
          <p:cNvPr id="6" name="Picture 5">
            <a:extLst>
              <a:ext uri="{FF2B5EF4-FFF2-40B4-BE49-F238E27FC236}">
                <a16:creationId xmlns:a16="http://schemas.microsoft.com/office/drawing/2014/main" id="{A736E114-F480-447D-86D4-19AA64EEB097}"/>
              </a:ext>
            </a:extLst>
          </p:cNvPr>
          <p:cNvPicPr>
            <a:picLocks noChangeAspect="1"/>
          </p:cNvPicPr>
          <p:nvPr/>
        </p:nvPicPr>
        <p:blipFill>
          <a:blip r:embed="rId2"/>
          <a:stretch>
            <a:fillRect/>
          </a:stretch>
        </p:blipFill>
        <p:spPr>
          <a:xfrm>
            <a:off x="5559630" y="1842654"/>
            <a:ext cx="5880760" cy="4116532"/>
          </a:xfrm>
          <a:prstGeom prst="rect">
            <a:avLst/>
          </a:prstGeom>
        </p:spPr>
      </p:pic>
    </p:spTree>
    <p:extLst>
      <p:ext uri="{BB962C8B-B14F-4D97-AF65-F5344CB8AC3E}">
        <p14:creationId xmlns:p14="http://schemas.microsoft.com/office/powerpoint/2010/main" val="586322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5EC2-9623-4DC0-93C7-302B214D8269}"/>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Advantages of cloud storage</a:t>
            </a:r>
          </a:p>
        </p:txBody>
      </p:sp>
      <p:sp>
        <p:nvSpPr>
          <p:cNvPr id="3" name="Content Placeholder 2">
            <a:extLst>
              <a:ext uri="{FF2B5EF4-FFF2-40B4-BE49-F238E27FC236}">
                <a16:creationId xmlns:a16="http://schemas.microsoft.com/office/drawing/2014/main" id="{711674CD-39E4-4288-AB24-BB6426822062}"/>
              </a:ext>
            </a:extLst>
          </p:cNvPr>
          <p:cNvSpPr>
            <a:spLocks noGrp="1"/>
          </p:cNvSpPr>
          <p:nvPr>
            <p:ph idx="1"/>
          </p:nvPr>
        </p:nvSpPr>
        <p:spPr/>
        <p:txBody>
          <a:bodyPr/>
          <a:lstStyle/>
          <a:p>
            <a:pPr marL="514350" indent="-514350">
              <a:buFont typeface="+mj-lt"/>
              <a:buAutoNum type="romanLcPeriod"/>
            </a:pPr>
            <a:r>
              <a:rPr lang="en-US" dirty="0">
                <a:solidFill>
                  <a:schemeClr val="bg1"/>
                </a:solidFill>
                <a:latin typeface="Times New Roman" panose="02020603050405020304" pitchFamily="18" charset="0"/>
                <a:cs typeface="Times New Roman" panose="02020603050405020304" pitchFamily="18" charset="0"/>
              </a:rPr>
              <a:t>Usability</a:t>
            </a:r>
          </a:p>
          <a:p>
            <a:pPr marL="514350" indent="-514350">
              <a:buFont typeface="+mj-lt"/>
              <a:buAutoNum type="romanLcPeriod"/>
            </a:pPr>
            <a:r>
              <a:rPr lang="en-US" dirty="0">
                <a:solidFill>
                  <a:schemeClr val="bg1"/>
                </a:solidFill>
                <a:latin typeface="Times New Roman" panose="02020603050405020304" pitchFamily="18" charset="0"/>
                <a:cs typeface="Times New Roman" panose="02020603050405020304" pitchFamily="18" charset="0"/>
              </a:rPr>
              <a:t>Bandwidth</a:t>
            </a:r>
          </a:p>
          <a:p>
            <a:pPr marL="514350" indent="-514350">
              <a:buFont typeface="+mj-lt"/>
              <a:buAutoNum type="romanLcPeriod"/>
            </a:pPr>
            <a:r>
              <a:rPr lang="en-US" dirty="0">
                <a:solidFill>
                  <a:schemeClr val="bg1"/>
                </a:solidFill>
                <a:latin typeface="Times New Roman" panose="02020603050405020304" pitchFamily="18" charset="0"/>
                <a:cs typeface="Times New Roman" panose="02020603050405020304" pitchFamily="18" charset="0"/>
              </a:rPr>
              <a:t>Accessibility</a:t>
            </a:r>
          </a:p>
          <a:p>
            <a:pPr marL="514350" indent="-514350">
              <a:buFont typeface="+mj-lt"/>
              <a:buAutoNum type="romanLcPeriod"/>
            </a:pPr>
            <a:r>
              <a:rPr lang="en-US" dirty="0">
                <a:solidFill>
                  <a:schemeClr val="bg1"/>
                </a:solidFill>
                <a:latin typeface="Times New Roman" panose="02020603050405020304" pitchFamily="18" charset="0"/>
                <a:cs typeface="Times New Roman" panose="02020603050405020304" pitchFamily="18" charset="0"/>
              </a:rPr>
              <a:t>Disaster Recovery </a:t>
            </a:r>
          </a:p>
          <a:p>
            <a:pPr marL="514350" indent="-514350">
              <a:buFont typeface="+mj-lt"/>
              <a:buAutoNum type="romanLcPeriod"/>
            </a:pPr>
            <a:r>
              <a:rPr lang="en-US" dirty="0">
                <a:solidFill>
                  <a:schemeClr val="bg1"/>
                </a:solidFill>
                <a:latin typeface="Times New Roman" panose="02020603050405020304" pitchFamily="18" charset="0"/>
                <a:cs typeface="Times New Roman" panose="02020603050405020304" pitchFamily="18" charset="0"/>
              </a:rPr>
              <a:t>Cost Savings</a:t>
            </a:r>
          </a:p>
        </p:txBody>
      </p:sp>
    </p:spTree>
    <p:extLst>
      <p:ext uri="{BB962C8B-B14F-4D97-AF65-F5344CB8AC3E}">
        <p14:creationId xmlns:p14="http://schemas.microsoft.com/office/powerpoint/2010/main" val="3935181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196ED-50AF-48FF-BA92-2744CD0F1584}"/>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3B443AA-A698-41DE-B894-B9B2BCA50FF0}"/>
              </a:ext>
            </a:extLst>
          </p:cNvPr>
          <p:cNvSpPr>
            <a:spLocks noGrp="1"/>
          </p:cNvSpPr>
          <p:nvPr>
            <p:ph idx="1"/>
          </p:nvPr>
        </p:nvSpPr>
        <p:spPr/>
        <p:txBody>
          <a:bodyPr/>
          <a:lstStyle/>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Grid Computing was the last research-led centralized approach.</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However there are concerns that the mainstream adoption of cloud computing cause many problems for users.</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Many new open source systems </a:t>
            </a:r>
            <a:r>
              <a:rPr lang="en-US" dirty="0" err="1">
                <a:solidFill>
                  <a:schemeClr val="bg1"/>
                </a:solidFill>
                <a:latin typeface="Times New Roman" panose="02020603050405020304" pitchFamily="18" charset="0"/>
                <a:cs typeface="Times New Roman" panose="02020603050405020304" pitchFamily="18" charset="0"/>
              </a:rPr>
              <a:t>apprearing</a:t>
            </a:r>
            <a:r>
              <a:rPr lang="en-US" dirty="0">
                <a:solidFill>
                  <a:schemeClr val="bg1"/>
                </a:solidFill>
                <a:latin typeface="Times New Roman" panose="02020603050405020304" pitchFamily="18" charset="0"/>
                <a:cs typeface="Times New Roman" panose="02020603050405020304" pitchFamily="18" charset="0"/>
              </a:rPr>
              <a:t> that you can install and run on your local cluster.</a:t>
            </a:r>
          </a:p>
        </p:txBody>
      </p:sp>
    </p:spTree>
    <p:extLst>
      <p:ext uri="{BB962C8B-B14F-4D97-AF65-F5344CB8AC3E}">
        <p14:creationId xmlns:p14="http://schemas.microsoft.com/office/powerpoint/2010/main" val="290436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58141-DF5D-487D-8F47-5E1A19D16DB3}"/>
              </a:ext>
            </a:extLst>
          </p:cNvPr>
          <p:cNvSpPr>
            <a:spLocks noGrp="1"/>
          </p:cNvSpPr>
          <p:nvPr>
            <p:ph type="ctrTitle"/>
          </p:nvPr>
        </p:nvSpPr>
        <p:spPr/>
        <p:txBody>
          <a:bodyPr>
            <a:normAutofit/>
          </a:bodyPr>
          <a:lstStyle/>
          <a:p>
            <a:r>
              <a:rPr lang="en-US" sz="8000" dirty="0">
                <a:solidFill>
                  <a:schemeClr val="bg1"/>
                </a:solidFill>
                <a:latin typeface="Times New Roman" panose="02020603050405020304" pitchFamily="18" charset="0"/>
                <a:cs typeface="Times New Roman" panose="02020603050405020304" pitchFamily="18" charset="0"/>
              </a:rPr>
              <a:t>thanks</a:t>
            </a:r>
          </a:p>
        </p:txBody>
      </p:sp>
      <p:sp>
        <p:nvSpPr>
          <p:cNvPr id="3" name="Subtitle 2">
            <a:extLst>
              <a:ext uri="{FF2B5EF4-FFF2-40B4-BE49-F238E27FC236}">
                <a16:creationId xmlns:a16="http://schemas.microsoft.com/office/drawing/2014/main" id="{0E7D7B61-94AC-47FC-944B-EC659BCF56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1664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34</TotalTime>
  <Words>206</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Tw Cen MT</vt:lpstr>
      <vt:lpstr>Wingdings</vt:lpstr>
      <vt:lpstr>Circuit</vt:lpstr>
      <vt:lpstr>Cloud Storage</vt:lpstr>
      <vt:lpstr>Content</vt:lpstr>
      <vt:lpstr>Introduction</vt:lpstr>
      <vt:lpstr>What is cloud storage?</vt:lpstr>
      <vt:lpstr>How does cloud storage works?</vt:lpstr>
      <vt:lpstr>Advantages of cloud storage</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Storage</dc:title>
  <dc:creator>jdarshna03@gmail.com</dc:creator>
  <cp:lastModifiedBy>jdarshna03@gmail.com</cp:lastModifiedBy>
  <cp:revision>1</cp:revision>
  <dcterms:created xsi:type="dcterms:W3CDTF">2022-02-15T17:52:47Z</dcterms:created>
  <dcterms:modified xsi:type="dcterms:W3CDTF">2022-02-15T18:27:39Z</dcterms:modified>
</cp:coreProperties>
</file>