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89" r:id="rId3"/>
    <p:sldId id="306" r:id="rId4"/>
    <p:sldId id="302" r:id="rId5"/>
    <p:sldId id="30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2D0"/>
    <a:srgbClr val="F5D7BB"/>
    <a:srgbClr val="A59B95"/>
    <a:srgbClr val="CDB97D"/>
    <a:srgbClr val="B6D2E6"/>
    <a:srgbClr val="C5DFD6"/>
    <a:srgbClr val="D2CADE"/>
    <a:srgbClr val="8A7B93"/>
    <a:srgbClr val="DCD2BD"/>
    <a:srgbClr val="7D9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80" autoAdjust="0"/>
    <p:restoredTop sz="81664" autoAdjust="0"/>
  </p:normalViewPr>
  <p:slideViewPr>
    <p:cSldViewPr snapToGrid="0">
      <p:cViewPr varScale="1">
        <p:scale>
          <a:sx n="93" d="100"/>
          <a:sy n="93" d="100"/>
        </p:scale>
        <p:origin x="10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88F8AEA-90F2-4B66-8DFE-85B58EC50C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A94413-9715-448C-BE72-41EE4BBA4C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C17C0-27CD-42C0-BE93-444295BED7F7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5F7BB6-5D87-44B7-8398-FE64E0D6F8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25179F-F158-46F1-9C0D-9A679DABCA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F615A-67D7-4D7F-8A3E-3093C6CE8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59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6E462-05B7-4293-9E5E-5EE2FE3228EC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B4204-EB8A-4B64-8D1D-5FA2869D2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6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4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94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34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55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7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22660-A2F5-469D-99EC-D3DDCA69AB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96100"/>
            <a:ext cx="9144000" cy="2387600"/>
          </a:xfrm>
        </p:spPr>
        <p:txBody>
          <a:bodyPr anchor="b"/>
          <a:lstStyle>
            <a:lvl1pPr algn="ctr">
              <a:defRPr sz="6000">
                <a:latin typeface="Century" panose="02040604050505020304" pitchFamily="18" charset="0"/>
              </a:defRPr>
            </a:lvl1pPr>
          </a:lstStyle>
          <a:p>
            <a:r>
              <a:rPr lang="en-US" altLang="zh-CN" dirty="0"/>
              <a:t>Headline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5CEF51-2CE4-403E-8FC2-BA3532322E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9174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" panose="020406040505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headlines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C49D0D-54B3-4ED9-BDC3-DBC55E7728D9}"/>
              </a:ext>
            </a:extLst>
          </p:cNvPr>
          <p:cNvSpPr/>
          <p:nvPr userDrawn="1"/>
        </p:nvSpPr>
        <p:spPr>
          <a:xfrm>
            <a:off x="0" y="6189132"/>
            <a:ext cx="477982" cy="6688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663FED-A2F4-4F08-AD8F-CB8DC8F96357}"/>
              </a:ext>
            </a:extLst>
          </p:cNvPr>
          <p:cNvSpPr/>
          <p:nvPr userDrawn="1"/>
        </p:nvSpPr>
        <p:spPr>
          <a:xfrm>
            <a:off x="0" y="-1"/>
            <a:ext cx="477982" cy="61891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tIns="0" bIns="3240000" rtlCol="0" anchor="ctr"/>
          <a:lstStyle/>
          <a:p>
            <a:pPr algn="ctr"/>
            <a:endParaRPr lang="zh-CN" altLang="en-US" sz="1800" b="1" dirty="0">
              <a:latin typeface="Century" panose="02040604050505020304" pitchFamily="18" charset="0"/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C81C87D9-5056-4E74-B633-242F3D95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02220"/>
            <a:ext cx="477982" cy="473075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Century" panose="02040604050505020304" pitchFamily="18" charset="0"/>
              </a:defRPr>
            </a:lvl1pPr>
          </a:lstStyle>
          <a:p>
            <a:fld id="{065237BD-38A8-469E-BDB8-0351196143D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B52203-530A-4479-80F7-3853F06D9000}"/>
              </a:ext>
            </a:extLst>
          </p:cNvPr>
          <p:cNvSpPr txBox="1"/>
          <p:nvPr userDrawn="1"/>
        </p:nvSpPr>
        <p:spPr>
          <a:xfrm rot="16200000">
            <a:off x="-2820554" y="3036274"/>
            <a:ext cx="611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Century" panose="02040604050505020304" pitchFamily="18" charset="0"/>
              </a:rPr>
              <a:t>Cognitive Computing and Application (CCA) Lab.</a:t>
            </a:r>
            <a:endParaRPr lang="zh-CN" altLang="en-US" sz="1800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9409113-49BD-90BE-6AC3-6F8B28EE99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62" y="325109"/>
            <a:ext cx="2651787" cy="8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1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6CE31-B3F7-4ABC-A1AD-B48211C1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D41592-F0E7-42AA-A647-CAB044646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57DF9-FE1F-4129-96CE-7E0EE4E2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C2D4-E6DF-48F0-A73B-E6C7D07E93B2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1B334-8052-40E3-9B19-FFBD2F11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DA480-EC57-4928-ACF4-50B669E5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4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EEFE1A-C148-4084-8424-A27520AB7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191E4B-0C3C-472D-8868-A780FA834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036CA-993F-4513-92E1-1C86CDBD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C20-C593-440B-A649-1E4EC5C4F121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6D9BE-D640-4D0F-AE38-FA2830DC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B646C-995A-4A00-B3A9-ABFEEF7F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13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BA0198B-B43B-4405-A717-8FDCDC633DF8}"/>
              </a:ext>
            </a:extLst>
          </p:cNvPr>
          <p:cNvSpPr/>
          <p:nvPr userDrawn="1"/>
        </p:nvSpPr>
        <p:spPr>
          <a:xfrm>
            <a:off x="0" y="6189132"/>
            <a:ext cx="477982" cy="6688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A0E91C-D296-460E-9AD2-89F13948B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87867"/>
            <a:ext cx="10515600" cy="9398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altLang="zh-CN" dirty="0"/>
              <a:t>Headline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24D56-46AA-459E-8914-986630FC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D4E2-54B4-491A-A232-A1F04679FB35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9B498-4FB2-491B-9562-FC772FD4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B996AB-8391-49A5-B744-1022D2939EED}"/>
              </a:ext>
            </a:extLst>
          </p:cNvPr>
          <p:cNvSpPr/>
          <p:nvPr userDrawn="1"/>
        </p:nvSpPr>
        <p:spPr>
          <a:xfrm>
            <a:off x="0" y="-1"/>
            <a:ext cx="477982" cy="61891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tIns="0" bIns="3240000" rtlCol="0" anchor="ctr" anchorCtr="0"/>
          <a:lstStyle/>
          <a:p>
            <a:pPr algn="ctr"/>
            <a:endParaRPr lang="zh-CN" altLang="en-US" sz="1400" b="1" dirty="0">
              <a:latin typeface="Century" panose="020406040505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2ED5F-5DB4-4E07-9BB9-446B74CA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02220"/>
            <a:ext cx="477982" cy="47307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  <a:latin typeface="Century" panose="02040604050505020304" pitchFamily="18" charset="0"/>
              </a:defRPr>
            </a:lvl1pPr>
          </a:lstStyle>
          <a:p>
            <a:fld id="{065237BD-38A8-469E-BDB8-0351196143D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2065B3-1E2C-49CC-88A0-47CB03A3111D}"/>
              </a:ext>
            </a:extLst>
          </p:cNvPr>
          <p:cNvSpPr txBox="1"/>
          <p:nvPr userDrawn="1"/>
        </p:nvSpPr>
        <p:spPr>
          <a:xfrm rot="16200000">
            <a:off x="-2820554" y="3036274"/>
            <a:ext cx="611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Century" panose="02040604050505020304" pitchFamily="18" charset="0"/>
              </a:rPr>
              <a:t>Cognitive Computing and Application (CCA) Lab.</a:t>
            </a:r>
            <a:endParaRPr lang="zh-CN" altLang="en-US" sz="1800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A0F1A-377B-4FDA-B4C4-5F17C66B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7D75-129A-4BFF-8CAE-031C1D857FCD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FC051-93C7-48EB-BA73-8AD69539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41065D-63BA-4EF7-A4F5-F07915F0355A}"/>
              </a:ext>
            </a:extLst>
          </p:cNvPr>
          <p:cNvSpPr/>
          <p:nvPr userDrawn="1"/>
        </p:nvSpPr>
        <p:spPr>
          <a:xfrm>
            <a:off x="1141823" y="2709844"/>
            <a:ext cx="99083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THANKS FOR YOUR COMMENTS!</a:t>
            </a:r>
            <a:endParaRPr lang="zh-CN" alt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A5E6DB-E225-4D12-B1B3-FD644BDCAD64}"/>
              </a:ext>
            </a:extLst>
          </p:cNvPr>
          <p:cNvSpPr/>
          <p:nvPr userDrawn="1"/>
        </p:nvSpPr>
        <p:spPr>
          <a:xfrm>
            <a:off x="0" y="6189132"/>
            <a:ext cx="477982" cy="6688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329EE6-E196-4E1B-A248-77CF0121CE5D}"/>
              </a:ext>
            </a:extLst>
          </p:cNvPr>
          <p:cNvSpPr/>
          <p:nvPr userDrawn="1"/>
        </p:nvSpPr>
        <p:spPr>
          <a:xfrm>
            <a:off x="0" y="-1"/>
            <a:ext cx="477982" cy="61891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tIns="0" bIns="3240000" rtlCol="0" anchor="ctr"/>
          <a:lstStyle/>
          <a:p>
            <a:pPr algn="ctr"/>
            <a:endParaRPr lang="zh-CN" altLang="en-US" sz="1400" b="1" dirty="0">
              <a:latin typeface="Century" panose="02040604050505020304" pitchFamily="18" charset="0"/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93E42855-B8C9-484B-8556-390AC1975FDF}"/>
              </a:ext>
            </a:extLst>
          </p:cNvPr>
          <p:cNvSpPr txBox="1">
            <a:spLocks/>
          </p:cNvSpPr>
          <p:nvPr userDrawn="1"/>
        </p:nvSpPr>
        <p:spPr>
          <a:xfrm>
            <a:off x="0" y="6202220"/>
            <a:ext cx="477982" cy="473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b="1" kern="1200">
                <a:solidFill>
                  <a:schemeClr val="bg1"/>
                </a:solidFill>
                <a:latin typeface="Century" panose="020406040505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65237BD-38A8-469E-BDB8-0351196143D6}" type="slidenum">
              <a:rPr lang="zh-CN" altLang="en-US" smtClean="0"/>
              <a:pPr algn="ctr"/>
              <a:t>‹#›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EE4139-1C49-4F6D-A2B4-A5EC26ED86BE}"/>
              </a:ext>
            </a:extLst>
          </p:cNvPr>
          <p:cNvSpPr txBox="1"/>
          <p:nvPr userDrawn="1"/>
        </p:nvSpPr>
        <p:spPr>
          <a:xfrm rot="16200000">
            <a:off x="-2820554" y="3036274"/>
            <a:ext cx="611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Century" panose="02040604050505020304" pitchFamily="18" charset="0"/>
              </a:rPr>
              <a:t>Cognitive Computing and Application (CCA) Lab.</a:t>
            </a:r>
            <a:endParaRPr lang="zh-CN" altLang="en-US" sz="1800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159BBE3-D6BF-FDE3-1783-61F0517A72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62" y="325109"/>
            <a:ext cx="2651787" cy="8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11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3E307-AAF6-418A-A676-BC64FB8E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054C7-F988-45B5-80A4-A03D62F19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715F42-7528-4B29-B6D5-E12BBE93E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183AAF-88AE-4EF0-A90E-BAB9F267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F13B-A83B-43DD-BBA2-C49BA8C828A4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434D1-9BAB-4FD4-BC61-8DF6CC03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DFB47-F669-442B-8063-AFF86022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0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6269A-8BDB-4D78-BE88-9893A2F9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6048F-8029-4220-82AC-9D926389F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1B5395-0101-4DC7-B0B5-FAE9EC392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F235C4-08BB-4197-8C13-444321D45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98F09E-98AB-4200-A5FC-95DAE6DD8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00E83C-7C3E-4FDA-975E-8DB83F88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D52F-084D-432E-97D9-7DBAD3335544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DC38FD-D13F-4797-8D39-0D3EA56E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64B4E3-1B23-498E-9E5E-84AE1BD6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8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5E822-CB62-46CA-A19C-287B83AC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B51042-E96A-41C2-AAD5-1043F6EE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A6E-B1DC-4C17-9407-9FA96E82022B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A8FCAE-C86B-4637-93B0-315B99C0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146A4E-E21A-475E-90B3-A189423F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8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6B7216-5562-4A0E-ABA1-B3AA483C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1F1C-BFBA-4FD2-A78D-2801048C252C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EF3A4C-5152-4A16-BF8D-D2DBB91D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C8B078-E990-4DBD-BAAB-1C26C2F1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6EF6B-71DE-43B8-88D5-0B6051CE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9B417-9685-4D1A-B226-951F4F348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0D5FE6-5E68-4021-86AC-48A9D77C1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12650-5C65-479E-8249-811C85F4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F8C-5BA6-466F-A6C6-12E10E89007A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50D77-FF3A-4F04-AFEF-B627776E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12D94-729B-44FB-A6B9-98EF23BC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99E2-94C5-4EB3-87F8-971AEB1B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EA89F-51CF-43B6-AAFA-A2FCA6402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7D3E51-0A65-4361-B74C-D9C39CAFF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8348CD-02C5-46F8-A572-21267898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EF9-8080-4867-BF02-ED68BAFB005D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CCCFA-5452-4C40-825F-BC523E2D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4AE49-6707-45AE-AB3E-0B97C0CF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07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D8AD75-ED3C-4104-8D04-3D32B47F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17E98-AFC6-4320-AA9F-589269510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AEBF7-1758-4C2A-B61E-B3CF35849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CA19-53D6-4D6C-8619-5E71E929DA7A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ABE22-AF16-41CF-AEFE-3A5F1F6FD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17115-38BB-42CF-8366-435274532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11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843AA94-E983-40B6-BFEA-5B982D092D9A}"/>
              </a:ext>
            </a:extLst>
          </p:cNvPr>
          <p:cNvSpPr txBox="1">
            <a:spLocks/>
          </p:cNvSpPr>
          <p:nvPr/>
        </p:nvSpPr>
        <p:spPr>
          <a:xfrm>
            <a:off x="860065" y="2113415"/>
            <a:ext cx="10471868" cy="1315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基于渐进学习的语音增强</a:t>
            </a:r>
            <a:endParaRPr lang="en-US" altLang="zh-CN" sz="3600" b="1" dirty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03C64AF-1233-935C-38EB-472D5355D248}"/>
              </a:ext>
            </a:extLst>
          </p:cNvPr>
          <p:cNvSpPr txBox="1">
            <a:spLocks/>
          </p:cNvSpPr>
          <p:nvPr/>
        </p:nvSpPr>
        <p:spPr>
          <a:xfrm>
            <a:off x="1402772" y="5389087"/>
            <a:ext cx="9386455" cy="92133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报告人：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组付燕杰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2022-6-30</a:t>
            </a:r>
          </a:p>
        </p:txBody>
      </p:sp>
    </p:spTree>
    <p:extLst>
      <p:ext uri="{BB962C8B-B14F-4D97-AF65-F5344CB8AC3E}">
        <p14:creationId xmlns:p14="http://schemas.microsoft.com/office/powerpoint/2010/main" val="305476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DF940-9C5E-01FF-AF09-3FB7675F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基于渐进学习的语音增强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F89536-89E4-E71F-A30E-2E8735AC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pPr/>
              <a:t>2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149A69FE-06F8-5AD9-92CA-9A255ED2D793}"/>
              </a:ext>
            </a:extLst>
          </p:cNvPr>
          <p:cNvSpPr txBox="1"/>
          <p:nvPr/>
        </p:nvSpPr>
        <p:spPr>
          <a:xfrm>
            <a:off x="838200" y="2504032"/>
            <a:ext cx="82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输出：</a:t>
            </a: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3C5C8682-D213-EEA6-4B8A-C7E31BDE88B5}"/>
              </a:ext>
            </a:extLst>
          </p:cNvPr>
          <p:cNvSpPr txBox="1"/>
          <p:nvPr/>
        </p:nvSpPr>
        <p:spPr>
          <a:xfrm>
            <a:off x="838200" y="1227667"/>
            <a:ext cx="82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输入：</a:t>
            </a: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0A2553D5-6E57-DFC5-6D73-7B7889F3CF97}"/>
              </a:ext>
            </a:extLst>
          </p:cNvPr>
          <p:cNvSpPr txBox="1"/>
          <p:nvPr/>
        </p:nvSpPr>
        <p:spPr>
          <a:xfrm>
            <a:off x="838200" y="5056762"/>
            <a:ext cx="82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研究内容：</a:t>
            </a:r>
          </a:p>
        </p:txBody>
      </p:sp>
      <p:sp>
        <p:nvSpPr>
          <p:cNvPr id="9" name="文本框 11">
            <a:extLst>
              <a:ext uri="{FF2B5EF4-FFF2-40B4-BE49-F238E27FC236}">
                <a16:creationId xmlns:a16="http://schemas.microsoft.com/office/drawing/2014/main" id="{B18EB346-9647-E3B9-4555-60BF1A2D9DC7}"/>
              </a:ext>
            </a:extLst>
          </p:cNvPr>
          <p:cNvSpPr txBox="1"/>
          <p:nvPr/>
        </p:nvSpPr>
        <p:spPr>
          <a:xfrm>
            <a:off x="1179048" y="1708968"/>
            <a:ext cx="7482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带噪语音（将纯净语音和噪声按一定信噪比混合）</a:t>
            </a:r>
          </a:p>
        </p:txBody>
      </p:sp>
      <p:sp>
        <p:nvSpPr>
          <p:cNvPr id="10" name="文本框 12">
            <a:extLst>
              <a:ext uri="{FF2B5EF4-FFF2-40B4-BE49-F238E27FC236}">
                <a16:creationId xmlns:a16="http://schemas.microsoft.com/office/drawing/2014/main" id="{AD23DFC6-9E0C-D1C4-E58F-D4B1D0B793DA}"/>
              </a:ext>
            </a:extLst>
          </p:cNvPr>
          <p:cNvSpPr txBox="1"/>
          <p:nvPr/>
        </p:nvSpPr>
        <p:spPr>
          <a:xfrm>
            <a:off x="1179048" y="2990489"/>
            <a:ext cx="7482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纯净语音</a:t>
            </a:r>
          </a:p>
        </p:txBody>
      </p:sp>
      <p:sp>
        <p:nvSpPr>
          <p:cNvPr id="12" name="文本框 14">
            <a:extLst>
              <a:ext uri="{FF2B5EF4-FFF2-40B4-BE49-F238E27FC236}">
                <a16:creationId xmlns:a16="http://schemas.microsoft.com/office/drawing/2014/main" id="{383119ED-49D0-BE16-39C8-13F5C0098186}"/>
              </a:ext>
            </a:extLst>
          </p:cNvPr>
          <p:cNvSpPr txBox="1"/>
          <p:nvPr/>
        </p:nvSpPr>
        <p:spPr>
          <a:xfrm>
            <a:off x="838200" y="3780397"/>
            <a:ext cx="82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挑战：</a:t>
            </a:r>
          </a:p>
        </p:txBody>
      </p:sp>
      <p:sp>
        <p:nvSpPr>
          <p:cNvPr id="13" name="文本框 15">
            <a:extLst>
              <a:ext uri="{FF2B5EF4-FFF2-40B4-BE49-F238E27FC236}">
                <a16:creationId xmlns:a16="http://schemas.microsoft.com/office/drawing/2014/main" id="{D53EE992-8C62-1084-7F47-611BDEFB6643}"/>
              </a:ext>
            </a:extLst>
          </p:cNvPr>
          <p:cNvSpPr txBox="1"/>
          <p:nvPr/>
        </p:nvSpPr>
        <p:spPr>
          <a:xfrm>
            <a:off x="1179048" y="4249302"/>
            <a:ext cx="7482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低信噪比带噪语音到纯净语音的映射学习难度极大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F35667-5F66-6655-AD9A-8A77302F0722}"/>
              </a:ext>
            </a:extLst>
          </p:cNvPr>
          <p:cNvSpPr txBox="1"/>
          <p:nvPr/>
        </p:nvSpPr>
        <p:spPr>
          <a:xfrm>
            <a:off x="1179048" y="5525667"/>
            <a:ext cx="7482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从训练方式和学习目标上对现有的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SOTA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语音增强模型进行改进</a:t>
            </a:r>
          </a:p>
        </p:txBody>
      </p:sp>
    </p:spTree>
    <p:extLst>
      <p:ext uri="{BB962C8B-B14F-4D97-AF65-F5344CB8AC3E}">
        <p14:creationId xmlns:p14="http://schemas.microsoft.com/office/powerpoint/2010/main" val="175375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DF940-9C5E-01FF-AF09-3FB7675F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基于渐进学习的语音增强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F89536-89E4-E71F-A30E-2E8735AC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C675B8AC-1AFC-742B-4CFE-4A3BFA208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6256"/>
            <a:ext cx="10536886" cy="491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2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12BF3-59E6-F72B-6805-B8C44E99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基于渐进学习的语音增强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DD61FD-BDBB-9084-6287-55E85DD0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TextBox 2"/>
          <p:cNvSpPr txBox="1"/>
          <p:nvPr/>
        </p:nvSpPr>
        <p:spPr>
          <a:xfrm>
            <a:off x="1228618" y="1227667"/>
            <a:ext cx="9397876" cy="559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实验流程：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将语音数据集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Librispeech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里的纯净语音和噪声数据集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Noise92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中的某种噪声分别按照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-5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5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15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的信噪比混合；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模型输入输出：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模型的输入文件：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clean.scp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noisy_-5.scp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noisy_5.scp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noisy_15.scp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数据增强方法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Remix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BandMask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模型选择：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DEMUCS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模型训练：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损失函数：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 loss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早停机制：连续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10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epoch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在验证集上的表现没有提升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即停止训练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>
              <a:lnSpc>
                <a:spcPct val="13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推理及测评：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>
              <a:lnSpc>
                <a:spcPct val="13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将测试集中的时域带噪信号输入模型即得到增强后的语音信号，将增强后的语音信号、增强前的带噪语音信号分别进行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PESQ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STOI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打分并进行比较。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>
              <a:lnSpc>
                <a:spcPct val="13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62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DF940-9C5E-01FF-AF09-3FB7675F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基于渐进学习的语音增强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F89536-89E4-E71F-A30E-2E8735AC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A4DC5FC-A5FE-0FBD-8B71-04E4DB7BB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74368"/>
              </p:ext>
            </p:extLst>
          </p:nvPr>
        </p:nvGraphicFramePr>
        <p:xfrm>
          <a:off x="1662131" y="162835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82142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768159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801180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3360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6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 dB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dB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dB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 speech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75390"/>
                  </a:ext>
                </a:extLst>
              </a:tr>
            </a:tbl>
          </a:graphicData>
        </a:graphic>
      </p:graphicFrame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F29F07EB-C9CF-CE4E-25C0-7FED67F3C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33921"/>
              </p:ext>
            </p:extLst>
          </p:nvPr>
        </p:nvGraphicFramePr>
        <p:xfrm>
          <a:off x="1662131" y="3185464"/>
          <a:ext cx="8128001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8874047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332606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416894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28513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872753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213903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899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Demucs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Demucs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38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PESQ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STOI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PESQ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STOI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PESQ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STOI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11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Babble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5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River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22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11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05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Century" panose="020406040505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14915</TotalTime>
  <Words>316</Words>
  <Application>Microsoft Office PowerPoint</Application>
  <PresentationFormat>宽屏</PresentationFormat>
  <Paragraphs>76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Century</vt:lpstr>
      <vt:lpstr>Times New Roman</vt:lpstr>
      <vt:lpstr>Wingdings</vt:lpstr>
      <vt:lpstr>Office 主题​​</vt:lpstr>
      <vt:lpstr>PowerPoint 演示文稿</vt:lpstr>
      <vt:lpstr>基于渐进学习的语音增强</vt:lpstr>
      <vt:lpstr>基于渐进学习的语音增强</vt:lpstr>
      <vt:lpstr>基于渐进学习的语音增强</vt:lpstr>
      <vt:lpstr>基于渐进学习的语音增强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shi.hao.33f@st.kyoto-u.ac.jp</dc:creator>
  <cp:lastModifiedBy>付燕杰</cp:lastModifiedBy>
  <cp:revision>2007</cp:revision>
  <dcterms:created xsi:type="dcterms:W3CDTF">2021-07-21T07:09:42Z</dcterms:created>
  <dcterms:modified xsi:type="dcterms:W3CDTF">2022-06-28T14:12:40Z</dcterms:modified>
</cp:coreProperties>
</file>