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21" r:id="rId2"/>
    <p:sldId id="285" r:id="rId3"/>
    <p:sldId id="286" r:id="rId4"/>
    <p:sldId id="323" r:id="rId5"/>
    <p:sldId id="316" r:id="rId6"/>
    <p:sldId id="317" r:id="rId7"/>
    <p:sldId id="318" r:id="rId8"/>
    <p:sldId id="319" r:id="rId9"/>
    <p:sldId id="320" r:id="rId10"/>
    <p:sldId id="322" r:id="rId11"/>
    <p:sldId id="303" r:id="rId12"/>
    <p:sldId id="295" r:id="rId13"/>
    <p:sldId id="302" r:id="rId14"/>
    <p:sldId id="304" r:id="rId15"/>
    <p:sldId id="305" r:id="rId16"/>
    <p:sldId id="306" r:id="rId17"/>
    <p:sldId id="307" r:id="rId18"/>
    <p:sldId id="309" r:id="rId19"/>
    <p:sldId id="311" r:id="rId20"/>
    <p:sldId id="310" r:id="rId21"/>
    <p:sldId id="315" r:id="rId22"/>
    <p:sldId id="313" r:id="rId23"/>
    <p:sldId id="314" r:id="rId24"/>
    <p:sldId id="293" r:id="rId25"/>
    <p:sldId id="26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2D0"/>
    <a:srgbClr val="F5D7BB"/>
    <a:srgbClr val="A59B95"/>
    <a:srgbClr val="CDB97D"/>
    <a:srgbClr val="B6D2E6"/>
    <a:srgbClr val="C5DFD6"/>
    <a:srgbClr val="D2CADE"/>
    <a:srgbClr val="8A7B93"/>
    <a:srgbClr val="DCD2BD"/>
    <a:srgbClr val="7D9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0" autoAdjust="0"/>
    <p:restoredTop sz="93350" autoAdjust="0"/>
  </p:normalViewPr>
  <p:slideViewPr>
    <p:cSldViewPr snapToGrid="0">
      <p:cViewPr varScale="1">
        <p:scale>
          <a:sx n="82" d="100"/>
          <a:sy n="82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88F8AEA-90F2-4B66-8DFE-85B58EC50C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A94413-9715-448C-BE72-41EE4BBA4C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C17C0-27CD-42C0-BE93-444295BED7F7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5F7BB6-5D87-44B7-8398-FE64E0D6F8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25179F-F158-46F1-9C0D-9A679DABCA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F615A-67D7-4D7F-8A3E-3093C6CE8A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596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6E462-05B7-4293-9E5E-5EE2FE3228EC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B4204-EB8A-4B64-8D1D-5FA2869D2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65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B4204-EB8A-4B64-8D1D-5FA2869D2F1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381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在本课题端到端语音识别的实验中，我们使用的模型为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Speech-Transformer</a:t>
            </a:r>
            <a:r>
              <a:rPr lang="en-US" altLang="zh-CN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[19]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，由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改进而来更加适合语音识别任务。这是一种新的序列到序列模型，将输入的语音序列转换为与之对应的字符序列。此外，使用一种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2D-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注意机制，这种机制受到了时间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频率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的启发，但用注意力捕捉的时间和频谱相关性来代替时间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频率递归。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Speech-Transformer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旨在将语音特征序列转换成相应的字符序列。特征序列通常比字符序列长几倍，可以描述为具有时间和频率轴的二维谱图。因此，选择卷积网络来利用频谱图的结构局部性，并通过跨越时间来减轻长度失配。在此基础上，得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Speech-Transformer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的模型架构。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B4204-EB8A-4B64-8D1D-5FA2869D2F1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714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B4204-EB8A-4B64-8D1D-5FA2869D2F1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557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B4204-EB8A-4B64-8D1D-5FA2869D2F1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710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B4204-EB8A-4B64-8D1D-5FA2869D2F1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9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B4204-EB8A-4B64-8D1D-5FA2869D2F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931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B4204-EB8A-4B64-8D1D-5FA2869D2F1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815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B4204-EB8A-4B64-8D1D-5FA2869D2F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899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B4204-EB8A-4B64-8D1D-5FA2869D2F1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136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B4204-EB8A-4B64-8D1D-5FA2869D2F1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328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B4204-EB8A-4B64-8D1D-5FA2869D2F1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045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B4204-EB8A-4B64-8D1D-5FA2869D2F1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884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B4204-EB8A-4B64-8D1D-5FA2869D2F1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20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22660-A2F5-469D-99EC-D3DDCA69AB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696100"/>
            <a:ext cx="9144000" cy="2387600"/>
          </a:xfrm>
        </p:spPr>
        <p:txBody>
          <a:bodyPr anchor="b"/>
          <a:lstStyle>
            <a:lvl1pPr algn="ctr">
              <a:defRPr sz="6000">
                <a:latin typeface="Century" panose="02040604050505020304" pitchFamily="18" charset="0"/>
              </a:defRPr>
            </a:lvl1pPr>
          </a:lstStyle>
          <a:p>
            <a:r>
              <a:rPr lang="en-US" altLang="zh-CN" dirty="0"/>
              <a:t>Headline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5CEF51-2CE4-403E-8FC2-BA3532322E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91747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entury" panose="020406040505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headlines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FC49D0D-54B3-4ED9-BDC3-DBC55E7728D9}"/>
              </a:ext>
            </a:extLst>
          </p:cNvPr>
          <p:cNvSpPr/>
          <p:nvPr userDrawn="1"/>
        </p:nvSpPr>
        <p:spPr>
          <a:xfrm>
            <a:off x="0" y="6189132"/>
            <a:ext cx="477982" cy="6688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B663FED-A2F4-4F08-AD8F-CB8DC8F96357}"/>
              </a:ext>
            </a:extLst>
          </p:cNvPr>
          <p:cNvSpPr/>
          <p:nvPr userDrawn="1"/>
        </p:nvSpPr>
        <p:spPr>
          <a:xfrm>
            <a:off x="0" y="-1"/>
            <a:ext cx="477982" cy="618913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tIns="0" bIns="3240000" rtlCol="0" anchor="ctr"/>
          <a:lstStyle/>
          <a:p>
            <a:pPr algn="ctr"/>
            <a:endParaRPr lang="zh-CN" altLang="en-US" sz="1800" b="1" dirty="0">
              <a:latin typeface="Century" panose="02040604050505020304" pitchFamily="18" charset="0"/>
            </a:endParaRPr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C81C87D9-5056-4E74-B633-242F3D95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02220"/>
            <a:ext cx="477982" cy="473075"/>
          </a:xfrm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Century" panose="02040604050505020304" pitchFamily="18" charset="0"/>
              </a:defRPr>
            </a:lvl1pPr>
          </a:lstStyle>
          <a:p>
            <a:fld id="{065237BD-38A8-469E-BDB8-0351196143D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B52203-530A-4479-80F7-3853F06D9000}"/>
              </a:ext>
            </a:extLst>
          </p:cNvPr>
          <p:cNvSpPr txBox="1"/>
          <p:nvPr userDrawn="1"/>
        </p:nvSpPr>
        <p:spPr>
          <a:xfrm rot="16200000">
            <a:off x="-2820554" y="3036274"/>
            <a:ext cx="6119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bg1"/>
                </a:solidFill>
                <a:latin typeface="Century" panose="02040604050505020304" pitchFamily="18" charset="0"/>
              </a:rPr>
              <a:t>Cognitive Computing and Application (CCA) Lab.</a:t>
            </a:r>
            <a:endParaRPr lang="zh-CN" altLang="en-US" sz="1800" b="1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9409113-49BD-90BE-6AC3-6F8B28EE99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62" y="325109"/>
            <a:ext cx="2651787" cy="81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91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6CE31-B3F7-4ABC-A1AD-B48211C1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D41592-F0E7-42AA-A647-CAB044646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57DF9-FE1F-4129-96CE-7E0EE4E29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C2D4-E6DF-48F0-A73B-E6C7D07E93B2}" type="datetime1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81B334-8052-40E3-9B19-FFBD2F11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DA480-EC57-4928-ACF4-50B669E5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54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EEFE1A-C148-4084-8424-A27520AB7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191E4B-0C3C-472D-8868-A780FA834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1036CA-993F-4513-92E1-1C86CDBD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AC20-C593-440B-A649-1E4EC5C4F121}" type="datetime1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6D9BE-D640-4D0F-AE38-FA2830DC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6B646C-995A-4A00-B3A9-ABFEEF7F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13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BA0198B-B43B-4405-A717-8FDCDC633DF8}"/>
              </a:ext>
            </a:extLst>
          </p:cNvPr>
          <p:cNvSpPr/>
          <p:nvPr userDrawn="1"/>
        </p:nvSpPr>
        <p:spPr>
          <a:xfrm>
            <a:off x="0" y="6189132"/>
            <a:ext cx="477982" cy="6688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5A0E91C-D296-460E-9AD2-89F13948B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87867"/>
            <a:ext cx="10515600" cy="939800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</a:defRPr>
            </a:lvl1pPr>
          </a:lstStyle>
          <a:p>
            <a:r>
              <a:rPr lang="en-US" altLang="zh-CN" dirty="0"/>
              <a:t>Headline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24D56-46AA-459E-8914-986630FC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D4E2-54B4-491A-A232-A1F04679FB35}" type="datetime1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29B498-4FB2-491B-9562-FC772FD4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B996AB-8391-49A5-B744-1022D2939EED}"/>
              </a:ext>
            </a:extLst>
          </p:cNvPr>
          <p:cNvSpPr/>
          <p:nvPr userDrawn="1"/>
        </p:nvSpPr>
        <p:spPr>
          <a:xfrm>
            <a:off x="0" y="-1"/>
            <a:ext cx="477982" cy="618913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tIns="0" bIns="3240000" rtlCol="0" anchor="ctr" anchorCtr="0"/>
          <a:lstStyle/>
          <a:p>
            <a:pPr algn="ctr"/>
            <a:endParaRPr lang="zh-CN" altLang="en-US" sz="1400" b="1" dirty="0">
              <a:latin typeface="Century" panose="020406040505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E2ED5F-5DB4-4E07-9BB9-446B74CA0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02220"/>
            <a:ext cx="477982" cy="47307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  <a:latin typeface="Century" panose="02040604050505020304" pitchFamily="18" charset="0"/>
              </a:defRPr>
            </a:lvl1pPr>
          </a:lstStyle>
          <a:p>
            <a:fld id="{065237BD-38A8-469E-BDB8-0351196143D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2065B3-1E2C-49CC-88A0-47CB03A3111D}"/>
              </a:ext>
            </a:extLst>
          </p:cNvPr>
          <p:cNvSpPr txBox="1"/>
          <p:nvPr userDrawn="1"/>
        </p:nvSpPr>
        <p:spPr>
          <a:xfrm rot="16200000">
            <a:off x="-2820554" y="3036274"/>
            <a:ext cx="6119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bg1"/>
                </a:solidFill>
                <a:latin typeface="Century" panose="02040604050505020304" pitchFamily="18" charset="0"/>
              </a:rPr>
              <a:t>Cognitive Computing and Application (CCA) Lab.</a:t>
            </a:r>
            <a:endParaRPr lang="zh-CN" altLang="en-US" sz="1800" b="1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4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A0F1A-377B-4FDA-B4C4-5F17C66B6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7D75-129A-4BFF-8CAE-031C1D857FCD}" type="datetime1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FC051-93C7-48EB-BA73-8AD69539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41065D-63BA-4EF7-A4F5-F07915F0355A}"/>
              </a:ext>
            </a:extLst>
          </p:cNvPr>
          <p:cNvSpPr/>
          <p:nvPr userDrawn="1"/>
        </p:nvSpPr>
        <p:spPr>
          <a:xfrm>
            <a:off x="1141823" y="2709844"/>
            <a:ext cx="990835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" panose="02040604050505020304" pitchFamily="18" charset="0"/>
              </a:rPr>
              <a:t>THANKS FOR YOUR COMMENTS!</a:t>
            </a:r>
            <a:endParaRPr lang="zh-CN" alt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entury" panose="020406040505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2A5E6DB-E225-4D12-B1B3-FD644BDCAD64}"/>
              </a:ext>
            </a:extLst>
          </p:cNvPr>
          <p:cNvSpPr/>
          <p:nvPr userDrawn="1"/>
        </p:nvSpPr>
        <p:spPr>
          <a:xfrm>
            <a:off x="0" y="6189132"/>
            <a:ext cx="477982" cy="6688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1329EE6-E196-4E1B-A248-77CF0121CE5D}"/>
              </a:ext>
            </a:extLst>
          </p:cNvPr>
          <p:cNvSpPr/>
          <p:nvPr userDrawn="1"/>
        </p:nvSpPr>
        <p:spPr>
          <a:xfrm>
            <a:off x="0" y="-1"/>
            <a:ext cx="477982" cy="618913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tIns="0" bIns="3240000" rtlCol="0" anchor="ctr"/>
          <a:lstStyle/>
          <a:p>
            <a:pPr algn="ctr"/>
            <a:endParaRPr lang="zh-CN" altLang="en-US" sz="1400" b="1" dirty="0">
              <a:latin typeface="Century" panose="02040604050505020304" pitchFamily="18" charset="0"/>
            </a:endParaRPr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93E42855-B8C9-484B-8556-390AC1975FDF}"/>
              </a:ext>
            </a:extLst>
          </p:cNvPr>
          <p:cNvSpPr txBox="1">
            <a:spLocks/>
          </p:cNvSpPr>
          <p:nvPr userDrawn="1"/>
        </p:nvSpPr>
        <p:spPr>
          <a:xfrm>
            <a:off x="0" y="6202220"/>
            <a:ext cx="477982" cy="473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2000" b="1" kern="1200">
                <a:solidFill>
                  <a:schemeClr val="bg1"/>
                </a:solidFill>
                <a:latin typeface="Century" panose="020406040505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65237BD-38A8-469E-BDB8-0351196143D6}" type="slidenum">
              <a:rPr lang="zh-CN" altLang="en-US" smtClean="0"/>
              <a:pPr algn="ctr"/>
              <a:t>‹#›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EE4139-1C49-4F6D-A2B4-A5EC26ED86BE}"/>
              </a:ext>
            </a:extLst>
          </p:cNvPr>
          <p:cNvSpPr txBox="1"/>
          <p:nvPr userDrawn="1"/>
        </p:nvSpPr>
        <p:spPr>
          <a:xfrm rot="16200000">
            <a:off x="-2820554" y="3036274"/>
            <a:ext cx="6119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bg1"/>
                </a:solidFill>
                <a:latin typeface="Century" panose="02040604050505020304" pitchFamily="18" charset="0"/>
              </a:rPr>
              <a:t>Cognitive Computing and Application (CCA) Lab.</a:t>
            </a:r>
            <a:endParaRPr lang="zh-CN" altLang="en-US" sz="1800" b="1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159BBE3-D6BF-FDE3-1783-61F0517A72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62" y="325109"/>
            <a:ext cx="2651787" cy="81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11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3E307-AAF6-418A-A676-BC64FB8E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3054C7-F988-45B5-80A4-A03D62F19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715F42-7528-4B29-B6D5-E12BBE93E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183AAF-88AE-4EF0-A90E-BAB9F267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F13B-A83B-43DD-BBA2-C49BA8C828A4}" type="datetime1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7434D1-9BAB-4FD4-BC61-8DF6CC03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9DFB47-F669-442B-8063-AFF86022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80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6269A-8BDB-4D78-BE88-9893A2F9B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76048F-8029-4220-82AC-9D926389F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1B5395-0101-4DC7-B0B5-FAE9EC392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F235C4-08BB-4197-8C13-444321D45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98F09E-98AB-4200-A5FC-95DAE6DD8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00E83C-7C3E-4FDA-975E-8DB83F88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D52F-084D-432E-97D9-7DBAD3335544}" type="datetime1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DC38FD-D13F-4797-8D39-0D3EA56E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64B4E3-1B23-498E-9E5E-84AE1BD6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88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5E822-CB62-46CA-A19C-287B83AC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B51042-E96A-41C2-AAD5-1043F6EE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6A6E-B1DC-4C17-9407-9FA96E82022B}" type="datetime1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A8FCAE-C86B-4637-93B0-315B99C0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146A4E-E21A-475E-90B3-A189423F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58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6B7216-5562-4A0E-ABA1-B3AA483C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1F1C-BFBA-4FD2-A78D-2801048C252C}" type="datetime1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EF3A4C-5152-4A16-BF8D-D2DBB91D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C8B078-E990-4DBD-BAAB-1C26C2F1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6EF6B-71DE-43B8-88D5-0B6051CE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9B417-9685-4D1A-B226-951F4F348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0D5FE6-5E68-4021-86AC-48A9D77C1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B12650-5C65-479E-8249-811C85F4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F8C-5BA6-466F-A6C6-12E10E89007A}" type="datetime1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550D77-FF3A-4F04-AFEF-B627776E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D12D94-729B-44FB-A6B9-98EF23BC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7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99E2-94C5-4EB3-87F8-971AEB1B5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0EA89F-51CF-43B6-AAFA-A2FCA6402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7D3E51-0A65-4361-B74C-D9C39CAFF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8348CD-02C5-46F8-A572-212678985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9EF9-8080-4867-BF02-ED68BAFB005D}" type="datetime1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CCCFA-5452-4C40-825F-BC523E2D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64AE49-6707-45AE-AB3E-0B97C0CF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07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D8AD75-ED3C-4104-8D04-3D32B47FA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717E98-AFC6-4320-AA9F-589269510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AEBF7-1758-4C2A-B61E-B3CF35849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8CA19-53D6-4D6C-8619-5E71E929DA7A}" type="datetime1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ABE22-AF16-41CF-AEFE-3A5F1F6FD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917115-38BB-42CF-8366-435274532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37BD-38A8-469E-BDB8-035119614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11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843AA94-E983-40B6-BFEA-5B982D092D9A}"/>
              </a:ext>
            </a:extLst>
          </p:cNvPr>
          <p:cNvSpPr txBox="1">
            <a:spLocks/>
          </p:cNvSpPr>
          <p:nvPr/>
        </p:nvSpPr>
        <p:spPr>
          <a:xfrm>
            <a:off x="860066" y="2771207"/>
            <a:ext cx="10471868" cy="1315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pPr indent="127000">
              <a:lnSpc>
                <a:spcPct val="125000"/>
              </a:lnSpc>
              <a:spcBef>
                <a:spcPts val="240"/>
              </a:spcBef>
              <a:tabLst>
                <a:tab pos="2637155" algn="ctr"/>
                <a:tab pos="5274310" algn="r"/>
                <a:tab pos="5220970" algn="r"/>
              </a:tabLst>
              <a:defRPr/>
            </a:pPr>
            <a:r>
              <a:rPr lang="zh-CN" altLang="en-US" sz="4000" b="1" kern="100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深度学习大作业</a:t>
            </a:r>
            <a:endParaRPr lang="en-US" altLang="zh-CN" sz="4000" b="1" kern="100" dirty="0">
              <a:solidFill>
                <a:schemeClr val="accent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indent="127000">
              <a:lnSpc>
                <a:spcPct val="125000"/>
              </a:lnSpc>
              <a:spcBef>
                <a:spcPts val="240"/>
              </a:spcBef>
              <a:tabLst>
                <a:tab pos="2637155" algn="ctr"/>
                <a:tab pos="5274310" algn="r"/>
                <a:tab pos="5220970" algn="r"/>
              </a:tabLst>
              <a:defRPr/>
            </a:pPr>
            <a:r>
              <a:rPr lang="zh-CN" altLang="en-US" sz="4000" b="1" kern="100" dirty="0" smtClean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基于深度学习的鲁棒语音识别</a:t>
            </a:r>
            <a:r>
              <a:rPr lang="zh-CN" altLang="en-US" sz="4000" b="1" kern="100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系统</a:t>
            </a:r>
            <a:endParaRPr lang="zh-CN" altLang="zh-CN" sz="4000" b="1" kern="100" dirty="0">
              <a:solidFill>
                <a:schemeClr val="accent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403C64AF-1233-935C-38EB-472D5355D248}"/>
              </a:ext>
            </a:extLst>
          </p:cNvPr>
          <p:cNvSpPr txBox="1">
            <a:spLocks/>
          </p:cNvSpPr>
          <p:nvPr/>
        </p:nvSpPr>
        <p:spPr>
          <a:xfrm>
            <a:off x="1402772" y="5211805"/>
            <a:ext cx="9386455" cy="125430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200" b="1" dirty="0" smtClean="0">
                <a:latin typeface="Century" panose="02040604050505020304" pitchFamily="18" charset="0"/>
              </a:rPr>
              <a:t>Report: 22</a:t>
            </a:r>
            <a:r>
              <a:rPr lang="zh-CN" altLang="en-US" sz="2200" b="1" dirty="0" smtClean="0">
                <a:latin typeface="Century" panose="02040604050505020304" pitchFamily="18" charset="0"/>
              </a:rPr>
              <a:t>组</a:t>
            </a:r>
            <a:endParaRPr lang="en-US" altLang="zh-CN" sz="2200" b="1" dirty="0" smtClean="0">
              <a:latin typeface="Century" panose="02040604050505020304" pitchFamily="18" charset="0"/>
            </a:endParaRPr>
          </a:p>
          <a:p>
            <a:pPr marL="0" indent="0" algn="ctr">
              <a:buNone/>
            </a:pPr>
            <a:r>
              <a:rPr lang="zh-CN" altLang="en-US" sz="2200" b="1" dirty="0" smtClean="0">
                <a:latin typeface="Century" panose="02040604050505020304" pitchFamily="18" charset="0"/>
              </a:rPr>
              <a:t>付燕杰、舒钰淳、赵一航、李怡昕</a:t>
            </a:r>
            <a:endParaRPr lang="en-US" altLang="zh-CN" sz="2200" b="1" dirty="0" smtClean="0">
              <a:latin typeface="Century" panose="02040604050505020304" pitchFamily="18" charset="0"/>
            </a:endParaRPr>
          </a:p>
          <a:p>
            <a:pPr marL="0" indent="0" algn="ctr">
              <a:buNone/>
            </a:pPr>
            <a:r>
              <a:rPr lang="en-US" altLang="zh-CN" sz="2200" b="1" dirty="0" smtClean="0">
                <a:latin typeface="Century" panose="02040604050505020304" pitchFamily="18" charset="0"/>
              </a:rPr>
              <a:t>2022-6-30</a:t>
            </a:r>
            <a:endParaRPr lang="en-US" altLang="zh-CN" sz="2200" b="1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04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843AA94-E983-40B6-BFEA-5B982D092D9A}"/>
              </a:ext>
            </a:extLst>
          </p:cNvPr>
          <p:cNvSpPr txBox="1">
            <a:spLocks/>
          </p:cNvSpPr>
          <p:nvPr/>
        </p:nvSpPr>
        <p:spPr>
          <a:xfrm>
            <a:off x="860065" y="2113415"/>
            <a:ext cx="10471868" cy="1315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Part2</a:t>
            </a:r>
            <a:r>
              <a:rPr lang="zh-CN" altLang="en-US" sz="36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：基于</a:t>
            </a:r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Transformer</a:t>
            </a:r>
            <a:r>
              <a:rPr lang="zh-CN" altLang="en-US" sz="36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的多口音语音识别</a:t>
            </a:r>
          </a:p>
        </p:txBody>
      </p:sp>
    </p:spTree>
    <p:extLst>
      <p:ext uri="{BB962C8B-B14F-4D97-AF65-F5344CB8AC3E}">
        <p14:creationId xmlns:p14="http://schemas.microsoft.com/office/powerpoint/2010/main" val="427048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D0A6D-F13C-11B7-7739-923F9121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研究内容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79A848C-99E1-C733-DD0A-BB4928FF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CBBF683-952A-56E9-8D7C-B04B6BC3BD68}"/>
              </a:ext>
            </a:extLst>
          </p:cNvPr>
          <p:cNvSpPr/>
          <p:nvPr/>
        </p:nvSpPr>
        <p:spPr>
          <a:xfrm>
            <a:off x="1424655" y="2008127"/>
            <a:ext cx="901026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本部分利用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现有的端到端语音识别框架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Speech-Transformer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进行多口音语音识别的研究，在英文口音数据集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AESRC2020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进行实验。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探究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不同建模单元对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E2E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语音识别模型的影响，包括在词级，子词级，字母级，音素级的建模。对比分析不同建模单元对模型构建和对识别率的影响，以及在不同口音测试集上的表现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通过使用大数据集预训练模型并迁移学习的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方法有效提升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识别率。</a:t>
            </a:r>
          </a:p>
        </p:txBody>
      </p:sp>
    </p:spTree>
    <p:extLst>
      <p:ext uri="{BB962C8B-B14F-4D97-AF65-F5344CB8AC3E}">
        <p14:creationId xmlns:p14="http://schemas.microsoft.com/office/powerpoint/2010/main" val="162172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9DAD4F9-7433-3E35-7262-319D7214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18E96F8-F0BA-8FC2-99E6-63822E31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338"/>
            <a:ext cx="10515600" cy="9398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语音识别模型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Speech-Transformer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结构图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429C87-A6C6-E5E0-E88F-48435AA25ABD}"/>
              </a:ext>
            </a:extLst>
          </p:cNvPr>
          <p:cNvSpPr/>
          <p:nvPr/>
        </p:nvSpPr>
        <p:spPr>
          <a:xfrm>
            <a:off x="477982" y="6011614"/>
            <a:ext cx="11714018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Century" panose="02040604050505020304" pitchFamily="18" charset="0"/>
                <a:cs typeface="Times New Roman" panose="02020603050405020304" pitchFamily="18" charset="0"/>
              </a:rPr>
              <a:t>References: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400" dirty="0">
                <a:latin typeface="Century" panose="02040604050505020304" pitchFamily="18" charset="0"/>
                <a:cs typeface="Times New Roman" panose="02020603050405020304" pitchFamily="18" charset="0"/>
              </a:rPr>
              <a:t> Dong L., Xu S., Xu B. Speech-transformer: A no-recurrence sequence-to-sequence model for speech recognition.  (2018)  ICASSP, IEEE International Conference on Acoustics, Speech and Signal Processing - Proceedings,  2018-April , art. no. 8462506 , pp. 5884-5888.</a:t>
            </a:r>
            <a:endParaRPr lang="zh-CN" altLang="en-US" sz="1400" dirty="0"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8" b="8205"/>
          <a:stretch/>
        </p:blipFill>
        <p:spPr>
          <a:xfrm>
            <a:off x="3511210" y="951198"/>
            <a:ext cx="5169580" cy="548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0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12BF3-59E6-F72B-6805-B8C44E998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搭建端到端语音识别框架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9DD61FD-BDBB-9084-6287-55E85DD0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6" name="TextBox 2"/>
          <p:cNvSpPr txBox="1"/>
          <p:nvPr/>
        </p:nvSpPr>
        <p:spPr>
          <a:xfrm>
            <a:off x="1552779" y="1170889"/>
            <a:ext cx="9397876" cy="545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安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装配置环境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Python3.6 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Pytorch1.6.0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模型输入输出：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模型的输入文件：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text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feats.scp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VOCAB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data_unigram5000.json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仅子词）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输入特征：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83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维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FBank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特征。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数据增强方法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spec-augment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：频率掩蔽＋时间掩蔽。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输出单元数：由词表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Vocab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决定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词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20953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子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词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5000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，字母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31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，音素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46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用模型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Speech-Transformer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Encoder-12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Decoder-6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模型训练：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损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失函数：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KLDivLoss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优化算法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动态调整学习率：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在每一个残差网络块和注意力块中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添加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Dropout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训练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最后得到的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个模型进行平均，得到最终模型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>
              <a:lnSpc>
                <a:spcPct val="13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解码：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beam search(beam width=5)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545082" y="4318754"/>
            <a:ext cx="5343410" cy="735769"/>
            <a:chOff x="3527498" y="4234423"/>
            <a:chExt cx="5343410" cy="735769"/>
          </a:xfrm>
        </p:grpSpPr>
        <p:pic>
          <p:nvPicPr>
            <p:cNvPr id="8" name="Picture 2" descr="C:\Users\SHUYUC~1\AppData\Local\Temp\WeChat Files\6f09a634b1517494a6d4d47ce3e6c8c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688"/>
            <a:stretch/>
          </p:blipFill>
          <p:spPr bwMode="auto">
            <a:xfrm>
              <a:off x="3527498" y="4234423"/>
              <a:ext cx="3772227" cy="405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3" descr="C:\Users\SHUYUC~1\AppData\Local\Temp\WeChat Files\a6981cfc08397760ecd05416fc6e56b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568" b="20830"/>
            <a:stretch/>
          </p:blipFill>
          <p:spPr bwMode="auto">
            <a:xfrm>
              <a:off x="4130857" y="4640239"/>
              <a:ext cx="4740051" cy="329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2062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数据集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394B9B-E3E6-4DF1-B21D-5D3613353B53}"/>
              </a:ext>
            </a:extLst>
          </p:cNvPr>
          <p:cNvSpPr txBox="1"/>
          <p:nvPr/>
        </p:nvSpPr>
        <p:spPr>
          <a:xfrm>
            <a:off x="1691639" y="1821090"/>
            <a:ext cx="9206515" cy="2492990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本部分使用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带口音的英语语音识别挑战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2020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数据集（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THE ACCENTED ENGLISH SPEECH RECOGNITION CHALLENGE 2020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，简称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AESRC2020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AESRC2020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提供了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200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小时的口音英语语音数据，其中包括中国，美国，英国，韩国，日本，俄罗斯，印度，葡萄牙，西班牙和加拿大的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个国家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口音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经过划分后，训练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train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集共有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121364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条数据，开发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dev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集共有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12291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条数据，测试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test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集共有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17598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条数据，比例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约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1.4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031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实验评估标准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98703" y="1462685"/>
            <a:ext cx="97349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评估标准为语音识别常用标准词错误率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WER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Word Error Rate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WER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的定义为：对系统识别出的词序列进行插入，删除，替换某些词，从而与标准答案词序列取得一致。这些需要对识别序列改动的词数量占标准答案词总数的百分比，即为词错误率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WER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。计算公式如下所示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Insertion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插入；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Substitution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替换；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Deletion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删除；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表示单词总数目。</a:t>
            </a:r>
            <a:endParaRPr lang="zh-CN" altLang="en-US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800" y="2678850"/>
            <a:ext cx="3146009" cy="96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5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不同建模单元的比较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42" y="2506849"/>
            <a:ext cx="8900931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58853" y="139383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词表大小比较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497187" y="401530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模型搭建总参数比较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48" y="1776396"/>
            <a:ext cx="7801703" cy="22933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47" y="4430315"/>
            <a:ext cx="7801703" cy="2244980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287867"/>
            <a:ext cx="10515600" cy="9398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不同建模单元的比较</a:t>
            </a:r>
          </a:p>
        </p:txBody>
      </p:sp>
    </p:spTree>
    <p:extLst>
      <p:ext uri="{BB962C8B-B14F-4D97-AF65-F5344CB8AC3E}">
        <p14:creationId xmlns:p14="http://schemas.microsoft.com/office/powerpoint/2010/main" val="16051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不同建模单元的比较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03119" y="2203467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模型平均错误率及识别率比较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854" y="2665132"/>
            <a:ext cx="9521024" cy="269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5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不同建模单元的比较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157006" y="1576535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平均错误率及各口音错误率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038200"/>
            <a:ext cx="10972800" cy="382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38A99-F8AF-D067-41A2-6186676B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研究背景和意义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33B325E-4481-6035-6FF7-A532F680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4C841D-10B9-3132-AAC2-BCE2E278AEA7}"/>
              </a:ext>
            </a:extLst>
          </p:cNvPr>
          <p:cNvSpPr txBox="1"/>
          <p:nvPr/>
        </p:nvSpPr>
        <p:spPr>
          <a:xfrm>
            <a:off x="1180766" y="5977092"/>
            <a:ext cx="8285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语音识别（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ASR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将语音转变成对应文本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5A8B38-1335-FC80-F188-099A4F942262}"/>
              </a:ext>
            </a:extLst>
          </p:cNvPr>
          <p:cNvSpPr txBox="1"/>
          <p:nvPr/>
        </p:nvSpPr>
        <p:spPr>
          <a:xfrm>
            <a:off x="1180766" y="1429997"/>
            <a:ext cx="9777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语音相关应用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 descr="黑暗中的灯光&#10;&#10;低可信度描述已自动生成">
            <a:extLst>
              <a:ext uri="{FF2B5EF4-FFF2-40B4-BE49-F238E27FC236}">
                <a16:creationId xmlns:a16="http://schemas.microsoft.com/office/drawing/2014/main" id="{0FD8E15C-8E4E-1DFE-C3CC-9B1F20BEA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7224"/>
            <a:ext cx="2238058" cy="2238058"/>
          </a:xfrm>
          <a:prstGeom prst="rect">
            <a:avLst/>
          </a:prstGeom>
        </p:spPr>
      </p:pic>
      <p:pic>
        <p:nvPicPr>
          <p:cNvPr id="7" name="图片 6" descr="卡通画&#10;&#10;中度可信度描述已自动生成">
            <a:extLst>
              <a:ext uri="{FF2B5EF4-FFF2-40B4-BE49-F238E27FC236}">
                <a16:creationId xmlns:a16="http://schemas.microsoft.com/office/drawing/2014/main" id="{BF5322E3-D5D0-387A-B436-4A4076A897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286" y="2870610"/>
            <a:ext cx="2201769" cy="911287"/>
          </a:xfrm>
          <a:prstGeom prst="rect">
            <a:avLst/>
          </a:prstGeom>
        </p:spPr>
      </p:pic>
      <p:pic>
        <p:nvPicPr>
          <p:cNvPr id="8" name="图片 7" descr="图标&#10;&#10;描述已自动生成">
            <a:extLst>
              <a:ext uri="{FF2B5EF4-FFF2-40B4-BE49-F238E27FC236}">
                <a16:creationId xmlns:a16="http://schemas.microsoft.com/office/drawing/2014/main" id="{A9F8DB67-6053-9419-681E-EE926AF3DB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142" y="2686992"/>
            <a:ext cx="1291018" cy="129101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E542D08-3D50-147A-9AD0-5D128F22840B}"/>
              </a:ext>
            </a:extLst>
          </p:cNvPr>
          <p:cNvSpPr txBox="1"/>
          <p:nvPr/>
        </p:nvSpPr>
        <p:spPr>
          <a:xfrm>
            <a:off x="905614" y="4445282"/>
            <a:ext cx="2864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entury" panose="02040604050505020304" pitchFamily="18" charset="0"/>
                <a:cs typeface="Times New Roman" panose="02020603050405020304" pitchFamily="18" charset="0"/>
              </a:rPr>
              <a:t>TMALL GENIE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智能音箱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9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0E86930-3279-B105-D5C9-EA578006B5E6}"/>
              </a:ext>
            </a:extLst>
          </p:cNvPr>
          <p:cNvSpPr txBox="1"/>
          <p:nvPr/>
        </p:nvSpPr>
        <p:spPr>
          <a:xfrm>
            <a:off x="3459332" y="4445282"/>
            <a:ext cx="2417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latin typeface="Century" panose="02040604050505020304" pitchFamily="18" charset="0"/>
                <a:cs typeface="Times New Roman" panose="02020603050405020304" pitchFamily="18" charset="0"/>
              </a:rPr>
              <a:t>SIRI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语音助手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EBE3B28-A8BA-A635-56A8-2784717D079C}"/>
              </a:ext>
            </a:extLst>
          </p:cNvPr>
          <p:cNvSpPr txBox="1"/>
          <p:nvPr/>
        </p:nvSpPr>
        <p:spPr>
          <a:xfrm>
            <a:off x="6043027" y="4445282"/>
            <a:ext cx="2520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latin typeface="Century" panose="02040604050505020304" pitchFamily="18" charset="0"/>
                <a:cs typeface="Times New Roman" panose="02020603050405020304" pitchFamily="18" charset="0"/>
              </a:rPr>
              <a:t>Google Maps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语音搜索与导航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84F858-4816-D1C3-545C-824287B5F629}"/>
              </a:ext>
            </a:extLst>
          </p:cNvPr>
          <p:cNvSpPr txBox="1"/>
          <p:nvPr/>
        </p:nvSpPr>
        <p:spPr>
          <a:xfrm>
            <a:off x="8849286" y="4445282"/>
            <a:ext cx="2873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latin typeface="Century" panose="02040604050505020304" pitchFamily="18" charset="0"/>
                <a:cs typeface="Times New Roman" panose="02020603050405020304" pitchFamily="18" charset="0"/>
              </a:rPr>
              <a:t>YouTube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自动生成字幕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16E9383-3F7D-E3C9-C294-564AA3C4139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087" y="2566365"/>
            <a:ext cx="1532272" cy="153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4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实验结果与分析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57746" y="1467621"/>
            <a:ext cx="1048362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在数据集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AESRC2020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上，搭建基于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Speech-Transformer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的端到端语音识别系统，</a:t>
            </a:r>
            <a:r>
              <a:rPr lang="zh-CN" altLang="zh-CN" sz="20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选择子词当建模单元，识别效果最佳，识别率为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90.03%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，选择音素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和词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作为建模单元效果其次，而字母级建模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识别率最低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词为建模单元好处是不会有拼写错误，但是最大的问题就是测试时会有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OOV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（溢出词表）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的问题，其余三个建模单元都可以缓解此问题。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子词作为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建模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单元的优势在于极大地限制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了音素和字母可能的组合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。以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子词为建模单元建模，既缓解了词建模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OOV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问题，也限制了音素和字母的拼写错误，故获得了最佳性能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本课题搭建的基于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Speech-Transformer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的端到端语音识别系统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普遍在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日本、韩国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的口音上表现更好，均比平均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低；而在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中国、印度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的口音上表现不佳，比平均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高许多。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在所有口音数据集上子词建模单元都保持了识别率的绝对优势</a:t>
            </a:r>
            <a:r>
              <a:rPr lang="zh-CN" altLang="en-US" sz="20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383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迁移学习有效提升识别率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0890" y="2067533"/>
            <a:ext cx="895738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针对性能最佳的建模单元子词，想进一步提升系统识别率，可以进行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迁移学习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librispeech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数据集规模较大且与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AESRC2020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数据相似度高，所以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预训练模型后微调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是很高效的选择。最好的方式是保持模型原有的结构和初始权重不变，随后在新数据集上重新训练。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本实验以子词为建模单元作了进一步迁移学习的实验。首先采用标准英文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librispeech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960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小时的数据集，也以相同的子词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5000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为建模单元先行训练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Speech-Transformer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初始模型，训练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epoch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后，再将预训练后的模型迁移过来使用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AESRC2020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进行子词级训练，训练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epoch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967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迁移学习有效提升识别率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41" y="2212568"/>
            <a:ext cx="10699407" cy="37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7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迁移学习有效提升识别率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48715" y="1980786"/>
            <a:ext cx="929457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librispeech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AESRC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两个数据集迁移学习的语音识别系统，以子词（数量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5000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）为建模单元，得到平均词错误率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WER 8.26%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，相比只用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AESRC2020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数据集的语音识别系统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WER 9.97%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相比，错误率</a:t>
            </a:r>
            <a:r>
              <a:rPr lang="zh-CN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降低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17.2%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预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训练后迁移学习的模型在各个口音的数据集上性能都有所提升，在英国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UK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口音集上性能提升最突出，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WER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下降了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34.9%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。究其原因可能是因为英国口音与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librispeech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的通用英文口音最为接近，使用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librispeech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预训练模型一定程度上可以看作相对标准的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英国口音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的数据扩充，使模型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该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口音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的学习更加充分。</a:t>
            </a:r>
          </a:p>
        </p:txBody>
      </p:sp>
    </p:spTree>
    <p:extLst>
      <p:ext uri="{BB962C8B-B14F-4D97-AF65-F5344CB8AC3E}">
        <p14:creationId xmlns:p14="http://schemas.microsoft.com/office/powerpoint/2010/main" val="135955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419C3-EFAA-A79C-E0F7-3DC69BBFE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</a:t>
            </a:r>
            <a:r>
              <a:rPr lang="en-US" altLang="zh-CN" dirty="0" smtClean="0"/>
              <a:t>Work-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语音增强与识别的联合优化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2C745DF-5312-6042-E297-01C81E87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48715" y="1980786"/>
            <a:ext cx="92945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现实生活中语音识别面临的挑战不是孤立存在的。噪声场景和带口音的语音可能同时存在，在未来工作中，我们将结合两部分工作，将语音增强和多口音语音识别系统联合优化，使得语音识别系统同时对噪音和口音鲁棒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首先将带口音数据集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AESRC2020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加噪，之后使用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Part1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的语音增强算法进行增强去噪，再将去噪后的语音送入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Part2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多口音语音识别系统中进行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识别。联合优化语音增强和语音识别两模块，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加权增强和识别两部分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loss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。计划采用了动态加权平均进行联合优化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使得各个任务以相近的速度进行学习，防止因训练速度不同而无法共同达到最优效果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308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727AA1-E520-42EF-9239-68D2591E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403C64AF-1233-935C-38EB-472D5355D248}"/>
              </a:ext>
            </a:extLst>
          </p:cNvPr>
          <p:cNvSpPr txBox="1">
            <a:spLocks/>
          </p:cNvSpPr>
          <p:nvPr/>
        </p:nvSpPr>
        <p:spPr>
          <a:xfrm>
            <a:off x="1402772" y="5389087"/>
            <a:ext cx="9386455" cy="92133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200" b="1" dirty="0" smtClean="0">
                <a:latin typeface="Century" panose="02040604050505020304" pitchFamily="18" charset="0"/>
              </a:rPr>
              <a:t>Report: 22</a:t>
            </a:r>
            <a:r>
              <a:rPr lang="zh-CN" altLang="en-US" sz="2200" b="1" dirty="0" smtClean="0">
                <a:latin typeface="Century" panose="02040604050505020304" pitchFamily="18" charset="0"/>
              </a:rPr>
              <a:t>组</a:t>
            </a:r>
            <a:endParaRPr lang="en-US" altLang="zh-CN" sz="2200" b="1" dirty="0" smtClean="0">
              <a:latin typeface="Century" panose="02040604050505020304" pitchFamily="18" charset="0"/>
            </a:endParaRPr>
          </a:p>
          <a:p>
            <a:pPr marL="0" indent="0" algn="ctr">
              <a:buNone/>
            </a:pPr>
            <a:r>
              <a:rPr lang="en-US" altLang="zh-CN" sz="2200" b="1" dirty="0" smtClean="0">
                <a:latin typeface="Century" panose="02040604050505020304" pitchFamily="18" charset="0"/>
              </a:rPr>
              <a:t>2022-6-30</a:t>
            </a:r>
            <a:endParaRPr lang="en-US" altLang="zh-CN" sz="2200" b="1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77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4B785-F9FE-F914-AA39-99F0E7159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语音识别系统遇到的挑战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ADCF5C-3D80-4F17-6BA4-F397CA19D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9A69FE-06F8-5AD9-92CA-9A255ED2D793}"/>
              </a:ext>
            </a:extLst>
          </p:cNvPr>
          <p:cNvSpPr txBox="1"/>
          <p:nvPr/>
        </p:nvSpPr>
        <p:spPr>
          <a:xfrm>
            <a:off x="1192899" y="2866078"/>
            <a:ext cx="8285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口音泛化性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5C8682-D213-EEA6-4B8A-C7E31BDE88B5}"/>
              </a:ext>
            </a:extLst>
          </p:cNvPr>
          <p:cNvSpPr txBox="1"/>
          <p:nvPr/>
        </p:nvSpPr>
        <p:spPr>
          <a:xfrm>
            <a:off x="1192899" y="1589713"/>
            <a:ext cx="8285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噪声鲁棒性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2553D5-6E57-DFC5-6D73-7B7889F3CF97}"/>
              </a:ext>
            </a:extLst>
          </p:cNvPr>
          <p:cNvSpPr txBox="1"/>
          <p:nvPr/>
        </p:nvSpPr>
        <p:spPr>
          <a:xfrm>
            <a:off x="1192899" y="5418808"/>
            <a:ext cx="8285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部署问题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8EB346-9647-E3B9-4555-60BF1A2D9DC7}"/>
              </a:ext>
            </a:extLst>
          </p:cNvPr>
          <p:cNvSpPr txBox="1"/>
          <p:nvPr/>
        </p:nvSpPr>
        <p:spPr>
          <a:xfrm>
            <a:off x="1533747" y="2071014"/>
            <a:ext cx="74826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entury" panose="020406040505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 smtClean="0">
                <a:latin typeface="Century" panose="02040604050505020304" pitchFamily="18" charset="0"/>
                <a:cs typeface="Times New Roman" panose="02020603050405020304" pitchFamily="18" charset="0"/>
              </a:rPr>
              <a:t>peech </a:t>
            </a:r>
            <a:r>
              <a:rPr lang="en-US" altLang="zh-CN" sz="2000" dirty="0">
                <a:latin typeface="Century" panose="02040604050505020304" pitchFamily="18" charset="0"/>
                <a:cs typeface="Times New Roman" panose="02020603050405020304" pitchFamily="18" charset="0"/>
              </a:rPr>
              <a:t>can be recognized under different conditions</a:t>
            </a:r>
            <a:endParaRPr lang="zh-CN" altLang="en-US" sz="2000" dirty="0"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D23DFC6-9E0C-D1C4-E58F-D4B1D0B793DA}"/>
              </a:ext>
            </a:extLst>
          </p:cNvPr>
          <p:cNvSpPr txBox="1"/>
          <p:nvPr/>
        </p:nvSpPr>
        <p:spPr>
          <a:xfrm>
            <a:off x="1533747" y="3352535"/>
            <a:ext cx="74826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entury" panose="02040604050505020304" pitchFamily="18" charset="0"/>
                <a:cs typeface="Times New Roman" panose="02020603050405020304" pitchFamily="18" charset="0"/>
              </a:rPr>
              <a:t>Support for multiple accents in a unified framework </a:t>
            </a:r>
            <a:endParaRPr lang="zh-CN" altLang="en-US" sz="2000" dirty="0"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5F35667-5F66-6655-AD9A-8A77302F0722}"/>
              </a:ext>
            </a:extLst>
          </p:cNvPr>
          <p:cNvSpPr txBox="1"/>
          <p:nvPr/>
        </p:nvSpPr>
        <p:spPr>
          <a:xfrm>
            <a:off x="1533747" y="5887713"/>
            <a:ext cx="74826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entury" panose="02040604050505020304" pitchFamily="18" charset="0"/>
                <a:cs typeface="Times New Roman" panose="02020603050405020304" pitchFamily="18" charset="0"/>
              </a:rPr>
              <a:t>Deployment and performance issues in the real world</a:t>
            </a:r>
            <a:endParaRPr lang="zh-CN" altLang="en-US" sz="2000" dirty="0"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83119ED-49D0-BE16-39C8-13F5C0098186}"/>
              </a:ext>
            </a:extLst>
          </p:cNvPr>
          <p:cNvSpPr txBox="1"/>
          <p:nvPr/>
        </p:nvSpPr>
        <p:spPr>
          <a:xfrm>
            <a:off x="1192899" y="4142443"/>
            <a:ext cx="8285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数据缺乏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3EE992-8C62-1084-7F47-611BDEFB6643}"/>
              </a:ext>
            </a:extLst>
          </p:cNvPr>
          <p:cNvSpPr txBox="1"/>
          <p:nvPr/>
        </p:nvSpPr>
        <p:spPr>
          <a:xfrm>
            <a:off x="1533747" y="4611348"/>
            <a:ext cx="74826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entury" panose="02040604050505020304" pitchFamily="18" charset="0"/>
                <a:cs typeface="Times New Roman" panose="02020603050405020304" pitchFamily="18" charset="0"/>
              </a:rPr>
              <a:t>There are few accent datasets available</a:t>
            </a:r>
            <a:endParaRPr lang="zh-CN" altLang="en-US" sz="2000" dirty="0"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55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D0A6D-F13C-11B7-7739-923F9121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研究内容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79A848C-99E1-C733-DD0A-BB4928FF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CBBF683-952A-56E9-8D7C-B04B6BC3BD68}"/>
              </a:ext>
            </a:extLst>
          </p:cNvPr>
          <p:cNvSpPr/>
          <p:nvPr/>
        </p:nvSpPr>
        <p:spPr>
          <a:xfrm>
            <a:off x="1424655" y="2008127"/>
            <a:ext cx="901026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本课题分为两部分开展，</a:t>
            </a:r>
            <a:endParaRPr lang="en-US" altLang="zh-CN" sz="2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第一部分为基于渐进学习的语音增强，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从训练方式和学习目标上对现有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 </a:t>
            </a:r>
            <a: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SOTA 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语音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增强模型进行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改进，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试图解决语音识别挑战第一项</a:t>
            </a:r>
            <a: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噪声干扰问题；</a:t>
            </a:r>
            <a:endParaRPr lang="en-US" altLang="zh-CN" sz="2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第二部分为基于</a:t>
            </a:r>
            <a: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Transformer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的多口音语音识别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，探究不同建模单元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对语音识别的影响，并且通过迁移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学习的方法有效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提升带口音语音的识别率，试图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解决语音识别挑战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第二项</a:t>
            </a:r>
            <a: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多口音域不匹配问题。</a:t>
            </a:r>
            <a:endParaRPr lang="en-US" altLang="zh-CN" sz="2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510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843AA94-E983-40B6-BFEA-5B982D092D9A}"/>
              </a:ext>
            </a:extLst>
          </p:cNvPr>
          <p:cNvSpPr txBox="1">
            <a:spLocks/>
          </p:cNvSpPr>
          <p:nvPr/>
        </p:nvSpPr>
        <p:spPr>
          <a:xfrm>
            <a:off x="860065" y="2113415"/>
            <a:ext cx="10471868" cy="1315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Part1</a:t>
            </a:r>
            <a:r>
              <a:rPr lang="zh-CN" altLang="en-US" sz="3600" b="1" dirty="0" smtClean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：基于</a:t>
            </a:r>
            <a:r>
              <a:rPr lang="zh-CN" altLang="en-US" sz="36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渐进学习的语音增强</a:t>
            </a:r>
            <a:endParaRPr lang="en-US" altLang="zh-CN" sz="3600" b="1" dirty="0">
              <a:solidFill>
                <a:schemeClr val="accent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222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DF940-9C5E-01FF-AF09-3FB7675F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基于渐进学习的语音增强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5F89536-89E4-E71F-A30E-2E8735AC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pPr/>
              <a:t>6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7">
            <a:extLst>
              <a:ext uri="{FF2B5EF4-FFF2-40B4-BE49-F238E27FC236}">
                <a16:creationId xmlns:a16="http://schemas.microsoft.com/office/drawing/2014/main" id="{149A69FE-06F8-5AD9-92CA-9A255ED2D793}"/>
              </a:ext>
            </a:extLst>
          </p:cNvPr>
          <p:cNvSpPr txBox="1"/>
          <p:nvPr/>
        </p:nvSpPr>
        <p:spPr>
          <a:xfrm>
            <a:off x="838200" y="2504032"/>
            <a:ext cx="8285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输出：</a:t>
            </a:r>
          </a:p>
        </p:txBody>
      </p:sp>
      <p:sp>
        <p:nvSpPr>
          <p:cNvPr id="6" name="文本框 8">
            <a:extLst>
              <a:ext uri="{FF2B5EF4-FFF2-40B4-BE49-F238E27FC236}">
                <a16:creationId xmlns:a16="http://schemas.microsoft.com/office/drawing/2014/main" id="{3C5C8682-D213-EEA6-4B8A-C7E31BDE88B5}"/>
              </a:ext>
            </a:extLst>
          </p:cNvPr>
          <p:cNvSpPr txBox="1"/>
          <p:nvPr/>
        </p:nvSpPr>
        <p:spPr>
          <a:xfrm>
            <a:off x="838200" y="1227667"/>
            <a:ext cx="8285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输入：</a:t>
            </a:r>
          </a:p>
        </p:txBody>
      </p:sp>
      <p:sp>
        <p:nvSpPr>
          <p:cNvPr id="7" name="文本框 9">
            <a:extLst>
              <a:ext uri="{FF2B5EF4-FFF2-40B4-BE49-F238E27FC236}">
                <a16:creationId xmlns:a16="http://schemas.microsoft.com/office/drawing/2014/main" id="{0A2553D5-6E57-DFC5-6D73-7B7889F3CF97}"/>
              </a:ext>
            </a:extLst>
          </p:cNvPr>
          <p:cNvSpPr txBox="1"/>
          <p:nvPr/>
        </p:nvSpPr>
        <p:spPr>
          <a:xfrm>
            <a:off x="838200" y="5056762"/>
            <a:ext cx="8285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研究内容：</a:t>
            </a:r>
          </a:p>
        </p:txBody>
      </p:sp>
      <p:sp>
        <p:nvSpPr>
          <p:cNvPr id="9" name="文本框 11">
            <a:extLst>
              <a:ext uri="{FF2B5EF4-FFF2-40B4-BE49-F238E27FC236}">
                <a16:creationId xmlns:a16="http://schemas.microsoft.com/office/drawing/2014/main" id="{B18EB346-9647-E3B9-4555-60BF1A2D9DC7}"/>
              </a:ext>
            </a:extLst>
          </p:cNvPr>
          <p:cNvSpPr txBox="1"/>
          <p:nvPr/>
        </p:nvSpPr>
        <p:spPr>
          <a:xfrm>
            <a:off x="1179048" y="1708968"/>
            <a:ext cx="74826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带噪语音（将纯净语音和噪声按一定信噪比混合）</a:t>
            </a:r>
          </a:p>
        </p:txBody>
      </p:sp>
      <p:sp>
        <p:nvSpPr>
          <p:cNvPr id="10" name="文本框 12">
            <a:extLst>
              <a:ext uri="{FF2B5EF4-FFF2-40B4-BE49-F238E27FC236}">
                <a16:creationId xmlns:a16="http://schemas.microsoft.com/office/drawing/2014/main" id="{AD23DFC6-9E0C-D1C4-E58F-D4B1D0B793DA}"/>
              </a:ext>
            </a:extLst>
          </p:cNvPr>
          <p:cNvSpPr txBox="1"/>
          <p:nvPr/>
        </p:nvSpPr>
        <p:spPr>
          <a:xfrm>
            <a:off x="1179048" y="2990489"/>
            <a:ext cx="74826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纯净语音</a:t>
            </a:r>
          </a:p>
        </p:txBody>
      </p:sp>
      <p:sp>
        <p:nvSpPr>
          <p:cNvPr id="12" name="文本框 14">
            <a:extLst>
              <a:ext uri="{FF2B5EF4-FFF2-40B4-BE49-F238E27FC236}">
                <a16:creationId xmlns:a16="http://schemas.microsoft.com/office/drawing/2014/main" id="{383119ED-49D0-BE16-39C8-13F5C0098186}"/>
              </a:ext>
            </a:extLst>
          </p:cNvPr>
          <p:cNvSpPr txBox="1"/>
          <p:nvPr/>
        </p:nvSpPr>
        <p:spPr>
          <a:xfrm>
            <a:off x="838200" y="3780397"/>
            <a:ext cx="8285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挑战：</a:t>
            </a:r>
          </a:p>
        </p:txBody>
      </p:sp>
      <p:sp>
        <p:nvSpPr>
          <p:cNvPr id="13" name="文本框 15">
            <a:extLst>
              <a:ext uri="{FF2B5EF4-FFF2-40B4-BE49-F238E27FC236}">
                <a16:creationId xmlns:a16="http://schemas.microsoft.com/office/drawing/2014/main" id="{D53EE992-8C62-1084-7F47-611BDEFB6643}"/>
              </a:ext>
            </a:extLst>
          </p:cNvPr>
          <p:cNvSpPr txBox="1"/>
          <p:nvPr/>
        </p:nvSpPr>
        <p:spPr>
          <a:xfrm>
            <a:off x="1179048" y="4249302"/>
            <a:ext cx="74826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低信噪比带噪语音到纯净语音的映射学习难度极大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5F35667-5F66-6655-AD9A-8A77302F0722}"/>
              </a:ext>
            </a:extLst>
          </p:cNvPr>
          <p:cNvSpPr txBox="1"/>
          <p:nvPr/>
        </p:nvSpPr>
        <p:spPr>
          <a:xfrm>
            <a:off x="1179048" y="5525667"/>
            <a:ext cx="74826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从训练方式和学习目标上对现有的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SOTA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语音增强模型进行改进</a:t>
            </a:r>
          </a:p>
        </p:txBody>
      </p:sp>
    </p:spTree>
    <p:extLst>
      <p:ext uri="{BB962C8B-B14F-4D97-AF65-F5344CB8AC3E}">
        <p14:creationId xmlns:p14="http://schemas.microsoft.com/office/powerpoint/2010/main" val="252315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DF940-9C5E-01FF-AF09-3FB7675F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基于渐进学习的语音增强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5F89536-89E4-E71F-A30E-2E8735AC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C675B8AC-1AFC-742B-4CFE-4A3BFA208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6256"/>
            <a:ext cx="10536886" cy="491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6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12BF3-59E6-F72B-6805-B8C44E998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基于渐进学习的语音增强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9DD61FD-BDBB-9084-6287-55E85DD0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TextBox 2"/>
          <p:cNvSpPr txBox="1"/>
          <p:nvPr/>
        </p:nvSpPr>
        <p:spPr>
          <a:xfrm>
            <a:off x="1228618" y="1227667"/>
            <a:ext cx="9397876" cy="559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实验流程：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将语音数据集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Librispeech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里的纯净语音和噪声数据集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Noise92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中的某种噪声分别按照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-5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5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15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的信噪比混合；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模型输入输出：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模型的输入文件：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clean.scp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noisy_-5.scp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noisy_5.scp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noisy_15.scp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数据增强方法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Remix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BandMask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使用模型：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DEMUCS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模型训练：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损失函数：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L1 loss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早停机制：连续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10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epoch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在验证集上的表现没有提升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即停止训练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>
              <a:lnSpc>
                <a:spcPct val="13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推理及测评：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>
              <a:lnSpc>
                <a:spcPct val="13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将测试集中的时域带噪信号输入模型即得到增强后的语音信号，将增强后的语音信号、增强前的带噪语音信号分别进行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PESQ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STOI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打分并进行比较。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>
              <a:lnSpc>
                <a:spcPct val="13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630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DF940-9C5E-01FF-AF09-3FB7675F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基于渐进学习的语音增强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5F89536-89E4-E71F-A30E-2E8735AC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A4DC5FC-A5FE-0FBD-8B71-04E4DB7BB8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62131" y="1628359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082142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768159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801180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03360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 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 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 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662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 dB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dB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dB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Clean speech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975390"/>
                  </a:ext>
                </a:extLst>
              </a:tr>
            </a:tbl>
          </a:graphicData>
        </a:graphic>
      </p:graphicFrame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F29F07EB-C9CF-CE4E-25C0-7FED67F3C30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62131" y="3185464"/>
          <a:ext cx="8128001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8874047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332606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416894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285135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872753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2139032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7899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Noise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Noisy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Baseline 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Demucs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Demucs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-PL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384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Type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PESQ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STOI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PESQ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STOI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PESQ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STOI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117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Babble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1.65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557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River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2.24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224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Factory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1.53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311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91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latin typeface="Century" panose="020406040505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15442</TotalTime>
  <Words>1871</Words>
  <Application>Microsoft Office PowerPoint</Application>
  <PresentationFormat>宽屏</PresentationFormat>
  <Paragraphs>190</Paragraphs>
  <Slides>25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等线 Light</vt:lpstr>
      <vt:lpstr>宋体</vt:lpstr>
      <vt:lpstr>Arial</vt:lpstr>
      <vt:lpstr>Century</vt:lpstr>
      <vt:lpstr>Times New Roman</vt:lpstr>
      <vt:lpstr>Wingdings</vt:lpstr>
      <vt:lpstr>Office 主题​​</vt:lpstr>
      <vt:lpstr>PowerPoint 演示文稿</vt:lpstr>
      <vt:lpstr>研究背景和意义</vt:lpstr>
      <vt:lpstr>语音识别系统遇到的挑战</vt:lpstr>
      <vt:lpstr>研究内容</vt:lpstr>
      <vt:lpstr>PowerPoint 演示文稿</vt:lpstr>
      <vt:lpstr>基于渐进学习的语音增强</vt:lpstr>
      <vt:lpstr>基于渐进学习的语音增强</vt:lpstr>
      <vt:lpstr>基于渐进学习的语音增强</vt:lpstr>
      <vt:lpstr>基于渐进学习的语音增强</vt:lpstr>
      <vt:lpstr>PowerPoint 演示文稿</vt:lpstr>
      <vt:lpstr>研究内容</vt:lpstr>
      <vt:lpstr>语音识别模型Speech-Transformer结构图</vt:lpstr>
      <vt:lpstr>搭建端到端语音识别框架</vt:lpstr>
      <vt:lpstr>数据集</vt:lpstr>
      <vt:lpstr>实验评估标准</vt:lpstr>
      <vt:lpstr>不同建模单元的比较</vt:lpstr>
      <vt:lpstr>不同建模单元的比较</vt:lpstr>
      <vt:lpstr>不同建模单元的比较</vt:lpstr>
      <vt:lpstr>不同建模单元的比较</vt:lpstr>
      <vt:lpstr>实验结果与分析</vt:lpstr>
      <vt:lpstr>迁移学习有效提升识别率</vt:lpstr>
      <vt:lpstr>迁移学习有效提升识别率</vt:lpstr>
      <vt:lpstr>迁移学习有效提升识别率</vt:lpstr>
      <vt:lpstr>Future Work-语音增强与识别的联合优化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shi.hao.33f@st.kyoto-u.ac.jp</dc:creator>
  <cp:lastModifiedBy>SHUYC</cp:lastModifiedBy>
  <cp:revision>1983</cp:revision>
  <dcterms:created xsi:type="dcterms:W3CDTF">2021-07-21T07:09:42Z</dcterms:created>
  <dcterms:modified xsi:type="dcterms:W3CDTF">2022-06-28T14:41:03Z</dcterms:modified>
</cp:coreProperties>
</file>