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4" r:id="rId6"/>
    <p:sldId id="269" r:id="rId7"/>
    <p:sldId id="266" r:id="rId8"/>
    <p:sldId id="259" r:id="rId9"/>
    <p:sldId id="258" r:id="rId10"/>
    <p:sldId id="265" r:id="rId11"/>
    <p:sldId id="267" r:id="rId12"/>
    <p:sldId id="270" r:id="rId13"/>
    <p:sldId id="261" r:id="rId14"/>
    <p:sldId id="26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6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1058374647614"/>
          <c:y val="0.0326797385620915"/>
          <c:w val="0.806066394478468"/>
          <c:h val="0.9102270610696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push 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Sheet1!$B$46:$B$48</c:f>
              <c:numCache>
                <c:formatCode>General</c:formatCode>
                <c:ptCount val="3"/>
                <c:pt idx="0">
                  <c:v>36.018</c:v>
                </c:pt>
                <c:pt idx="1">
                  <c:v>301.3753333333333</c:v>
                </c:pt>
                <c:pt idx="2">
                  <c:v>2044.535666666667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pull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37.31433333333333</c:v>
                </c:pt>
                <c:pt idx="1">
                  <c:v>391.8926666666666</c:v>
                </c:pt>
                <c:pt idx="2">
                  <c:v>1798.786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071896"/>
        <c:axId val="1879914792"/>
      </c:lineChart>
      <c:dateAx>
        <c:axId val="187307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9914792"/>
        <c:crosses val="autoZero"/>
        <c:auto val="0"/>
        <c:lblOffset val="100"/>
        <c:baseTimeUnit val="days"/>
      </c:dateAx>
      <c:valAx>
        <c:axId val="1879914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3071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</a:t>
            </a:r>
            <a:r>
              <a:rPr lang="en-US" baseline="0"/>
              <a:t> File Transfer : Amazon (Same Zone) </a:t>
            </a:r>
            <a:endParaRPr lang="en-US"/>
          </a:p>
        </c:rich>
      </c:tx>
      <c:layout>
        <c:manualLayout>
          <c:xMode val="edge"/>
          <c:yMode val="edge"/>
          <c:x val="0.24810634781763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17799163993"/>
          <c:y val="0.0757628818441512"/>
          <c:w val="0.845759210654224"/>
          <c:h val="0.8111984123599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39.22233333333333</c:v>
                </c:pt>
                <c:pt idx="1">
                  <c:v>546.7485333333332</c:v>
                </c:pt>
                <c:pt idx="2">
                  <c:v>2811.167666666667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Sheet1!$C$5:$C$7</c:f>
              <c:numCache>
                <c:formatCode>General</c:formatCode>
                <c:ptCount val="3"/>
                <c:pt idx="0">
                  <c:v>38.59333333333333</c:v>
                </c:pt>
                <c:pt idx="1">
                  <c:v>431.5523333333333</c:v>
                </c:pt>
                <c:pt idx="2">
                  <c:v>1972.464666666667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73786408"/>
        <c:axId val="1873787704"/>
      </c:lineChart>
      <c:dateAx>
        <c:axId val="1873786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845396016674386"/>
              <c:y val="0.940298507462687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crossAx val="1873787704"/>
        <c:crosses val="autoZero"/>
        <c:auto val="0"/>
        <c:lblOffset val="100"/>
        <c:baseTimeUnit val="days"/>
      </c:dateAx>
      <c:valAx>
        <c:axId val="18737877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sec</a:t>
                </a:r>
              </a:p>
            </c:rich>
          </c:tx>
          <c:layout>
            <c:manualLayout>
              <c:xMode val="edge"/>
              <c:yMode val="edge"/>
              <c:x val="0.0174880763116057"/>
              <c:y val="0.07295197242135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73786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u="none" strike="noStrike" cap="small" normalizeH="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42247496840673"/>
          <c:y val="0.0364784245916283"/>
          <c:w val="0.843285214348206"/>
          <c:h val="0.9064283114996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Sheet1!$B$80:$B$82</c:f>
              <c:numCache>
                <c:formatCode>General</c:formatCode>
                <c:ptCount val="3"/>
                <c:pt idx="0">
                  <c:v>410.9336666666666</c:v>
                </c:pt>
                <c:pt idx="1">
                  <c:v>4060.937333333333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Sheet1!$C$80:$C$82</c:f>
              <c:numCache>
                <c:formatCode>General</c:formatCode>
                <c:ptCount val="3"/>
                <c:pt idx="0">
                  <c:v>456.777</c:v>
                </c:pt>
                <c:pt idx="1">
                  <c:v>6344.649333333334</c:v>
                </c:pt>
                <c:pt idx="2">
                  <c:v>16852.093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3455272"/>
        <c:axId val="1823078104"/>
      </c:lineChart>
      <c:dateAx>
        <c:axId val="1823455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23078104"/>
        <c:crosses val="autoZero"/>
        <c:auto val="0"/>
        <c:lblOffset val="100"/>
        <c:baseTimeUnit val="days"/>
      </c:dateAx>
      <c:valAx>
        <c:axId val="1823078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3455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70368189957564"/>
          <c:y val="0.0169971671388102"/>
          <c:w val="0.824628900554097"/>
          <c:h val="0.9110116454774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Sheet1!$B$121:$B$123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Sheet1!$C$120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Sheet1!$C$121:$C$123</c:f>
              <c:numCache>
                <c:formatCode>General</c:formatCode>
                <c:ptCount val="3"/>
                <c:pt idx="0">
                  <c:v>74.09633333333333</c:v>
                </c:pt>
                <c:pt idx="1">
                  <c:v>740.563</c:v>
                </c:pt>
                <c:pt idx="2">
                  <c:v>3170.685333333333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2143128"/>
        <c:axId val="1822371288"/>
      </c:lineChart>
      <c:dateAx>
        <c:axId val="182214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22371288"/>
        <c:crosses val="autoZero"/>
        <c:auto val="0"/>
        <c:lblOffset val="100"/>
        <c:baseTimeUnit val="days"/>
      </c:dateAx>
      <c:valAx>
        <c:axId val="182237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2143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78743704"/>
        <c:axId val="1884153992"/>
      </c:lineChart>
      <c:dateAx>
        <c:axId val="187874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4153992"/>
        <c:crosses val="autoZero"/>
        <c:auto val="0"/>
        <c:lblOffset val="100"/>
        <c:baseTimeUnit val="days"/>
      </c:dateAx>
      <c:valAx>
        <c:axId val="188415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8743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0.7358</cdr:x>
      <cdr:y>0.64054</cdr:y>
    </cdr:from>
    <cdr:to>
      <cdr:x>0.8224</cdr:x>
      <cdr:y>0.72215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55356" y="2899074"/>
          <a:ext cx="712638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197950"/>
            <a:gd name="adj4" fmla="val -1334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35.17</a:t>
          </a:r>
          <a:endParaRPr lang="en-US" dirty="0"/>
        </a:p>
      </cdr:txBody>
    </cdr:sp>
  </cdr:relSizeAnchor>
  <cdr:relSizeAnchor xmlns:cdr="http://schemas.openxmlformats.org/drawingml/2006/chartDrawing">
    <cdr:from>
      <cdr:x>0.20544</cdr:x>
      <cdr:y>0.42262</cdr:y>
    </cdr:from>
    <cdr:to>
      <cdr:x>0.30582</cdr:x>
      <cdr:y>0.50422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90648" y="1912755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526435"/>
            <a:gd name="adj4" fmla="val -5048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43.58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0.16049</cdr:x>
      <cdr:y>0.50706</cdr:y>
    </cdr:from>
    <cdr:to>
      <cdr:x>0.26087</cdr:x>
      <cdr:y>0.58867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20758" y="2294953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7952"/>
            <a:gd name="adj3" fmla="val 376218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56.39</a:t>
          </a:r>
          <a:endParaRPr lang="en-US" dirty="0"/>
        </a:p>
      </cdr:txBody>
    </cdr:sp>
  </cdr:relSizeAnchor>
  <cdr:relSizeAnchor xmlns:cdr="http://schemas.openxmlformats.org/drawingml/2006/chartDrawing">
    <cdr:from>
      <cdr:x>0.51856</cdr:x>
      <cdr:y>0.22104</cdr:y>
    </cdr:from>
    <cdr:to>
      <cdr:x>0.61894</cdr:x>
      <cdr:y>0.30264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67552" y="1000410"/>
          <a:ext cx="826089" cy="369332"/>
        </a:xfrm>
        <a:prstGeom xmlns:a="http://schemas.openxmlformats.org/drawingml/2006/main" prst="borderCallout1">
          <a:avLst>
            <a:gd name="adj1" fmla="val 108881"/>
            <a:gd name="adj2" fmla="val 50937"/>
            <a:gd name="adj3" fmla="val 369541"/>
            <a:gd name="adj4" fmla="val -176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56.61</a:t>
          </a:r>
          <a:endParaRPr lang="en-US" dirty="0"/>
        </a:p>
      </cdr:txBody>
    </cdr:sp>
  </cdr:relSizeAnchor>
  <cdr:relSizeAnchor xmlns:cdr="http://schemas.openxmlformats.org/drawingml/2006/chartDrawing">
    <cdr:from>
      <cdr:x>0.52306</cdr:x>
      <cdr:y>0.77947</cdr:y>
    </cdr:from>
    <cdr:to>
      <cdr:x>0.62344</cdr:x>
      <cdr:y>0.86107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304541" y="352785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2399"/>
            <a:gd name="adj4" fmla="val -31018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43.66</a:t>
          </a:r>
          <a:endParaRPr lang="en-US" dirty="0"/>
        </a:p>
      </cdr:txBody>
    </cdr:sp>
  </cdr:relSizeAnchor>
  <cdr:relSizeAnchor xmlns:cdr="http://schemas.openxmlformats.org/drawingml/2006/chartDrawing">
    <cdr:from>
      <cdr:x>0.77625</cdr:x>
      <cdr:y>0.63782</cdr:y>
    </cdr:from>
    <cdr:to>
      <cdr:x>0.87663</cdr:x>
      <cdr:y>0.71942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388257" y="288674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87791"/>
            <a:gd name="adj4" fmla="val -16988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38.522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0.43017</cdr:x>
      <cdr:y>0.75743</cdr:y>
    </cdr:from>
    <cdr:to>
      <cdr:x>0.53055</cdr:x>
      <cdr:y>0.8356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40101" y="357851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5737"/>
            <a:gd name="adj4" fmla="val -25496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405.56</a:t>
          </a:r>
          <a:endParaRPr lang="en-US" dirty="0"/>
        </a:p>
      </cdr:txBody>
    </cdr:sp>
  </cdr:relSizeAnchor>
  <cdr:relSizeAnchor xmlns:cdr="http://schemas.openxmlformats.org/drawingml/2006/chartDrawing">
    <cdr:from>
      <cdr:x>0.70883</cdr:x>
      <cdr:y>0.55649</cdr:y>
    </cdr:from>
    <cdr:to>
      <cdr:x>0.80921</cdr:x>
      <cdr:y>0.63466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33422" y="2629180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15693"/>
            <a:gd name="adj4" fmla="val -168394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183.31</a:t>
          </a:r>
          <a:endParaRPr lang="en-US" dirty="0"/>
        </a:p>
      </cdr:txBody>
    </cdr:sp>
  </cdr:relSizeAnchor>
  <cdr:relSizeAnchor xmlns:cdr="http://schemas.openxmlformats.org/drawingml/2006/chartDrawing">
    <cdr:from>
      <cdr:x>0.47361</cdr:x>
      <cdr:y>0.15201</cdr:y>
    </cdr:from>
    <cdr:to>
      <cdr:x>0.574</cdr:x>
      <cdr:y>0.23018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97662" y="718187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9444"/>
            <a:gd name="adj3" fmla="val 312792"/>
            <a:gd name="adj4" fmla="val 37576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262.79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0.08857</cdr:x>
      <cdr:y>0.48217</cdr:y>
    </cdr:from>
    <cdr:to>
      <cdr:x>0.18895</cdr:x>
      <cdr:y>0.56013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8934" y="2283968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426290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347.40</a:t>
          </a:r>
        </a:p>
      </cdr:txBody>
    </cdr:sp>
  </cdr:relSizeAnchor>
  <cdr:relSizeAnchor xmlns:cdr="http://schemas.openxmlformats.org/drawingml/2006/chartDrawing">
    <cdr:from>
      <cdr:x>0.59946</cdr:x>
      <cdr:y>0.56806</cdr:y>
    </cdr:from>
    <cdr:to>
      <cdr:x>0.69984</cdr:x>
      <cdr:y>0.64603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933354" y="269082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262719"/>
            <a:gd name="adj4" fmla="val -12063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60.75</a:t>
          </a:r>
          <a:endParaRPr lang="en-US" dirty="0"/>
        </a:p>
      </cdr:txBody>
    </cdr:sp>
  </cdr:relSizeAnchor>
  <cdr:relSizeAnchor xmlns:cdr="http://schemas.openxmlformats.org/drawingml/2006/chartDrawing">
    <cdr:from>
      <cdr:x>0.46582</cdr:x>
      <cdr:y>0.11257</cdr:y>
    </cdr:from>
    <cdr:to>
      <cdr:x>0.5662</cdr:x>
      <cdr:y>0.19054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33529" y="533252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3922"/>
            <a:gd name="adj3" fmla="val 439643"/>
            <a:gd name="adj4" fmla="val -4899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138.72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83E7-CF7E-A346-811A-084A65C27AFA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Cloud Performance Test and SGE Install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2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1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Google Cloud has slightly faster response time than Amazon’s (Push: 12mins faster</a:t>
            </a:r>
            <a:r>
              <a:rPr lang="en-US" dirty="0"/>
              <a:t>.</a:t>
            </a:r>
            <a:r>
              <a:rPr lang="en-US" dirty="0" smtClean="0"/>
              <a:t> Pull: 2.9mins faster).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 The growth rate is similar.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In these two cloud environment, time and the size of data has positive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4656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a different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between two instances that are located in different zone. </a:t>
            </a:r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from users side to one of the instances in Amazon Cloud and Google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	Google Cloud Internal –Different Zone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7458"/>
              </p:ext>
            </p:extLst>
          </p:nvPr>
        </p:nvGraphicFramePr>
        <p:xfrm>
          <a:off x="457200" y="1600200"/>
          <a:ext cx="8229600" cy="472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1321" y="3698697"/>
            <a:ext cx="826089" cy="369332"/>
          </a:xfrm>
          <a:prstGeom prst="borderCallout1">
            <a:avLst>
              <a:gd name="adj1" fmla="val 105543"/>
              <a:gd name="adj2" fmla="val 50937"/>
              <a:gd name="adj3" fmla="val 432967"/>
              <a:gd name="adj4" fmla="val 53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654.21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2-1. Google Cloud – Local to Instance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97759"/>
              </p:ext>
            </p:extLst>
          </p:nvPr>
        </p:nvGraphicFramePr>
        <p:xfrm>
          <a:off x="457200" y="1600200"/>
          <a:ext cx="8229600" cy="47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0729" y="5523118"/>
            <a:ext cx="826089" cy="369332"/>
          </a:xfrm>
          <a:prstGeom prst="borderCallout1">
            <a:avLst>
              <a:gd name="adj1" fmla="val 52132"/>
              <a:gd name="adj2" fmla="val -1302"/>
              <a:gd name="adj3" fmla="val 75781"/>
              <a:gd name="adj4" fmla="val -3057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74.05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2-2. Amazon – Local to Instance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3666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3725" y="5315604"/>
            <a:ext cx="920873" cy="369332"/>
          </a:xfrm>
          <a:prstGeom prst="borderCallout1">
            <a:avLst>
              <a:gd name="adj1" fmla="val 52132"/>
              <a:gd name="adj2" fmla="val -1302"/>
              <a:gd name="adj3" fmla="val 39061"/>
              <a:gd name="adj4" fmla="val -240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~ 58.83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049842" y="4185789"/>
            <a:ext cx="706824" cy="369332"/>
          </a:xfrm>
          <a:prstGeom prst="borderCallout1">
            <a:avLst>
              <a:gd name="adj1" fmla="val 52132"/>
              <a:gd name="adj2" fmla="val -1302"/>
              <a:gd name="adj3" fmla="val -74437"/>
              <a:gd name="adj4" fmla="val -159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54.26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11000" y="2965219"/>
            <a:ext cx="723598" cy="369332"/>
          </a:xfrm>
          <a:prstGeom prst="borderCallout1">
            <a:avLst>
              <a:gd name="adj1" fmla="val 102205"/>
              <a:gd name="adj2" fmla="val 48237"/>
              <a:gd name="adj3" fmla="val 266057"/>
              <a:gd name="adj4" fmla="val 57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63.39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0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177"/>
          </a:xfrm>
        </p:spPr>
        <p:txBody>
          <a:bodyPr>
            <a:normAutofit/>
          </a:bodyPr>
          <a:lstStyle/>
          <a:p>
            <a:r>
              <a:rPr lang="en-US" dirty="0" smtClean="0"/>
              <a:t>Amazon has faster response time in this case (Push: 103mins faster. Pull: roughly the same, 0.8mins faster).</a:t>
            </a:r>
          </a:p>
          <a:p>
            <a:r>
              <a:rPr lang="en-US" dirty="0" smtClean="0"/>
              <a:t>Higher response time at the beginning, then it gradually falls </a:t>
            </a:r>
          </a:p>
          <a:p>
            <a:r>
              <a:rPr lang="en-US" dirty="0" smtClean="0"/>
              <a:t>Test cases associated with Google Cloud has the same shape. (Expected)</a:t>
            </a:r>
          </a:p>
          <a:p>
            <a:r>
              <a:rPr lang="en-US" dirty="0" smtClean="0"/>
              <a:t> time and size of data have positive linear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493"/>
          </a:xfrm>
        </p:spPr>
        <p:txBody>
          <a:bodyPr/>
          <a:lstStyle/>
          <a:p>
            <a:r>
              <a:rPr lang="en-US" dirty="0" smtClean="0"/>
              <a:t>Response time has positive linear relationship with the data size.</a:t>
            </a:r>
          </a:p>
          <a:p>
            <a:r>
              <a:rPr lang="en-US" dirty="0" smtClean="0"/>
              <a:t>Overall, Google Cloud and Amazon Cloud has similar results.</a:t>
            </a:r>
          </a:p>
          <a:p>
            <a:r>
              <a:rPr lang="en-US" dirty="0" smtClean="0"/>
              <a:t>Google Cloud has better user experience in our first test (same zone); however, it is opposite in our latter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SGE 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let it run when we move on to the next section – Performance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</a:t>
            </a:r>
            <a:r>
              <a:rPr lang="en-US" dirty="0" smtClean="0"/>
              <a:t>Categories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Google Cloud: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the same zone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different zones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Amazon: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 Instance to instance in the same zone.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Instance 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4200"/>
              </a:spcAft>
              <a:buNone/>
            </a:pPr>
            <a:r>
              <a:rPr lang="en-US" dirty="0" smtClean="0"/>
              <a:t>Standard desktop/laptop recourses. </a:t>
            </a:r>
          </a:p>
          <a:p>
            <a:r>
              <a:rPr lang="en-US" dirty="0" smtClean="0"/>
              <a:t>2 cores</a:t>
            </a:r>
          </a:p>
          <a:p>
            <a:r>
              <a:rPr lang="en-US" dirty="0" smtClean="0"/>
              <a:t>7.5 GB memories</a:t>
            </a:r>
          </a:p>
          <a:p>
            <a:r>
              <a:rPr lang="en-US" dirty="0" smtClean="0"/>
              <a:t>Around 1T disk space</a:t>
            </a:r>
          </a:p>
          <a:p>
            <a:endParaRPr lang="en-US" dirty="0"/>
          </a:p>
          <a:p>
            <a:r>
              <a:rPr lang="en-US" dirty="0" smtClean="0"/>
              <a:t>** Ephemeral disk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test the file transfer: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Speed.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Availability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Consistency </a:t>
            </a:r>
          </a:p>
          <a:p>
            <a:r>
              <a:rPr lang="en-US" dirty="0" smtClean="0"/>
              <a:t>To test our hypothesis, we want to know if the file gets lager, would the response time rises exponentially?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32"/>
            <a:ext cx="8229600" cy="949136"/>
          </a:xfrm>
        </p:spPr>
        <p:txBody>
          <a:bodyPr/>
          <a:lstStyle/>
          <a:p>
            <a:pPr algn="l"/>
            <a:r>
              <a:rPr lang="en-US" dirty="0" smtClean="0"/>
              <a:t>How we test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68"/>
            <a:ext cx="8229600" cy="568386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host_name</a:t>
            </a:r>
            <a:r>
              <a:rPr lang="en-US" dirty="0"/>
              <a:t>=`hostname`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size in 1024000 10240000 52100000 102400000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  echo -e "\</a:t>
            </a:r>
            <a:r>
              <a:rPr lang="en-US" dirty="0" err="1"/>
              <a:t>nCreating</a:t>
            </a:r>
            <a:r>
              <a:rPr lang="en-US" dirty="0"/>
              <a:t> dummy files ..."</a:t>
            </a:r>
          </a:p>
          <a:p>
            <a:r>
              <a:rPr lang="en-US" dirty="0"/>
              <a:t>    echo -e "================================================"</a:t>
            </a:r>
          </a:p>
          <a:p>
            <a:r>
              <a:rPr lang="en-US" dirty="0"/>
              <a:t>   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output.dat</a:t>
            </a:r>
            <a:r>
              <a:rPr lang="en-US" dirty="0"/>
              <a:t>  </a:t>
            </a:r>
            <a:r>
              <a:rPr lang="en-US" dirty="0" err="1"/>
              <a:t>bs</a:t>
            </a:r>
            <a:r>
              <a:rPr lang="en-US" dirty="0"/>
              <a:t>=1024  count=$size</a:t>
            </a:r>
          </a:p>
          <a:p>
            <a:r>
              <a:rPr lang="en-US" dirty="0"/>
              <a:t>    echo -e "A $size size of file has been generated ..."</a:t>
            </a:r>
          </a:p>
          <a:p>
            <a:r>
              <a:rPr lang="en-US" dirty="0"/>
              <a:t>    echo -e "Start pushing and pulling files ...\n\n"</a:t>
            </a:r>
          </a:p>
          <a:p>
            <a:r>
              <a:rPr lang="en-US" dirty="0"/>
              <a:t>    for </a:t>
            </a:r>
            <a:r>
              <a:rPr lang="en-US" dirty="0" err="1"/>
              <a:t>o_host</a:t>
            </a:r>
            <a:r>
              <a:rPr lang="en-US" dirty="0"/>
              <a:t> in ajen1001 ajen1002</a:t>
            </a:r>
          </a:p>
          <a:p>
            <a:r>
              <a:rPr lang="en-US" dirty="0"/>
              <a:t>    do </a:t>
            </a:r>
          </a:p>
          <a:p>
            <a:r>
              <a:rPr lang="en-US" dirty="0"/>
              <a:t>        for </a:t>
            </a:r>
            <a:r>
              <a:rPr lang="en-US" dirty="0" err="1"/>
              <a:t>num_time</a:t>
            </a:r>
            <a:r>
              <a:rPr lang="en-US" dirty="0"/>
              <a:t> in 1 2 3</a:t>
            </a:r>
          </a:p>
          <a:p>
            <a:r>
              <a:rPr lang="en-US" dirty="0"/>
              <a:t>        do </a:t>
            </a:r>
          </a:p>
          <a:p>
            <a:r>
              <a:rPr lang="en-US" dirty="0"/>
              <a:t>            echo -e "######################### ____$</a:t>
            </a:r>
            <a:r>
              <a:rPr lang="en-US" dirty="0" err="1"/>
              <a:t>num_time</a:t>
            </a:r>
            <a:r>
              <a:rPr lang="en-US" dirty="0"/>
              <a:t> START ____##########################\n"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Push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output.dat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</a:t>
            </a:r>
            <a:r>
              <a:rPr lang="en-US" dirty="0"/>
              <a:t>:.</a:t>
            </a:r>
          </a:p>
          <a:p>
            <a:r>
              <a:rPr lang="en-US" dirty="0"/>
              <a:t>            echo -e "Done ...\n\n"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Pull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o_host:output.dat</a:t>
            </a:r>
            <a:r>
              <a:rPr lang="en-US" dirty="0"/>
              <a:t> .</a:t>
            </a:r>
          </a:p>
          <a:p>
            <a:r>
              <a:rPr lang="en-US" dirty="0"/>
              <a:t>            echo -e "Done ...\n"</a:t>
            </a:r>
          </a:p>
          <a:p>
            <a:r>
              <a:rPr lang="en-US" dirty="0"/>
              <a:t>            echo -e "######################### ____ $</a:t>
            </a:r>
            <a:r>
              <a:rPr lang="en-US" dirty="0" err="1"/>
              <a:t>num_time</a:t>
            </a:r>
            <a:r>
              <a:rPr lang="en-US" dirty="0"/>
              <a:t> END ____##########################\n"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  done</a:t>
            </a:r>
          </a:p>
          <a:p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output.dat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echo -e ""</a:t>
            </a:r>
          </a:p>
          <a:p>
            <a:r>
              <a:rPr lang="en-US" dirty="0"/>
              <a:t>echo "All the internal tests have been done ...."</a:t>
            </a:r>
          </a:p>
        </p:txBody>
      </p:sp>
    </p:spTree>
    <p:extLst>
      <p:ext uri="{BB962C8B-B14F-4D97-AF65-F5344CB8AC3E}">
        <p14:creationId xmlns:p14="http://schemas.microsoft.com/office/powerpoint/2010/main" val="20964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the same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3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018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9477" y="5338452"/>
            <a:ext cx="813758" cy="369332"/>
          </a:xfrm>
          <a:prstGeom prst="borderCallout1">
            <a:avLst>
              <a:gd name="adj1" fmla="val 52132"/>
              <a:gd name="adj2" fmla="val -1302"/>
              <a:gd name="adj3" fmla="val 45737"/>
              <a:gd name="adj4" fmla="val -2549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29.48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966" y="2199012"/>
            <a:ext cx="826089" cy="369332"/>
          </a:xfrm>
          <a:prstGeom prst="borderCallout1">
            <a:avLst>
              <a:gd name="adj1" fmla="val 95528"/>
              <a:gd name="adj2" fmla="val 49444"/>
              <a:gd name="adj3" fmla="val 519760"/>
              <a:gd name="adj4" fmla="val -51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39.39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4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42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899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Google Cloud Performance Test and SGE Install Script</vt:lpstr>
      <vt:lpstr>SGE Installation:</vt:lpstr>
      <vt:lpstr>Test Categories: </vt:lpstr>
      <vt:lpstr>Instance Setup:</vt:lpstr>
      <vt:lpstr>Purposes: </vt:lpstr>
      <vt:lpstr>How we test it:</vt:lpstr>
      <vt:lpstr>Instances in the same region</vt:lpstr>
      <vt:lpstr>Google Cloud – Same Zone</vt:lpstr>
      <vt:lpstr>Amazon – Same Zone</vt:lpstr>
      <vt:lpstr>Comparisons:  </vt:lpstr>
      <vt:lpstr>Instances in a different region</vt:lpstr>
      <vt:lpstr>Two cases:</vt:lpstr>
      <vt:lpstr>1. Google Cloud Internal –Different Zone</vt:lpstr>
      <vt:lpstr>2-1. Google Cloud – Local to Instance</vt:lpstr>
      <vt:lpstr>2-2. Amazon – Local to Instance</vt:lpstr>
      <vt:lpstr>Comparisons: </vt:lpstr>
      <vt:lpstr>Conclusions: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Performance Test and SGE Script</dc:title>
  <dc:creator>Microsoft Office User</dc:creator>
  <cp:lastModifiedBy>Microsoft Office User</cp:lastModifiedBy>
  <cp:revision>50</cp:revision>
  <dcterms:created xsi:type="dcterms:W3CDTF">2013-02-15T14:48:56Z</dcterms:created>
  <dcterms:modified xsi:type="dcterms:W3CDTF">2013-02-15T20:38:21Z</dcterms:modified>
</cp:coreProperties>
</file>