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57" r:id="rId4"/>
    <p:sldId id="262" r:id="rId5"/>
    <p:sldId id="264" r:id="rId6"/>
    <p:sldId id="269" r:id="rId7"/>
    <p:sldId id="266" r:id="rId8"/>
    <p:sldId id="259" r:id="rId9"/>
    <p:sldId id="258" r:id="rId10"/>
    <p:sldId id="265" r:id="rId11"/>
    <p:sldId id="267" r:id="rId12"/>
    <p:sldId id="270" r:id="rId13"/>
    <p:sldId id="261" r:id="rId14"/>
    <p:sldId id="260" r:id="rId15"/>
    <p:sldId id="26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19" autoAdjust="0"/>
  </p:normalViewPr>
  <p:slideViewPr>
    <p:cSldViewPr snapToGrid="0" snapToObjects="1">
      <p:cViewPr>
        <p:scale>
          <a:sx n="103" d="100"/>
          <a:sy n="103" d="100"/>
        </p:scale>
        <p:origin x="-96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Relationship Id="rId2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FJen:Documents:Microsoft%20User%20Data:Office%202011%20AutoRecovery:Performance_test_resul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20811461067366"/>
          <c:y val="0.053426290289283"/>
          <c:w val="0.773658987071061"/>
          <c:h val="0.822053807734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Sheet1!$B$45</c:f>
              <c:strCache>
                <c:ptCount val="1"/>
                <c:pt idx="0">
                  <c:v>push 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Sheet1!$B$46:$B$48</c:f>
              <c:numCache>
                <c:formatCode>General</c:formatCode>
                <c:ptCount val="3"/>
                <c:pt idx="0">
                  <c:v>36.018</c:v>
                </c:pt>
                <c:pt idx="1">
                  <c:v>301.3753333333333</c:v>
                </c:pt>
                <c:pt idx="2">
                  <c:v>2044.535666666667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Sheet1!$C$45</c:f>
              <c:strCache>
                <c:ptCount val="1"/>
                <c:pt idx="0">
                  <c:v>pull</c:v>
                </c:pt>
              </c:strCache>
            </c:strRef>
          </c:tx>
          <c:dLbls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Sheet1!$A$46:$A$48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Sheet1!$C$46:$C$48</c:f>
              <c:numCache>
                <c:formatCode>General</c:formatCode>
                <c:ptCount val="3"/>
                <c:pt idx="0">
                  <c:v>37.31433333333332</c:v>
                </c:pt>
                <c:pt idx="1">
                  <c:v>391.8926666666666</c:v>
                </c:pt>
                <c:pt idx="2">
                  <c:v>1798.786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9233704"/>
        <c:axId val="1889236968"/>
      </c:lineChart>
      <c:dateAx>
        <c:axId val="1889233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759564741907262"/>
              <c:y val="0.9489922459408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236968"/>
        <c:crosses val="autoZero"/>
        <c:auto val="0"/>
        <c:lblOffset val="100"/>
        <c:baseTimeUnit val="days"/>
      </c:dateAx>
      <c:valAx>
        <c:axId val="1889236968"/>
        <c:scaling>
          <c:orientation val="minMax"/>
          <c:max val="3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308641975308642"/>
              <c:y val="0.03662456962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233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Internal</a:t>
            </a:r>
            <a:r>
              <a:rPr lang="en-US" baseline="0"/>
              <a:t> File Transfer : Amazon (Same Zone) </a:t>
            </a:r>
            <a:endParaRPr lang="en-US"/>
          </a:p>
        </c:rich>
      </c:tx>
      <c:layout>
        <c:manualLayout>
          <c:xMode val="edge"/>
          <c:yMode val="edge"/>
          <c:x val="0.248106347817634"/>
          <c:y val="0.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217799163993"/>
          <c:y val="0.0757628818441512"/>
          <c:w val="0.845759210654224"/>
          <c:h val="0.8111984123599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Sheet1!$B$5:$B$7</c:f>
              <c:numCache>
                <c:formatCode>General</c:formatCode>
                <c:ptCount val="3"/>
                <c:pt idx="0">
                  <c:v>39.22233333333333</c:v>
                </c:pt>
                <c:pt idx="1">
                  <c:v>546.7485333333332</c:v>
                </c:pt>
                <c:pt idx="2">
                  <c:v>2811.167666666666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Sheet1!$A$5:$A$7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Sheet1!$C$5:$C$7</c:f>
              <c:numCache>
                <c:formatCode>General</c:formatCode>
                <c:ptCount val="3"/>
                <c:pt idx="0">
                  <c:v>38.59333333333333</c:v>
                </c:pt>
                <c:pt idx="1">
                  <c:v>431.5523333333333</c:v>
                </c:pt>
                <c:pt idx="2">
                  <c:v>1972.464666666667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9503672"/>
        <c:axId val="1889477112"/>
      </c:lineChart>
      <c:dateAx>
        <c:axId val="1889503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853881112083212"/>
              <c:y val="0.95527868875640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crossAx val="1889477112"/>
        <c:crosses val="autoZero"/>
        <c:auto val="0"/>
        <c:lblOffset val="100"/>
        <c:baseTimeUnit val="days"/>
      </c:dateAx>
      <c:valAx>
        <c:axId val="1889477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7488091766307"/>
              <c:y val="0.07295198833927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950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u="none" strike="noStrike" cap="small" normalizeH="0" baseline="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73728978322154"/>
          <c:y val="0.0313177910271271"/>
          <c:w val="0.812421016817342"/>
          <c:h val="0.850840590958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Sheet1!$B$79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Sheet1!$B$80:$B$82</c:f>
              <c:numCache>
                <c:formatCode>General</c:formatCode>
                <c:ptCount val="3"/>
                <c:pt idx="0">
                  <c:v>410.9336666666666</c:v>
                </c:pt>
                <c:pt idx="1">
                  <c:v>4060.937333333334</c:v>
                </c:pt>
                <c:pt idx="2">
                  <c:v>11393.45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Sheet1!$C$79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Sheet1!$A$80:$A$82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Sheet1!$C$80:$C$82</c:f>
              <c:numCache>
                <c:formatCode>General</c:formatCode>
                <c:ptCount val="3"/>
                <c:pt idx="0">
                  <c:v>456.777</c:v>
                </c:pt>
                <c:pt idx="1">
                  <c:v>6344.649333333334</c:v>
                </c:pt>
                <c:pt idx="2">
                  <c:v>16852.093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98314200"/>
        <c:axId val="1869125960"/>
      </c:lineChart>
      <c:dateAx>
        <c:axId val="1798314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816644915913289"/>
              <c:y val="0.9449808861938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9125960"/>
        <c:crosses val="autoZero"/>
        <c:auto val="0"/>
        <c:lblOffset val="100"/>
        <c:baseTimeUnit val="days"/>
      </c:dateAx>
      <c:valAx>
        <c:axId val="1869125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617283950617284"/>
              <c:y val="0.02164416320335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98314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3577816661806"/>
          <c:y val="0.0169971671388102"/>
          <c:w val="0.79222149314669"/>
          <c:h val="0.877963909348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Sheet1!$B$120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Sheet1!$B$121:$B$123</c:f>
              <c:numCache>
                <c:formatCode>General</c:formatCode>
                <c:ptCount val="3"/>
                <c:pt idx="0">
                  <c:v>300.835</c:v>
                </c:pt>
                <c:pt idx="1">
                  <c:v>3427.445</c:v>
                </c:pt>
                <c:pt idx="2">
                  <c:v>8976.320666666667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Sheet1!$C$120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Sheet1!$A$121:$A$123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Sheet1!$C$121:$C$123</c:f>
              <c:numCache>
                <c:formatCode>General</c:formatCode>
                <c:ptCount val="3"/>
                <c:pt idx="0">
                  <c:v>74.09633333333332</c:v>
                </c:pt>
                <c:pt idx="1">
                  <c:v>740.563</c:v>
                </c:pt>
                <c:pt idx="2">
                  <c:v>3170.685333333333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9223048"/>
        <c:axId val="1888943752"/>
      </c:lineChart>
      <c:dateAx>
        <c:axId val="1869223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774135194906192"/>
              <c:y val="0.95176917292074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8943752"/>
        <c:crosses val="autoZero"/>
        <c:auto val="0"/>
        <c:lblOffset val="100"/>
        <c:baseTimeUnit val="days"/>
      </c:dateAx>
      <c:valAx>
        <c:axId val="1888943752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515772334013804"/>
              <c:y val="0.017328724937242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9223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8250704773014"/>
          <c:y val="0.271886043615022"/>
          <c:w val="0.083230776708467"/>
          <c:h val="0.1076877282610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88788472"/>
        <c:axId val="1888794776"/>
      </c:lineChart>
      <c:dateAx>
        <c:axId val="1888788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 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36616870445744"/>
              <c:y val="0.88376805909655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8794776"/>
        <c:crosses val="autoZero"/>
        <c:auto val="0"/>
        <c:lblOffset val="100"/>
        <c:baseTimeUnit val="days"/>
      </c:dateAx>
      <c:valAx>
        <c:axId val="1888794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30651413673209"/>
              <c:y val="0.05902006929463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88788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Sheet1!$B$159</c:f>
              <c:strCache>
                <c:ptCount val="1"/>
                <c:pt idx="0">
                  <c:v>push 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Sheet1!$B$160:$B$162</c:f>
              <c:numCache>
                <c:formatCode>General</c:formatCode>
                <c:ptCount val="3"/>
                <c:pt idx="0">
                  <c:v>47.554</c:v>
                </c:pt>
                <c:pt idx="1">
                  <c:v>580.424</c:v>
                </c:pt>
                <c:pt idx="2">
                  <c:v>2750.661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Sheet1!$C$159</c:f>
              <c:strCache>
                <c:ptCount val="1"/>
                <c:pt idx="0">
                  <c:v>pull</c:v>
                </c:pt>
              </c:strCache>
            </c:strRef>
          </c:tx>
          <c:cat>
            <c:numRef>
              <c:f>Sheet1!$A$160:$A$162</c:f>
              <c:numCache>
                <c:formatCode>General</c:formatCode>
                <c:ptCount val="3"/>
                <c:pt idx="0">
                  <c:v>1.0</c:v>
                </c:pt>
                <c:pt idx="1">
                  <c:v>10.0</c:v>
                </c:pt>
                <c:pt idx="2">
                  <c:v>50.0</c:v>
                </c:pt>
              </c:numCache>
            </c:numRef>
          </c:cat>
          <c:val>
            <c:numRef>
              <c:f>Sheet1!$C$160:$C$162</c:f>
              <c:numCache>
                <c:formatCode>General</c:formatCode>
                <c:ptCount val="3"/>
                <c:pt idx="0">
                  <c:v>58.69</c:v>
                </c:pt>
                <c:pt idx="1">
                  <c:v>584.779</c:v>
                </c:pt>
                <c:pt idx="2">
                  <c:v>3120.54</c:v>
                </c:pt>
              </c:numCache>
            </c:numRef>
          </c: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63570456"/>
        <c:axId val="1868468520"/>
      </c:lineChart>
      <c:dateAx>
        <c:axId val="1863570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Size</a:t>
                </a:r>
                <a:r>
                  <a:rPr lang="en-US" baseline="0" dirty="0" smtClean="0"/>
                  <a:t> of File(G)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612448975123252"/>
              <c:y val="0.86900242176062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8468520"/>
        <c:crosses val="autoZero"/>
        <c:auto val="0"/>
        <c:lblOffset val="100"/>
        <c:baseTimeUnit val="days"/>
      </c:dateAx>
      <c:valAx>
        <c:axId val="1868468520"/>
        <c:scaling>
          <c:orientation val="minMax"/>
          <c:max val="18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(Sec)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20261404326879"/>
              <c:y val="0.04478194207961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3570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0.69744</cdr:x>
      <cdr:y>0.66378</cdr:y>
    </cdr:from>
    <cdr:to>
      <cdr:x>0.78404</cdr:x>
      <cdr:y>0.74539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739658" y="3250639"/>
          <a:ext cx="712683" cy="399658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146062"/>
            <a:gd name="adj4" fmla="val -11269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35.17</a:t>
          </a:r>
          <a:endParaRPr lang="en-US" dirty="0"/>
        </a:p>
      </cdr:txBody>
    </cdr:sp>
  </cdr:relSizeAnchor>
  <cdr:relSizeAnchor xmlns:cdr="http://schemas.openxmlformats.org/drawingml/2006/chartDrawing">
    <cdr:from>
      <cdr:x>0.13353</cdr:x>
      <cdr:y>0.57719</cdr:y>
    </cdr:from>
    <cdr:to>
      <cdr:x>0.23391</cdr:x>
      <cdr:y>0.65879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98864" y="2826613"/>
          <a:ext cx="826087" cy="399610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302769"/>
            <a:gd name="adj4" fmla="val 32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43.58</a:t>
          </a:r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0.16049</cdr:x>
      <cdr:y>0.50706</cdr:y>
    </cdr:from>
    <cdr:to>
      <cdr:x>0.26087</cdr:x>
      <cdr:y>0.58867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20758" y="2294953"/>
          <a:ext cx="826089" cy="369332"/>
        </a:xfrm>
        <a:prstGeom xmlns:a="http://schemas.openxmlformats.org/drawingml/2006/main" prst="borderCallout1">
          <a:avLst>
            <a:gd name="adj1" fmla="val 102205"/>
            <a:gd name="adj2" fmla="val 47952"/>
            <a:gd name="adj3" fmla="val 376218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56.39</a:t>
          </a:r>
          <a:endParaRPr lang="en-US" dirty="0"/>
        </a:p>
      </cdr:txBody>
    </cdr:sp>
  </cdr:relSizeAnchor>
  <cdr:relSizeAnchor xmlns:cdr="http://schemas.openxmlformats.org/drawingml/2006/chartDrawing">
    <cdr:from>
      <cdr:x>0.51856</cdr:x>
      <cdr:y>0.22104</cdr:y>
    </cdr:from>
    <cdr:to>
      <cdr:x>0.61894</cdr:x>
      <cdr:y>0.30264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267552" y="1000410"/>
          <a:ext cx="826089" cy="369332"/>
        </a:xfrm>
        <a:prstGeom xmlns:a="http://schemas.openxmlformats.org/drawingml/2006/main" prst="borderCallout1">
          <a:avLst>
            <a:gd name="adj1" fmla="val 108881"/>
            <a:gd name="adj2" fmla="val 50937"/>
            <a:gd name="adj3" fmla="val 369541"/>
            <a:gd name="adj4" fmla="val -1764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56.61</a:t>
          </a:r>
          <a:endParaRPr lang="en-US" dirty="0"/>
        </a:p>
      </cdr:txBody>
    </cdr:sp>
  </cdr:relSizeAnchor>
  <cdr:relSizeAnchor xmlns:cdr="http://schemas.openxmlformats.org/drawingml/2006/chartDrawing">
    <cdr:from>
      <cdr:x>0.52306</cdr:x>
      <cdr:y>0.77947</cdr:y>
    </cdr:from>
    <cdr:to>
      <cdr:x>0.62344</cdr:x>
      <cdr:y>0.86107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304541" y="3527852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2399"/>
            <a:gd name="adj4" fmla="val -31018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43.66</a:t>
          </a:r>
          <a:endParaRPr lang="en-US" dirty="0"/>
        </a:p>
      </cdr:txBody>
    </cdr:sp>
  </cdr:relSizeAnchor>
  <cdr:relSizeAnchor xmlns:cdr="http://schemas.openxmlformats.org/drawingml/2006/chartDrawing">
    <cdr:from>
      <cdr:x>0.77625</cdr:x>
      <cdr:y>0.63782</cdr:y>
    </cdr:from>
    <cdr:to>
      <cdr:x>0.87663</cdr:x>
      <cdr:y>0.71942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388257" y="2886745"/>
          <a:ext cx="826089" cy="369332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-87791"/>
            <a:gd name="adj4" fmla="val -16988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38.522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0.43766</cdr:x>
      <cdr:y>0.72737</cdr:y>
    </cdr:from>
    <cdr:to>
      <cdr:x>0.53804</cdr:x>
      <cdr:y>0.80554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01775" y="3579997"/>
          <a:ext cx="826087" cy="384740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45737"/>
            <a:gd name="adj4" fmla="val -254961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405.56</a:t>
          </a:r>
          <a:endParaRPr lang="en-US" dirty="0"/>
        </a:p>
      </cdr:txBody>
    </cdr:sp>
  </cdr:relSizeAnchor>
  <cdr:relSizeAnchor xmlns:cdr="http://schemas.openxmlformats.org/drawingml/2006/chartDrawing">
    <cdr:from>
      <cdr:x>0.70883</cdr:x>
      <cdr:y>0.52393</cdr:y>
    </cdr:from>
    <cdr:to>
      <cdr:x>0.80921</cdr:x>
      <cdr:y>0.6021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833387" y="2578675"/>
          <a:ext cx="826088" cy="384740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15693"/>
            <a:gd name="adj4" fmla="val -168394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183.31</a:t>
          </a:r>
          <a:endParaRPr lang="en-US" dirty="0"/>
        </a:p>
      </cdr:txBody>
    </cdr:sp>
  </cdr:relSizeAnchor>
  <cdr:relSizeAnchor xmlns:cdr="http://schemas.openxmlformats.org/drawingml/2006/chartDrawing">
    <cdr:from>
      <cdr:x>0.4796</cdr:x>
      <cdr:y>0.13448</cdr:y>
    </cdr:from>
    <cdr:to>
      <cdr:x>0.57999</cdr:x>
      <cdr:y>0.21265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46940" y="661865"/>
          <a:ext cx="826169" cy="384740"/>
        </a:xfrm>
        <a:prstGeom xmlns:a="http://schemas.openxmlformats.org/drawingml/2006/main" prst="borderCallout1">
          <a:avLst>
            <a:gd name="adj1" fmla="val 102205"/>
            <a:gd name="adj2" fmla="val 49444"/>
            <a:gd name="adj3" fmla="val 312792"/>
            <a:gd name="adj4" fmla="val 37576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262.79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0.13052</cdr:x>
      <cdr:y>0.4946</cdr:y>
    </cdr:from>
    <cdr:to>
      <cdr:x>0.2309</cdr:x>
      <cdr:y>0.57256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74127" y="2470949"/>
          <a:ext cx="826087" cy="389473"/>
        </a:xfrm>
        <a:prstGeom xmlns:a="http://schemas.openxmlformats.org/drawingml/2006/main" prst="borderCallout1">
          <a:avLst>
            <a:gd name="adj1" fmla="val 105543"/>
            <a:gd name="adj2" fmla="val 50937"/>
            <a:gd name="adj3" fmla="val 426290"/>
            <a:gd name="adj4" fmla="val 21158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347.40</a:t>
          </a:r>
        </a:p>
      </cdr:txBody>
    </cdr:sp>
  </cdr:relSizeAnchor>
  <cdr:relSizeAnchor xmlns:cdr="http://schemas.openxmlformats.org/drawingml/2006/chartDrawing">
    <cdr:from>
      <cdr:x>0.74074</cdr:x>
      <cdr:y>0.61599</cdr:y>
    </cdr:from>
    <cdr:to>
      <cdr:x>0.84112</cdr:x>
      <cdr:y>0.69396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96000" y="3077362"/>
          <a:ext cx="826087" cy="389524"/>
        </a:xfrm>
        <a:prstGeom xmlns:a="http://schemas.openxmlformats.org/drawingml/2006/main" prst="borderCallout1">
          <a:avLst>
            <a:gd name="adj1" fmla="val 52132"/>
            <a:gd name="adj2" fmla="val -1302"/>
            <a:gd name="adj3" fmla="val 215985"/>
            <a:gd name="adj4" fmla="val -81827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60.75</a:t>
          </a:r>
          <a:endParaRPr lang="en-US" dirty="0"/>
        </a:p>
      </cdr:txBody>
    </cdr:sp>
  </cdr:relSizeAnchor>
  <cdr:relSizeAnchor xmlns:cdr="http://schemas.openxmlformats.org/drawingml/2006/chartDrawing">
    <cdr:from>
      <cdr:x>0.71752</cdr:x>
      <cdr:y>0.22189</cdr:y>
    </cdr:from>
    <cdr:to>
      <cdr:x>0.8179</cdr:x>
      <cdr:y>0.29986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904898" y="1108499"/>
          <a:ext cx="826088" cy="389523"/>
        </a:xfrm>
        <a:prstGeom xmlns:a="http://schemas.openxmlformats.org/drawingml/2006/main" prst="borderCallout1">
          <a:avLst>
            <a:gd name="adj1" fmla="val 105543"/>
            <a:gd name="adj2" fmla="val 53922"/>
            <a:gd name="adj3" fmla="val 380941"/>
            <a:gd name="adj4" fmla="val 7725"/>
          </a:avLst>
        </a:prstGeom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138.72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970B-5207-DC45-8AC6-D7CABDD4DE13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8A4A-AF00-7542-B823-FC30B2DA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6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8F577-5549-5244-BD98-F9F06782C630}" type="datetimeFigureOut">
              <a:rPr lang="en-US" smtClean="0"/>
              <a:t>13-02-15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1323-E35B-A540-9B6D-B09B8BF7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0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0068-A787-4F4F-B9B1-7E2217629BEF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2996-8FA5-1647-83D0-F0942C0F2358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FCC0-BB0E-F140-BD01-CB010C89D88E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B8C5-4B0B-A541-B433-EC863B1142F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2392-1731-9245-96ED-A202D5A10A6B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D4BD-DBFD-0C41-95F6-EBADD74C94FA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8E0E-C92A-BC40-8BED-D5068823339A}" type="datetime1">
              <a:rPr lang="en-CA" smtClean="0"/>
              <a:t>13-02-15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8EE-1770-424F-960E-1A9E4D680C71}" type="datetime1">
              <a:rPr lang="en-CA" smtClean="0"/>
              <a:t>13-02-15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03D-6094-D74E-AA5E-FA1E59D71B4C}" type="datetime1">
              <a:rPr lang="en-CA" smtClean="0"/>
              <a:t>13-02-15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D95F-D98C-1B43-B491-F01F03732B43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4C37A-3654-2447-9E22-C30D01B99D35}" type="datetime1">
              <a:rPr lang="en-CA" smtClean="0"/>
              <a:t>13-02-15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C5683-FEAD-944E-906D-1D6468BCC397}" type="datetime1">
              <a:rPr lang="en-CA" smtClean="0"/>
              <a:t>13-02-15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26AA-6735-7946-BC33-AE0B4342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qtrinh/GoogleCloud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5230"/>
            <a:ext cx="7772400" cy="1470025"/>
          </a:xfrm>
        </p:spPr>
        <p:txBody>
          <a:bodyPr/>
          <a:lstStyle/>
          <a:p>
            <a:r>
              <a:rPr lang="en-US" dirty="0" smtClean="0"/>
              <a:t>Google Cloud Performance Test and SGE Install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41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Google Cloud has slightly faster response time than Amazon’s (Push: 12mins faster</a:t>
            </a:r>
            <a:r>
              <a:rPr lang="en-US" dirty="0"/>
              <a:t>.</a:t>
            </a:r>
            <a:r>
              <a:rPr lang="en-US" dirty="0" smtClean="0"/>
              <a:t> Pull: 2.9mins faster).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 The growth rate is similar.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In these two cloud environment, time and the size of data has positive linear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a different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between two instances that are located in different zone. </a:t>
            </a:r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 smtClean="0"/>
              <a:t>Transfer the file from users side to one of the instances in Amazon Cloud and Google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	Google Cloud Internal –Different Zone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481072"/>
              </p:ext>
            </p:extLst>
          </p:nvPr>
        </p:nvGraphicFramePr>
        <p:xfrm>
          <a:off x="457200" y="1600200"/>
          <a:ext cx="8229600" cy="4921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2288" y="3698697"/>
            <a:ext cx="826089" cy="369332"/>
          </a:xfrm>
          <a:prstGeom prst="borderCallout1">
            <a:avLst>
              <a:gd name="adj1" fmla="val 105543"/>
              <a:gd name="adj2" fmla="val 50937"/>
              <a:gd name="adj3" fmla="val 432967"/>
              <a:gd name="adj4" fmla="val 53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654.21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2-1. Google Cloud </a:t>
            </a:r>
            <a:r>
              <a:rPr lang="en-US" dirty="0" smtClean="0"/>
              <a:t>External – </a:t>
            </a:r>
            <a:r>
              <a:rPr lang="en-US" dirty="0" smtClean="0"/>
              <a:t>Local to Instance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631388"/>
              </p:ext>
            </p:extLst>
          </p:nvPr>
        </p:nvGraphicFramePr>
        <p:xfrm>
          <a:off x="457200" y="1600199"/>
          <a:ext cx="8229600" cy="4995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0981" y="3685830"/>
            <a:ext cx="826089" cy="369332"/>
          </a:xfrm>
          <a:prstGeom prst="borderCallout1">
            <a:avLst>
              <a:gd name="adj1" fmla="val 52132"/>
              <a:gd name="adj2" fmla="val -1302"/>
              <a:gd name="adj3" fmla="val 619905"/>
              <a:gd name="adj4" fmla="val -2460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74.05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2-2. Amazon – Local to Instance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81663"/>
              </p:ext>
            </p:extLst>
          </p:nvPr>
        </p:nvGraphicFramePr>
        <p:xfrm>
          <a:off x="173617" y="1588091"/>
          <a:ext cx="4955530" cy="30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0076" y="3624185"/>
            <a:ext cx="723598" cy="307777"/>
          </a:xfrm>
          <a:prstGeom prst="borderCallout1">
            <a:avLst>
              <a:gd name="adj1" fmla="val 52132"/>
              <a:gd name="adj2" fmla="val -1302"/>
              <a:gd name="adj3" fmla="val 57754"/>
              <a:gd name="adj4" fmla="val -1792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~ 58.83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951030" y="3070187"/>
            <a:ext cx="599918" cy="307777"/>
          </a:xfrm>
          <a:prstGeom prst="borderCallout1">
            <a:avLst>
              <a:gd name="adj1" fmla="val 52132"/>
              <a:gd name="adj2" fmla="val -1302"/>
              <a:gd name="adj3" fmla="val 8350"/>
              <a:gd name="adj4" fmla="val -514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54.26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27432" y="2133326"/>
            <a:ext cx="723598" cy="307777"/>
          </a:xfrm>
          <a:prstGeom prst="borderCallout1">
            <a:avLst>
              <a:gd name="adj1" fmla="val 102205"/>
              <a:gd name="adj2" fmla="val 48237"/>
              <a:gd name="adj3" fmla="val 266057"/>
              <a:gd name="adj4" fmla="val 57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63.39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469391"/>
              </p:ext>
            </p:extLst>
          </p:nvPr>
        </p:nvGraphicFramePr>
        <p:xfrm>
          <a:off x="4377036" y="4131117"/>
          <a:ext cx="4612701" cy="271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008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Comparisons: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177"/>
          </a:xfrm>
        </p:spPr>
        <p:txBody>
          <a:bodyPr>
            <a:normAutofit/>
          </a:bodyPr>
          <a:lstStyle/>
          <a:p>
            <a:r>
              <a:rPr lang="en-US" dirty="0" smtClean="0"/>
              <a:t>Amazon has faster response time in this case (Push: 103mins faster. Pull: roughly the same, 0.8mins faster).</a:t>
            </a:r>
          </a:p>
          <a:p>
            <a:r>
              <a:rPr lang="en-US" dirty="0" smtClean="0"/>
              <a:t>Higher response time at the beginning, then it gradually falls </a:t>
            </a:r>
          </a:p>
          <a:p>
            <a:r>
              <a:rPr lang="en-US" dirty="0" smtClean="0"/>
              <a:t>Test cases associated with Google Cloud has the same shape. (Expected)</a:t>
            </a:r>
          </a:p>
          <a:p>
            <a:r>
              <a:rPr lang="en-US" dirty="0" smtClean="0"/>
              <a:t> time and size of data have positive linear relationship.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493"/>
          </a:xfrm>
        </p:spPr>
        <p:txBody>
          <a:bodyPr/>
          <a:lstStyle/>
          <a:p>
            <a:r>
              <a:rPr lang="en-US" dirty="0" smtClean="0"/>
              <a:t>Response time has positive linear relationship with the data size.</a:t>
            </a:r>
          </a:p>
          <a:p>
            <a:r>
              <a:rPr lang="en-US" dirty="0" smtClean="0"/>
              <a:t>Overall, Google Cloud and Amazon Cloud has similar results.</a:t>
            </a:r>
          </a:p>
          <a:p>
            <a:r>
              <a:rPr lang="en-US" dirty="0" smtClean="0"/>
              <a:t>Google Cloud has better user experience in our first test (same zone); however, it is opposite in our latter experiments.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SGE Installation: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nl-NL" dirty="0">
                <a:hlinkClick r:id="rId2"/>
              </a:rPr>
              <a:t>https://github.com/qtrinh/</a:t>
            </a:r>
            <a:r>
              <a:rPr lang="nl-NL" dirty="0" smtClean="0">
                <a:hlinkClick r:id="rId2"/>
              </a:rPr>
              <a:t>GoogleCloud.git</a:t>
            </a:r>
            <a:endParaRPr lang="nl-NL" dirty="0" smtClean="0"/>
          </a:p>
          <a:p>
            <a:r>
              <a:rPr lang="nl-NL" dirty="0" smtClean="0"/>
              <a:t>. </a:t>
            </a:r>
            <a:r>
              <a:rPr lang="en-US" dirty="0"/>
              <a:t>e</a:t>
            </a:r>
            <a:r>
              <a:rPr lang="nl-NL" dirty="0" err="1" smtClean="0"/>
              <a:t>nv.sh</a:t>
            </a:r>
            <a:endParaRPr lang="nl-NL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config.txt</a:t>
            </a:r>
            <a:r>
              <a:rPr lang="en-US" dirty="0" smtClean="0"/>
              <a:t> (vi </a:t>
            </a:r>
            <a:r>
              <a:rPr lang="en-US" dirty="0" err="1" smtClean="0"/>
              <a:t>config.txt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erl</a:t>
            </a:r>
            <a:r>
              <a:rPr lang="en-US" dirty="0" smtClean="0"/>
              <a:t> </a:t>
            </a:r>
            <a:r>
              <a:rPr lang="en-US" dirty="0" err="1" smtClean="0"/>
              <a:t>setup.pl</a:t>
            </a:r>
            <a:r>
              <a:rPr lang="en-US" dirty="0" smtClean="0"/>
              <a:t> </a:t>
            </a:r>
            <a:r>
              <a:rPr lang="en-US" dirty="0" err="1" smtClean="0"/>
              <a:t>config.txt</a:t>
            </a:r>
            <a:r>
              <a:rPr lang="en-US" dirty="0" smtClean="0"/>
              <a:t> 100</a:t>
            </a:r>
          </a:p>
          <a:p>
            <a:r>
              <a:rPr lang="en-US" dirty="0" err="1"/>
              <a:t>perl</a:t>
            </a:r>
            <a:r>
              <a:rPr lang="en-US" dirty="0"/>
              <a:t> </a:t>
            </a:r>
            <a:r>
              <a:rPr lang="en-US" dirty="0" err="1"/>
              <a:t>setup.pl</a:t>
            </a:r>
            <a:r>
              <a:rPr lang="en-US" dirty="0"/>
              <a:t> </a:t>
            </a:r>
            <a:r>
              <a:rPr lang="en-US" dirty="0" err="1"/>
              <a:t>config.txt</a:t>
            </a:r>
            <a:r>
              <a:rPr lang="en-US" dirty="0"/>
              <a:t> </a:t>
            </a:r>
            <a:r>
              <a:rPr lang="en-US" dirty="0" smtClean="0"/>
              <a:t>201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let it run when we move on to the next section – Performance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 Categories: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Google Cloud: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the same zone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Instance to instance in different zones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Amazon: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 Instance to instance in the same zone.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Local to instance.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Instance Setup: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4200"/>
              </a:spcAft>
              <a:buNone/>
            </a:pPr>
            <a:r>
              <a:rPr lang="en-US" dirty="0" smtClean="0"/>
              <a:t>Standard desktop/laptop recourses. </a:t>
            </a:r>
          </a:p>
          <a:p>
            <a:r>
              <a:rPr lang="en-US" dirty="0" smtClean="0"/>
              <a:t>2 cores</a:t>
            </a:r>
          </a:p>
          <a:p>
            <a:r>
              <a:rPr lang="en-US" dirty="0" smtClean="0"/>
              <a:t>7.5 GB memories</a:t>
            </a:r>
          </a:p>
          <a:p>
            <a:r>
              <a:rPr lang="en-US" dirty="0" smtClean="0"/>
              <a:t>Around 1T disk space</a:t>
            </a:r>
          </a:p>
          <a:p>
            <a:endParaRPr lang="en-US" dirty="0"/>
          </a:p>
          <a:p>
            <a:r>
              <a:rPr lang="en-US" dirty="0" smtClean="0"/>
              <a:t>** Ephemeral disk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Purposes: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aim to test the file transfer: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Speed.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Availability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Consistency </a:t>
            </a:r>
          </a:p>
          <a:p>
            <a:r>
              <a:rPr lang="en-US" dirty="0" smtClean="0"/>
              <a:t>To test our hypothesis, we want to know if the file gets lager, would the response time rises exponentially?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32"/>
            <a:ext cx="8229600" cy="949136"/>
          </a:xfrm>
        </p:spPr>
        <p:txBody>
          <a:bodyPr/>
          <a:lstStyle/>
          <a:p>
            <a:pPr algn="l"/>
            <a:r>
              <a:rPr lang="en-US" dirty="0" smtClean="0"/>
              <a:t>How we test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68"/>
            <a:ext cx="8229600" cy="568386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host_name</a:t>
            </a:r>
            <a:r>
              <a:rPr lang="en-US" dirty="0"/>
              <a:t>=`hostname`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size in 1024000 10240000 52100000 102400000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/>
              <a:t>    echo -e "\</a:t>
            </a:r>
            <a:r>
              <a:rPr lang="en-US" dirty="0" err="1"/>
              <a:t>nCreating</a:t>
            </a:r>
            <a:r>
              <a:rPr lang="en-US" dirty="0"/>
              <a:t> dummy files ..."</a:t>
            </a:r>
          </a:p>
          <a:p>
            <a:r>
              <a:rPr lang="en-US" dirty="0"/>
              <a:t>    echo -e "================================================"</a:t>
            </a:r>
          </a:p>
          <a:p>
            <a:r>
              <a:rPr lang="en-US" dirty="0"/>
              <a:t>   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/zero of=</a:t>
            </a:r>
            <a:r>
              <a:rPr lang="en-US" dirty="0" err="1"/>
              <a:t>output.dat</a:t>
            </a:r>
            <a:r>
              <a:rPr lang="en-US" dirty="0"/>
              <a:t>  </a:t>
            </a:r>
            <a:r>
              <a:rPr lang="en-US" dirty="0" err="1"/>
              <a:t>bs</a:t>
            </a:r>
            <a:r>
              <a:rPr lang="en-US" dirty="0"/>
              <a:t>=1024  count=$size</a:t>
            </a:r>
          </a:p>
          <a:p>
            <a:r>
              <a:rPr lang="en-US" dirty="0"/>
              <a:t>    echo -e "A $size size of file has been generated ..."</a:t>
            </a:r>
          </a:p>
          <a:p>
            <a:r>
              <a:rPr lang="en-US" dirty="0"/>
              <a:t>    echo -e "Start pushing and pulling files ...\n\n"</a:t>
            </a:r>
          </a:p>
          <a:p>
            <a:r>
              <a:rPr lang="en-US" dirty="0"/>
              <a:t>    for </a:t>
            </a:r>
            <a:r>
              <a:rPr lang="en-US" dirty="0" err="1"/>
              <a:t>o_host</a:t>
            </a:r>
            <a:r>
              <a:rPr lang="en-US" dirty="0"/>
              <a:t> in ajen1001 ajen1002</a:t>
            </a:r>
          </a:p>
          <a:p>
            <a:r>
              <a:rPr lang="en-US" dirty="0"/>
              <a:t>    do </a:t>
            </a:r>
          </a:p>
          <a:p>
            <a:r>
              <a:rPr lang="en-US" dirty="0"/>
              <a:t>        for </a:t>
            </a:r>
            <a:r>
              <a:rPr lang="en-US" dirty="0" err="1"/>
              <a:t>num_time</a:t>
            </a:r>
            <a:r>
              <a:rPr lang="en-US" dirty="0"/>
              <a:t> in 1 2 3</a:t>
            </a:r>
          </a:p>
          <a:p>
            <a:r>
              <a:rPr lang="en-US" dirty="0"/>
              <a:t>        do </a:t>
            </a:r>
          </a:p>
          <a:p>
            <a:r>
              <a:rPr lang="en-US" dirty="0"/>
              <a:t>            echo -e "######################### ____$</a:t>
            </a:r>
            <a:r>
              <a:rPr lang="en-US" dirty="0" err="1"/>
              <a:t>num_time</a:t>
            </a:r>
            <a:r>
              <a:rPr lang="en-US" dirty="0"/>
              <a:t> START ____##########################\n"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Push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output.dat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</a:t>
            </a:r>
            <a:r>
              <a:rPr lang="en-US" dirty="0"/>
              <a:t>:.</a:t>
            </a:r>
          </a:p>
          <a:p>
            <a:r>
              <a:rPr lang="en-US" dirty="0"/>
              <a:t>            echo -e "Done ...\n\n"</a:t>
            </a:r>
          </a:p>
          <a:p>
            <a:r>
              <a:rPr lang="en-US" dirty="0"/>
              <a:t>            echo -e "Internal - $</a:t>
            </a:r>
            <a:r>
              <a:rPr lang="en-US" dirty="0" err="1"/>
              <a:t>host_name</a:t>
            </a:r>
            <a:r>
              <a:rPr lang="en-US" dirty="0"/>
              <a:t> to $</a:t>
            </a:r>
            <a:r>
              <a:rPr lang="en-US" dirty="0" err="1"/>
              <a:t>o_host</a:t>
            </a:r>
            <a:r>
              <a:rPr lang="en-US" dirty="0"/>
              <a:t> : Pull case ..."</a:t>
            </a:r>
          </a:p>
          <a:p>
            <a:r>
              <a:rPr lang="en-US" dirty="0"/>
              <a:t>            echo -e "================================================"    </a:t>
            </a:r>
          </a:p>
          <a:p>
            <a:r>
              <a:rPr lang="en-US" dirty="0"/>
              <a:t>            date</a:t>
            </a:r>
          </a:p>
          <a:p>
            <a:r>
              <a:rPr lang="en-US" dirty="0"/>
              <a:t>            time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FJen</a:t>
            </a:r>
            <a:r>
              <a:rPr lang="en-US" dirty="0"/>
              <a:t>@$</a:t>
            </a:r>
            <a:r>
              <a:rPr lang="en-US" dirty="0" err="1"/>
              <a:t>o_host:output.dat</a:t>
            </a:r>
            <a:r>
              <a:rPr lang="en-US" dirty="0"/>
              <a:t> .</a:t>
            </a:r>
          </a:p>
          <a:p>
            <a:r>
              <a:rPr lang="en-US" dirty="0"/>
              <a:t>            echo -e "Done ...\n"</a:t>
            </a:r>
          </a:p>
          <a:p>
            <a:r>
              <a:rPr lang="en-US" dirty="0"/>
              <a:t>            echo -e "######################### ____ $</a:t>
            </a:r>
            <a:r>
              <a:rPr lang="en-US" dirty="0" err="1"/>
              <a:t>num_time</a:t>
            </a:r>
            <a:r>
              <a:rPr lang="en-US" dirty="0"/>
              <a:t> END ____##########################\n"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  done</a:t>
            </a:r>
          </a:p>
          <a:p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output.dat</a:t>
            </a:r>
            <a:endParaRPr lang="en-US" dirty="0"/>
          </a:p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echo -e ""</a:t>
            </a:r>
          </a:p>
          <a:p>
            <a:r>
              <a:rPr lang="en-US" dirty="0"/>
              <a:t>echo "All the internal tests have been done ...."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8174"/>
            <a:ext cx="7772400" cy="1470025"/>
          </a:xfrm>
        </p:spPr>
        <p:txBody>
          <a:bodyPr/>
          <a:lstStyle/>
          <a:p>
            <a:r>
              <a:rPr lang="en-US" dirty="0" smtClean="0"/>
              <a:t>Instances in the same region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282575"/>
              </p:ext>
            </p:extLst>
          </p:nvPr>
        </p:nvGraphicFramePr>
        <p:xfrm>
          <a:off x="457200" y="1600200"/>
          <a:ext cx="8229600" cy="4897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91087" y="5325316"/>
            <a:ext cx="813758" cy="369332"/>
          </a:xfrm>
          <a:prstGeom prst="borderCallout1">
            <a:avLst>
              <a:gd name="adj1" fmla="val 52132"/>
              <a:gd name="adj2" fmla="val -1302"/>
              <a:gd name="adj3" fmla="val 95809"/>
              <a:gd name="adj4" fmla="val -347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29.48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8257" y="3213903"/>
            <a:ext cx="826089" cy="369332"/>
          </a:xfrm>
          <a:prstGeom prst="borderCallout1">
            <a:avLst>
              <a:gd name="adj1" fmla="val 95528"/>
              <a:gd name="adj2" fmla="val 49444"/>
              <a:gd name="adj3" fmla="val 319469"/>
              <a:gd name="adj4" fmla="val 31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39.39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– Same Zone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1761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6AA-6735-7946-BC33-AE0B43427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1001</Words>
  <Application>Microsoft Macintosh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Google Cloud Performance Test and SGE Install Script</vt:lpstr>
      <vt:lpstr>SGE Installation:</vt:lpstr>
      <vt:lpstr>Test Categories: </vt:lpstr>
      <vt:lpstr>Instance Setup:</vt:lpstr>
      <vt:lpstr>Purposes: </vt:lpstr>
      <vt:lpstr>How we test it:</vt:lpstr>
      <vt:lpstr>Instances in the same region</vt:lpstr>
      <vt:lpstr>Google Cloud – Same Zone</vt:lpstr>
      <vt:lpstr>Amazon – Same Zone</vt:lpstr>
      <vt:lpstr>Comparisons:  </vt:lpstr>
      <vt:lpstr>Instances in a different region</vt:lpstr>
      <vt:lpstr>Two cases:</vt:lpstr>
      <vt:lpstr>1. Google Cloud Internal –Different Zone</vt:lpstr>
      <vt:lpstr>2-1. Google Cloud External – Local to Instance</vt:lpstr>
      <vt:lpstr>2-2. Amazon – Local to Instance</vt:lpstr>
      <vt:lpstr>Comparisons: </vt:lpstr>
      <vt:lpstr>Conclusions: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Performance Test and SGE Script</dc:title>
  <dc:creator>Microsoft Office User</dc:creator>
  <cp:lastModifiedBy>Microsoft Office User</cp:lastModifiedBy>
  <cp:revision>64</cp:revision>
  <dcterms:created xsi:type="dcterms:W3CDTF">2013-02-15T14:48:56Z</dcterms:created>
  <dcterms:modified xsi:type="dcterms:W3CDTF">2013-02-15T22:43:08Z</dcterms:modified>
</cp:coreProperties>
</file>