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74" r:id="rId2"/>
  </p:sldMasterIdLst>
  <p:notesMasterIdLst>
    <p:notesMasterId r:id="rId20"/>
  </p:notesMasterIdLst>
  <p:sldIdLst>
    <p:sldId id="256" r:id="rId3"/>
    <p:sldId id="261" r:id="rId4"/>
    <p:sldId id="284" r:id="rId5"/>
    <p:sldId id="264" r:id="rId6"/>
    <p:sldId id="273" r:id="rId7"/>
    <p:sldId id="270" r:id="rId8"/>
    <p:sldId id="265" r:id="rId9"/>
    <p:sldId id="269" r:id="rId10"/>
    <p:sldId id="286" r:id="rId11"/>
    <p:sldId id="266" r:id="rId12"/>
    <p:sldId id="274" r:id="rId13"/>
    <p:sldId id="272" r:id="rId14"/>
    <p:sldId id="267" r:id="rId15"/>
    <p:sldId id="275" r:id="rId16"/>
    <p:sldId id="276" r:id="rId17"/>
    <p:sldId id="287" r:id="rId18"/>
    <p:sldId id="26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CEF4"/>
    <a:srgbClr val="5B84C2"/>
    <a:srgbClr val="5373B6"/>
    <a:srgbClr val="7EC6F2"/>
    <a:srgbClr val="6E8BC3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7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532" y="5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16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55DD7-98D3-4DF9-8042-62DA737E19E4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FED25-E983-41C0-A9AE-16E8E6258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148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FED25-E983-41C0-A9AE-16E8E6258B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FED25-E983-41C0-A9AE-16E8E6258BE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FED25-E983-41C0-A9AE-16E8E6258BE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FED25-E983-41C0-A9AE-16E8E6258BE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FED25-E983-41C0-A9AE-16E8E6258BE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FED25-E983-41C0-A9AE-16E8E6258BE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FED25-E983-41C0-A9AE-16E8E6258BE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FED25-E983-41C0-A9AE-16E8E6258BE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922-742F-413C-ADD8-2B84B73E26BF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4EFB-CF93-460E-A26A-F4994CB9FB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922-742F-413C-ADD8-2B84B73E26BF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4EFB-CF93-460E-A26A-F4994CB9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7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922-742F-413C-ADD8-2B84B73E26BF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4EFB-CF93-460E-A26A-F4994CB9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29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922-742F-413C-ADD8-2B84B73E26BF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4EFB-CF93-460E-A26A-F4994CB9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7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922-742F-413C-ADD8-2B84B73E26BF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4EFB-CF93-460E-A26A-F4994CB9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2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922-742F-413C-ADD8-2B84B73E26BF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4EFB-CF93-460E-A26A-F4994CB9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4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922-742F-413C-ADD8-2B84B73E26BF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4EFB-CF93-460E-A26A-F4994CB9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60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922-742F-413C-ADD8-2B84B73E26BF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4EFB-CF93-460E-A26A-F4994CB9FB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09533" y="67395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234426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922-742F-413C-ADD8-2B84B73E26BF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4EFB-CF93-460E-A26A-F4994CB9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23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922-742F-413C-ADD8-2B84B73E26BF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4EFB-CF93-460E-A26A-F4994CB9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46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922-742F-413C-ADD8-2B84B73E26BF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4EFB-CF93-460E-A26A-F4994CB9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4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922-742F-413C-ADD8-2B84B73E26BF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4EFB-CF93-460E-A26A-F4994CB9FB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922-742F-413C-ADD8-2B84B73E26BF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4EFB-CF93-460E-A26A-F4994CB9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75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922-742F-413C-ADD8-2B84B73E26BF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4EFB-CF93-460E-A26A-F4994CB9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4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922-742F-413C-ADD8-2B84B73E26BF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4EFB-CF93-460E-A26A-F4994CB9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922-742F-413C-ADD8-2B84B73E26BF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4EFB-CF93-460E-A26A-F4994CB9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51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922-742F-413C-ADD8-2B84B73E26BF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4EFB-CF93-460E-A26A-F4994CB9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46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922-742F-413C-ADD8-2B84B73E26BF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4EFB-CF93-460E-A26A-F4994CB9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8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2023/7/8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638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2023/7/8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3781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4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922-742F-413C-ADD8-2B84B73E26BF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4EFB-CF93-460E-A26A-F4994CB9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20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922-742F-413C-ADD8-2B84B73E26BF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4EFB-CF93-460E-A26A-F4994CB9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53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922-742F-413C-ADD8-2B84B73E26BF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4EFB-CF93-460E-A26A-F4994CB9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32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922-742F-413C-ADD8-2B84B73E26BF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4EFB-CF93-460E-A26A-F4994CB9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48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922-742F-413C-ADD8-2B84B73E26BF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4EFB-CF93-460E-A26A-F4994CB9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19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922-742F-413C-ADD8-2B84B73E26BF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4EFB-CF93-460E-A26A-F4994CB9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1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922-742F-413C-ADD8-2B84B73E26BF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4EFB-CF93-460E-A26A-F4994CB9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57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B2922-742F-413C-ADD8-2B84B73E26BF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74EFB-CF93-460E-A26A-F4994CB9FBA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7EA912-7C13-49CF-A815-62FB2FCCE3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 flipH="1">
            <a:off x="-1" y="0"/>
            <a:ext cx="3028951" cy="19734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4C25CA-2E7F-413F-A4CE-614FB7101B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 flipH="1">
            <a:off x="10001250" y="5201046"/>
            <a:ext cx="2190750" cy="16569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1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11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439E7A6-19CE-4A75-ABCA-E6A8C662D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4" name="组合 163"/>
          <p:cNvGrpSpPr/>
          <p:nvPr/>
        </p:nvGrpSpPr>
        <p:grpSpPr>
          <a:xfrm>
            <a:off x="3693795" y="4684979"/>
            <a:ext cx="4826364" cy="403844"/>
            <a:chOff x="3693795" y="4583380"/>
            <a:chExt cx="4826364" cy="403844"/>
          </a:xfrm>
          <a:solidFill>
            <a:srgbClr val="7EC6F2"/>
          </a:solidFill>
        </p:grpSpPr>
        <p:sp>
          <p:nvSpPr>
            <p:cNvPr id="162" name="矩形: 圆角 161"/>
            <p:cNvSpPr/>
            <p:nvPr/>
          </p:nvSpPr>
          <p:spPr>
            <a:xfrm>
              <a:off x="3693795" y="4583380"/>
              <a:ext cx="1983105" cy="40384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矩形: 圆角 162"/>
            <p:cNvSpPr/>
            <p:nvPr/>
          </p:nvSpPr>
          <p:spPr>
            <a:xfrm>
              <a:off x="6537054" y="4583381"/>
              <a:ext cx="1983105" cy="40384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4" name="文本框 32"/>
          <p:cNvSpPr txBox="1"/>
          <p:nvPr/>
        </p:nvSpPr>
        <p:spPr>
          <a:xfrm>
            <a:off x="4094564" y="1902948"/>
            <a:ext cx="40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MIZHIWANG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5" name="文本框 39"/>
          <p:cNvSpPr txBox="1"/>
          <p:nvPr/>
        </p:nvSpPr>
        <p:spPr>
          <a:xfrm>
            <a:off x="3789044" y="4721511"/>
            <a:ext cx="179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汇报人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汇报人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6" name="文本框 43"/>
          <p:cNvSpPr txBox="1"/>
          <p:nvPr/>
        </p:nvSpPr>
        <p:spPr>
          <a:xfrm>
            <a:off x="2794000" y="3656883"/>
            <a:ext cx="66040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内容完整可参考丨格式清晰丨试用期工作总结丨实习员工转正</a:t>
            </a:r>
          </a:p>
        </p:txBody>
      </p:sp>
      <p:sp>
        <p:nvSpPr>
          <p:cNvPr id="160" name="文本框 30"/>
          <p:cNvSpPr txBox="1"/>
          <p:nvPr/>
        </p:nvSpPr>
        <p:spPr>
          <a:xfrm>
            <a:off x="2293620" y="2546424"/>
            <a:ext cx="7543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6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实习期转正述职报告</a:t>
            </a:r>
          </a:p>
        </p:txBody>
      </p:sp>
      <p:sp>
        <p:nvSpPr>
          <p:cNvPr id="165" name="文本框 39"/>
          <p:cNvSpPr txBox="1"/>
          <p:nvPr/>
        </p:nvSpPr>
        <p:spPr>
          <a:xfrm>
            <a:off x="6741841" y="4721511"/>
            <a:ext cx="157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部门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：设计部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9C8610D-50EF-4F85-829E-0CF6D4A612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" t="4546" r="4545" b="45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473449" y="1821440"/>
            <a:ext cx="52705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400" dirty="0">
                <a:solidFill>
                  <a:srgbClr val="7EC6F2"/>
                </a:solidFill>
                <a:cs typeface="+mn-ea"/>
                <a:sym typeface="+mn-lt"/>
              </a:rPr>
              <a:t>PART  03</a:t>
            </a:r>
            <a:endParaRPr lang="zh-CN" altLang="en-US" sz="6400" dirty="0">
              <a:solidFill>
                <a:srgbClr val="7EC6F2"/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413563" y="2908335"/>
            <a:ext cx="537099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20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胡晓波男神体" panose="02010600030101010101" pitchFamily="2" charset="-122"/>
              </a:defRPr>
            </a:lvl1pPr>
          </a:lstStyle>
          <a:p>
            <a:r>
              <a:rPr lang="zh-CN" altLang="en-US" sz="5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实习期间的不足</a:t>
            </a:r>
          </a:p>
        </p:txBody>
      </p:sp>
      <p:sp>
        <p:nvSpPr>
          <p:cNvPr id="32" name="矩形 31"/>
          <p:cNvSpPr/>
          <p:nvPr/>
        </p:nvSpPr>
        <p:spPr>
          <a:xfrm>
            <a:off x="2527299" y="3852682"/>
            <a:ext cx="7188202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Distant Time by Rabindranath. I know not from what distant time thou art ever coming nearer to meet me. I know not from what distant time. 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5772000" y="4961326"/>
            <a:ext cx="648000" cy="0"/>
          </a:xfrm>
          <a:prstGeom prst="line">
            <a:avLst/>
          </a:prstGeom>
          <a:ln w="38100">
            <a:solidFill>
              <a:srgbClr val="7EC6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077654" y="1701801"/>
            <a:ext cx="3629205" cy="4604321"/>
            <a:chOff x="979691" y="1536700"/>
            <a:chExt cx="3818233" cy="4844138"/>
          </a:xfrm>
        </p:grpSpPr>
        <p:sp>
          <p:nvSpPr>
            <p:cNvPr id="9" name="矩形 8"/>
            <p:cNvSpPr/>
            <p:nvPr/>
          </p:nvSpPr>
          <p:spPr>
            <a:xfrm>
              <a:off x="979691" y="1719938"/>
              <a:ext cx="3628571" cy="4660900"/>
            </a:xfrm>
            <a:prstGeom prst="rect">
              <a:avLst/>
            </a:prstGeom>
            <a:solidFill>
              <a:srgbClr val="91C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10" r="25110"/>
            <a:stretch/>
          </p:blipFill>
          <p:spPr>
            <a:xfrm flipH="1">
              <a:off x="1229098" y="1536700"/>
              <a:ext cx="3568826" cy="4667677"/>
            </a:xfrm>
            <a:custGeom>
              <a:avLst/>
              <a:gdLst>
                <a:gd name="connsiteX0" fmla="*/ 3628571 w 3628571"/>
                <a:gd name="connsiteY0" fmla="*/ 0 h 4660900"/>
                <a:gd name="connsiteX1" fmla="*/ 0 w 3628571"/>
                <a:gd name="connsiteY1" fmla="*/ 0 h 4660900"/>
                <a:gd name="connsiteX2" fmla="*/ 0 w 3628571"/>
                <a:gd name="connsiteY2" fmla="*/ 4660900 h 4660900"/>
                <a:gd name="connsiteX3" fmla="*/ 3628571 w 3628571"/>
                <a:gd name="connsiteY3" fmla="*/ 4660900 h 466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8571" h="4660900">
                  <a:moveTo>
                    <a:pt x="3628571" y="0"/>
                  </a:moveTo>
                  <a:lnTo>
                    <a:pt x="0" y="0"/>
                  </a:lnTo>
                  <a:lnTo>
                    <a:pt x="0" y="4660900"/>
                  </a:lnTo>
                  <a:lnTo>
                    <a:pt x="3628571" y="4660900"/>
                  </a:lnTo>
                  <a:close/>
                </a:path>
              </a:pathLst>
            </a:cu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" name="组合 10"/>
          <p:cNvGrpSpPr/>
          <p:nvPr/>
        </p:nvGrpSpPr>
        <p:grpSpPr>
          <a:xfrm>
            <a:off x="1113127" y="1701800"/>
            <a:ext cx="5257800" cy="2004855"/>
            <a:chOff x="5981700" y="1754342"/>
            <a:chExt cx="5257800" cy="2004855"/>
          </a:xfrm>
        </p:grpSpPr>
        <p:sp>
          <p:nvSpPr>
            <p:cNvPr id="12" name="矩形: 圆角 11"/>
            <p:cNvSpPr/>
            <p:nvPr/>
          </p:nvSpPr>
          <p:spPr>
            <a:xfrm>
              <a:off x="5981700" y="1979375"/>
              <a:ext cx="5257800" cy="1779822"/>
            </a:xfrm>
            <a:prstGeom prst="roundRect">
              <a:avLst/>
            </a:prstGeom>
            <a:noFill/>
            <a:ln w="19050">
              <a:solidFill>
                <a:srgbClr val="5B84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: 圆角 12"/>
            <p:cNvSpPr/>
            <p:nvPr/>
          </p:nvSpPr>
          <p:spPr>
            <a:xfrm>
              <a:off x="7361016" y="1754342"/>
              <a:ext cx="2499167" cy="508001"/>
            </a:xfrm>
            <a:prstGeom prst="roundRect">
              <a:avLst>
                <a:gd name="adj" fmla="val 32367"/>
              </a:avLst>
            </a:prstGeom>
            <a:solidFill>
              <a:srgbClr val="5B84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13127" y="4127099"/>
            <a:ext cx="5257800" cy="2004855"/>
            <a:chOff x="5981700" y="1754342"/>
            <a:chExt cx="5257800" cy="2004855"/>
          </a:xfrm>
        </p:grpSpPr>
        <p:sp>
          <p:nvSpPr>
            <p:cNvPr id="15" name="矩形: 圆角 14"/>
            <p:cNvSpPr/>
            <p:nvPr/>
          </p:nvSpPr>
          <p:spPr>
            <a:xfrm>
              <a:off x="5981700" y="1979375"/>
              <a:ext cx="5257800" cy="1779822"/>
            </a:xfrm>
            <a:prstGeom prst="roundRect">
              <a:avLst/>
            </a:prstGeom>
            <a:noFill/>
            <a:ln w="19050">
              <a:solidFill>
                <a:srgbClr val="5B84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矩形: 圆角 15"/>
            <p:cNvSpPr/>
            <p:nvPr/>
          </p:nvSpPr>
          <p:spPr>
            <a:xfrm>
              <a:off x="7361016" y="1754342"/>
              <a:ext cx="2499167" cy="508001"/>
            </a:xfrm>
            <a:prstGeom prst="roundRect">
              <a:avLst>
                <a:gd name="adj" fmla="val 32367"/>
              </a:avLst>
            </a:prstGeom>
            <a:solidFill>
              <a:srgbClr val="5B84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7" name="文本框 23"/>
          <p:cNvSpPr txBox="1"/>
          <p:nvPr/>
        </p:nvSpPr>
        <p:spPr>
          <a:xfrm>
            <a:off x="2566022" y="1771993"/>
            <a:ext cx="235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胡晓波男神体" panose="02010600030101010101" pitchFamily="2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工作方式不灵活</a:t>
            </a:r>
          </a:p>
        </p:txBody>
      </p:sp>
      <p:sp>
        <p:nvSpPr>
          <p:cNvPr id="19" name="文本框 23"/>
          <p:cNvSpPr txBox="1"/>
          <p:nvPr/>
        </p:nvSpPr>
        <p:spPr>
          <a:xfrm>
            <a:off x="2566022" y="4195799"/>
            <a:ext cx="235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胡晓波男神体" panose="02010600030101010101" pitchFamily="2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缺少对工作的复盘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866616" y="383933"/>
            <a:ext cx="2458768" cy="662893"/>
            <a:chOff x="4879315" y="399355"/>
            <a:chExt cx="2458768" cy="662893"/>
          </a:xfrm>
        </p:grpSpPr>
        <p:sp>
          <p:nvSpPr>
            <p:cNvPr id="22" name="矩形 21"/>
            <p:cNvSpPr/>
            <p:nvPr/>
          </p:nvSpPr>
          <p:spPr bwMode="auto">
            <a:xfrm>
              <a:off x="5012398" y="399355"/>
              <a:ext cx="220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实习期间的不足</a:t>
              </a: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4879315" y="785249"/>
              <a:ext cx="2458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Enter your title to add here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73415" y="2364641"/>
            <a:ext cx="4776328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我总是喜欢自己一个人研究，用比较老的、陈旧的方式方法去做领导交代的任务，影响工作效率，增大工作量，在今后的工作中这方面有待改进。</a:t>
            </a:r>
          </a:p>
        </p:txBody>
      </p:sp>
      <p:sp>
        <p:nvSpPr>
          <p:cNvPr id="27" name="矩形 26"/>
          <p:cNvSpPr/>
          <p:nvPr/>
        </p:nvSpPr>
        <p:spPr>
          <a:xfrm>
            <a:off x="1398815" y="4847433"/>
            <a:ext cx="4776328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如果每天、每周、每月都回过头来思考一下自己工作的是与非、得与失，我相信会成长的更快，在以后的工作中，需将此项作为重点目标来提高自己。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9279" y="6634096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70812" y="3745879"/>
            <a:ext cx="2393133" cy="2054273"/>
            <a:chOff x="8144748" y="1429755"/>
            <a:chExt cx="2393133" cy="2054273"/>
          </a:xfrm>
        </p:grpSpPr>
        <p:sp>
          <p:nvSpPr>
            <p:cNvPr id="29" name="文本框 28"/>
            <p:cNvSpPr txBox="1"/>
            <p:nvPr/>
          </p:nvSpPr>
          <p:spPr>
            <a:xfrm>
              <a:off x="8153489" y="1429755"/>
              <a:ext cx="2147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  <a:cs typeface="胡晓波男神体" panose="02010600030101010101" pitchFamily="2" charset="-122"/>
                </a:defRPr>
              </a:lvl1pPr>
            </a:lstStyle>
            <a:p>
              <a:pPr algn="l"/>
              <a:r>
                <a:rPr lang="zh-CN" altLang="en-US" sz="1800" dirty="0">
                  <a:latin typeface="+mn-lt"/>
                  <a:ea typeface="+mn-ea"/>
                  <a:cs typeface="+mn-ea"/>
                  <a:sym typeface="+mn-lt"/>
                </a:rPr>
                <a:t>工作条理不清晰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144748" y="1788692"/>
              <a:ext cx="2393133" cy="1695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500"/>
                </a:lnSpc>
                <a:defRPr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文泉驿等宽微米黑" panose="020B0606030804020204" pitchFamily="34" charset="-122"/>
                </a:defRPr>
              </a:lvl1pPr>
            </a:lstStyle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工作事情多的时候不能及时的分清楚主次计划，接下来我会对自己这方面进行改进，及时罗列出工作的轻重缓急。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866616" y="383933"/>
            <a:ext cx="2458768" cy="662893"/>
            <a:chOff x="4879315" y="399355"/>
            <a:chExt cx="2458768" cy="662893"/>
          </a:xfrm>
        </p:grpSpPr>
        <p:sp>
          <p:nvSpPr>
            <p:cNvPr id="58" name="矩形 57"/>
            <p:cNvSpPr/>
            <p:nvPr/>
          </p:nvSpPr>
          <p:spPr bwMode="auto">
            <a:xfrm>
              <a:off x="5012398" y="399355"/>
              <a:ext cx="220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实习期间的不足</a:t>
              </a: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4879315" y="785249"/>
              <a:ext cx="2458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Enter your title to add here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696275" y="3745879"/>
            <a:ext cx="2393133" cy="2054273"/>
            <a:chOff x="8144748" y="1429755"/>
            <a:chExt cx="2393133" cy="2054273"/>
          </a:xfrm>
        </p:grpSpPr>
        <p:sp>
          <p:nvSpPr>
            <p:cNvPr id="62" name="文本框 61"/>
            <p:cNvSpPr txBox="1"/>
            <p:nvPr/>
          </p:nvSpPr>
          <p:spPr>
            <a:xfrm>
              <a:off x="8153489" y="1429755"/>
              <a:ext cx="2147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  <a:cs typeface="胡晓波男神体" panose="02010600030101010101" pitchFamily="2" charset="-122"/>
                </a:defRPr>
              </a:lvl1pPr>
            </a:lstStyle>
            <a:p>
              <a:pPr algn="l"/>
              <a:r>
                <a:rPr lang="zh-CN" altLang="en-US" sz="1800" dirty="0">
                  <a:latin typeface="+mn-lt"/>
                  <a:ea typeface="+mn-ea"/>
                  <a:cs typeface="+mn-ea"/>
                  <a:sym typeface="+mn-lt"/>
                </a:rPr>
                <a:t>工作不够精准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8144748" y="1788692"/>
              <a:ext cx="2393133" cy="1695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500"/>
                </a:lnSpc>
                <a:defRPr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文泉驿等宽微米黑" panose="020B0606030804020204" pitchFamily="34" charset="-122"/>
                </a:defRPr>
              </a:lvl1pPr>
            </a:lstStyle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缺乏及时反省随时更新的思想意识，一些常规性的问题还会经常出现。以后个人工作中要专门留一定的时间去总结和反思。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532129" y="3745879"/>
            <a:ext cx="2332777" cy="2054273"/>
            <a:chOff x="8144748" y="1429755"/>
            <a:chExt cx="2332777" cy="2054273"/>
          </a:xfrm>
        </p:grpSpPr>
        <p:sp>
          <p:nvSpPr>
            <p:cNvPr id="65" name="文本框 64"/>
            <p:cNvSpPr txBox="1"/>
            <p:nvPr/>
          </p:nvSpPr>
          <p:spPr>
            <a:xfrm>
              <a:off x="8153489" y="1429755"/>
              <a:ext cx="2147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  <a:cs typeface="胡晓波男神体" panose="02010600030101010101" pitchFamily="2" charset="-122"/>
                </a:defRPr>
              </a:lvl1pPr>
            </a:lstStyle>
            <a:p>
              <a:pPr algn="l"/>
              <a:r>
                <a:rPr lang="zh-CN" altLang="en-US" sz="1800" dirty="0">
                  <a:latin typeface="+mn-lt"/>
                  <a:ea typeface="+mn-ea"/>
                  <a:cs typeface="+mn-ea"/>
                  <a:sym typeface="+mn-lt"/>
                </a:rPr>
                <a:t>做事不够果断严谨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8144748" y="1788692"/>
              <a:ext cx="2332777" cy="1695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500"/>
                </a:lnSpc>
                <a:defRPr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文泉驿等宽微米黑" panose="020B0606030804020204" pitchFamily="34" charset="-122"/>
                </a:defRPr>
              </a:lvl1pPr>
            </a:lstStyle>
            <a:p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如果工作更雷厉风行一些，会避免工作上的很多不必要的麻烦。其实有时候，不一定要把工作做到细腻才是最好的。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9367983" y="3745879"/>
            <a:ext cx="2393133" cy="2054273"/>
            <a:chOff x="8144748" y="1429755"/>
            <a:chExt cx="2393133" cy="2054273"/>
          </a:xfrm>
        </p:grpSpPr>
        <p:sp>
          <p:nvSpPr>
            <p:cNvPr id="68" name="文本框 67"/>
            <p:cNvSpPr txBox="1"/>
            <p:nvPr/>
          </p:nvSpPr>
          <p:spPr>
            <a:xfrm>
              <a:off x="8153489" y="1429755"/>
              <a:ext cx="2147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  <a:cs typeface="胡晓波男神体" panose="02010600030101010101" pitchFamily="2" charset="-122"/>
                </a:defRPr>
              </a:lvl1pPr>
            </a:lstStyle>
            <a:p>
              <a:pPr algn="l"/>
              <a:r>
                <a:rPr lang="zh-CN" altLang="en-US" sz="1800" dirty="0">
                  <a:latin typeface="+mn-lt"/>
                  <a:ea typeface="+mn-ea"/>
                  <a:cs typeface="+mn-ea"/>
                  <a:sym typeface="+mn-lt"/>
                </a:rPr>
                <a:t>平时缺少工作总结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8144748" y="1788692"/>
              <a:ext cx="2393133" cy="1695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500"/>
                </a:lnSpc>
                <a:defRPr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文泉驿等宽微米黑" panose="020B0606030804020204" pitchFamily="34" charset="-122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如果每天都回过头来思考一下自己工作的得与失，我相信会成长的更快，在以后的工作中，需将此项作为重点目标来提高自己。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C6D7CA6-5709-4677-873A-44610341CF4A}"/>
              </a:ext>
            </a:extLst>
          </p:cNvPr>
          <p:cNvGrpSpPr/>
          <p:nvPr/>
        </p:nvGrpSpPr>
        <p:grpSpPr>
          <a:xfrm>
            <a:off x="965623" y="2065715"/>
            <a:ext cx="10247570" cy="1358798"/>
            <a:chOff x="976743" y="2108719"/>
            <a:chExt cx="10247570" cy="1358798"/>
          </a:xfrm>
          <a:solidFill>
            <a:schemeClr val="bg1"/>
          </a:solidFill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ABAF95A9-F352-4CC7-809D-E9343DA95C3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950601" y="2484714"/>
              <a:ext cx="1273712" cy="982803"/>
            </a:xfrm>
            <a:custGeom>
              <a:avLst/>
              <a:gdLst>
                <a:gd name="T0" fmla="*/ 153 w 324"/>
                <a:gd name="T1" fmla="*/ 248 h 248"/>
                <a:gd name="T2" fmla="*/ 175 w 324"/>
                <a:gd name="T3" fmla="*/ 248 h 248"/>
                <a:gd name="T4" fmla="*/ 247 w 324"/>
                <a:gd name="T5" fmla="*/ 248 h 248"/>
                <a:gd name="T6" fmla="*/ 320 w 324"/>
                <a:gd name="T7" fmla="*/ 248 h 248"/>
                <a:gd name="T8" fmla="*/ 324 w 324"/>
                <a:gd name="T9" fmla="*/ 244 h 248"/>
                <a:gd name="T10" fmla="*/ 324 w 324"/>
                <a:gd name="T11" fmla="*/ 150 h 248"/>
                <a:gd name="T12" fmla="*/ 320 w 324"/>
                <a:gd name="T13" fmla="*/ 146 h 248"/>
                <a:gd name="T14" fmla="*/ 225 w 324"/>
                <a:gd name="T15" fmla="*/ 146 h 248"/>
                <a:gd name="T16" fmla="*/ 0 w 324"/>
                <a:gd name="T17" fmla="*/ 0 h 248"/>
                <a:gd name="T18" fmla="*/ 0 w 324"/>
                <a:gd name="T19" fmla="*/ 95 h 248"/>
                <a:gd name="T20" fmla="*/ 153 w 324"/>
                <a:gd name="T2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248">
                  <a:moveTo>
                    <a:pt x="153" y="248"/>
                  </a:moveTo>
                  <a:cubicBezTo>
                    <a:pt x="175" y="248"/>
                    <a:pt x="175" y="248"/>
                    <a:pt x="175" y="248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320" y="248"/>
                    <a:pt x="320" y="248"/>
                    <a:pt x="320" y="248"/>
                  </a:cubicBezTo>
                  <a:cubicBezTo>
                    <a:pt x="322" y="248"/>
                    <a:pt x="324" y="246"/>
                    <a:pt x="324" y="244"/>
                  </a:cubicBezTo>
                  <a:cubicBezTo>
                    <a:pt x="324" y="150"/>
                    <a:pt x="324" y="150"/>
                    <a:pt x="324" y="150"/>
                  </a:cubicBezTo>
                  <a:cubicBezTo>
                    <a:pt x="324" y="148"/>
                    <a:pt x="322" y="146"/>
                    <a:pt x="320" y="146"/>
                  </a:cubicBezTo>
                  <a:cubicBezTo>
                    <a:pt x="225" y="146"/>
                    <a:pt x="225" y="146"/>
                    <a:pt x="225" y="146"/>
                  </a:cubicBezTo>
                  <a:cubicBezTo>
                    <a:pt x="187" y="60"/>
                    <a:pt x="10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84" y="95"/>
                    <a:pt x="153" y="163"/>
                    <a:pt x="153" y="248"/>
                  </a:cubicBezTo>
                  <a:close/>
                </a:path>
              </a:pathLst>
            </a:custGeom>
            <a:solidFill>
              <a:srgbClr val="91CE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B964D05C-DEFB-4A8C-8963-6B93D73CC6F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8646270" y="2484714"/>
              <a:ext cx="1273712" cy="982803"/>
            </a:xfrm>
            <a:custGeom>
              <a:avLst/>
              <a:gdLst>
                <a:gd name="T0" fmla="*/ 4 w 324"/>
                <a:gd name="T1" fmla="*/ 248 h 248"/>
                <a:gd name="T2" fmla="*/ 76 w 324"/>
                <a:gd name="T3" fmla="*/ 248 h 248"/>
                <a:gd name="T4" fmla="*/ 148 w 324"/>
                <a:gd name="T5" fmla="*/ 248 h 248"/>
                <a:gd name="T6" fmla="*/ 171 w 324"/>
                <a:gd name="T7" fmla="*/ 248 h 248"/>
                <a:gd name="T8" fmla="*/ 324 w 324"/>
                <a:gd name="T9" fmla="*/ 95 h 248"/>
                <a:gd name="T10" fmla="*/ 324 w 324"/>
                <a:gd name="T11" fmla="*/ 0 h 248"/>
                <a:gd name="T12" fmla="*/ 98 w 324"/>
                <a:gd name="T13" fmla="*/ 146 h 248"/>
                <a:gd name="T14" fmla="*/ 4 w 324"/>
                <a:gd name="T15" fmla="*/ 146 h 248"/>
                <a:gd name="T16" fmla="*/ 0 w 324"/>
                <a:gd name="T17" fmla="*/ 150 h 248"/>
                <a:gd name="T18" fmla="*/ 0 w 324"/>
                <a:gd name="T19" fmla="*/ 244 h 248"/>
                <a:gd name="T20" fmla="*/ 4 w 324"/>
                <a:gd name="T2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248">
                  <a:moveTo>
                    <a:pt x="4" y="248"/>
                  </a:moveTo>
                  <a:cubicBezTo>
                    <a:pt x="76" y="248"/>
                    <a:pt x="76" y="248"/>
                    <a:pt x="76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71" y="248"/>
                    <a:pt x="171" y="248"/>
                    <a:pt x="171" y="248"/>
                  </a:cubicBezTo>
                  <a:cubicBezTo>
                    <a:pt x="171" y="163"/>
                    <a:pt x="239" y="95"/>
                    <a:pt x="324" y="95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223" y="0"/>
                    <a:pt x="137" y="60"/>
                    <a:pt x="98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1" y="146"/>
                    <a:pt x="0" y="148"/>
                    <a:pt x="0" y="15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46"/>
                    <a:pt x="1" y="248"/>
                    <a:pt x="4" y="248"/>
                  </a:cubicBezTo>
                  <a:close/>
                </a:path>
              </a:pathLst>
            </a:custGeom>
            <a:solidFill>
              <a:srgbClr val="91CE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5868B1DC-883E-4696-AD11-1C24891199C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397552" y="2484714"/>
              <a:ext cx="1273712" cy="982803"/>
            </a:xfrm>
            <a:custGeom>
              <a:avLst/>
              <a:gdLst>
                <a:gd name="T0" fmla="*/ 153 w 324"/>
                <a:gd name="T1" fmla="*/ 248 h 248"/>
                <a:gd name="T2" fmla="*/ 175 w 324"/>
                <a:gd name="T3" fmla="*/ 248 h 248"/>
                <a:gd name="T4" fmla="*/ 247 w 324"/>
                <a:gd name="T5" fmla="*/ 248 h 248"/>
                <a:gd name="T6" fmla="*/ 320 w 324"/>
                <a:gd name="T7" fmla="*/ 248 h 248"/>
                <a:gd name="T8" fmla="*/ 324 w 324"/>
                <a:gd name="T9" fmla="*/ 244 h 248"/>
                <a:gd name="T10" fmla="*/ 324 w 324"/>
                <a:gd name="T11" fmla="*/ 150 h 248"/>
                <a:gd name="T12" fmla="*/ 320 w 324"/>
                <a:gd name="T13" fmla="*/ 146 h 248"/>
                <a:gd name="T14" fmla="*/ 226 w 324"/>
                <a:gd name="T15" fmla="*/ 146 h 248"/>
                <a:gd name="T16" fmla="*/ 0 w 324"/>
                <a:gd name="T17" fmla="*/ 0 h 248"/>
                <a:gd name="T18" fmla="*/ 0 w 324"/>
                <a:gd name="T19" fmla="*/ 95 h 248"/>
                <a:gd name="T20" fmla="*/ 153 w 324"/>
                <a:gd name="T2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248">
                  <a:moveTo>
                    <a:pt x="153" y="248"/>
                  </a:moveTo>
                  <a:cubicBezTo>
                    <a:pt x="175" y="248"/>
                    <a:pt x="175" y="248"/>
                    <a:pt x="175" y="248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320" y="248"/>
                    <a:pt x="320" y="248"/>
                    <a:pt x="320" y="248"/>
                  </a:cubicBezTo>
                  <a:cubicBezTo>
                    <a:pt x="322" y="248"/>
                    <a:pt x="324" y="246"/>
                    <a:pt x="324" y="244"/>
                  </a:cubicBezTo>
                  <a:cubicBezTo>
                    <a:pt x="324" y="150"/>
                    <a:pt x="324" y="150"/>
                    <a:pt x="324" y="150"/>
                  </a:cubicBezTo>
                  <a:cubicBezTo>
                    <a:pt x="324" y="148"/>
                    <a:pt x="322" y="146"/>
                    <a:pt x="320" y="146"/>
                  </a:cubicBezTo>
                  <a:cubicBezTo>
                    <a:pt x="226" y="146"/>
                    <a:pt x="226" y="146"/>
                    <a:pt x="226" y="146"/>
                  </a:cubicBezTo>
                  <a:cubicBezTo>
                    <a:pt x="187" y="60"/>
                    <a:pt x="10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84" y="95"/>
                    <a:pt x="153" y="163"/>
                    <a:pt x="153" y="248"/>
                  </a:cubicBezTo>
                  <a:close/>
                </a:path>
              </a:pathLst>
            </a:custGeom>
            <a:solidFill>
              <a:srgbClr val="5B84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0DF48F93-5A3F-4893-B79A-68ED8C0CD33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087319" y="2484714"/>
              <a:ext cx="1273712" cy="982803"/>
            </a:xfrm>
            <a:custGeom>
              <a:avLst/>
              <a:gdLst>
                <a:gd name="T0" fmla="*/ 4 w 324"/>
                <a:gd name="T1" fmla="*/ 248 h 248"/>
                <a:gd name="T2" fmla="*/ 76 w 324"/>
                <a:gd name="T3" fmla="*/ 248 h 248"/>
                <a:gd name="T4" fmla="*/ 149 w 324"/>
                <a:gd name="T5" fmla="*/ 248 h 248"/>
                <a:gd name="T6" fmla="*/ 171 w 324"/>
                <a:gd name="T7" fmla="*/ 248 h 248"/>
                <a:gd name="T8" fmla="*/ 324 w 324"/>
                <a:gd name="T9" fmla="*/ 95 h 248"/>
                <a:gd name="T10" fmla="*/ 324 w 324"/>
                <a:gd name="T11" fmla="*/ 0 h 248"/>
                <a:gd name="T12" fmla="*/ 98 w 324"/>
                <a:gd name="T13" fmla="*/ 146 h 248"/>
                <a:gd name="T14" fmla="*/ 4 w 324"/>
                <a:gd name="T15" fmla="*/ 146 h 248"/>
                <a:gd name="T16" fmla="*/ 0 w 324"/>
                <a:gd name="T17" fmla="*/ 150 h 248"/>
                <a:gd name="T18" fmla="*/ 0 w 324"/>
                <a:gd name="T19" fmla="*/ 244 h 248"/>
                <a:gd name="T20" fmla="*/ 4 w 324"/>
                <a:gd name="T2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248">
                  <a:moveTo>
                    <a:pt x="4" y="248"/>
                  </a:moveTo>
                  <a:cubicBezTo>
                    <a:pt x="76" y="248"/>
                    <a:pt x="76" y="248"/>
                    <a:pt x="76" y="248"/>
                  </a:cubicBezTo>
                  <a:cubicBezTo>
                    <a:pt x="149" y="248"/>
                    <a:pt x="149" y="248"/>
                    <a:pt x="149" y="248"/>
                  </a:cubicBezTo>
                  <a:cubicBezTo>
                    <a:pt x="171" y="248"/>
                    <a:pt x="171" y="248"/>
                    <a:pt x="171" y="248"/>
                  </a:cubicBezTo>
                  <a:cubicBezTo>
                    <a:pt x="171" y="163"/>
                    <a:pt x="239" y="95"/>
                    <a:pt x="324" y="95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223" y="0"/>
                    <a:pt x="137" y="60"/>
                    <a:pt x="98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1" y="146"/>
                    <a:pt x="0" y="148"/>
                    <a:pt x="0" y="15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46"/>
                    <a:pt x="1" y="248"/>
                    <a:pt x="4" y="248"/>
                  </a:cubicBezTo>
                  <a:close/>
                </a:path>
              </a:pathLst>
            </a:custGeom>
            <a:solidFill>
              <a:srgbClr val="5B84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166DA31A-AACD-4281-B301-396C17411F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31950" y="2484714"/>
              <a:ext cx="1271093" cy="982803"/>
            </a:xfrm>
            <a:custGeom>
              <a:avLst/>
              <a:gdLst>
                <a:gd name="T0" fmla="*/ 153 w 324"/>
                <a:gd name="T1" fmla="*/ 248 h 248"/>
                <a:gd name="T2" fmla="*/ 175 w 324"/>
                <a:gd name="T3" fmla="*/ 248 h 248"/>
                <a:gd name="T4" fmla="*/ 247 w 324"/>
                <a:gd name="T5" fmla="*/ 248 h 248"/>
                <a:gd name="T6" fmla="*/ 320 w 324"/>
                <a:gd name="T7" fmla="*/ 248 h 248"/>
                <a:gd name="T8" fmla="*/ 324 w 324"/>
                <a:gd name="T9" fmla="*/ 244 h 248"/>
                <a:gd name="T10" fmla="*/ 324 w 324"/>
                <a:gd name="T11" fmla="*/ 150 h 248"/>
                <a:gd name="T12" fmla="*/ 320 w 324"/>
                <a:gd name="T13" fmla="*/ 146 h 248"/>
                <a:gd name="T14" fmla="*/ 225 w 324"/>
                <a:gd name="T15" fmla="*/ 146 h 248"/>
                <a:gd name="T16" fmla="*/ 0 w 324"/>
                <a:gd name="T17" fmla="*/ 0 h 248"/>
                <a:gd name="T18" fmla="*/ 0 w 324"/>
                <a:gd name="T19" fmla="*/ 95 h 248"/>
                <a:gd name="T20" fmla="*/ 153 w 324"/>
                <a:gd name="T2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248">
                  <a:moveTo>
                    <a:pt x="153" y="248"/>
                  </a:moveTo>
                  <a:cubicBezTo>
                    <a:pt x="175" y="248"/>
                    <a:pt x="175" y="248"/>
                    <a:pt x="175" y="248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320" y="248"/>
                    <a:pt x="320" y="248"/>
                    <a:pt x="320" y="248"/>
                  </a:cubicBezTo>
                  <a:cubicBezTo>
                    <a:pt x="322" y="248"/>
                    <a:pt x="324" y="246"/>
                    <a:pt x="324" y="244"/>
                  </a:cubicBezTo>
                  <a:cubicBezTo>
                    <a:pt x="324" y="150"/>
                    <a:pt x="324" y="150"/>
                    <a:pt x="324" y="150"/>
                  </a:cubicBezTo>
                  <a:cubicBezTo>
                    <a:pt x="324" y="148"/>
                    <a:pt x="322" y="146"/>
                    <a:pt x="320" y="146"/>
                  </a:cubicBezTo>
                  <a:cubicBezTo>
                    <a:pt x="225" y="146"/>
                    <a:pt x="225" y="146"/>
                    <a:pt x="225" y="146"/>
                  </a:cubicBezTo>
                  <a:cubicBezTo>
                    <a:pt x="187" y="60"/>
                    <a:pt x="10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84" y="95"/>
                    <a:pt x="153" y="163"/>
                    <a:pt x="153" y="248"/>
                  </a:cubicBezTo>
                  <a:close/>
                </a:path>
              </a:pathLst>
            </a:custGeom>
            <a:solidFill>
              <a:srgbClr val="91CE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AEB60DF1-47E9-4CA5-B57A-93CBB27A1DB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526788" y="2484714"/>
              <a:ext cx="1273712" cy="982803"/>
            </a:xfrm>
            <a:custGeom>
              <a:avLst/>
              <a:gdLst>
                <a:gd name="T0" fmla="*/ 5 w 324"/>
                <a:gd name="T1" fmla="*/ 248 h 248"/>
                <a:gd name="T2" fmla="*/ 77 w 324"/>
                <a:gd name="T3" fmla="*/ 248 h 248"/>
                <a:gd name="T4" fmla="*/ 149 w 324"/>
                <a:gd name="T5" fmla="*/ 248 h 248"/>
                <a:gd name="T6" fmla="*/ 172 w 324"/>
                <a:gd name="T7" fmla="*/ 248 h 248"/>
                <a:gd name="T8" fmla="*/ 324 w 324"/>
                <a:gd name="T9" fmla="*/ 95 h 248"/>
                <a:gd name="T10" fmla="*/ 324 w 324"/>
                <a:gd name="T11" fmla="*/ 0 h 248"/>
                <a:gd name="T12" fmla="*/ 99 w 324"/>
                <a:gd name="T13" fmla="*/ 146 h 248"/>
                <a:gd name="T14" fmla="*/ 5 w 324"/>
                <a:gd name="T15" fmla="*/ 146 h 248"/>
                <a:gd name="T16" fmla="*/ 0 w 324"/>
                <a:gd name="T17" fmla="*/ 150 h 248"/>
                <a:gd name="T18" fmla="*/ 0 w 324"/>
                <a:gd name="T19" fmla="*/ 244 h 248"/>
                <a:gd name="T20" fmla="*/ 5 w 324"/>
                <a:gd name="T2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248">
                  <a:moveTo>
                    <a:pt x="5" y="248"/>
                  </a:moveTo>
                  <a:cubicBezTo>
                    <a:pt x="77" y="248"/>
                    <a:pt x="77" y="248"/>
                    <a:pt x="77" y="248"/>
                  </a:cubicBezTo>
                  <a:cubicBezTo>
                    <a:pt x="149" y="248"/>
                    <a:pt x="149" y="248"/>
                    <a:pt x="149" y="248"/>
                  </a:cubicBezTo>
                  <a:cubicBezTo>
                    <a:pt x="172" y="248"/>
                    <a:pt x="172" y="248"/>
                    <a:pt x="172" y="248"/>
                  </a:cubicBezTo>
                  <a:cubicBezTo>
                    <a:pt x="172" y="163"/>
                    <a:pt x="240" y="95"/>
                    <a:pt x="324" y="95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224" y="0"/>
                    <a:pt x="138" y="60"/>
                    <a:pt x="99" y="146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2" y="146"/>
                    <a:pt x="0" y="148"/>
                    <a:pt x="0" y="15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46"/>
                    <a:pt x="2" y="248"/>
                    <a:pt x="5" y="248"/>
                  </a:cubicBezTo>
                  <a:close/>
                </a:path>
              </a:pathLst>
            </a:custGeom>
            <a:solidFill>
              <a:srgbClr val="91CE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555D9C99-5347-40A0-9F21-78FDA7B2681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79284" y="2484714"/>
              <a:ext cx="1271093" cy="982803"/>
            </a:xfrm>
            <a:custGeom>
              <a:avLst/>
              <a:gdLst>
                <a:gd name="T0" fmla="*/ 153 w 324"/>
                <a:gd name="T1" fmla="*/ 248 h 248"/>
                <a:gd name="T2" fmla="*/ 175 w 324"/>
                <a:gd name="T3" fmla="*/ 248 h 248"/>
                <a:gd name="T4" fmla="*/ 247 w 324"/>
                <a:gd name="T5" fmla="*/ 248 h 248"/>
                <a:gd name="T6" fmla="*/ 320 w 324"/>
                <a:gd name="T7" fmla="*/ 248 h 248"/>
                <a:gd name="T8" fmla="*/ 324 w 324"/>
                <a:gd name="T9" fmla="*/ 244 h 248"/>
                <a:gd name="T10" fmla="*/ 324 w 324"/>
                <a:gd name="T11" fmla="*/ 150 h 248"/>
                <a:gd name="T12" fmla="*/ 320 w 324"/>
                <a:gd name="T13" fmla="*/ 146 h 248"/>
                <a:gd name="T14" fmla="*/ 225 w 324"/>
                <a:gd name="T15" fmla="*/ 146 h 248"/>
                <a:gd name="T16" fmla="*/ 0 w 324"/>
                <a:gd name="T17" fmla="*/ 0 h 248"/>
                <a:gd name="T18" fmla="*/ 0 w 324"/>
                <a:gd name="T19" fmla="*/ 95 h 248"/>
                <a:gd name="T20" fmla="*/ 153 w 324"/>
                <a:gd name="T2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248">
                  <a:moveTo>
                    <a:pt x="153" y="248"/>
                  </a:moveTo>
                  <a:cubicBezTo>
                    <a:pt x="175" y="248"/>
                    <a:pt x="175" y="248"/>
                    <a:pt x="175" y="248"/>
                  </a:cubicBezTo>
                  <a:cubicBezTo>
                    <a:pt x="247" y="248"/>
                    <a:pt x="247" y="248"/>
                    <a:pt x="247" y="248"/>
                  </a:cubicBezTo>
                  <a:cubicBezTo>
                    <a:pt x="320" y="248"/>
                    <a:pt x="320" y="248"/>
                    <a:pt x="320" y="248"/>
                  </a:cubicBezTo>
                  <a:cubicBezTo>
                    <a:pt x="322" y="248"/>
                    <a:pt x="324" y="246"/>
                    <a:pt x="324" y="244"/>
                  </a:cubicBezTo>
                  <a:cubicBezTo>
                    <a:pt x="324" y="150"/>
                    <a:pt x="324" y="150"/>
                    <a:pt x="324" y="150"/>
                  </a:cubicBezTo>
                  <a:cubicBezTo>
                    <a:pt x="324" y="148"/>
                    <a:pt x="322" y="146"/>
                    <a:pt x="320" y="146"/>
                  </a:cubicBezTo>
                  <a:cubicBezTo>
                    <a:pt x="225" y="146"/>
                    <a:pt x="225" y="146"/>
                    <a:pt x="225" y="146"/>
                  </a:cubicBezTo>
                  <a:cubicBezTo>
                    <a:pt x="187" y="60"/>
                    <a:pt x="10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84" y="95"/>
                    <a:pt x="153" y="163"/>
                    <a:pt x="153" y="248"/>
                  </a:cubicBezTo>
                  <a:close/>
                </a:path>
              </a:pathLst>
            </a:custGeom>
            <a:solidFill>
              <a:srgbClr val="5B84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F8E6E563-10CE-4367-A482-AFA3C650E71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76743" y="2484714"/>
              <a:ext cx="1273712" cy="982803"/>
            </a:xfrm>
            <a:custGeom>
              <a:avLst/>
              <a:gdLst>
                <a:gd name="T0" fmla="*/ 4 w 324"/>
                <a:gd name="T1" fmla="*/ 248 h 248"/>
                <a:gd name="T2" fmla="*/ 76 w 324"/>
                <a:gd name="T3" fmla="*/ 248 h 248"/>
                <a:gd name="T4" fmla="*/ 148 w 324"/>
                <a:gd name="T5" fmla="*/ 248 h 248"/>
                <a:gd name="T6" fmla="*/ 171 w 324"/>
                <a:gd name="T7" fmla="*/ 248 h 248"/>
                <a:gd name="T8" fmla="*/ 324 w 324"/>
                <a:gd name="T9" fmla="*/ 95 h 248"/>
                <a:gd name="T10" fmla="*/ 324 w 324"/>
                <a:gd name="T11" fmla="*/ 0 h 248"/>
                <a:gd name="T12" fmla="*/ 98 w 324"/>
                <a:gd name="T13" fmla="*/ 146 h 248"/>
                <a:gd name="T14" fmla="*/ 4 w 324"/>
                <a:gd name="T15" fmla="*/ 146 h 248"/>
                <a:gd name="T16" fmla="*/ 0 w 324"/>
                <a:gd name="T17" fmla="*/ 150 h 248"/>
                <a:gd name="T18" fmla="*/ 0 w 324"/>
                <a:gd name="T19" fmla="*/ 244 h 248"/>
                <a:gd name="T20" fmla="*/ 4 w 324"/>
                <a:gd name="T2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248">
                  <a:moveTo>
                    <a:pt x="4" y="248"/>
                  </a:moveTo>
                  <a:cubicBezTo>
                    <a:pt x="76" y="248"/>
                    <a:pt x="76" y="248"/>
                    <a:pt x="76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71" y="248"/>
                    <a:pt x="171" y="248"/>
                    <a:pt x="171" y="248"/>
                  </a:cubicBezTo>
                  <a:cubicBezTo>
                    <a:pt x="171" y="163"/>
                    <a:pt x="239" y="95"/>
                    <a:pt x="324" y="95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223" y="0"/>
                    <a:pt x="137" y="60"/>
                    <a:pt x="98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1" y="146"/>
                    <a:pt x="0" y="148"/>
                    <a:pt x="0" y="150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46"/>
                    <a:pt x="1" y="248"/>
                    <a:pt x="4" y="248"/>
                  </a:cubicBezTo>
                  <a:close/>
                </a:path>
              </a:pathLst>
            </a:custGeom>
            <a:solidFill>
              <a:srgbClr val="5B84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77" name="Shape 2309">
              <a:extLst>
                <a:ext uri="{FF2B5EF4-FFF2-40B4-BE49-F238E27FC236}">
                  <a16:creationId xmlns:a16="http://schemas.microsoft.com/office/drawing/2014/main" id="{23FF1D16-C7C4-4B49-B96F-569112898FE6}"/>
                </a:ext>
              </a:extLst>
            </p:cNvPr>
            <p:cNvSpPr/>
            <p:nvPr/>
          </p:nvSpPr>
          <p:spPr>
            <a:xfrm>
              <a:off x="1869307" y="2108719"/>
              <a:ext cx="794055" cy="794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B84C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>
                <a:cs typeface="+mn-ea"/>
                <a:sym typeface="+mn-lt"/>
              </a:endParaRPr>
            </a:p>
          </p:txBody>
        </p:sp>
        <p:sp>
          <p:nvSpPr>
            <p:cNvPr id="78" name="Shape 2310">
              <a:extLst>
                <a:ext uri="{FF2B5EF4-FFF2-40B4-BE49-F238E27FC236}">
                  <a16:creationId xmlns:a16="http://schemas.microsoft.com/office/drawing/2014/main" id="{FF2F8392-D733-4E77-8A5E-F27F76918B44}"/>
                </a:ext>
              </a:extLst>
            </p:cNvPr>
            <p:cNvSpPr/>
            <p:nvPr/>
          </p:nvSpPr>
          <p:spPr>
            <a:xfrm>
              <a:off x="2100415" y="2383130"/>
              <a:ext cx="312033" cy="277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71" extrusionOk="0">
                  <a:moveTo>
                    <a:pt x="2906" y="19280"/>
                  </a:moveTo>
                  <a:cubicBezTo>
                    <a:pt x="2683" y="19534"/>
                    <a:pt x="2683" y="19946"/>
                    <a:pt x="2906" y="20200"/>
                  </a:cubicBezTo>
                  <a:lnTo>
                    <a:pt x="3930" y="21326"/>
                  </a:lnTo>
                  <a:cubicBezTo>
                    <a:pt x="4154" y="21580"/>
                    <a:pt x="4510" y="21473"/>
                    <a:pt x="4734" y="21220"/>
                  </a:cubicBezTo>
                  <a:lnTo>
                    <a:pt x="10017" y="15372"/>
                  </a:lnTo>
                  <a:lnTo>
                    <a:pt x="8398" y="13299"/>
                  </a:lnTo>
                  <a:cubicBezTo>
                    <a:pt x="8398" y="13299"/>
                    <a:pt x="2906" y="19280"/>
                    <a:pt x="2906" y="19280"/>
                  </a:cubicBezTo>
                  <a:close/>
                  <a:moveTo>
                    <a:pt x="21387" y="2723"/>
                  </a:moveTo>
                  <a:cubicBezTo>
                    <a:pt x="21307" y="2125"/>
                    <a:pt x="21031" y="2252"/>
                    <a:pt x="20888" y="2505"/>
                  </a:cubicBezTo>
                  <a:cubicBezTo>
                    <a:pt x="20746" y="2758"/>
                    <a:pt x="20111" y="3840"/>
                    <a:pt x="19852" y="4329"/>
                  </a:cubicBezTo>
                  <a:cubicBezTo>
                    <a:pt x="19593" y="4815"/>
                    <a:pt x="18956" y="5772"/>
                    <a:pt x="17770" y="4826"/>
                  </a:cubicBezTo>
                  <a:cubicBezTo>
                    <a:pt x="16533" y="3843"/>
                    <a:pt x="16963" y="3157"/>
                    <a:pt x="17179" y="2694"/>
                  </a:cubicBezTo>
                  <a:cubicBezTo>
                    <a:pt x="17395" y="2232"/>
                    <a:pt x="18059" y="931"/>
                    <a:pt x="18155" y="768"/>
                  </a:cubicBezTo>
                  <a:cubicBezTo>
                    <a:pt x="18251" y="605"/>
                    <a:pt x="18139" y="129"/>
                    <a:pt x="17756" y="329"/>
                  </a:cubicBezTo>
                  <a:cubicBezTo>
                    <a:pt x="17372" y="527"/>
                    <a:pt x="15039" y="1572"/>
                    <a:pt x="14715" y="3066"/>
                  </a:cubicBezTo>
                  <a:cubicBezTo>
                    <a:pt x="14386" y="4590"/>
                    <a:pt x="14993" y="5950"/>
                    <a:pt x="13800" y="7301"/>
                  </a:cubicBezTo>
                  <a:lnTo>
                    <a:pt x="12355" y="8998"/>
                  </a:lnTo>
                  <a:lnTo>
                    <a:pt x="13806" y="10898"/>
                  </a:lnTo>
                  <a:lnTo>
                    <a:pt x="15589" y="8995"/>
                  </a:lnTo>
                  <a:cubicBezTo>
                    <a:pt x="16013" y="8514"/>
                    <a:pt x="16919" y="8048"/>
                    <a:pt x="17740" y="8257"/>
                  </a:cubicBezTo>
                  <a:cubicBezTo>
                    <a:pt x="19498" y="8705"/>
                    <a:pt x="20456" y="7962"/>
                    <a:pt x="21035" y="6733"/>
                  </a:cubicBezTo>
                  <a:cubicBezTo>
                    <a:pt x="21552" y="5635"/>
                    <a:pt x="21466" y="3322"/>
                    <a:pt x="21387" y="2723"/>
                  </a:cubicBezTo>
                  <a:close/>
                  <a:moveTo>
                    <a:pt x="9478" y="7592"/>
                  </a:moveTo>
                  <a:cubicBezTo>
                    <a:pt x="9350" y="7424"/>
                    <a:pt x="9189" y="7421"/>
                    <a:pt x="9050" y="7558"/>
                  </a:cubicBezTo>
                  <a:lnTo>
                    <a:pt x="7506" y="9074"/>
                  </a:lnTo>
                  <a:cubicBezTo>
                    <a:pt x="7384" y="9194"/>
                    <a:pt x="7369" y="9419"/>
                    <a:pt x="7477" y="9559"/>
                  </a:cubicBezTo>
                  <a:lnTo>
                    <a:pt x="16408" y="20996"/>
                  </a:lnTo>
                  <a:cubicBezTo>
                    <a:pt x="16616" y="21268"/>
                    <a:pt x="16979" y="21295"/>
                    <a:pt x="17217" y="21061"/>
                  </a:cubicBezTo>
                  <a:lnTo>
                    <a:pt x="18263" y="20076"/>
                  </a:lnTo>
                  <a:cubicBezTo>
                    <a:pt x="18500" y="19839"/>
                    <a:pt x="18526" y="19429"/>
                    <a:pt x="18317" y="19158"/>
                  </a:cubicBezTo>
                  <a:cubicBezTo>
                    <a:pt x="18317" y="19158"/>
                    <a:pt x="9478" y="7592"/>
                    <a:pt x="9478" y="7592"/>
                  </a:cubicBezTo>
                  <a:close/>
                  <a:moveTo>
                    <a:pt x="3331" y="6965"/>
                  </a:moveTo>
                  <a:cubicBezTo>
                    <a:pt x="4336" y="6088"/>
                    <a:pt x="5170" y="6693"/>
                    <a:pt x="6282" y="8142"/>
                  </a:cubicBezTo>
                  <a:cubicBezTo>
                    <a:pt x="6408" y="8304"/>
                    <a:pt x="6575" y="8114"/>
                    <a:pt x="6671" y="8021"/>
                  </a:cubicBezTo>
                  <a:cubicBezTo>
                    <a:pt x="6766" y="7926"/>
                    <a:pt x="8233" y="6440"/>
                    <a:pt x="8306" y="6370"/>
                  </a:cubicBezTo>
                  <a:cubicBezTo>
                    <a:pt x="8377" y="6300"/>
                    <a:pt x="8464" y="6167"/>
                    <a:pt x="8349" y="6018"/>
                  </a:cubicBezTo>
                  <a:cubicBezTo>
                    <a:pt x="8235" y="5868"/>
                    <a:pt x="7817" y="5261"/>
                    <a:pt x="7550" y="4867"/>
                  </a:cubicBezTo>
                  <a:cubicBezTo>
                    <a:pt x="5603" y="2001"/>
                    <a:pt x="12876" y="57"/>
                    <a:pt x="11758" y="25"/>
                  </a:cubicBezTo>
                  <a:cubicBezTo>
                    <a:pt x="11190" y="9"/>
                    <a:pt x="8909" y="-20"/>
                    <a:pt x="8569" y="21"/>
                  </a:cubicBezTo>
                  <a:cubicBezTo>
                    <a:pt x="7186" y="186"/>
                    <a:pt x="5452" y="1638"/>
                    <a:pt x="4578" y="2313"/>
                  </a:cubicBezTo>
                  <a:cubicBezTo>
                    <a:pt x="3437" y="3196"/>
                    <a:pt x="3011" y="3711"/>
                    <a:pt x="2939" y="3781"/>
                  </a:cubicBezTo>
                  <a:cubicBezTo>
                    <a:pt x="2617" y="4099"/>
                    <a:pt x="2887" y="4832"/>
                    <a:pt x="2303" y="5410"/>
                  </a:cubicBezTo>
                  <a:cubicBezTo>
                    <a:pt x="1683" y="6021"/>
                    <a:pt x="1297" y="5560"/>
                    <a:pt x="939" y="5913"/>
                  </a:cubicBezTo>
                  <a:cubicBezTo>
                    <a:pt x="761" y="6090"/>
                    <a:pt x="264" y="6509"/>
                    <a:pt x="122" y="6650"/>
                  </a:cubicBezTo>
                  <a:cubicBezTo>
                    <a:pt x="-22" y="6790"/>
                    <a:pt x="-48" y="7030"/>
                    <a:pt x="99" y="7219"/>
                  </a:cubicBezTo>
                  <a:cubicBezTo>
                    <a:pt x="99" y="7219"/>
                    <a:pt x="1459" y="8912"/>
                    <a:pt x="1574" y="9061"/>
                  </a:cubicBezTo>
                  <a:cubicBezTo>
                    <a:pt x="1688" y="9210"/>
                    <a:pt x="1994" y="9337"/>
                    <a:pt x="2185" y="9149"/>
                  </a:cubicBezTo>
                  <a:cubicBezTo>
                    <a:pt x="2375" y="8960"/>
                    <a:pt x="2864" y="8477"/>
                    <a:pt x="2947" y="8394"/>
                  </a:cubicBezTo>
                  <a:cubicBezTo>
                    <a:pt x="3031" y="8312"/>
                    <a:pt x="2893" y="7349"/>
                    <a:pt x="3331" y="696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>
                <a:cs typeface="+mn-ea"/>
                <a:sym typeface="+mn-lt"/>
              </a:endParaRPr>
            </a:p>
          </p:txBody>
        </p:sp>
        <p:sp>
          <p:nvSpPr>
            <p:cNvPr id="79" name="Shape 2309">
              <a:extLst>
                <a:ext uri="{FF2B5EF4-FFF2-40B4-BE49-F238E27FC236}">
                  <a16:creationId xmlns:a16="http://schemas.microsoft.com/office/drawing/2014/main" id="{67B59357-2EA0-4237-8A11-5DEC1AC6239C}"/>
                </a:ext>
              </a:extLst>
            </p:cNvPr>
            <p:cNvSpPr/>
            <p:nvPr/>
          </p:nvSpPr>
          <p:spPr>
            <a:xfrm>
              <a:off x="4432749" y="2108719"/>
              <a:ext cx="794055" cy="794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1CEF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>
                <a:cs typeface="+mn-ea"/>
                <a:sym typeface="+mn-lt"/>
              </a:endParaRPr>
            </a:p>
          </p:txBody>
        </p:sp>
        <p:sp>
          <p:nvSpPr>
            <p:cNvPr id="80" name="Shape 2313">
              <a:extLst>
                <a:ext uri="{FF2B5EF4-FFF2-40B4-BE49-F238E27FC236}">
                  <a16:creationId xmlns:a16="http://schemas.microsoft.com/office/drawing/2014/main" id="{6340EA4F-693C-4284-85DB-4C26B89AC932}"/>
                </a:ext>
              </a:extLst>
            </p:cNvPr>
            <p:cNvSpPr/>
            <p:nvPr/>
          </p:nvSpPr>
          <p:spPr>
            <a:xfrm>
              <a:off x="4664734" y="2369163"/>
              <a:ext cx="362552" cy="241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extrusionOk="0">
                  <a:moveTo>
                    <a:pt x="18847" y="15749"/>
                  </a:moveTo>
                  <a:lnTo>
                    <a:pt x="2701" y="15749"/>
                  </a:lnTo>
                  <a:lnTo>
                    <a:pt x="2701" y="1346"/>
                  </a:lnTo>
                  <a:lnTo>
                    <a:pt x="18847" y="1346"/>
                  </a:lnTo>
                  <a:cubicBezTo>
                    <a:pt x="18847" y="1346"/>
                    <a:pt x="18847" y="15749"/>
                    <a:pt x="18847" y="15749"/>
                  </a:cubicBezTo>
                  <a:close/>
                  <a:moveTo>
                    <a:pt x="0" y="20510"/>
                  </a:moveTo>
                  <a:cubicBezTo>
                    <a:pt x="0" y="20510"/>
                    <a:pt x="-26" y="21600"/>
                    <a:pt x="1603" y="21600"/>
                  </a:cubicBezTo>
                  <a:cubicBezTo>
                    <a:pt x="2568" y="21600"/>
                    <a:pt x="6216" y="21600"/>
                    <a:pt x="9032" y="21600"/>
                  </a:cubicBezTo>
                  <a:cubicBezTo>
                    <a:pt x="9032" y="21600"/>
                    <a:pt x="10576" y="21600"/>
                    <a:pt x="12515" y="21600"/>
                  </a:cubicBezTo>
                  <a:cubicBezTo>
                    <a:pt x="15331" y="21600"/>
                    <a:pt x="18979" y="21600"/>
                    <a:pt x="19943" y="21600"/>
                  </a:cubicBezTo>
                  <a:cubicBezTo>
                    <a:pt x="21574" y="21600"/>
                    <a:pt x="21547" y="20510"/>
                    <a:pt x="21547" y="20510"/>
                  </a:cubicBezTo>
                  <a:lnTo>
                    <a:pt x="19418" y="16436"/>
                  </a:lnTo>
                  <a:cubicBezTo>
                    <a:pt x="19512" y="16224"/>
                    <a:pt x="19569" y="15977"/>
                    <a:pt x="19569" y="15711"/>
                  </a:cubicBezTo>
                  <a:lnTo>
                    <a:pt x="19569" y="1384"/>
                  </a:lnTo>
                  <a:cubicBezTo>
                    <a:pt x="19569" y="621"/>
                    <a:pt x="19123" y="0"/>
                    <a:pt x="18571" y="0"/>
                  </a:cubicBezTo>
                  <a:lnTo>
                    <a:pt x="2977" y="0"/>
                  </a:lnTo>
                  <a:cubicBezTo>
                    <a:pt x="2425" y="0"/>
                    <a:pt x="1979" y="621"/>
                    <a:pt x="1979" y="1384"/>
                  </a:cubicBezTo>
                  <a:lnTo>
                    <a:pt x="1979" y="15711"/>
                  </a:lnTo>
                  <a:cubicBezTo>
                    <a:pt x="1979" y="15978"/>
                    <a:pt x="2035" y="16224"/>
                    <a:pt x="2129" y="16436"/>
                  </a:cubicBezTo>
                  <a:cubicBezTo>
                    <a:pt x="2129" y="16436"/>
                    <a:pt x="0" y="20510"/>
                    <a:pt x="0" y="2051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>
                <a:cs typeface="+mn-ea"/>
                <a:sym typeface="+mn-lt"/>
              </a:endParaRPr>
            </a:p>
          </p:txBody>
        </p:sp>
        <p:sp>
          <p:nvSpPr>
            <p:cNvPr id="81" name="Shape 2309">
              <a:extLst>
                <a:ext uri="{FF2B5EF4-FFF2-40B4-BE49-F238E27FC236}">
                  <a16:creationId xmlns:a16="http://schemas.microsoft.com/office/drawing/2014/main" id="{A0BC1F17-8671-48EF-8F47-612EDB6AE421}"/>
                </a:ext>
              </a:extLst>
            </p:cNvPr>
            <p:cNvSpPr/>
            <p:nvPr/>
          </p:nvSpPr>
          <p:spPr>
            <a:xfrm>
              <a:off x="6976828" y="2108719"/>
              <a:ext cx="794055" cy="794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B84C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>
                <a:cs typeface="+mn-ea"/>
                <a:sym typeface="+mn-lt"/>
              </a:endParaRPr>
            </a:p>
          </p:txBody>
        </p:sp>
        <p:grpSp>
          <p:nvGrpSpPr>
            <p:cNvPr id="82" name="Group 2320">
              <a:extLst>
                <a:ext uri="{FF2B5EF4-FFF2-40B4-BE49-F238E27FC236}">
                  <a16:creationId xmlns:a16="http://schemas.microsoft.com/office/drawing/2014/main" id="{EC5EABA0-364D-4841-B5E8-5BFB6D0A9FE5}"/>
                </a:ext>
              </a:extLst>
            </p:cNvPr>
            <p:cNvGrpSpPr/>
            <p:nvPr/>
          </p:nvGrpSpPr>
          <p:grpSpPr>
            <a:xfrm>
              <a:off x="7238052" y="2358518"/>
              <a:ext cx="261651" cy="223638"/>
              <a:chOff x="0" y="0"/>
              <a:chExt cx="961862" cy="822124"/>
            </a:xfrm>
            <a:grpFill/>
          </p:grpSpPr>
          <p:sp>
            <p:nvSpPr>
              <p:cNvPr id="85" name="Shape 2316">
                <a:extLst>
                  <a:ext uri="{FF2B5EF4-FFF2-40B4-BE49-F238E27FC236}">
                    <a16:creationId xmlns:a16="http://schemas.microsoft.com/office/drawing/2014/main" id="{036A823E-DDD5-4726-9C59-DB8E5D3B2E58}"/>
                  </a:ext>
                </a:extLst>
              </p:cNvPr>
              <p:cNvSpPr/>
              <p:nvPr/>
            </p:nvSpPr>
            <p:spPr>
              <a:xfrm>
                <a:off x="0" y="411062"/>
                <a:ext cx="167725" cy="411063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Shape 2317">
                <a:extLst>
                  <a:ext uri="{FF2B5EF4-FFF2-40B4-BE49-F238E27FC236}">
                    <a16:creationId xmlns:a16="http://schemas.microsoft.com/office/drawing/2014/main" id="{5CEC558F-653B-4078-BDB5-AA03AAE47CA1}"/>
                  </a:ext>
                </a:extLst>
              </p:cNvPr>
              <p:cNvSpPr/>
              <p:nvPr/>
            </p:nvSpPr>
            <p:spPr>
              <a:xfrm>
                <a:off x="264712" y="235390"/>
                <a:ext cx="167726" cy="586735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Shape 2318">
                <a:extLst>
                  <a:ext uri="{FF2B5EF4-FFF2-40B4-BE49-F238E27FC236}">
                    <a16:creationId xmlns:a16="http://schemas.microsoft.com/office/drawing/2014/main" id="{F498EF3A-7E90-4C54-B5EF-0C79BC51A5FD}"/>
                  </a:ext>
                </a:extLst>
              </p:cNvPr>
              <p:cNvSpPr/>
              <p:nvPr/>
            </p:nvSpPr>
            <p:spPr>
              <a:xfrm>
                <a:off x="529424" y="90476"/>
                <a:ext cx="167726" cy="731649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Shape 2319">
                <a:extLst>
                  <a:ext uri="{FF2B5EF4-FFF2-40B4-BE49-F238E27FC236}">
                    <a16:creationId xmlns:a16="http://schemas.microsoft.com/office/drawing/2014/main" id="{4EB068B6-9F3F-4ABE-A23F-1686166BDF9A}"/>
                  </a:ext>
                </a:extLst>
              </p:cNvPr>
              <p:cNvSpPr/>
              <p:nvPr/>
            </p:nvSpPr>
            <p:spPr>
              <a:xfrm>
                <a:off x="794137" y="0"/>
                <a:ext cx="167726" cy="822125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83" name="Shape 2309">
              <a:extLst>
                <a:ext uri="{FF2B5EF4-FFF2-40B4-BE49-F238E27FC236}">
                  <a16:creationId xmlns:a16="http://schemas.microsoft.com/office/drawing/2014/main" id="{7ECAC8F9-2249-4364-84CA-9DDB12EDE4F5}"/>
                </a:ext>
              </a:extLst>
            </p:cNvPr>
            <p:cNvSpPr/>
            <p:nvPr/>
          </p:nvSpPr>
          <p:spPr>
            <a:xfrm>
              <a:off x="9541726" y="2108719"/>
              <a:ext cx="794055" cy="794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1CEF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 dirty="0">
                <a:cs typeface="+mn-ea"/>
                <a:sym typeface="+mn-lt"/>
              </a:endParaRPr>
            </a:p>
          </p:txBody>
        </p:sp>
        <p:sp>
          <p:nvSpPr>
            <p:cNvPr id="84" name="Shape 2323">
              <a:extLst>
                <a:ext uri="{FF2B5EF4-FFF2-40B4-BE49-F238E27FC236}">
                  <a16:creationId xmlns:a16="http://schemas.microsoft.com/office/drawing/2014/main" id="{77D525BE-AD24-4F84-BE1D-16D05B22BE13}"/>
                </a:ext>
              </a:extLst>
            </p:cNvPr>
            <p:cNvSpPr/>
            <p:nvPr/>
          </p:nvSpPr>
          <p:spPr>
            <a:xfrm rot="20460000" flipH="1">
              <a:off x="9784718" y="2380558"/>
              <a:ext cx="264214" cy="264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4" h="20814" extrusionOk="0">
                  <a:moveTo>
                    <a:pt x="16063" y="4751"/>
                  </a:moveTo>
                  <a:cubicBezTo>
                    <a:pt x="14562" y="3251"/>
                    <a:pt x="14186" y="1270"/>
                    <a:pt x="14318" y="1137"/>
                  </a:cubicBezTo>
                  <a:cubicBezTo>
                    <a:pt x="14452" y="1003"/>
                    <a:pt x="16354" y="1458"/>
                    <a:pt x="17856" y="2959"/>
                  </a:cubicBezTo>
                  <a:cubicBezTo>
                    <a:pt x="19356" y="4460"/>
                    <a:pt x="19807" y="6366"/>
                    <a:pt x="19677" y="6496"/>
                  </a:cubicBezTo>
                  <a:cubicBezTo>
                    <a:pt x="19548" y="6625"/>
                    <a:pt x="17564" y="6252"/>
                    <a:pt x="16063" y="4751"/>
                  </a:cubicBezTo>
                  <a:close/>
                  <a:moveTo>
                    <a:pt x="8257" y="11610"/>
                  </a:moveTo>
                  <a:cubicBezTo>
                    <a:pt x="7827" y="11179"/>
                    <a:pt x="7967" y="10342"/>
                    <a:pt x="8569" y="9739"/>
                  </a:cubicBezTo>
                  <a:cubicBezTo>
                    <a:pt x="9172" y="9137"/>
                    <a:pt x="10009" y="8997"/>
                    <a:pt x="10440" y="9428"/>
                  </a:cubicBezTo>
                  <a:cubicBezTo>
                    <a:pt x="10869" y="9858"/>
                    <a:pt x="10730" y="10696"/>
                    <a:pt x="10128" y="11298"/>
                  </a:cubicBezTo>
                  <a:cubicBezTo>
                    <a:pt x="9526" y="11900"/>
                    <a:pt x="8687" y="12040"/>
                    <a:pt x="8257" y="11610"/>
                  </a:cubicBezTo>
                  <a:close/>
                  <a:moveTo>
                    <a:pt x="18634" y="2180"/>
                  </a:moveTo>
                  <a:cubicBezTo>
                    <a:pt x="16698" y="243"/>
                    <a:pt x="14265" y="-466"/>
                    <a:pt x="13491" y="308"/>
                  </a:cubicBezTo>
                  <a:lnTo>
                    <a:pt x="10372" y="3426"/>
                  </a:lnTo>
                  <a:cubicBezTo>
                    <a:pt x="9900" y="3899"/>
                    <a:pt x="9488" y="5482"/>
                    <a:pt x="9676" y="7085"/>
                  </a:cubicBezTo>
                  <a:lnTo>
                    <a:pt x="240" y="16521"/>
                  </a:lnTo>
                  <a:cubicBezTo>
                    <a:pt x="-320" y="17081"/>
                    <a:pt x="134" y="18442"/>
                    <a:pt x="1253" y="19561"/>
                  </a:cubicBezTo>
                  <a:cubicBezTo>
                    <a:pt x="2373" y="20681"/>
                    <a:pt x="3733" y="21134"/>
                    <a:pt x="4293" y="20574"/>
                  </a:cubicBezTo>
                  <a:lnTo>
                    <a:pt x="13729" y="11138"/>
                  </a:lnTo>
                  <a:cubicBezTo>
                    <a:pt x="15332" y="11327"/>
                    <a:pt x="16915" y="10914"/>
                    <a:pt x="17388" y="10442"/>
                  </a:cubicBezTo>
                  <a:lnTo>
                    <a:pt x="20506" y="7324"/>
                  </a:lnTo>
                  <a:cubicBezTo>
                    <a:pt x="21280" y="6549"/>
                    <a:pt x="20573" y="4116"/>
                    <a:pt x="18634" y="218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7DB7C50-1E46-4B15-8F79-1FEE7DF268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" t="4546" r="4545" b="45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168649" y="1821440"/>
            <a:ext cx="58801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400" dirty="0">
                <a:solidFill>
                  <a:srgbClr val="7EC6F2"/>
                </a:solidFill>
                <a:cs typeface="+mn-ea"/>
                <a:sym typeface="+mn-lt"/>
              </a:rPr>
              <a:t>PART  04</a:t>
            </a:r>
            <a:endParaRPr lang="zh-CN" altLang="en-US" sz="6400" dirty="0">
              <a:solidFill>
                <a:srgbClr val="7EC6F2"/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62018" y="2908335"/>
            <a:ext cx="667408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20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胡晓波男神体" panose="02010600030101010101" pitchFamily="2" charset="-122"/>
              </a:defRPr>
            </a:lvl1pPr>
          </a:lstStyle>
          <a:p>
            <a:pPr algn="ctr"/>
            <a:r>
              <a:rPr lang="zh-CN" altLang="en-US" sz="5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今后的工作计划</a:t>
            </a:r>
          </a:p>
        </p:txBody>
      </p:sp>
      <p:sp>
        <p:nvSpPr>
          <p:cNvPr id="32" name="矩形 31"/>
          <p:cNvSpPr/>
          <p:nvPr/>
        </p:nvSpPr>
        <p:spPr>
          <a:xfrm>
            <a:off x="2527299" y="3852682"/>
            <a:ext cx="7188202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Distant Time by Rabindranath. I know not from what distant time thou art ever coming nearer to meet me. I know not from what distant time. 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5772000" y="4961326"/>
            <a:ext cx="648000" cy="0"/>
          </a:xfrm>
          <a:prstGeom prst="line">
            <a:avLst/>
          </a:prstGeom>
          <a:ln w="38100">
            <a:solidFill>
              <a:srgbClr val="7EC6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4866616" y="383933"/>
            <a:ext cx="2458768" cy="662893"/>
            <a:chOff x="4879315" y="399355"/>
            <a:chExt cx="2458768" cy="662893"/>
          </a:xfrm>
        </p:grpSpPr>
        <p:sp>
          <p:nvSpPr>
            <p:cNvPr id="32" name="矩形 31"/>
            <p:cNvSpPr/>
            <p:nvPr/>
          </p:nvSpPr>
          <p:spPr bwMode="auto">
            <a:xfrm>
              <a:off x="5012398" y="399355"/>
              <a:ext cx="220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今后的工作计划</a:t>
              </a: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4879315" y="785249"/>
              <a:ext cx="2458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Enter your title to add here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8" name="圆角矩形 2"/>
          <p:cNvSpPr/>
          <p:nvPr/>
        </p:nvSpPr>
        <p:spPr>
          <a:xfrm>
            <a:off x="8159446" y="2120899"/>
            <a:ext cx="2064054" cy="433754"/>
          </a:xfrm>
          <a:prstGeom prst="roundRect">
            <a:avLst/>
          </a:prstGeom>
          <a:solidFill>
            <a:srgbClr val="91C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1720850" y="1606550"/>
            <a:ext cx="0" cy="48006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五边形 10"/>
          <p:cNvSpPr/>
          <p:nvPr/>
        </p:nvSpPr>
        <p:spPr>
          <a:xfrm rot="5400000">
            <a:off x="1301446" y="2066131"/>
            <a:ext cx="838201" cy="1023938"/>
          </a:xfrm>
          <a:prstGeom prst="homePlate">
            <a:avLst>
              <a:gd name="adj" fmla="val 25918"/>
            </a:avLst>
          </a:prstGeom>
          <a:solidFill>
            <a:srgbClr val="91C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五边形 13"/>
          <p:cNvSpPr/>
          <p:nvPr/>
        </p:nvSpPr>
        <p:spPr>
          <a:xfrm rot="5400000">
            <a:off x="1301447" y="3497013"/>
            <a:ext cx="838200" cy="1023938"/>
          </a:xfrm>
          <a:prstGeom prst="homePlate">
            <a:avLst>
              <a:gd name="adj" fmla="val 25918"/>
            </a:avLst>
          </a:prstGeom>
          <a:solidFill>
            <a:srgbClr val="5B8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五边形 14"/>
          <p:cNvSpPr/>
          <p:nvPr/>
        </p:nvSpPr>
        <p:spPr>
          <a:xfrm rot="5400000">
            <a:off x="1301447" y="4927895"/>
            <a:ext cx="838200" cy="1023938"/>
          </a:xfrm>
          <a:prstGeom prst="homePlate">
            <a:avLst>
              <a:gd name="adj" fmla="val 25918"/>
            </a:avLst>
          </a:prstGeom>
          <a:solidFill>
            <a:srgbClr val="91C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166100" y="2116434"/>
            <a:ext cx="191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我的工作计划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8102099" y="2700098"/>
            <a:ext cx="3437939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25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文泉驿等宽微米黑" panose="020B0606030804020204" pitchFamily="34" charset="-122"/>
              </a:defRPr>
            </a:lvl1pPr>
          </a:lstStyle>
          <a:p>
            <a:r>
              <a:rPr lang="zh-CN" altLang="en-US" sz="1500" dirty="0">
                <a:latin typeface="+mn-lt"/>
                <a:ea typeface="+mn-ea"/>
                <a:cs typeface="+mn-ea"/>
                <a:sym typeface="+mn-lt"/>
              </a:rPr>
              <a:t>在段的时间里，我虽然在工作与学习上有了新的进步，但与其他同事相比还存在着很大差距，与领导和同志们思想和工作业务交流不够，我在今后的工作中，不但要发扬自己的优点，还要客观地面对自己的不足之处，逐渐改掉考虑事情不周全的缺点，锻炼自己的应变能力、组织能力以及创造能力，不断在工作中学习、进取、完善自己。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8222984" y="5784469"/>
            <a:ext cx="608625" cy="72000"/>
            <a:chOff x="1060855" y="5597828"/>
            <a:chExt cx="608625" cy="72000"/>
          </a:xfrm>
          <a:solidFill>
            <a:srgbClr val="91CEF4"/>
          </a:solidFill>
        </p:grpSpPr>
        <p:sp>
          <p:nvSpPr>
            <p:cNvPr id="56" name="椭圆 55"/>
            <p:cNvSpPr/>
            <p:nvPr/>
          </p:nvSpPr>
          <p:spPr>
            <a:xfrm>
              <a:off x="1060855" y="559782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239730" y="559782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418605" y="559782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1597480" y="559782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541136" y="3839340"/>
            <a:ext cx="359733" cy="258819"/>
            <a:chOff x="10510314" y="1667298"/>
            <a:chExt cx="276292" cy="198785"/>
          </a:xfrm>
        </p:grpSpPr>
        <p:sp>
          <p:nvSpPr>
            <p:cNvPr id="61" name="Freeform 155"/>
            <p:cNvSpPr/>
            <p:nvPr/>
          </p:nvSpPr>
          <p:spPr>
            <a:xfrm>
              <a:off x="10611530" y="1814106"/>
              <a:ext cx="72949" cy="51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cubicBezTo>
                    <a:pt x="10800" y="21600"/>
                    <a:pt x="10800" y="21600"/>
                    <a:pt x="10800" y="21600"/>
                  </a:cubicBezTo>
                  <a:cubicBezTo>
                    <a:pt x="21600" y="5400"/>
                    <a:pt x="21600" y="5400"/>
                    <a:pt x="21600" y="5400"/>
                  </a:cubicBezTo>
                  <a:cubicBezTo>
                    <a:pt x="19059" y="1800"/>
                    <a:pt x="15247" y="0"/>
                    <a:pt x="10800" y="0"/>
                  </a:cubicBezTo>
                  <a:cubicBezTo>
                    <a:pt x="6353" y="0"/>
                    <a:pt x="2541" y="1800"/>
                    <a:pt x="0" y="54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  <p:sp>
          <p:nvSpPr>
            <p:cNvPr id="62" name="Freeform 156"/>
            <p:cNvSpPr/>
            <p:nvPr/>
          </p:nvSpPr>
          <p:spPr>
            <a:xfrm>
              <a:off x="10562290" y="1741158"/>
              <a:ext cx="172341" cy="64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520"/>
                  </a:moveTo>
                  <a:cubicBezTo>
                    <a:pt x="3510" y="21600"/>
                    <a:pt x="3510" y="21600"/>
                    <a:pt x="3510" y="21600"/>
                  </a:cubicBezTo>
                  <a:cubicBezTo>
                    <a:pt x="5400" y="16560"/>
                    <a:pt x="8100" y="14400"/>
                    <a:pt x="10800" y="14400"/>
                  </a:cubicBezTo>
                  <a:cubicBezTo>
                    <a:pt x="13500" y="14400"/>
                    <a:pt x="16200" y="16560"/>
                    <a:pt x="18090" y="21600"/>
                  </a:cubicBezTo>
                  <a:cubicBezTo>
                    <a:pt x="21600" y="11520"/>
                    <a:pt x="21600" y="11520"/>
                    <a:pt x="21600" y="11520"/>
                  </a:cubicBezTo>
                  <a:cubicBezTo>
                    <a:pt x="18900" y="4320"/>
                    <a:pt x="15120" y="0"/>
                    <a:pt x="10800" y="0"/>
                  </a:cubicBezTo>
                  <a:cubicBezTo>
                    <a:pt x="6480" y="0"/>
                    <a:pt x="2700" y="4320"/>
                    <a:pt x="0" y="1152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  <p:sp>
          <p:nvSpPr>
            <p:cNvPr id="63" name="Freeform 157"/>
            <p:cNvSpPr/>
            <p:nvPr/>
          </p:nvSpPr>
          <p:spPr>
            <a:xfrm>
              <a:off x="10510314" y="1667298"/>
              <a:ext cx="276292" cy="86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6581" y="0"/>
                    <a:pt x="2869" y="5400"/>
                    <a:pt x="0" y="13500"/>
                  </a:cubicBezTo>
                  <a:cubicBezTo>
                    <a:pt x="2363" y="21600"/>
                    <a:pt x="2363" y="21600"/>
                    <a:pt x="2363" y="21600"/>
                  </a:cubicBezTo>
                  <a:cubicBezTo>
                    <a:pt x="3375" y="17820"/>
                    <a:pt x="4556" y="15660"/>
                    <a:pt x="5906" y="13500"/>
                  </a:cubicBezTo>
                  <a:cubicBezTo>
                    <a:pt x="7425" y="11340"/>
                    <a:pt x="9113" y="10260"/>
                    <a:pt x="10800" y="10260"/>
                  </a:cubicBezTo>
                  <a:cubicBezTo>
                    <a:pt x="12487" y="10260"/>
                    <a:pt x="14006" y="11340"/>
                    <a:pt x="15694" y="13500"/>
                  </a:cubicBezTo>
                  <a:cubicBezTo>
                    <a:pt x="17044" y="15660"/>
                    <a:pt x="18225" y="17820"/>
                    <a:pt x="19237" y="21600"/>
                  </a:cubicBezTo>
                  <a:cubicBezTo>
                    <a:pt x="21600" y="13500"/>
                    <a:pt x="21600" y="13500"/>
                    <a:pt x="21600" y="13500"/>
                  </a:cubicBezTo>
                  <a:cubicBezTo>
                    <a:pt x="18731" y="5400"/>
                    <a:pt x="15019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540222" y="2397776"/>
            <a:ext cx="360647" cy="360647"/>
            <a:chOff x="9278009" y="2182987"/>
            <a:chExt cx="276994" cy="276994"/>
          </a:xfrm>
        </p:grpSpPr>
        <p:sp>
          <p:nvSpPr>
            <p:cNvPr id="65" name="Freeform 153"/>
            <p:cNvSpPr/>
            <p:nvPr/>
          </p:nvSpPr>
          <p:spPr>
            <a:xfrm>
              <a:off x="9384053" y="2312799"/>
              <a:ext cx="170950" cy="147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529"/>
                  </a:moveTo>
                  <a:cubicBezTo>
                    <a:pt x="21600" y="4129"/>
                    <a:pt x="16678" y="0"/>
                    <a:pt x="10937" y="0"/>
                  </a:cubicBezTo>
                  <a:cubicBezTo>
                    <a:pt x="4922" y="0"/>
                    <a:pt x="0" y="4129"/>
                    <a:pt x="0" y="9529"/>
                  </a:cubicBezTo>
                  <a:cubicBezTo>
                    <a:pt x="0" y="14929"/>
                    <a:pt x="4922" y="19059"/>
                    <a:pt x="10937" y="19059"/>
                  </a:cubicBezTo>
                  <a:cubicBezTo>
                    <a:pt x="11757" y="19059"/>
                    <a:pt x="12851" y="19059"/>
                    <a:pt x="13671" y="18741"/>
                  </a:cubicBezTo>
                  <a:cubicBezTo>
                    <a:pt x="19959" y="21600"/>
                    <a:pt x="19959" y="21600"/>
                    <a:pt x="19959" y="21600"/>
                  </a:cubicBezTo>
                  <a:cubicBezTo>
                    <a:pt x="19139" y="15565"/>
                    <a:pt x="19139" y="15565"/>
                    <a:pt x="19139" y="15565"/>
                  </a:cubicBezTo>
                  <a:cubicBezTo>
                    <a:pt x="20780" y="13976"/>
                    <a:pt x="21600" y="11753"/>
                    <a:pt x="21600" y="95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  <p:sp>
          <p:nvSpPr>
            <p:cNvPr id="66" name="Freeform 154"/>
            <p:cNvSpPr/>
            <p:nvPr/>
          </p:nvSpPr>
          <p:spPr>
            <a:xfrm>
              <a:off x="9278009" y="2182987"/>
              <a:ext cx="276994" cy="239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25" y="5059"/>
                  </a:moveTo>
                  <a:cubicBezTo>
                    <a:pt x="5400" y="4281"/>
                    <a:pt x="6412" y="3892"/>
                    <a:pt x="7425" y="3503"/>
                  </a:cubicBezTo>
                  <a:cubicBezTo>
                    <a:pt x="8437" y="3114"/>
                    <a:pt x="9619" y="2919"/>
                    <a:pt x="10800" y="2919"/>
                  </a:cubicBezTo>
                  <a:cubicBezTo>
                    <a:pt x="11981" y="2919"/>
                    <a:pt x="13163" y="3114"/>
                    <a:pt x="14175" y="3503"/>
                  </a:cubicBezTo>
                  <a:cubicBezTo>
                    <a:pt x="15188" y="3892"/>
                    <a:pt x="16200" y="4281"/>
                    <a:pt x="16875" y="5059"/>
                  </a:cubicBezTo>
                  <a:cubicBezTo>
                    <a:pt x="18394" y="6227"/>
                    <a:pt x="19069" y="7978"/>
                    <a:pt x="19069" y="9535"/>
                  </a:cubicBezTo>
                  <a:cubicBezTo>
                    <a:pt x="19069" y="9924"/>
                    <a:pt x="19069" y="10314"/>
                    <a:pt x="19069" y="10703"/>
                  </a:cubicBezTo>
                  <a:cubicBezTo>
                    <a:pt x="19575" y="11092"/>
                    <a:pt x="20081" y="11481"/>
                    <a:pt x="20588" y="11870"/>
                  </a:cubicBezTo>
                  <a:cubicBezTo>
                    <a:pt x="20756" y="12065"/>
                    <a:pt x="20925" y="12065"/>
                    <a:pt x="21094" y="12259"/>
                  </a:cubicBezTo>
                  <a:cubicBezTo>
                    <a:pt x="21431" y="11481"/>
                    <a:pt x="21600" y="10508"/>
                    <a:pt x="21600" y="9535"/>
                  </a:cubicBezTo>
                  <a:cubicBezTo>
                    <a:pt x="21600" y="4281"/>
                    <a:pt x="16706" y="0"/>
                    <a:pt x="10800" y="0"/>
                  </a:cubicBezTo>
                  <a:cubicBezTo>
                    <a:pt x="4894" y="0"/>
                    <a:pt x="0" y="4281"/>
                    <a:pt x="0" y="9535"/>
                  </a:cubicBezTo>
                  <a:cubicBezTo>
                    <a:pt x="0" y="11870"/>
                    <a:pt x="844" y="13816"/>
                    <a:pt x="2362" y="15568"/>
                  </a:cubicBezTo>
                  <a:cubicBezTo>
                    <a:pt x="1519" y="21600"/>
                    <a:pt x="1519" y="21600"/>
                    <a:pt x="1519" y="21600"/>
                  </a:cubicBezTo>
                  <a:cubicBezTo>
                    <a:pt x="6750" y="19265"/>
                    <a:pt x="6750" y="19265"/>
                    <a:pt x="6750" y="19265"/>
                  </a:cubicBezTo>
                  <a:cubicBezTo>
                    <a:pt x="6750" y="18681"/>
                    <a:pt x="6581" y="18097"/>
                    <a:pt x="6581" y="17514"/>
                  </a:cubicBezTo>
                  <a:cubicBezTo>
                    <a:pt x="6581" y="17124"/>
                    <a:pt x="6581" y="16541"/>
                    <a:pt x="6750" y="16151"/>
                  </a:cubicBezTo>
                  <a:cubicBezTo>
                    <a:pt x="4556" y="17124"/>
                    <a:pt x="4556" y="17124"/>
                    <a:pt x="4556" y="17124"/>
                  </a:cubicBezTo>
                  <a:cubicBezTo>
                    <a:pt x="4894" y="14400"/>
                    <a:pt x="4894" y="14400"/>
                    <a:pt x="4894" y="14400"/>
                  </a:cubicBezTo>
                  <a:cubicBezTo>
                    <a:pt x="4050" y="13427"/>
                    <a:pt x="4050" y="13427"/>
                    <a:pt x="4050" y="13427"/>
                  </a:cubicBezTo>
                  <a:cubicBezTo>
                    <a:pt x="3375" y="12649"/>
                    <a:pt x="2531" y="11286"/>
                    <a:pt x="2531" y="9535"/>
                  </a:cubicBezTo>
                  <a:cubicBezTo>
                    <a:pt x="2531" y="7978"/>
                    <a:pt x="3206" y="6227"/>
                    <a:pt x="4725" y="505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536908" y="5276321"/>
            <a:ext cx="360645" cy="247573"/>
            <a:chOff x="10385069" y="1671966"/>
            <a:chExt cx="276993" cy="190148"/>
          </a:xfrm>
        </p:grpSpPr>
        <p:sp>
          <p:nvSpPr>
            <p:cNvPr id="68" name="Freeform 171"/>
            <p:cNvSpPr/>
            <p:nvPr/>
          </p:nvSpPr>
          <p:spPr>
            <a:xfrm>
              <a:off x="10385069" y="1671966"/>
              <a:ext cx="190148" cy="190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82" y="16936"/>
                  </a:moveTo>
                  <a:cubicBezTo>
                    <a:pt x="19882" y="16936"/>
                    <a:pt x="14727" y="15709"/>
                    <a:pt x="13991" y="14236"/>
                  </a:cubicBezTo>
                  <a:cubicBezTo>
                    <a:pt x="13745" y="13500"/>
                    <a:pt x="13991" y="12764"/>
                    <a:pt x="14482" y="12027"/>
                  </a:cubicBezTo>
                  <a:cubicBezTo>
                    <a:pt x="14482" y="12027"/>
                    <a:pt x="14727" y="11782"/>
                    <a:pt x="14727" y="11536"/>
                  </a:cubicBezTo>
                  <a:cubicBezTo>
                    <a:pt x="14727" y="11536"/>
                    <a:pt x="14727" y="11536"/>
                    <a:pt x="14727" y="11536"/>
                  </a:cubicBezTo>
                  <a:cubicBezTo>
                    <a:pt x="15709" y="10064"/>
                    <a:pt x="16445" y="8345"/>
                    <a:pt x="16445" y="6136"/>
                  </a:cubicBezTo>
                  <a:cubicBezTo>
                    <a:pt x="16445" y="2700"/>
                    <a:pt x="13991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7609" y="0"/>
                    <a:pt x="5155" y="2700"/>
                    <a:pt x="5155" y="6136"/>
                  </a:cubicBezTo>
                  <a:cubicBezTo>
                    <a:pt x="5400" y="8345"/>
                    <a:pt x="5891" y="10064"/>
                    <a:pt x="6873" y="11536"/>
                  </a:cubicBezTo>
                  <a:cubicBezTo>
                    <a:pt x="6873" y="11536"/>
                    <a:pt x="6873" y="11536"/>
                    <a:pt x="6873" y="11536"/>
                  </a:cubicBezTo>
                  <a:cubicBezTo>
                    <a:pt x="6873" y="11536"/>
                    <a:pt x="6873" y="11536"/>
                    <a:pt x="6873" y="11536"/>
                  </a:cubicBezTo>
                  <a:cubicBezTo>
                    <a:pt x="6873" y="11782"/>
                    <a:pt x="7118" y="12027"/>
                    <a:pt x="7118" y="12027"/>
                  </a:cubicBezTo>
                  <a:cubicBezTo>
                    <a:pt x="7609" y="12764"/>
                    <a:pt x="7855" y="13500"/>
                    <a:pt x="7609" y="14236"/>
                  </a:cubicBezTo>
                  <a:cubicBezTo>
                    <a:pt x="6873" y="15709"/>
                    <a:pt x="1718" y="16936"/>
                    <a:pt x="1718" y="16936"/>
                  </a:cubicBezTo>
                  <a:cubicBezTo>
                    <a:pt x="736" y="17182"/>
                    <a:pt x="0" y="18164"/>
                    <a:pt x="0" y="19391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9391"/>
                    <a:pt x="21600" y="19391"/>
                    <a:pt x="21600" y="19391"/>
                  </a:cubicBezTo>
                  <a:cubicBezTo>
                    <a:pt x="21600" y="18164"/>
                    <a:pt x="20864" y="17182"/>
                    <a:pt x="19882" y="1693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  <p:sp>
          <p:nvSpPr>
            <p:cNvPr id="69" name="Freeform 172"/>
            <p:cNvSpPr/>
            <p:nvPr/>
          </p:nvSpPr>
          <p:spPr>
            <a:xfrm>
              <a:off x="10556018" y="1724074"/>
              <a:ext cx="106044" cy="138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96" y="16875"/>
                  </a:moveTo>
                  <a:cubicBezTo>
                    <a:pt x="19396" y="16875"/>
                    <a:pt x="19396" y="16875"/>
                    <a:pt x="19396" y="16875"/>
                  </a:cubicBezTo>
                  <a:cubicBezTo>
                    <a:pt x="19396" y="16875"/>
                    <a:pt x="12784" y="15525"/>
                    <a:pt x="11902" y="14175"/>
                  </a:cubicBezTo>
                  <a:cubicBezTo>
                    <a:pt x="11461" y="13500"/>
                    <a:pt x="11902" y="12825"/>
                    <a:pt x="12343" y="12150"/>
                  </a:cubicBezTo>
                  <a:cubicBezTo>
                    <a:pt x="12343" y="11813"/>
                    <a:pt x="12343" y="11813"/>
                    <a:pt x="12784" y="11475"/>
                  </a:cubicBezTo>
                  <a:cubicBezTo>
                    <a:pt x="12784" y="11475"/>
                    <a:pt x="12784" y="11475"/>
                    <a:pt x="12784" y="11475"/>
                  </a:cubicBezTo>
                  <a:cubicBezTo>
                    <a:pt x="13665" y="10125"/>
                    <a:pt x="14547" y="8437"/>
                    <a:pt x="14988" y="6075"/>
                  </a:cubicBezTo>
                  <a:cubicBezTo>
                    <a:pt x="14988" y="2700"/>
                    <a:pt x="11461" y="0"/>
                    <a:pt x="7494" y="0"/>
                  </a:cubicBezTo>
                  <a:cubicBezTo>
                    <a:pt x="7494" y="0"/>
                    <a:pt x="7494" y="0"/>
                    <a:pt x="7494" y="0"/>
                  </a:cubicBezTo>
                  <a:cubicBezTo>
                    <a:pt x="7494" y="0"/>
                    <a:pt x="7494" y="0"/>
                    <a:pt x="7494" y="0"/>
                  </a:cubicBezTo>
                  <a:cubicBezTo>
                    <a:pt x="7494" y="0"/>
                    <a:pt x="7494" y="0"/>
                    <a:pt x="7494" y="0"/>
                  </a:cubicBezTo>
                  <a:cubicBezTo>
                    <a:pt x="7494" y="0"/>
                    <a:pt x="7494" y="0"/>
                    <a:pt x="7494" y="0"/>
                  </a:cubicBezTo>
                  <a:cubicBezTo>
                    <a:pt x="3527" y="0"/>
                    <a:pt x="0" y="2700"/>
                    <a:pt x="0" y="6075"/>
                  </a:cubicBezTo>
                  <a:cubicBezTo>
                    <a:pt x="441" y="8437"/>
                    <a:pt x="1322" y="10125"/>
                    <a:pt x="2204" y="11475"/>
                  </a:cubicBezTo>
                  <a:cubicBezTo>
                    <a:pt x="2204" y="11475"/>
                    <a:pt x="2204" y="11475"/>
                    <a:pt x="2204" y="11475"/>
                  </a:cubicBezTo>
                  <a:cubicBezTo>
                    <a:pt x="2204" y="11475"/>
                    <a:pt x="2204" y="11475"/>
                    <a:pt x="2204" y="11475"/>
                  </a:cubicBezTo>
                  <a:cubicBezTo>
                    <a:pt x="2204" y="11813"/>
                    <a:pt x="2645" y="11813"/>
                    <a:pt x="2645" y="12150"/>
                  </a:cubicBezTo>
                  <a:cubicBezTo>
                    <a:pt x="2645" y="12150"/>
                    <a:pt x="3086" y="12150"/>
                    <a:pt x="3086" y="12150"/>
                  </a:cubicBezTo>
                  <a:cubicBezTo>
                    <a:pt x="6171" y="13163"/>
                    <a:pt x="8376" y="15863"/>
                    <a:pt x="8376" y="18563"/>
                  </a:cubicBezTo>
                  <a:cubicBezTo>
                    <a:pt x="8376" y="21600"/>
                    <a:pt x="8376" y="21600"/>
                    <a:pt x="83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9238"/>
                    <a:pt x="21600" y="19238"/>
                    <a:pt x="21600" y="19238"/>
                  </a:cubicBezTo>
                  <a:cubicBezTo>
                    <a:pt x="21600" y="18225"/>
                    <a:pt x="20718" y="17213"/>
                    <a:pt x="19396" y="1687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598112" y="2046325"/>
            <a:ext cx="5040934" cy="988516"/>
            <a:chOff x="4803552" y="1567841"/>
            <a:chExt cx="5040934" cy="988516"/>
          </a:xfrm>
        </p:grpSpPr>
        <p:sp>
          <p:nvSpPr>
            <p:cNvPr id="77" name="矩形 76"/>
            <p:cNvSpPr/>
            <p:nvPr/>
          </p:nvSpPr>
          <p:spPr>
            <a:xfrm>
              <a:off x="4812980" y="1860269"/>
              <a:ext cx="5031506" cy="696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由于刚刚从学校毕业，从学生到员工的思想意识还没有彻底地转变，只有不断地学习，才能逐渐的融入到工作中去。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4803552" y="1567841"/>
              <a:ext cx="2414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改变学校思维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598112" y="3514127"/>
            <a:ext cx="5040934" cy="988516"/>
            <a:chOff x="4803552" y="1567841"/>
            <a:chExt cx="5040934" cy="988516"/>
          </a:xfrm>
        </p:grpSpPr>
        <p:sp>
          <p:nvSpPr>
            <p:cNvPr id="80" name="矩形 79"/>
            <p:cNvSpPr/>
            <p:nvPr/>
          </p:nvSpPr>
          <p:spPr>
            <a:xfrm>
              <a:off x="4812979" y="1860269"/>
              <a:ext cx="5031507" cy="696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工作中的每一步都要精准细致，冷静分析，时刻提醒自己工作中要精准细致，经过培养和锻炼真正做到精准细致。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4803552" y="1567841"/>
              <a:ext cx="2414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工作要精益求精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598112" y="4982634"/>
            <a:ext cx="5061422" cy="988516"/>
            <a:chOff x="4803552" y="1567841"/>
            <a:chExt cx="5061422" cy="988516"/>
          </a:xfrm>
        </p:grpSpPr>
        <p:sp>
          <p:nvSpPr>
            <p:cNvPr id="83" name="矩形 82"/>
            <p:cNvSpPr/>
            <p:nvPr/>
          </p:nvSpPr>
          <p:spPr>
            <a:xfrm>
              <a:off x="4812980" y="1860269"/>
              <a:ext cx="5051994" cy="696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工作中要注重沟通和交流，这样既可以提高工作效率又可以提高工作质量，对于这一点我深有体会，在工作中更加重视。</a:t>
              </a:r>
            </a:p>
          </p:txBody>
        </p:sp>
        <p:sp>
          <p:nvSpPr>
            <p:cNvPr id="84" name="矩形 83"/>
            <p:cNvSpPr/>
            <p:nvPr/>
          </p:nvSpPr>
          <p:spPr>
            <a:xfrm>
              <a:off x="4803552" y="1567841"/>
              <a:ext cx="2414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注意沟通和交流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778907" y="2902403"/>
            <a:ext cx="3777343" cy="0"/>
          </a:xfrm>
          <a:prstGeom prst="line">
            <a:avLst/>
          </a:prstGeom>
          <a:ln w="19050">
            <a:solidFill>
              <a:srgbClr val="5B84C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519182" y="2902403"/>
            <a:ext cx="3777343" cy="0"/>
          </a:xfrm>
          <a:prstGeom prst="line">
            <a:avLst/>
          </a:prstGeom>
          <a:ln w="19050">
            <a:solidFill>
              <a:srgbClr val="5B84C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217947" y="3829024"/>
            <a:ext cx="0" cy="609600"/>
          </a:xfrm>
          <a:prstGeom prst="line">
            <a:avLst/>
          </a:prstGeom>
          <a:ln w="19050">
            <a:solidFill>
              <a:srgbClr val="5B84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217947" y="4881562"/>
            <a:ext cx="0" cy="609600"/>
          </a:xfrm>
          <a:prstGeom prst="line">
            <a:avLst/>
          </a:prstGeom>
          <a:ln w="19050">
            <a:solidFill>
              <a:srgbClr val="5B84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819147" y="3829024"/>
            <a:ext cx="0" cy="609600"/>
          </a:xfrm>
          <a:prstGeom prst="line">
            <a:avLst/>
          </a:prstGeom>
          <a:ln w="19050">
            <a:solidFill>
              <a:srgbClr val="5B84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819147" y="4881562"/>
            <a:ext cx="0" cy="609600"/>
          </a:xfrm>
          <a:prstGeom prst="line">
            <a:avLst/>
          </a:prstGeom>
          <a:ln w="19050">
            <a:solidFill>
              <a:srgbClr val="5B84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345759" y="3794778"/>
            <a:ext cx="4188423" cy="69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25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文泉驿等宽微米黑" panose="020B0606030804020204" pitchFamily="34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恪守良好的职业道德，要有较强的安全意识，既要有内部的保管分工，又要各负其责，并互相牵制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;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30016" y="2439565"/>
            <a:ext cx="8222622" cy="400110"/>
            <a:chOff x="1828416" y="2439565"/>
            <a:chExt cx="8222622" cy="400110"/>
          </a:xfrm>
        </p:grpSpPr>
        <p:sp>
          <p:nvSpPr>
            <p:cNvPr id="14" name="文本框 13"/>
            <p:cNvSpPr txBox="1"/>
            <p:nvPr/>
          </p:nvSpPr>
          <p:spPr>
            <a:xfrm>
              <a:off x="1828416" y="2439565"/>
              <a:ext cx="229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  <a:cs typeface="胡晓波男神体" panose="02010600030101010101" pitchFamily="2" charset="-122"/>
                </a:defRPr>
              </a:lvl1pPr>
            </a:lstStyle>
            <a:p>
              <a:pPr algn="l"/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提高个人业务水平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448805" y="2439565"/>
              <a:ext cx="2602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  <a:cs typeface="胡晓波男神体" panose="02010600030101010101" pitchFamily="2" charset="-122"/>
                </a:defRPr>
              </a:lvl1pPr>
            </a:lstStyle>
            <a:p>
              <a:pPr algn="r"/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增强专业知识技能</a:t>
              </a: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360314" y="4777025"/>
            <a:ext cx="4058091" cy="69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25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文泉驿等宽微米黑" panose="020B0606030804020204" pitchFamily="34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在以后的工作中多学习专业知识，不断进步，充分发挥个人特长，为公司奉献自己的一份力量。</a:t>
            </a:r>
          </a:p>
        </p:txBody>
      </p:sp>
      <p:sp>
        <p:nvSpPr>
          <p:cNvPr id="18" name="椭圆 17"/>
          <p:cNvSpPr/>
          <p:nvPr/>
        </p:nvSpPr>
        <p:spPr>
          <a:xfrm>
            <a:off x="5205185" y="2007054"/>
            <a:ext cx="1790701" cy="1790701"/>
          </a:xfrm>
          <a:prstGeom prst="ellipse">
            <a:avLst/>
          </a:prstGeom>
          <a:solidFill>
            <a:srgbClr val="91C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69205" y="2335893"/>
            <a:ext cx="1107621" cy="1107621"/>
          </a:xfrm>
          <a:prstGeom prst="ellipse">
            <a:avLst/>
          </a:prstGeom>
          <a:noFill/>
          <a:ln w="19050">
            <a:solidFill>
              <a:srgbClr val="5B84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292175" y="2335893"/>
            <a:ext cx="1107621" cy="1107621"/>
          </a:xfrm>
          <a:prstGeom prst="ellipse">
            <a:avLst/>
          </a:prstGeom>
          <a:noFill/>
          <a:ln w="19050">
            <a:solidFill>
              <a:srgbClr val="5B84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163121" y="2487595"/>
            <a:ext cx="1888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8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未来的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288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工作计划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015862" y="2653654"/>
            <a:ext cx="404169" cy="404169"/>
            <a:chOff x="10938141" y="4952007"/>
            <a:chExt cx="276994" cy="276994"/>
          </a:xfrm>
          <a:solidFill>
            <a:srgbClr val="5B84C2"/>
          </a:solidFill>
        </p:grpSpPr>
        <p:sp>
          <p:nvSpPr>
            <p:cNvPr id="25" name="Freeform 5"/>
            <p:cNvSpPr/>
            <p:nvPr/>
          </p:nvSpPr>
          <p:spPr>
            <a:xfrm>
              <a:off x="10949111" y="4952007"/>
              <a:ext cx="255054" cy="93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059"/>
                  </a:moveTo>
                  <a:lnTo>
                    <a:pt x="10839" y="0"/>
                  </a:lnTo>
                  <a:lnTo>
                    <a:pt x="0" y="19059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905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  <p:sp>
          <p:nvSpPr>
            <p:cNvPr id="26" name="Rectangle 6"/>
            <p:cNvSpPr/>
            <p:nvPr/>
          </p:nvSpPr>
          <p:spPr>
            <a:xfrm>
              <a:off x="10938141" y="5198833"/>
              <a:ext cx="276994" cy="3016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  <p:sp>
          <p:nvSpPr>
            <p:cNvPr id="27" name="Rectangle 7"/>
            <p:cNvSpPr/>
            <p:nvPr/>
          </p:nvSpPr>
          <p:spPr>
            <a:xfrm>
              <a:off x="10958253" y="5153125"/>
              <a:ext cx="237685" cy="3291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  <p:sp>
          <p:nvSpPr>
            <p:cNvPr id="28" name="Rectangle 8"/>
            <p:cNvSpPr/>
            <p:nvPr/>
          </p:nvSpPr>
          <p:spPr>
            <a:xfrm>
              <a:off x="10979279" y="5058051"/>
              <a:ext cx="43881" cy="8501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  <p:sp>
          <p:nvSpPr>
            <p:cNvPr id="29" name="Rectangle 9"/>
            <p:cNvSpPr/>
            <p:nvPr/>
          </p:nvSpPr>
          <p:spPr>
            <a:xfrm>
              <a:off x="11131031" y="5058051"/>
              <a:ext cx="42967" cy="8501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  <p:sp>
          <p:nvSpPr>
            <p:cNvPr id="30" name="Rectangle 10"/>
            <p:cNvSpPr/>
            <p:nvPr/>
          </p:nvSpPr>
          <p:spPr>
            <a:xfrm>
              <a:off x="11055155" y="5058051"/>
              <a:ext cx="42967" cy="8501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629725" y="2693930"/>
            <a:ext cx="416944" cy="416946"/>
            <a:chOff x="10938141" y="4398020"/>
            <a:chExt cx="276994" cy="276995"/>
          </a:xfrm>
          <a:solidFill>
            <a:srgbClr val="5B84C2"/>
          </a:solidFill>
        </p:grpSpPr>
        <p:sp>
          <p:nvSpPr>
            <p:cNvPr id="32" name="Rectangle 34"/>
            <p:cNvSpPr/>
            <p:nvPr/>
          </p:nvSpPr>
          <p:spPr>
            <a:xfrm>
              <a:off x="11126460" y="4398020"/>
              <a:ext cx="32911" cy="4570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  <p:sp>
          <p:nvSpPr>
            <p:cNvPr id="33" name="Rectangle 35"/>
            <p:cNvSpPr/>
            <p:nvPr/>
          </p:nvSpPr>
          <p:spPr>
            <a:xfrm>
              <a:off x="10994820" y="4398020"/>
              <a:ext cx="31996" cy="4570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  <p:sp>
          <p:nvSpPr>
            <p:cNvPr id="34" name="Freeform 36"/>
            <p:cNvSpPr/>
            <p:nvPr/>
          </p:nvSpPr>
          <p:spPr>
            <a:xfrm>
              <a:off x="10938141" y="4421789"/>
              <a:ext cx="276994" cy="25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36" y="0"/>
                  </a:moveTo>
                  <a:lnTo>
                    <a:pt x="18036" y="2807"/>
                  </a:lnTo>
                  <a:lnTo>
                    <a:pt x="13830" y="2807"/>
                  </a:lnTo>
                  <a:lnTo>
                    <a:pt x="13830" y="0"/>
                  </a:lnTo>
                  <a:lnTo>
                    <a:pt x="7913" y="0"/>
                  </a:lnTo>
                  <a:lnTo>
                    <a:pt x="7913" y="2807"/>
                  </a:lnTo>
                  <a:lnTo>
                    <a:pt x="3564" y="2807"/>
                  </a:lnTo>
                  <a:lnTo>
                    <a:pt x="3564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8036" y="0"/>
                  </a:lnTo>
                  <a:close/>
                  <a:moveTo>
                    <a:pt x="19105" y="18871"/>
                  </a:moveTo>
                  <a:lnTo>
                    <a:pt x="2566" y="18871"/>
                  </a:lnTo>
                  <a:lnTo>
                    <a:pt x="2566" y="5536"/>
                  </a:lnTo>
                  <a:lnTo>
                    <a:pt x="19105" y="5536"/>
                  </a:lnTo>
                  <a:lnTo>
                    <a:pt x="19105" y="18871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  <p:sp>
          <p:nvSpPr>
            <p:cNvPr id="35" name="Freeform 37"/>
            <p:cNvSpPr/>
            <p:nvPr/>
          </p:nvSpPr>
          <p:spPr>
            <a:xfrm>
              <a:off x="11001219" y="4521433"/>
              <a:ext cx="71306" cy="88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64" y="11063"/>
                  </a:moveTo>
                  <a:cubicBezTo>
                    <a:pt x="5891" y="13171"/>
                    <a:pt x="3273" y="15278"/>
                    <a:pt x="1964" y="16332"/>
                  </a:cubicBezTo>
                  <a:cubicBezTo>
                    <a:pt x="655" y="17912"/>
                    <a:pt x="0" y="19493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6859"/>
                    <a:pt x="21600" y="16859"/>
                    <a:pt x="21600" y="16859"/>
                  </a:cubicBezTo>
                  <a:cubicBezTo>
                    <a:pt x="10473" y="16859"/>
                    <a:pt x="10473" y="16859"/>
                    <a:pt x="10473" y="16859"/>
                  </a:cubicBezTo>
                  <a:cubicBezTo>
                    <a:pt x="11127" y="16332"/>
                    <a:pt x="11782" y="15805"/>
                    <a:pt x="11782" y="15278"/>
                  </a:cubicBezTo>
                  <a:cubicBezTo>
                    <a:pt x="12436" y="15278"/>
                    <a:pt x="13745" y="14751"/>
                    <a:pt x="15055" y="13698"/>
                  </a:cubicBezTo>
                  <a:cubicBezTo>
                    <a:pt x="17673" y="12117"/>
                    <a:pt x="18982" y="11063"/>
                    <a:pt x="20291" y="10010"/>
                  </a:cubicBezTo>
                  <a:cubicBezTo>
                    <a:pt x="20945" y="8956"/>
                    <a:pt x="21600" y="7376"/>
                    <a:pt x="21600" y="6322"/>
                  </a:cubicBezTo>
                  <a:cubicBezTo>
                    <a:pt x="21600" y="4741"/>
                    <a:pt x="20945" y="3688"/>
                    <a:pt x="20291" y="3161"/>
                  </a:cubicBezTo>
                  <a:cubicBezTo>
                    <a:pt x="19636" y="2107"/>
                    <a:pt x="18327" y="1054"/>
                    <a:pt x="17018" y="1054"/>
                  </a:cubicBezTo>
                  <a:cubicBezTo>
                    <a:pt x="15709" y="527"/>
                    <a:pt x="13745" y="0"/>
                    <a:pt x="11127" y="0"/>
                  </a:cubicBezTo>
                  <a:cubicBezTo>
                    <a:pt x="8509" y="0"/>
                    <a:pt x="6545" y="527"/>
                    <a:pt x="5236" y="1054"/>
                  </a:cubicBezTo>
                  <a:cubicBezTo>
                    <a:pt x="3927" y="1580"/>
                    <a:pt x="2618" y="2107"/>
                    <a:pt x="1964" y="3161"/>
                  </a:cubicBezTo>
                  <a:cubicBezTo>
                    <a:pt x="1309" y="3688"/>
                    <a:pt x="655" y="5268"/>
                    <a:pt x="655" y="6849"/>
                  </a:cubicBezTo>
                  <a:cubicBezTo>
                    <a:pt x="7855" y="7376"/>
                    <a:pt x="7855" y="7376"/>
                    <a:pt x="7855" y="7376"/>
                  </a:cubicBezTo>
                  <a:cubicBezTo>
                    <a:pt x="7855" y="6322"/>
                    <a:pt x="8509" y="5268"/>
                    <a:pt x="9164" y="4741"/>
                  </a:cubicBezTo>
                  <a:cubicBezTo>
                    <a:pt x="9164" y="4215"/>
                    <a:pt x="10473" y="4215"/>
                    <a:pt x="11127" y="4215"/>
                  </a:cubicBezTo>
                  <a:cubicBezTo>
                    <a:pt x="11782" y="4215"/>
                    <a:pt x="12436" y="4215"/>
                    <a:pt x="13091" y="4741"/>
                  </a:cubicBezTo>
                  <a:cubicBezTo>
                    <a:pt x="13745" y="5268"/>
                    <a:pt x="14400" y="5795"/>
                    <a:pt x="14400" y="6322"/>
                  </a:cubicBezTo>
                  <a:cubicBezTo>
                    <a:pt x="14400" y="6849"/>
                    <a:pt x="13745" y="7376"/>
                    <a:pt x="13091" y="8429"/>
                  </a:cubicBezTo>
                  <a:cubicBezTo>
                    <a:pt x="12436" y="8956"/>
                    <a:pt x="11127" y="10010"/>
                    <a:pt x="9164" y="11063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  <p:sp>
          <p:nvSpPr>
            <p:cNvPr id="36" name="Freeform 38"/>
            <p:cNvSpPr/>
            <p:nvPr/>
          </p:nvSpPr>
          <p:spPr>
            <a:xfrm>
              <a:off x="11080752" y="4521433"/>
              <a:ext cx="71306" cy="88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27" y="18439"/>
                  </a:moveTo>
                  <a:cubicBezTo>
                    <a:pt x="9818" y="18439"/>
                    <a:pt x="9164" y="17912"/>
                    <a:pt x="8509" y="17385"/>
                  </a:cubicBezTo>
                  <a:cubicBezTo>
                    <a:pt x="7855" y="16859"/>
                    <a:pt x="7855" y="16332"/>
                    <a:pt x="7200" y="15278"/>
                  </a:cubicBezTo>
                  <a:cubicBezTo>
                    <a:pt x="0" y="15805"/>
                    <a:pt x="0" y="15805"/>
                    <a:pt x="0" y="15805"/>
                  </a:cubicBezTo>
                  <a:cubicBezTo>
                    <a:pt x="655" y="17385"/>
                    <a:pt x="1309" y="18439"/>
                    <a:pt x="1964" y="18966"/>
                  </a:cubicBezTo>
                  <a:cubicBezTo>
                    <a:pt x="3273" y="20020"/>
                    <a:pt x="4582" y="20546"/>
                    <a:pt x="5891" y="21073"/>
                  </a:cubicBezTo>
                  <a:cubicBezTo>
                    <a:pt x="7200" y="21600"/>
                    <a:pt x="9164" y="21600"/>
                    <a:pt x="11127" y="21600"/>
                  </a:cubicBezTo>
                  <a:cubicBezTo>
                    <a:pt x="13745" y="21600"/>
                    <a:pt x="15709" y="21600"/>
                    <a:pt x="17018" y="21073"/>
                  </a:cubicBezTo>
                  <a:cubicBezTo>
                    <a:pt x="18327" y="20020"/>
                    <a:pt x="19636" y="19493"/>
                    <a:pt x="20291" y="18439"/>
                  </a:cubicBezTo>
                  <a:cubicBezTo>
                    <a:pt x="21600" y="17385"/>
                    <a:pt x="21600" y="15805"/>
                    <a:pt x="21600" y="14751"/>
                  </a:cubicBezTo>
                  <a:cubicBezTo>
                    <a:pt x="21600" y="13698"/>
                    <a:pt x="21600" y="13171"/>
                    <a:pt x="20945" y="12117"/>
                  </a:cubicBezTo>
                  <a:cubicBezTo>
                    <a:pt x="20291" y="11590"/>
                    <a:pt x="19636" y="11063"/>
                    <a:pt x="18982" y="10537"/>
                  </a:cubicBezTo>
                  <a:cubicBezTo>
                    <a:pt x="18327" y="10537"/>
                    <a:pt x="17673" y="10010"/>
                    <a:pt x="16364" y="10010"/>
                  </a:cubicBezTo>
                  <a:cubicBezTo>
                    <a:pt x="17673" y="9483"/>
                    <a:pt x="18982" y="8429"/>
                    <a:pt x="19636" y="7902"/>
                  </a:cubicBezTo>
                  <a:cubicBezTo>
                    <a:pt x="20291" y="7376"/>
                    <a:pt x="20291" y="6322"/>
                    <a:pt x="20291" y="5268"/>
                  </a:cubicBezTo>
                  <a:cubicBezTo>
                    <a:pt x="20291" y="3688"/>
                    <a:pt x="19636" y="2634"/>
                    <a:pt x="18327" y="1580"/>
                  </a:cubicBezTo>
                  <a:cubicBezTo>
                    <a:pt x="16364" y="527"/>
                    <a:pt x="14400" y="0"/>
                    <a:pt x="10473" y="0"/>
                  </a:cubicBezTo>
                  <a:cubicBezTo>
                    <a:pt x="7855" y="0"/>
                    <a:pt x="5236" y="527"/>
                    <a:pt x="3927" y="1580"/>
                  </a:cubicBezTo>
                  <a:cubicBezTo>
                    <a:pt x="1964" y="2634"/>
                    <a:pt x="1309" y="3688"/>
                    <a:pt x="655" y="5268"/>
                  </a:cubicBezTo>
                  <a:cubicBezTo>
                    <a:pt x="7200" y="6322"/>
                    <a:pt x="7200" y="6322"/>
                    <a:pt x="7200" y="6322"/>
                  </a:cubicBezTo>
                  <a:cubicBezTo>
                    <a:pt x="7855" y="5268"/>
                    <a:pt x="7855" y="4741"/>
                    <a:pt x="8509" y="4215"/>
                  </a:cubicBezTo>
                  <a:cubicBezTo>
                    <a:pt x="9164" y="3688"/>
                    <a:pt x="9818" y="3688"/>
                    <a:pt x="10473" y="3688"/>
                  </a:cubicBezTo>
                  <a:cubicBezTo>
                    <a:pt x="11127" y="3688"/>
                    <a:pt x="11782" y="3688"/>
                    <a:pt x="12436" y="4215"/>
                  </a:cubicBezTo>
                  <a:cubicBezTo>
                    <a:pt x="13091" y="4741"/>
                    <a:pt x="13091" y="5268"/>
                    <a:pt x="13091" y="5795"/>
                  </a:cubicBezTo>
                  <a:cubicBezTo>
                    <a:pt x="13091" y="6322"/>
                    <a:pt x="13091" y="6849"/>
                    <a:pt x="12436" y="7376"/>
                  </a:cubicBezTo>
                  <a:cubicBezTo>
                    <a:pt x="11782" y="7902"/>
                    <a:pt x="11127" y="8429"/>
                    <a:pt x="9818" y="8429"/>
                  </a:cubicBezTo>
                  <a:cubicBezTo>
                    <a:pt x="9818" y="8429"/>
                    <a:pt x="9164" y="8429"/>
                    <a:pt x="9164" y="8429"/>
                  </a:cubicBezTo>
                  <a:cubicBezTo>
                    <a:pt x="8509" y="12117"/>
                    <a:pt x="8509" y="12117"/>
                    <a:pt x="8509" y="12117"/>
                  </a:cubicBezTo>
                  <a:cubicBezTo>
                    <a:pt x="9818" y="12117"/>
                    <a:pt x="10473" y="12117"/>
                    <a:pt x="11127" y="12117"/>
                  </a:cubicBezTo>
                  <a:cubicBezTo>
                    <a:pt x="11782" y="12117"/>
                    <a:pt x="13091" y="12117"/>
                    <a:pt x="13745" y="12644"/>
                  </a:cubicBezTo>
                  <a:cubicBezTo>
                    <a:pt x="14400" y="13171"/>
                    <a:pt x="14400" y="14224"/>
                    <a:pt x="14400" y="15278"/>
                  </a:cubicBezTo>
                  <a:cubicBezTo>
                    <a:pt x="14400" y="15805"/>
                    <a:pt x="14400" y="16859"/>
                    <a:pt x="13745" y="17385"/>
                  </a:cubicBezTo>
                  <a:cubicBezTo>
                    <a:pt x="13091" y="17912"/>
                    <a:pt x="11782" y="18439"/>
                    <a:pt x="11127" y="1843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866616" y="383933"/>
            <a:ext cx="2458768" cy="662893"/>
            <a:chOff x="4879315" y="399355"/>
            <a:chExt cx="2458768" cy="662893"/>
          </a:xfrm>
        </p:grpSpPr>
        <p:sp>
          <p:nvSpPr>
            <p:cNvPr id="38" name="矩形 37"/>
            <p:cNvSpPr/>
            <p:nvPr/>
          </p:nvSpPr>
          <p:spPr bwMode="auto">
            <a:xfrm>
              <a:off x="5012398" y="399355"/>
              <a:ext cx="220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今后的工作计划</a:t>
              </a: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4879315" y="785249"/>
              <a:ext cx="2458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Enter your title to add here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6577791" y="3786263"/>
            <a:ext cx="4137249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在以后的工作中不断学习业务知识，透过多看多学、多练来不断的提高自己的各项业务技能</a:t>
            </a:r>
          </a:p>
        </p:txBody>
      </p:sp>
      <p:sp>
        <p:nvSpPr>
          <p:cNvPr id="49" name="矩形 48"/>
          <p:cNvSpPr/>
          <p:nvPr/>
        </p:nvSpPr>
        <p:spPr>
          <a:xfrm>
            <a:off x="6462013" y="4844047"/>
            <a:ext cx="4253027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提高自己解决实际问题的潜力，并在工作过程中慢慢克服急躁情绪，热情、细致地的对待每项工作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164962" y="1122428"/>
            <a:ext cx="1859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5373B6"/>
                </a:solidFill>
                <a:cs typeface="+mn-ea"/>
                <a:sym typeface="+mn-lt"/>
              </a:rPr>
              <a:t>总 结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962773" y="1812314"/>
            <a:ext cx="2281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rgbClr val="5373B6"/>
                </a:solidFill>
                <a:cs typeface="+mn-ea"/>
                <a:sym typeface="+mn-lt"/>
              </a:rPr>
              <a:t>SUMMARY</a:t>
            </a:r>
            <a:endParaRPr lang="zh-CN" altLang="en-US" sz="1600" dirty="0">
              <a:solidFill>
                <a:srgbClr val="5373B6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772206" y="3892836"/>
            <a:ext cx="325093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801899" y="2532731"/>
            <a:ext cx="86136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cs typeface="+mn-ea"/>
                <a:sym typeface="+mn-lt"/>
              </a:rPr>
              <a:t>         在此，我想借此机会，正式向公司领导提出转正申请，希望公司领导能对我的工作态度、能力与表现，以正式员工的要求做一个全面的考量。</a:t>
            </a: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cs typeface="+mn-ea"/>
                <a:sym typeface="+mn-lt"/>
              </a:rPr>
              <a:t>         </a:t>
            </a:r>
            <a:r>
              <a:rPr lang="zh-CN" altLang="en-US" sz="2000" dirty="0">
                <a:cs typeface="+mn-ea"/>
                <a:sym typeface="+mn-lt"/>
              </a:rPr>
              <a:t>同时也非常感谢公司领导对我信任，给予我体现自我、提高自我的机会，使我的思想境界、工作能力都得到了最大幅度的提高，同时也激励了我在今后的工作中不断前进与完善，我保证在以后的工作学习中，用更加积极的工作态度、更加热情的工作作风把自己的本职工作做精做好，谢谢。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835963" y="2224315"/>
            <a:ext cx="499836" cy="0"/>
          </a:xfrm>
          <a:prstGeom prst="line">
            <a:avLst/>
          </a:prstGeom>
          <a:ln w="28575">
            <a:solidFill>
              <a:srgbClr val="537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0CAE6B5-8446-417C-B4FD-57A51FD30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3CCFC4F2-3FC4-4712-8589-0B717A890309}"/>
              </a:ext>
            </a:extLst>
          </p:cNvPr>
          <p:cNvGrpSpPr/>
          <p:nvPr/>
        </p:nvGrpSpPr>
        <p:grpSpPr>
          <a:xfrm>
            <a:off x="3693795" y="4684979"/>
            <a:ext cx="4826364" cy="403844"/>
            <a:chOff x="3693795" y="4583380"/>
            <a:chExt cx="4826364" cy="403844"/>
          </a:xfrm>
          <a:solidFill>
            <a:srgbClr val="7EC6F2"/>
          </a:solidFill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76A62B0-6A16-412E-8123-8DB899AFA01D}"/>
                </a:ext>
              </a:extLst>
            </p:cNvPr>
            <p:cNvSpPr/>
            <p:nvPr/>
          </p:nvSpPr>
          <p:spPr>
            <a:xfrm>
              <a:off x="3693795" y="4583380"/>
              <a:ext cx="1983105" cy="40384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FB09A659-F579-4AA1-A568-DC7BDA2FF5F4}"/>
                </a:ext>
              </a:extLst>
            </p:cNvPr>
            <p:cNvSpPr/>
            <p:nvPr/>
          </p:nvSpPr>
          <p:spPr>
            <a:xfrm>
              <a:off x="6537054" y="4583381"/>
              <a:ext cx="1983105" cy="40384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文本框 32">
            <a:extLst>
              <a:ext uri="{FF2B5EF4-FFF2-40B4-BE49-F238E27FC236}">
                <a16:creationId xmlns:a16="http://schemas.microsoft.com/office/drawing/2014/main" id="{089E0A2C-A4B4-4FA5-905C-6AE2E74A27AE}"/>
              </a:ext>
            </a:extLst>
          </p:cNvPr>
          <p:cNvSpPr txBox="1"/>
          <p:nvPr/>
        </p:nvSpPr>
        <p:spPr>
          <a:xfrm>
            <a:off x="4094564" y="1902948"/>
            <a:ext cx="40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MIZHIWANG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39">
            <a:extLst>
              <a:ext uri="{FF2B5EF4-FFF2-40B4-BE49-F238E27FC236}">
                <a16:creationId xmlns:a16="http://schemas.microsoft.com/office/drawing/2014/main" id="{8D68E44F-AE96-4DC4-B744-58571896B761}"/>
              </a:ext>
            </a:extLst>
          </p:cNvPr>
          <p:cNvSpPr txBox="1"/>
          <p:nvPr/>
        </p:nvSpPr>
        <p:spPr>
          <a:xfrm>
            <a:off x="3789044" y="4721511"/>
            <a:ext cx="179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汇报人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汇报人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43">
            <a:extLst>
              <a:ext uri="{FF2B5EF4-FFF2-40B4-BE49-F238E27FC236}">
                <a16:creationId xmlns:a16="http://schemas.microsoft.com/office/drawing/2014/main" id="{8618761C-9B00-4196-B360-643E9C3B8561}"/>
              </a:ext>
            </a:extLst>
          </p:cNvPr>
          <p:cNvSpPr txBox="1"/>
          <p:nvPr/>
        </p:nvSpPr>
        <p:spPr>
          <a:xfrm>
            <a:off x="2794000" y="3656883"/>
            <a:ext cx="66040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内容完整可参考丨格式清晰丨试用期工作总结丨实习员工转正</a:t>
            </a:r>
          </a:p>
        </p:txBody>
      </p:sp>
      <p:sp>
        <p:nvSpPr>
          <p:cNvPr id="18" name="文本框 30">
            <a:extLst>
              <a:ext uri="{FF2B5EF4-FFF2-40B4-BE49-F238E27FC236}">
                <a16:creationId xmlns:a16="http://schemas.microsoft.com/office/drawing/2014/main" id="{065F018F-4B21-4E16-A78D-0D7FA74A9C6A}"/>
              </a:ext>
            </a:extLst>
          </p:cNvPr>
          <p:cNvSpPr txBox="1"/>
          <p:nvPr/>
        </p:nvSpPr>
        <p:spPr>
          <a:xfrm>
            <a:off x="2293620" y="2546424"/>
            <a:ext cx="7543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6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演示完毕，谢谢观看</a:t>
            </a:r>
            <a:endParaRPr lang="zh-CN" altLang="en-US" sz="6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39">
            <a:extLst>
              <a:ext uri="{FF2B5EF4-FFF2-40B4-BE49-F238E27FC236}">
                <a16:creationId xmlns:a16="http://schemas.microsoft.com/office/drawing/2014/main" id="{93945BD8-2F52-48AB-8CD1-799E71519A38}"/>
              </a:ext>
            </a:extLst>
          </p:cNvPr>
          <p:cNvSpPr txBox="1"/>
          <p:nvPr/>
        </p:nvSpPr>
        <p:spPr>
          <a:xfrm>
            <a:off x="6741841" y="4721511"/>
            <a:ext cx="157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部门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：设计部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EF44C743-203E-456D-B478-E5C7EE9358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" t="4546" r="4545" b="45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3" name="组合 52"/>
          <p:cNvGrpSpPr/>
          <p:nvPr/>
        </p:nvGrpSpPr>
        <p:grpSpPr>
          <a:xfrm>
            <a:off x="1478280" y="3043622"/>
            <a:ext cx="4204970" cy="880025"/>
            <a:chOff x="1376680" y="2740637"/>
            <a:chExt cx="4204970" cy="880025"/>
          </a:xfrm>
        </p:grpSpPr>
        <p:sp>
          <p:nvSpPr>
            <p:cNvPr id="57" name="文本框 56"/>
            <p:cNvSpPr txBox="1"/>
            <p:nvPr/>
          </p:nvSpPr>
          <p:spPr>
            <a:xfrm>
              <a:off x="2503676" y="2740637"/>
              <a:ext cx="27726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440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  <a:cs typeface="胡晓波男神体" panose="02010600030101010101" pitchFamily="2" charset="-122"/>
                </a:defRPr>
              </a:lvl1pPr>
            </a:lstStyle>
            <a:p>
              <a:pPr algn="l"/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实习期工作回顾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376680" y="2808057"/>
              <a:ext cx="107473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503676" y="3312885"/>
              <a:ext cx="3077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440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  <a:cs typeface="胡晓波男神体" panose="02010600030101010101" pitchFamily="2" charset="-122"/>
                </a:defRPr>
              </a:lvl1pPr>
            </a:lstStyle>
            <a:p>
              <a:pPr algn="l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Enter your title to add here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507480" y="3043622"/>
            <a:ext cx="4204970" cy="880025"/>
            <a:chOff x="1376680" y="2740637"/>
            <a:chExt cx="4204970" cy="880025"/>
          </a:xfrm>
        </p:grpSpPr>
        <p:sp>
          <p:nvSpPr>
            <p:cNvPr id="84" name="文本框 83"/>
            <p:cNvSpPr txBox="1"/>
            <p:nvPr/>
          </p:nvSpPr>
          <p:spPr>
            <a:xfrm>
              <a:off x="2503676" y="2740637"/>
              <a:ext cx="27726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440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  <a:cs typeface="胡晓波男神体" panose="02010600030101010101" pitchFamily="2" charset="-122"/>
                </a:defRPr>
              </a:lvl1pPr>
            </a:lstStyle>
            <a:p>
              <a:pPr algn="l"/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我对岗位的认知</a:t>
              </a: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376680" y="2808057"/>
              <a:ext cx="107473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2503676" y="3312885"/>
              <a:ext cx="3077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440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  <a:cs typeface="胡晓波男神体" panose="02010600030101010101" pitchFamily="2" charset="-122"/>
                </a:defRPr>
              </a:lvl1pPr>
            </a:lstStyle>
            <a:p>
              <a:pPr algn="l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Enter your title to add here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478280" y="4571251"/>
            <a:ext cx="4204970" cy="880025"/>
            <a:chOff x="1376680" y="2740637"/>
            <a:chExt cx="4204970" cy="880025"/>
          </a:xfrm>
        </p:grpSpPr>
        <p:sp>
          <p:nvSpPr>
            <p:cNvPr id="88" name="文本框 87"/>
            <p:cNvSpPr txBox="1"/>
            <p:nvPr/>
          </p:nvSpPr>
          <p:spPr>
            <a:xfrm>
              <a:off x="2503676" y="2740637"/>
              <a:ext cx="27726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440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  <a:cs typeface="胡晓波男神体" panose="02010600030101010101" pitchFamily="2" charset="-122"/>
                </a:defRPr>
              </a:lvl1pPr>
            </a:lstStyle>
            <a:p>
              <a:pPr algn="l"/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实习期间的不足</a:t>
              </a: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376680" y="2808057"/>
              <a:ext cx="107473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2503676" y="3312885"/>
              <a:ext cx="3077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440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  <a:cs typeface="胡晓波男神体" panose="02010600030101010101" pitchFamily="2" charset="-122"/>
                </a:defRPr>
              </a:lvl1pPr>
            </a:lstStyle>
            <a:p>
              <a:pPr algn="l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Enter your title to add here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6507480" y="4571251"/>
            <a:ext cx="4325620" cy="880025"/>
            <a:chOff x="1376680" y="2740637"/>
            <a:chExt cx="4325620" cy="880025"/>
          </a:xfrm>
        </p:grpSpPr>
        <p:sp>
          <p:nvSpPr>
            <p:cNvPr id="92" name="文本框 91"/>
            <p:cNvSpPr txBox="1"/>
            <p:nvPr/>
          </p:nvSpPr>
          <p:spPr>
            <a:xfrm>
              <a:off x="2503676" y="2740637"/>
              <a:ext cx="31986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440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  <a:cs typeface="胡晓波男神体" panose="02010600030101010101" pitchFamily="2" charset="-122"/>
                </a:defRPr>
              </a:lvl1pPr>
            </a:lstStyle>
            <a:p>
              <a:pPr algn="l"/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今后的工作计划</a:t>
              </a: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1376680" y="2808057"/>
              <a:ext cx="107473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04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2503676" y="3312885"/>
              <a:ext cx="3077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440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  <a:cs typeface="胡晓波男神体" panose="02010600030101010101" pitchFamily="2" charset="-122"/>
                </a:defRPr>
              </a:lvl1pPr>
            </a:lstStyle>
            <a:p>
              <a:pPr algn="l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Enter your title to add here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070463" y="1205487"/>
            <a:ext cx="2063772" cy="1150260"/>
            <a:chOff x="5070463" y="1132916"/>
            <a:chExt cx="2063772" cy="1150260"/>
          </a:xfrm>
        </p:grpSpPr>
        <p:sp>
          <p:nvSpPr>
            <p:cNvPr id="51" name="文本框 50"/>
            <p:cNvSpPr txBox="1"/>
            <p:nvPr/>
          </p:nvSpPr>
          <p:spPr>
            <a:xfrm>
              <a:off x="5359700" y="1132916"/>
              <a:ext cx="14881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  <a:cs typeface="胡晓波男神体" panose="02010600030101010101" pitchFamily="2" charset="-122"/>
                </a:defRPr>
              </a:lvl1pPr>
            </a:lstStyle>
            <a:p>
              <a:pPr algn="dist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070463" y="1883066"/>
              <a:ext cx="2063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40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S Chinese Medium" panose="020B0600000000000000" pitchFamily="34" charset="-122"/>
                  <a:ea typeface="Noto Sans S Chinese Medium" panose="020B0600000000000000" pitchFamily="34" charset="-122"/>
                  <a:cs typeface="胡晓波男神体" panose="02010600030101010101" pitchFamily="2" charset="-122"/>
                </a:defRPr>
              </a:lvl1pPr>
            </a:lstStyle>
            <a:p>
              <a:pPr algn="dist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CONTENTS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391A051B-FB90-4D3F-B06C-7607E4286D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" t="4546" r="4545" b="45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64962" y="1122428"/>
            <a:ext cx="1859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5373B6"/>
                </a:solidFill>
                <a:cs typeface="+mn-ea"/>
                <a:sym typeface="+mn-lt"/>
              </a:rPr>
              <a:t>前 言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962773" y="1812314"/>
            <a:ext cx="2281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rgbClr val="5373B6"/>
                </a:solidFill>
                <a:cs typeface="+mn-ea"/>
                <a:sym typeface="+mn-lt"/>
              </a:rPr>
              <a:t>INTRODUCTION</a:t>
            </a:r>
            <a:endParaRPr lang="zh-CN" altLang="en-US" sz="1600" dirty="0">
              <a:solidFill>
                <a:srgbClr val="5373B6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772206" y="3892836"/>
            <a:ext cx="325093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789199" y="2545431"/>
            <a:ext cx="86136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cs typeface="+mn-ea"/>
                <a:sym typeface="+mn-lt"/>
              </a:rPr>
              <a:t>        时光流转间，我已</a:t>
            </a:r>
            <a:r>
              <a:rPr lang="zh-CN" altLang="en-US" sz="2000" dirty="0" smtClean="0">
                <a:cs typeface="+mn-ea"/>
                <a:sym typeface="+mn-lt"/>
              </a:rPr>
              <a:t>到汇报人网</a:t>
            </a:r>
            <a:r>
              <a:rPr lang="zh-CN" altLang="en-US" sz="2000" dirty="0" smtClean="0">
                <a:cs typeface="+mn-ea"/>
                <a:sym typeface="+mn-lt"/>
              </a:rPr>
              <a:t>工</a:t>
            </a:r>
            <a:r>
              <a:rPr lang="zh-CN" altLang="en-US" sz="2000" dirty="0">
                <a:cs typeface="+mn-ea"/>
                <a:sym typeface="+mn-lt"/>
              </a:rPr>
              <a:t>作了三个月。</a:t>
            </a: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cs typeface="+mn-ea"/>
                <a:sym typeface="+mn-lt"/>
              </a:rPr>
              <a:t>        首先非常感谢领导对我的信任，给予了我体现自我、提高自我的机会在工作中，我深刻地体会到了同事们踏实认真的工作态度，这让我更加的警惕自己，把工作做好做细。虽然也有一些细节做的不够好，但是我都积极改正，避免再犯，认真做好自己的本职工作。我很喜欢这里，并且很愿意把这里当作锻炼自己的平台，和公司共同发展，做出自己最大的贡献。</a:t>
            </a:r>
            <a:endParaRPr lang="en-US" altLang="zh-CN" sz="2000" dirty="0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35963" y="2224315"/>
            <a:ext cx="499836" cy="0"/>
          </a:xfrm>
          <a:prstGeom prst="line">
            <a:avLst/>
          </a:prstGeom>
          <a:ln w="28575">
            <a:solidFill>
              <a:srgbClr val="537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5709DDB-5058-48D6-B01D-7CFCB9A6FA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" t="4546" r="4545" b="45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121150" y="1821440"/>
            <a:ext cx="3975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400" dirty="0">
                <a:solidFill>
                  <a:srgbClr val="7EC6F2"/>
                </a:solidFill>
                <a:cs typeface="+mn-ea"/>
                <a:sym typeface="+mn-lt"/>
              </a:rPr>
              <a:t>PART  01</a:t>
            </a:r>
            <a:endParaRPr lang="zh-CN" altLang="en-US" sz="6400" dirty="0">
              <a:solidFill>
                <a:srgbClr val="7EC6F2"/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413563" y="2908335"/>
            <a:ext cx="537099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20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胡晓波男神体" panose="02010600030101010101" pitchFamily="2" charset="-122"/>
              </a:defRPr>
            </a:lvl1pPr>
          </a:lstStyle>
          <a:p>
            <a:r>
              <a:rPr lang="zh-CN" altLang="en-US" sz="5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实习期工作回顾</a:t>
            </a:r>
          </a:p>
        </p:txBody>
      </p:sp>
      <p:sp>
        <p:nvSpPr>
          <p:cNvPr id="32" name="矩形 31"/>
          <p:cNvSpPr/>
          <p:nvPr/>
        </p:nvSpPr>
        <p:spPr>
          <a:xfrm>
            <a:off x="2527299" y="3852682"/>
            <a:ext cx="7188202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Distant Time by Rabindranath. I know not from what distant time thou art ever coming nearer to meet me. I know not from what distant time. 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5772000" y="4961326"/>
            <a:ext cx="648000" cy="0"/>
          </a:xfrm>
          <a:prstGeom prst="line">
            <a:avLst/>
          </a:prstGeom>
          <a:ln w="38100">
            <a:solidFill>
              <a:srgbClr val="7EC6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648534" y="2413647"/>
            <a:ext cx="2389240" cy="3657600"/>
            <a:chOff x="1061883" y="2212258"/>
            <a:chExt cx="2389240" cy="3657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>
            <a:xfrm>
              <a:off x="1061884" y="2212258"/>
              <a:ext cx="2389239" cy="365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61883" y="5392994"/>
              <a:ext cx="2389239" cy="476864"/>
            </a:xfrm>
            <a:prstGeom prst="rect">
              <a:avLst/>
            </a:prstGeom>
            <a:solidFill>
              <a:srgbClr val="91C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289089" y="2413647"/>
            <a:ext cx="2389240" cy="3671136"/>
            <a:chOff x="3702438" y="2212258"/>
            <a:chExt cx="2389240" cy="36711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>
            <a:xfrm>
              <a:off x="3702439" y="2212258"/>
              <a:ext cx="2389239" cy="365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702438" y="5406530"/>
              <a:ext cx="2389239" cy="476864"/>
            </a:xfrm>
            <a:prstGeom prst="rect">
              <a:avLst/>
            </a:prstGeom>
            <a:solidFill>
              <a:srgbClr val="5B84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椭圆 13"/>
          <p:cNvSpPr/>
          <p:nvPr/>
        </p:nvSpPr>
        <p:spPr>
          <a:xfrm>
            <a:off x="8702658" y="1660865"/>
            <a:ext cx="1562100" cy="15621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980723" y="3631017"/>
            <a:ext cx="17853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ts val="3000"/>
              </a:lnSpc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胡晓波男神体" panose="02010600030101010101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严格遵守公司各项规章制度。我积极参加参加新员工培训，认真学习企业文化知识，并取得优异的成绩。</a:t>
            </a:r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608604" y="3630697"/>
            <a:ext cx="178537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胡晓波男神体" panose="02010600030101010101" pitchFamily="2" charset="-122"/>
              </a:defRPr>
            </a:lvl1pPr>
          </a:lstStyle>
          <a:p>
            <a:pPr algn="l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在领导安排下的工作需求，我都积极和同事沟通，独自想办法去解决，最终都顺利完成方案。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42437" y="2370018"/>
            <a:ext cx="2926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胡晓波男神体" panose="02010600030101010101" pitchFamily="2" charset="-122"/>
              </a:defRPr>
            </a:lvl1pPr>
          </a:lstStyle>
          <a:p>
            <a:pPr algn="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实施期工作内容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65461" y="3198738"/>
            <a:ext cx="40039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胡晓波男神体" panose="02010600030101010101" pitchFamily="2" charset="-122"/>
              </a:defRPr>
            </a:lvl1pPr>
          </a:lstStyle>
          <a:p>
            <a:pPr algn="r">
              <a:lnSpc>
                <a:spcPts val="3000"/>
              </a:lnSpc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在实习期间，我更多是熟悉市场部的一些工作流程，了解部门的日常工作，现已基本掌握了相关的工作内容，工作流程、工作方法；尽所能和所掌握的经验，配合并帮助其他部门完成相关工作，提供我所能提供的帮助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2" name="直接连接符 21"/>
          <p:cNvCxnSpPr>
            <a:cxnSpLocks/>
          </p:cNvCxnSpPr>
          <p:nvPr/>
        </p:nvCxnSpPr>
        <p:spPr>
          <a:xfrm>
            <a:off x="3605934" y="3069123"/>
            <a:ext cx="1270867" cy="0"/>
          </a:xfrm>
          <a:prstGeom prst="line">
            <a:avLst/>
          </a:prstGeom>
          <a:ln w="19050">
            <a:solidFill>
              <a:srgbClr val="537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6062103" y="1660865"/>
            <a:ext cx="1562100" cy="15621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 14"/>
          <p:cNvSpPr/>
          <p:nvPr/>
        </p:nvSpPr>
        <p:spPr>
          <a:xfrm>
            <a:off x="9178438" y="2165055"/>
            <a:ext cx="610540" cy="554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89" y="16180"/>
                </a:moveTo>
                <a:lnTo>
                  <a:pt x="19889" y="9897"/>
                </a:lnTo>
                <a:lnTo>
                  <a:pt x="11620" y="9897"/>
                </a:lnTo>
                <a:lnTo>
                  <a:pt x="11620" y="5420"/>
                </a:lnTo>
                <a:lnTo>
                  <a:pt x="13331" y="5420"/>
                </a:lnTo>
                <a:lnTo>
                  <a:pt x="13331" y="0"/>
                </a:lnTo>
                <a:lnTo>
                  <a:pt x="8269" y="0"/>
                </a:lnTo>
                <a:lnTo>
                  <a:pt x="8269" y="5420"/>
                </a:lnTo>
                <a:lnTo>
                  <a:pt x="9980" y="5420"/>
                </a:lnTo>
                <a:lnTo>
                  <a:pt x="9980" y="9897"/>
                </a:lnTo>
                <a:lnTo>
                  <a:pt x="1711" y="9897"/>
                </a:lnTo>
                <a:lnTo>
                  <a:pt x="1711" y="16180"/>
                </a:lnTo>
                <a:lnTo>
                  <a:pt x="0" y="16180"/>
                </a:lnTo>
                <a:lnTo>
                  <a:pt x="0" y="21600"/>
                </a:lnTo>
                <a:lnTo>
                  <a:pt x="4919" y="21600"/>
                </a:lnTo>
                <a:lnTo>
                  <a:pt x="4919" y="16180"/>
                </a:lnTo>
                <a:lnTo>
                  <a:pt x="3350" y="16180"/>
                </a:lnTo>
                <a:lnTo>
                  <a:pt x="3350" y="11703"/>
                </a:lnTo>
                <a:lnTo>
                  <a:pt x="9980" y="11703"/>
                </a:lnTo>
                <a:lnTo>
                  <a:pt x="9980" y="16180"/>
                </a:lnTo>
                <a:lnTo>
                  <a:pt x="8269" y="16180"/>
                </a:lnTo>
                <a:lnTo>
                  <a:pt x="8269" y="21600"/>
                </a:lnTo>
                <a:lnTo>
                  <a:pt x="13331" y="21600"/>
                </a:lnTo>
                <a:lnTo>
                  <a:pt x="13331" y="16180"/>
                </a:lnTo>
                <a:lnTo>
                  <a:pt x="11620" y="16180"/>
                </a:lnTo>
                <a:lnTo>
                  <a:pt x="11620" y="11703"/>
                </a:lnTo>
                <a:lnTo>
                  <a:pt x="18250" y="11703"/>
                </a:lnTo>
                <a:lnTo>
                  <a:pt x="18250" y="16180"/>
                </a:lnTo>
                <a:lnTo>
                  <a:pt x="16681" y="16180"/>
                </a:lnTo>
                <a:lnTo>
                  <a:pt x="16681" y="21600"/>
                </a:lnTo>
                <a:lnTo>
                  <a:pt x="21600" y="21600"/>
                </a:lnTo>
                <a:lnTo>
                  <a:pt x="21600" y="16180"/>
                </a:lnTo>
                <a:lnTo>
                  <a:pt x="19889" y="16180"/>
                </a:lnTo>
                <a:close/>
              </a:path>
            </a:pathLst>
          </a:custGeom>
          <a:solidFill>
            <a:srgbClr val="5B84C2"/>
          </a:solidFill>
          <a:ln w="12700" cap="flat">
            <a:noFill/>
            <a:miter lim="400000"/>
          </a:ln>
          <a:effectLst/>
        </p:spPr>
        <p:txBody>
          <a:bodyPr wrap="square" lIns="45720" tIns="45720" rIns="45720" bIns="45720" numCol="1" anchor="t">
            <a:noAutofit/>
          </a:bodyPr>
          <a:lstStyle/>
          <a:p>
            <a:endParaRPr sz="900"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601156" y="2128190"/>
            <a:ext cx="478505" cy="624943"/>
            <a:chOff x="5989740" y="4398021"/>
            <a:chExt cx="212089" cy="276995"/>
          </a:xfrm>
          <a:solidFill>
            <a:srgbClr val="91CEF4"/>
          </a:solidFill>
        </p:grpSpPr>
        <p:sp>
          <p:nvSpPr>
            <p:cNvPr id="26" name="Freeform 39"/>
            <p:cNvSpPr/>
            <p:nvPr/>
          </p:nvSpPr>
          <p:spPr>
            <a:xfrm>
              <a:off x="6136922" y="4581770"/>
              <a:ext cx="64907" cy="93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6988"/>
                  </a:lnTo>
                  <a:lnTo>
                    <a:pt x="5780" y="6988"/>
                  </a:lnTo>
                  <a:lnTo>
                    <a:pt x="5780" y="21600"/>
                  </a:lnTo>
                  <a:lnTo>
                    <a:pt x="15820" y="21600"/>
                  </a:lnTo>
                  <a:lnTo>
                    <a:pt x="15820" y="6988"/>
                  </a:lnTo>
                  <a:lnTo>
                    <a:pt x="21600" y="6988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  <p:sp>
          <p:nvSpPr>
            <p:cNvPr id="27" name="Rectangle 40"/>
            <p:cNvSpPr/>
            <p:nvPr/>
          </p:nvSpPr>
          <p:spPr>
            <a:xfrm>
              <a:off x="6007110" y="4398021"/>
              <a:ext cx="30168" cy="1709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  <p:sp>
          <p:nvSpPr>
            <p:cNvPr id="28" name="Freeform 41"/>
            <p:cNvSpPr/>
            <p:nvPr/>
          </p:nvSpPr>
          <p:spPr>
            <a:xfrm>
              <a:off x="5989740" y="4581770"/>
              <a:ext cx="64907" cy="93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988"/>
                  </a:moveTo>
                  <a:lnTo>
                    <a:pt x="5780" y="6988"/>
                  </a:lnTo>
                  <a:lnTo>
                    <a:pt x="5780" y="21600"/>
                  </a:lnTo>
                  <a:lnTo>
                    <a:pt x="15820" y="21600"/>
                  </a:lnTo>
                  <a:lnTo>
                    <a:pt x="15820" y="6988"/>
                  </a:lnTo>
                  <a:lnTo>
                    <a:pt x="21600" y="6988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6988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  <p:sp>
          <p:nvSpPr>
            <p:cNvPr id="29" name="Rectangle 42"/>
            <p:cNvSpPr/>
            <p:nvPr/>
          </p:nvSpPr>
          <p:spPr>
            <a:xfrm>
              <a:off x="6154291" y="4398021"/>
              <a:ext cx="30168" cy="1709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  <p:sp>
          <p:nvSpPr>
            <p:cNvPr id="30" name="Rectangle 43"/>
            <p:cNvSpPr/>
            <p:nvPr/>
          </p:nvSpPr>
          <p:spPr>
            <a:xfrm>
              <a:off x="6080243" y="4398021"/>
              <a:ext cx="30168" cy="5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  <p:sp>
          <p:nvSpPr>
            <p:cNvPr id="31" name="Freeform 44"/>
            <p:cNvSpPr/>
            <p:nvPr/>
          </p:nvSpPr>
          <p:spPr>
            <a:xfrm>
              <a:off x="6062874" y="4458357"/>
              <a:ext cx="64907" cy="21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099"/>
                  </a:moveTo>
                  <a:lnTo>
                    <a:pt x="5780" y="3099"/>
                  </a:lnTo>
                  <a:lnTo>
                    <a:pt x="5780" y="21600"/>
                  </a:lnTo>
                  <a:lnTo>
                    <a:pt x="15820" y="21600"/>
                  </a:lnTo>
                  <a:lnTo>
                    <a:pt x="15820" y="3099"/>
                  </a:lnTo>
                  <a:lnTo>
                    <a:pt x="21600" y="3099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309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866616" y="383933"/>
            <a:ext cx="2458768" cy="662893"/>
            <a:chOff x="4879315" y="399355"/>
            <a:chExt cx="2458768" cy="662893"/>
          </a:xfrm>
        </p:grpSpPr>
        <p:sp>
          <p:nvSpPr>
            <p:cNvPr id="37" name="矩形 36"/>
            <p:cNvSpPr/>
            <p:nvPr/>
          </p:nvSpPr>
          <p:spPr bwMode="auto">
            <a:xfrm>
              <a:off x="5012398" y="399355"/>
              <a:ext cx="220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实习期工作回顾</a:t>
              </a: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4879315" y="785249"/>
              <a:ext cx="2458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Enter your title to add here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4866616" y="383933"/>
            <a:ext cx="2458768" cy="662893"/>
            <a:chOff x="4879315" y="399355"/>
            <a:chExt cx="2458768" cy="662893"/>
          </a:xfrm>
        </p:grpSpPr>
        <p:sp>
          <p:nvSpPr>
            <p:cNvPr id="46" name="矩形 45"/>
            <p:cNvSpPr/>
            <p:nvPr/>
          </p:nvSpPr>
          <p:spPr bwMode="auto">
            <a:xfrm>
              <a:off x="5012398" y="399355"/>
              <a:ext cx="220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实习期工作回顾</a:t>
              </a: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4879315" y="785249"/>
              <a:ext cx="2458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Enter your title to add here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1" r="15881"/>
          <a:stretch/>
        </p:blipFill>
        <p:spPr>
          <a:xfrm>
            <a:off x="7859503" y="2002972"/>
            <a:ext cx="2465168" cy="2408444"/>
          </a:xfrm>
          <a:custGeom>
            <a:avLst/>
            <a:gdLst>
              <a:gd name="connsiteX0" fmla="*/ 1200150 w 2400300"/>
              <a:gd name="connsiteY0" fmla="*/ 0 h 2400300"/>
              <a:gd name="connsiteX1" fmla="*/ 2400300 w 2400300"/>
              <a:gd name="connsiteY1" fmla="*/ 1200150 h 2400300"/>
              <a:gd name="connsiteX2" fmla="*/ 1200150 w 2400300"/>
              <a:gd name="connsiteY2" fmla="*/ 2400300 h 2400300"/>
              <a:gd name="connsiteX3" fmla="*/ 0 w 2400300"/>
              <a:gd name="connsiteY3" fmla="*/ 1200150 h 2400300"/>
              <a:gd name="connsiteX4" fmla="*/ 1200150 w 2400300"/>
              <a:gd name="connsiteY4" fmla="*/ 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0300" h="2400300">
                <a:moveTo>
                  <a:pt x="1200150" y="0"/>
                </a:moveTo>
                <a:cubicBezTo>
                  <a:pt x="1862975" y="0"/>
                  <a:pt x="2400300" y="537325"/>
                  <a:pt x="2400300" y="1200150"/>
                </a:cubicBezTo>
                <a:cubicBezTo>
                  <a:pt x="2400300" y="1862975"/>
                  <a:pt x="1862975" y="2400300"/>
                  <a:pt x="1200150" y="2400300"/>
                </a:cubicBezTo>
                <a:cubicBezTo>
                  <a:pt x="537325" y="2400300"/>
                  <a:pt x="0" y="1862975"/>
                  <a:pt x="0" y="1200150"/>
                </a:cubicBezTo>
                <a:cubicBezTo>
                  <a:pt x="0" y="537325"/>
                  <a:pt x="537325" y="0"/>
                  <a:pt x="1200150" y="0"/>
                </a:cubicBezTo>
                <a:close/>
              </a:path>
            </a:pathLst>
          </a:custGeom>
        </p:spPr>
      </p:pic>
      <p:cxnSp>
        <p:nvCxnSpPr>
          <p:cNvPr id="9" name="直接连接符 8"/>
          <p:cNvCxnSpPr/>
          <p:nvPr/>
        </p:nvCxnSpPr>
        <p:spPr>
          <a:xfrm>
            <a:off x="2221387" y="3027184"/>
            <a:ext cx="46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21387" y="1894544"/>
            <a:ext cx="177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学习方面：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21387" y="2200836"/>
            <a:ext cx="4796064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汉仪中宋S" panose="00020600040101010101" pitchFamily="18" charset="-122"/>
                <a:ea typeface="汉仪中宋S" panose="00020600040101010101" pitchFamily="18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学习了解公司基础制度、相关内外部工作平台并掌握业务知识及基础技能等，有望进一步学习和进修工作。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31434" y="2200836"/>
            <a:ext cx="479138" cy="479138"/>
            <a:chOff x="5403758" y="4398021"/>
            <a:chExt cx="276994" cy="276994"/>
          </a:xfrm>
          <a:solidFill>
            <a:srgbClr val="5373B6"/>
          </a:solidFill>
        </p:grpSpPr>
        <p:sp>
          <p:nvSpPr>
            <p:cNvPr id="13" name="Freeform 45"/>
            <p:cNvSpPr/>
            <p:nvPr/>
          </p:nvSpPr>
          <p:spPr>
            <a:xfrm>
              <a:off x="5403758" y="4398021"/>
              <a:ext cx="209345" cy="210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14" y="16256"/>
                  </a:moveTo>
                  <a:cubicBezTo>
                    <a:pt x="18482" y="16033"/>
                    <a:pt x="18928" y="16033"/>
                    <a:pt x="19373" y="16033"/>
                  </a:cubicBezTo>
                  <a:cubicBezTo>
                    <a:pt x="20264" y="16478"/>
                    <a:pt x="20264" y="16478"/>
                    <a:pt x="20264" y="16478"/>
                  </a:cubicBezTo>
                  <a:cubicBezTo>
                    <a:pt x="20264" y="16478"/>
                    <a:pt x="20264" y="16478"/>
                    <a:pt x="20264" y="16478"/>
                  </a:cubicBezTo>
                  <a:cubicBezTo>
                    <a:pt x="20264" y="16478"/>
                    <a:pt x="20264" y="16478"/>
                    <a:pt x="20264" y="16478"/>
                  </a:cubicBezTo>
                  <a:cubicBezTo>
                    <a:pt x="20264" y="16478"/>
                    <a:pt x="20264" y="16478"/>
                    <a:pt x="20264" y="16478"/>
                  </a:cubicBezTo>
                  <a:cubicBezTo>
                    <a:pt x="20264" y="16478"/>
                    <a:pt x="20264" y="16478"/>
                    <a:pt x="20264" y="16478"/>
                  </a:cubicBezTo>
                  <a:cubicBezTo>
                    <a:pt x="21600" y="13361"/>
                    <a:pt x="21600" y="13361"/>
                    <a:pt x="21600" y="13361"/>
                  </a:cubicBezTo>
                  <a:cubicBezTo>
                    <a:pt x="21600" y="13361"/>
                    <a:pt x="21600" y="13361"/>
                    <a:pt x="21600" y="13361"/>
                  </a:cubicBezTo>
                  <a:cubicBezTo>
                    <a:pt x="21600" y="13361"/>
                    <a:pt x="21600" y="13361"/>
                    <a:pt x="21600" y="13361"/>
                  </a:cubicBezTo>
                  <a:cubicBezTo>
                    <a:pt x="21600" y="13138"/>
                    <a:pt x="21600" y="13138"/>
                    <a:pt x="21600" y="13138"/>
                  </a:cubicBezTo>
                  <a:cubicBezTo>
                    <a:pt x="20709" y="12915"/>
                    <a:pt x="20709" y="12915"/>
                    <a:pt x="20709" y="12915"/>
                  </a:cubicBezTo>
                  <a:cubicBezTo>
                    <a:pt x="19596" y="12247"/>
                    <a:pt x="19151" y="10911"/>
                    <a:pt x="19819" y="9798"/>
                  </a:cubicBezTo>
                  <a:cubicBezTo>
                    <a:pt x="19819" y="9130"/>
                    <a:pt x="20264" y="8685"/>
                    <a:pt x="20709" y="8462"/>
                  </a:cubicBezTo>
                  <a:cubicBezTo>
                    <a:pt x="21600" y="8016"/>
                    <a:pt x="21600" y="8016"/>
                    <a:pt x="21600" y="8016"/>
                  </a:cubicBezTo>
                  <a:cubicBezTo>
                    <a:pt x="21600" y="8016"/>
                    <a:pt x="21600" y="8016"/>
                    <a:pt x="21600" y="8016"/>
                  </a:cubicBezTo>
                  <a:cubicBezTo>
                    <a:pt x="21600" y="8016"/>
                    <a:pt x="21600" y="8016"/>
                    <a:pt x="21600" y="8016"/>
                  </a:cubicBezTo>
                  <a:cubicBezTo>
                    <a:pt x="21600" y="8016"/>
                    <a:pt x="21600" y="8016"/>
                    <a:pt x="21600" y="8016"/>
                  </a:cubicBezTo>
                  <a:cubicBezTo>
                    <a:pt x="20264" y="4899"/>
                    <a:pt x="20264" y="4899"/>
                    <a:pt x="20264" y="4899"/>
                  </a:cubicBezTo>
                  <a:cubicBezTo>
                    <a:pt x="20264" y="4899"/>
                    <a:pt x="20264" y="4899"/>
                    <a:pt x="20264" y="4899"/>
                  </a:cubicBezTo>
                  <a:cubicBezTo>
                    <a:pt x="20264" y="4899"/>
                    <a:pt x="20264" y="4899"/>
                    <a:pt x="20264" y="4899"/>
                  </a:cubicBezTo>
                  <a:cubicBezTo>
                    <a:pt x="20264" y="4899"/>
                    <a:pt x="20264" y="4899"/>
                    <a:pt x="20264" y="4899"/>
                  </a:cubicBezTo>
                  <a:cubicBezTo>
                    <a:pt x="20264" y="4899"/>
                    <a:pt x="20264" y="4899"/>
                    <a:pt x="20264" y="4899"/>
                  </a:cubicBezTo>
                  <a:cubicBezTo>
                    <a:pt x="20264" y="4899"/>
                    <a:pt x="20264" y="4899"/>
                    <a:pt x="20264" y="4899"/>
                  </a:cubicBezTo>
                  <a:cubicBezTo>
                    <a:pt x="19373" y="5344"/>
                    <a:pt x="19373" y="5344"/>
                    <a:pt x="19373" y="5344"/>
                  </a:cubicBezTo>
                  <a:cubicBezTo>
                    <a:pt x="18037" y="5567"/>
                    <a:pt x="16924" y="4899"/>
                    <a:pt x="16256" y="3786"/>
                  </a:cubicBezTo>
                  <a:cubicBezTo>
                    <a:pt x="16033" y="3340"/>
                    <a:pt x="16033" y="2672"/>
                    <a:pt x="16256" y="2227"/>
                  </a:cubicBezTo>
                  <a:cubicBezTo>
                    <a:pt x="16478" y="1336"/>
                    <a:pt x="16478" y="1336"/>
                    <a:pt x="16478" y="1336"/>
                  </a:cubicBezTo>
                  <a:cubicBezTo>
                    <a:pt x="16478" y="1336"/>
                    <a:pt x="16478" y="1336"/>
                    <a:pt x="16478" y="1336"/>
                  </a:cubicBezTo>
                  <a:cubicBezTo>
                    <a:pt x="16478" y="1336"/>
                    <a:pt x="16478" y="1336"/>
                    <a:pt x="16478" y="1336"/>
                  </a:cubicBezTo>
                  <a:cubicBezTo>
                    <a:pt x="16478" y="1336"/>
                    <a:pt x="16478" y="1336"/>
                    <a:pt x="16478" y="1336"/>
                  </a:cubicBezTo>
                  <a:cubicBezTo>
                    <a:pt x="16478" y="1336"/>
                    <a:pt x="16478" y="1336"/>
                    <a:pt x="16478" y="1336"/>
                  </a:cubicBezTo>
                  <a:cubicBezTo>
                    <a:pt x="13361" y="0"/>
                    <a:pt x="13361" y="0"/>
                    <a:pt x="13361" y="0"/>
                  </a:cubicBezTo>
                  <a:cubicBezTo>
                    <a:pt x="13361" y="0"/>
                    <a:pt x="13361" y="0"/>
                    <a:pt x="13361" y="0"/>
                  </a:cubicBezTo>
                  <a:cubicBezTo>
                    <a:pt x="13361" y="0"/>
                    <a:pt x="13361" y="0"/>
                    <a:pt x="13361" y="0"/>
                  </a:cubicBezTo>
                  <a:cubicBezTo>
                    <a:pt x="13361" y="0"/>
                    <a:pt x="13361" y="0"/>
                    <a:pt x="13361" y="0"/>
                  </a:cubicBezTo>
                  <a:cubicBezTo>
                    <a:pt x="12915" y="891"/>
                    <a:pt x="12915" y="891"/>
                    <a:pt x="12915" y="891"/>
                  </a:cubicBezTo>
                  <a:cubicBezTo>
                    <a:pt x="12247" y="2004"/>
                    <a:pt x="10911" y="2449"/>
                    <a:pt x="9798" y="2004"/>
                  </a:cubicBezTo>
                  <a:cubicBezTo>
                    <a:pt x="9353" y="1781"/>
                    <a:pt x="8907" y="1336"/>
                    <a:pt x="8685" y="891"/>
                  </a:cubicBezTo>
                  <a:cubicBezTo>
                    <a:pt x="8239" y="0"/>
                    <a:pt x="8239" y="0"/>
                    <a:pt x="8239" y="0"/>
                  </a:cubicBezTo>
                  <a:cubicBezTo>
                    <a:pt x="8239" y="0"/>
                    <a:pt x="8239" y="0"/>
                    <a:pt x="8239" y="0"/>
                  </a:cubicBezTo>
                  <a:cubicBezTo>
                    <a:pt x="8239" y="0"/>
                    <a:pt x="8239" y="0"/>
                    <a:pt x="8239" y="0"/>
                  </a:cubicBezTo>
                  <a:cubicBezTo>
                    <a:pt x="8239" y="0"/>
                    <a:pt x="8239" y="0"/>
                    <a:pt x="8239" y="0"/>
                  </a:cubicBezTo>
                  <a:cubicBezTo>
                    <a:pt x="4899" y="1336"/>
                    <a:pt x="4899" y="1336"/>
                    <a:pt x="4899" y="1336"/>
                  </a:cubicBezTo>
                  <a:cubicBezTo>
                    <a:pt x="4899" y="1336"/>
                    <a:pt x="4899" y="1336"/>
                    <a:pt x="4899" y="1336"/>
                  </a:cubicBezTo>
                  <a:cubicBezTo>
                    <a:pt x="4899" y="1336"/>
                    <a:pt x="4899" y="1336"/>
                    <a:pt x="4899" y="1336"/>
                  </a:cubicBezTo>
                  <a:cubicBezTo>
                    <a:pt x="4899" y="1336"/>
                    <a:pt x="4899" y="1336"/>
                    <a:pt x="4899" y="1336"/>
                  </a:cubicBezTo>
                  <a:cubicBezTo>
                    <a:pt x="4899" y="1336"/>
                    <a:pt x="4899" y="1336"/>
                    <a:pt x="4899" y="1336"/>
                  </a:cubicBezTo>
                  <a:cubicBezTo>
                    <a:pt x="4899" y="1336"/>
                    <a:pt x="4899" y="1559"/>
                    <a:pt x="4899" y="1559"/>
                  </a:cubicBezTo>
                  <a:cubicBezTo>
                    <a:pt x="5344" y="2227"/>
                    <a:pt x="5344" y="2227"/>
                    <a:pt x="5344" y="2227"/>
                  </a:cubicBezTo>
                  <a:cubicBezTo>
                    <a:pt x="5567" y="3563"/>
                    <a:pt x="5122" y="4676"/>
                    <a:pt x="3786" y="5344"/>
                  </a:cubicBezTo>
                  <a:cubicBezTo>
                    <a:pt x="3340" y="5567"/>
                    <a:pt x="2895" y="5567"/>
                    <a:pt x="2227" y="5344"/>
                  </a:cubicBezTo>
                  <a:cubicBezTo>
                    <a:pt x="1336" y="5122"/>
                    <a:pt x="1336" y="5122"/>
                    <a:pt x="1336" y="5122"/>
                  </a:cubicBezTo>
                  <a:cubicBezTo>
                    <a:pt x="1336" y="5122"/>
                    <a:pt x="1336" y="5122"/>
                    <a:pt x="1336" y="5122"/>
                  </a:cubicBezTo>
                  <a:cubicBezTo>
                    <a:pt x="1336" y="5122"/>
                    <a:pt x="1336" y="5122"/>
                    <a:pt x="1336" y="5122"/>
                  </a:cubicBezTo>
                  <a:cubicBezTo>
                    <a:pt x="1336" y="5122"/>
                    <a:pt x="1336" y="5122"/>
                    <a:pt x="1336" y="5122"/>
                  </a:cubicBezTo>
                  <a:cubicBezTo>
                    <a:pt x="1336" y="5122"/>
                    <a:pt x="1336" y="5122"/>
                    <a:pt x="1336" y="5122"/>
                  </a:cubicBezTo>
                  <a:cubicBezTo>
                    <a:pt x="0" y="8239"/>
                    <a:pt x="0" y="8239"/>
                    <a:pt x="0" y="8239"/>
                  </a:cubicBezTo>
                  <a:cubicBezTo>
                    <a:pt x="0" y="8239"/>
                    <a:pt x="0" y="8239"/>
                    <a:pt x="0" y="8239"/>
                  </a:cubicBezTo>
                  <a:cubicBezTo>
                    <a:pt x="0" y="8239"/>
                    <a:pt x="0" y="8239"/>
                    <a:pt x="0" y="8239"/>
                  </a:cubicBezTo>
                  <a:cubicBezTo>
                    <a:pt x="0" y="8239"/>
                    <a:pt x="0" y="8239"/>
                    <a:pt x="223" y="8239"/>
                  </a:cubicBezTo>
                  <a:cubicBezTo>
                    <a:pt x="891" y="8685"/>
                    <a:pt x="891" y="8685"/>
                    <a:pt x="891" y="8685"/>
                  </a:cubicBezTo>
                  <a:cubicBezTo>
                    <a:pt x="2004" y="9353"/>
                    <a:pt x="2449" y="10689"/>
                    <a:pt x="2004" y="11802"/>
                  </a:cubicBezTo>
                  <a:cubicBezTo>
                    <a:pt x="1781" y="12470"/>
                    <a:pt x="1336" y="12693"/>
                    <a:pt x="1113" y="13138"/>
                  </a:cubicBezTo>
                  <a:cubicBezTo>
                    <a:pt x="223" y="13361"/>
                    <a:pt x="223" y="13361"/>
                    <a:pt x="223" y="13361"/>
                  </a:cubicBezTo>
                  <a:cubicBezTo>
                    <a:pt x="223" y="13361"/>
                    <a:pt x="223" y="13361"/>
                    <a:pt x="223" y="13361"/>
                  </a:cubicBezTo>
                  <a:cubicBezTo>
                    <a:pt x="223" y="13361"/>
                    <a:pt x="223" y="13361"/>
                    <a:pt x="223" y="13361"/>
                  </a:cubicBezTo>
                  <a:cubicBezTo>
                    <a:pt x="223" y="13361"/>
                    <a:pt x="223" y="13361"/>
                    <a:pt x="223" y="13361"/>
                  </a:cubicBezTo>
                  <a:cubicBezTo>
                    <a:pt x="1559" y="16701"/>
                    <a:pt x="1559" y="16701"/>
                    <a:pt x="1559" y="16701"/>
                  </a:cubicBezTo>
                  <a:cubicBezTo>
                    <a:pt x="1559" y="16701"/>
                    <a:pt x="1559" y="16701"/>
                    <a:pt x="1559" y="16701"/>
                  </a:cubicBezTo>
                  <a:cubicBezTo>
                    <a:pt x="1559" y="16701"/>
                    <a:pt x="1559" y="16701"/>
                    <a:pt x="1559" y="16701"/>
                  </a:cubicBezTo>
                  <a:cubicBezTo>
                    <a:pt x="1559" y="16701"/>
                    <a:pt x="1559" y="16701"/>
                    <a:pt x="1559" y="16701"/>
                  </a:cubicBezTo>
                  <a:cubicBezTo>
                    <a:pt x="1559" y="16701"/>
                    <a:pt x="1559" y="16701"/>
                    <a:pt x="1559" y="16701"/>
                  </a:cubicBezTo>
                  <a:cubicBezTo>
                    <a:pt x="1559" y="16701"/>
                    <a:pt x="1559" y="16701"/>
                    <a:pt x="1559" y="16701"/>
                  </a:cubicBezTo>
                  <a:cubicBezTo>
                    <a:pt x="2449" y="16256"/>
                    <a:pt x="2449" y="16256"/>
                    <a:pt x="2449" y="16256"/>
                  </a:cubicBezTo>
                  <a:cubicBezTo>
                    <a:pt x="3563" y="16033"/>
                    <a:pt x="4899" y="16701"/>
                    <a:pt x="5344" y="17814"/>
                  </a:cubicBezTo>
                  <a:cubicBezTo>
                    <a:pt x="5567" y="18260"/>
                    <a:pt x="5567" y="18928"/>
                    <a:pt x="5567" y="19373"/>
                  </a:cubicBezTo>
                  <a:cubicBezTo>
                    <a:pt x="5122" y="20264"/>
                    <a:pt x="5122" y="20264"/>
                    <a:pt x="5122" y="20264"/>
                  </a:cubicBezTo>
                  <a:cubicBezTo>
                    <a:pt x="5122" y="20264"/>
                    <a:pt x="5122" y="20264"/>
                    <a:pt x="5122" y="20264"/>
                  </a:cubicBezTo>
                  <a:cubicBezTo>
                    <a:pt x="5122" y="20264"/>
                    <a:pt x="5122" y="20264"/>
                    <a:pt x="5122" y="20264"/>
                  </a:cubicBezTo>
                  <a:cubicBezTo>
                    <a:pt x="5122" y="20264"/>
                    <a:pt x="5122" y="20264"/>
                    <a:pt x="5122" y="20264"/>
                  </a:cubicBezTo>
                  <a:cubicBezTo>
                    <a:pt x="5122" y="20264"/>
                    <a:pt x="5122" y="20264"/>
                    <a:pt x="5122" y="20264"/>
                  </a:cubicBezTo>
                  <a:cubicBezTo>
                    <a:pt x="8462" y="21600"/>
                    <a:pt x="8462" y="21600"/>
                    <a:pt x="8462" y="21600"/>
                  </a:cubicBezTo>
                  <a:cubicBezTo>
                    <a:pt x="8462" y="21600"/>
                    <a:pt x="8462" y="21600"/>
                    <a:pt x="8462" y="21600"/>
                  </a:cubicBezTo>
                  <a:cubicBezTo>
                    <a:pt x="8462" y="21600"/>
                    <a:pt x="8462" y="21600"/>
                    <a:pt x="8462" y="21600"/>
                  </a:cubicBezTo>
                  <a:cubicBezTo>
                    <a:pt x="8462" y="21600"/>
                    <a:pt x="8462" y="21600"/>
                    <a:pt x="8462" y="21600"/>
                  </a:cubicBezTo>
                  <a:cubicBezTo>
                    <a:pt x="8685" y="20709"/>
                    <a:pt x="8685" y="20709"/>
                    <a:pt x="8685" y="20709"/>
                  </a:cubicBezTo>
                  <a:cubicBezTo>
                    <a:pt x="9353" y="19596"/>
                    <a:pt x="10689" y="19151"/>
                    <a:pt x="12025" y="19596"/>
                  </a:cubicBezTo>
                  <a:cubicBezTo>
                    <a:pt x="12470" y="19819"/>
                    <a:pt x="12915" y="20264"/>
                    <a:pt x="13138" y="20709"/>
                  </a:cubicBezTo>
                  <a:cubicBezTo>
                    <a:pt x="13584" y="21600"/>
                    <a:pt x="13584" y="21600"/>
                    <a:pt x="13584" y="21600"/>
                  </a:cubicBezTo>
                  <a:cubicBezTo>
                    <a:pt x="13584" y="21600"/>
                    <a:pt x="13584" y="21600"/>
                    <a:pt x="13584" y="21600"/>
                  </a:cubicBezTo>
                  <a:cubicBezTo>
                    <a:pt x="13584" y="21600"/>
                    <a:pt x="13584" y="21600"/>
                    <a:pt x="13584" y="21600"/>
                  </a:cubicBezTo>
                  <a:cubicBezTo>
                    <a:pt x="13584" y="21600"/>
                    <a:pt x="13584" y="21600"/>
                    <a:pt x="13584" y="21600"/>
                  </a:cubicBezTo>
                  <a:cubicBezTo>
                    <a:pt x="16701" y="20264"/>
                    <a:pt x="16701" y="20264"/>
                    <a:pt x="16701" y="20264"/>
                  </a:cubicBezTo>
                  <a:cubicBezTo>
                    <a:pt x="16701" y="20264"/>
                    <a:pt x="16701" y="20264"/>
                    <a:pt x="16701" y="20264"/>
                  </a:cubicBezTo>
                  <a:cubicBezTo>
                    <a:pt x="16701" y="20264"/>
                    <a:pt x="16701" y="20264"/>
                    <a:pt x="16701" y="20264"/>
                  </a:cubicBezTo>
                  <a:cubicBezTo>
                    <a:pt x="16701" y="20264"/>
                    <a:pt x="16701" y="20264"/>
                    <a:pt x="16701" y="20264"/>
                  </a:cubicBezTo>
                  <a:cubicBezTo>
                    <a:pt x="16701" y="20264"/>
                    <a:pt x="16701" y="20264"/>
                    <a:pt x="16701" y="20264"/>
                  </a:cubicBezTo>
                  <a:cubicBezTo>
                    <a:pt x="16701" y="20041"/>
                    <a:pt x="16701" y="20041"/>
                    <a:pt x="16701" y="20041"/>
                  </a:cubicBezTo>
                  <a:cubicBezTo>
                    <a:pt x="16256" y="19373"/>
                    <a:pt x="16256" y="19373"/>
                    <a:pt x="16256" y="19373"/>
                  </a:cubicBezTo>
                  <a:cubicBezTo>
                    <a:pt x="16033" y="18037"/>
                    <a:pt x="16701" y="16701"/>
                    <a:pt x="17814" y="16256"/>
                  </a:cubicBezTo>
                  <a:close/>
                  <a:moveTo>
                    <a:pt x="12470" y="14697"/>
                  </a:moveTo>
                  <a:cubicBezTo>
                    <a:pt x="10466" y="15588"/>
                    <a:pt x="7794" y="14474"/>
                    <a:pt x="6903" y="12470"/>
                  </a:cubicBezTo>
                  <a:cubicBezTo>
                    <a:pt x="6012" y="10243"/>
                    <a:pt x="7126" y="7794"/>
                    <a:pt x="9130" y="6903"/>
                  </a:cubicBezTo>
                  <a:cubicBezTo>
                    <a:pt x="11357" y="6012"/>
                    <a:pt x="13806" y="6903"/>
                    <a:pt x="14697" y="9130"/>
                  </a:cubicBezTo>
                  <a:cubicBezTo>
                    <a:pt x="15588" y="11357"/>
                    <a:pt x="14697" y="13806"/>
                    <a:pt x="12470" y="1469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  <p:sp>
          <p:nvSpPr>
            <p:cNvPr id="14" name="Freeform 46"/>
            <p:cNvSpPr/>
            <p:nvPr/>
          </p:nvSpPr>
          <p:spPr>
            <a:xfrm>
              <a:off x="5574707" y="4568971"/>
              <a:ext cx="106045" cy="106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784"/>
                  </a:moveTo>
                  <a:cubicBezTo>
                    <a:pt x="21600" y="8816"/>
                    <a:pt x="21600" y="8816"/>
                    <a:pt x="21600" y="8816"/>
                  </a:cubicBezTo>
                  <a:cubicBezTo>
                    <a:pt x="18955" y="8816"/>
                    <a:pt x="18955" y="8816"/>
                    <a:pt x="18955" y="8816"/>
                  </a:cubicBezTo>
                  <a:cubicBezTo>
                    <a:pt x="18955" y="7935"/>
                    <a:pt x="18514" y="7053"/>
                    <a:pt x="18073" y="6612"/>
                  </a:cubicBezTo>
                  <a:cubicBezTo>
                    <a:pt x="19837" y="4849"/>
                    <a:pt x="19837" y="4849"/>
                    <a:pt x="19837" y="4849"/>
                  </a:cubicBezTo>
                  <a:cubicBezTo>
                    <a:pt x="16751" y="1763"/>
                    <a:pt x="16751" y="1763"/>
                    <a:pt x="16751" y="1763"/>
                  </a:cubicBezTo>
                  <a:cubicBezTo>
                    <a:pt x="14988" y="3527"/>
                    <a:pt x="14988" y="3527"/>
                    <a:pt x="14988" y="3527"/>
                  </a:cubicBezTo>
                  <a:cubicBezTo>
                    <a:pt x="14547" y="3086"/>
                    <a:pt x="13665" y="2645"/>
                    <a:pt x="12784" y="2204"/>
                  </a:cubicBezTo>
                  <a:cubicBezTo>
                    <a:pt x="12784" y="0"/>
                    <a:pt x="12784" y="0"/>
                    <a:pt x="12784" y="0"/>
                  </a:cubicBezTo>
                  <a:cubicBezTo>
                    <a:pt x="8376" y="0"/>
                    <a:pt x="8376" y="0"/>
                    <a:pt x="8376" y="0"/>
                  </a:cubicBezTo>
                  <a:cubicBezTo>
                    <a:pt x="8376" y="2204"/>
                    <a:pt x="8376" y="2204"/>
                    <a:pt x="8376" y="2204"/>
                  </a:cubicBezTo>
                  <a:cubicBezTo>
                    <a:pt x="7494" y="2645"/>
                    <a:pt x="7053" y="3086"/>
                    <a:pt x="6171" y="3527"/>
                  </a:cubicBezTo>
                  <a:cubicBezTo>
                    <a:pt x="4408" y="1763"/>
                    <a:pt x="4408" y="1763"/>
                    <a:pt x="4408" y="1763"/>
                  </a:cubicBezTo>
                  <a:cubicBezTo>
                    <a:pt x="1322" y="4849"/>
                    <a:pt x="1322" y="4849"/>
                    <a:pt x="1322" y="4849"/>
                  </a:cubicBezTo>
                  <a:cubicBezTo>
                    <a:pt x="3086" y="6612"/>
                    <a:pt x="3086" y="6612"/>
                    <a:pt x="3086" y="6612"/>
                  </a:cubicBezTo>
                  <a:cubicBezTo>
                    <a:pt x="2645" y="7053"/>
                    <a:pt x="2645" y="7935"/>
                    <a:pt x="2204" y="8816"/>
                  </a:cubicBezTo>
                  <a:cubicBezTo>
                    <a:pt x="0" y="8816"/>
                    <a:pt x="0" y="8816"/>
                    <a:pt x="0" y="8816"/>
                  </a:cubicBezTo>
                  <a:cubicBezTo>
                    <a:pt x="0" y="12784"/>
                    <a:pt x="0" y="12784"/>
                    <a:pt x="0" y="12784"/>
                  </a:cubicBezTo>
                  <a:cubicBezTo>
                    <a:pt x="2204" y="12784"/>
                    <a:pt x="2204" y="12784"/>
                    <a:pt x="2204" y="12784"/>
                  </a:cubicBezTo>
                  <a:cubicBezTo>
                    <a:pt x="2645" y="13665"/>
                    <a:pt x="2645" y="14547"/>
                    <a:pt x="3086" y="15429"/>
                  </a:cubicBezTo>
                  <a:cubicBezTo>
                    <a:pt x="1322" y="16751"/>
                    <a:pt x="1322" y="16751"/>
                    <a:pt x="1322" y="16751"/>
                  </a:cubicBezTo>
                  <a:cubicBezTo>
                    <a:pt x="4408" y="19837"/>
                    <a:pt x="4408" y="19837"/>
                    <a:pt x="4408" y="19837"/>
                  </a:cubicBezTo>
                  <a:cubicBezTo>
                    <a:pt x="6171" y="18073"/>
                    <a:pt x="6171" y="18073"/>
                    <a:pt x="6171" y="18073"/>
                  </a:cubicBezTo>
                  <a:cubicBezTo>
                    <a:pt x="7053" y="18514"/>
                    <a:pt x="7494" y="18955"/>
                    <a:pt x="8376" y="18955"/>
                  </a:cubicBezTo>
                  <a:cubicBezTo>
                    <a:pt x="8376" y="21600"/>
                    <a:pt x="8376" y="21600"/>
                    <a:pt x="8376" y="21600"/>
                  </a:cubicBezTo>
                  <a:cubicBezTo>
                    <a:pt x="12784" y="21600"/>
                    <a:pt x="12784" y="21600"/>
                    <a:pt x="12784" y="21600"/>
                  </a:cubicBezTo>
                  <a:cubicBezTo>
                    <a:pt x="12784" y="18955"/>
                    <a:pt x="12784" y="18955"/>
                    <a:pt x="12784" y="18955"/>
                  </a:cubicBezTo>
                  <a:cubicBezTo>
                    <a:pt x="13665" y="18955"/>
                    <a:pt x="14547" y="18514"/>
                    <a:pt x="14988" y="18073"/>
                  </a:cubicBezTo>
                  <a:cubicBezTo>
                    <a:pt x="16751" y="19837"/>
                    <a:pt x="16751" y="19837"/>
                    <a:pt x="16751" y="19837"/>
                  </a:cubicBezTo>
                  <a:cubicBezTo>
                    <a:pt x="19837" y="16751"/>
                    <a:pt x="19837" y="16751"/>
                    <a:pt x="19837" y="16751"/>
                  </a:cubicBezTo>
                  <a:cubicBezTo>
                    <a:pt x="18073" y="14988"/>
                    <a:pt x="18073" y="14988"/>
                    <a:pt x="18073" y="14988"/>
                  </a:cubicBezTo>
                  <a:cubicBezTo>
                    <a:pt x="18514" y="14547"/>
                    <a:pt x="18955" y="13665"/>
                    <a:pt x="18955" y="12784"/>
                  </a:cubicBezTo>
                  <a:lnTo>
                    <a:pt x="21600" y="12784"/>
                  </a:lnTo>
                  <a:close/>
                  <a:moveTo>
                    <a:pt x="10580" y="14106"/>
                  </a:moveTo>
                  <a:cubicBezTo>
                    <a:pt x="8816" y="14106"/>
                    <a:pt x="7494" y="12343"/>
                    <a:pt x="7494" y="10580"/>
                  </a:cubicBezTo>
                  <a:cubicBezTo>
                    <a:pt x="7494" y="8816"/>
                    <a:pt x="8816" y="7494"/>
                    <a:pt x="10580" y="7494"/>
                  </a:cubicBezTo>
                  <a:cubicBezTo>
                    <a:pt x="12343" y="7494"/>
                    <a:pt x="13665" y="8816"/>
                    <a:pt x="13665" y="10580"/>
                  </a:cubicBezTo>
                  <a:cubicBezTo>
                    <a:pt x="13665" y="12343"/>
                    <a:pt x="12343" y="14106"/>
                    <a:pt x="10580" y="1410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21387" y="3415615"/>
            <a:ext cx="4796064" cy="1132640"/>
            <a:chOff x="6176736" y="1745329"/>
            <a:chExt cx="4796064" cy="113264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6176736" y="2877969"/>
              <a:ext cx="46440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6176736" y="1745329"/>
              <a:ext cx="177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700" b="1">
                  <a:solidFill>
                    <a:srgbClr val="5373B6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文泉驿等宽微米黑" panose="020B0606030804020204" pitchFamily="34" charset="-122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工作方面：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176736" y="2051621"/>
              <a:ext cx="4796064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文泉驿等宽微米黑" panose="020B06060308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本人从进入公司以来开始接管协助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XX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工作项目，经过一个月时间的历练，已经学习了多种管控项目的意识和思路。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221387" y="4955533"/>
            <a:ext cx="4796064" cy="1132640"/>
            <a:chOff x="6176736" y="1745329"/>
            <a:chExt cx="4796064" cy="113264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6176736" y="2877969"/>
              <a:ext cx="46440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6176736" y="1745329"/>
              <a:ext cx="177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700" b="1">
                  <a:solidFill>
                    <a:srgbClr val="5373B6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文泉驿等宽微米黑" panose="020B0606030804020204" pitchFamily="34" charset="-122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技能方面：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176736" y="2051621"/>
              <a:ext cx="4796064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文泉驿等宽微米黑" panose="020B06060308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在工作中，我以实践带动学习，全方面的提高自己专业技术水平，利用所学知识提高自己的工作能力和工作水平。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424407" y="3721907"/>
            <a:ext cx="415905" cy="375324"/>
            <a:chOff x="5403758" y="4952008"/>
            <a:chExt cx="276994" cy="276994"/>
          </a:xfrm>
          <a:solidFill>
            <a:srgbClr val="5373B6"/>
          </a:solidFill>
        </p:grpSpPr>
        <p:sp>
          <p:nvSpPr>
            <p:cNvPr id="24" name="Freeform 22"/>
            <p:cNvSpPr/>
            <p:nvPr/>
          </p:nvSpPr>
          <p:spPr>
            <a:xfrm>
              <a:off x="5403758" y="4952008"/>
              <a:ext cx="276994" cy="161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78" y="12692"/>
                  </a:moveTo>
                  <a:lnTo>
                    <a:pt x="18178" y="4637"/>
                  </a:lnTo>
                  <a:lnTo>
                    <a:pt x="15826" y="4637"/>
                  </a:lnTo>
                  <a:lnTo>
                    <a:pt x="15826" y="8664"/>
                  </a:lnTo>
                  <a:lnTo>
                    <a:pt x="10764" y="0"/>
                  </a:lnTo>
                  <a:lnTo>
                    <a:pt x="10479" y="610"/>
                  </a:lnTo>
                  <a:lnTo>
                    <a:pt x="0" y="18427"/>
                  </a:lnTo>
                  <a:lnTo>
                    <a:pt x="1853" y="21600"/>
                  </a:lnTo>
                  <a:lnTo>
                    <a:pt x="10764" y="6102"/>
                  </a:lnTo>
                  <a:lnTo>
                    <a:pt x="19747" y="21356"/>
                  </a:lnTo>
                  <a:lnTo>
                    <a:pt x="21600" y="18427"/>
                  </a:lnTo>
                  <a:lnTo>
                    <a:pt x="18178" y="12692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5446724" y="5027884"/>
              <a:ext cx="190148" cy="20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10211"/>
                  </a:lnTo>
                  <a:lnTo>
                    <a:pt x="0" y="21600"/>
                  </a:lnTo>
                  <a:lnTo>
                    <a:pt x="7165" y="21600"/>
                  </a:lnTo>
                  <a:lnTo>
                    <a:pt x="7165" y="12567"/>
                  </a:lnTo>
                  <a:lnTo>
                    <a:pt x="14538" y="12567"/>
                  </a:lnTo>
                  <a:lnTo>
                    <a:pt x="14538" y="21600"/>
                  </a:lnTo>
                  <a:lnTo>
                    <a:pt x="21600" y="21600"/>
                  </a:lnTo>
                  <a:lnTo>
                    <a:pt x="21600" y="10211"/>
                  </a:lnTo>
                  <a:lnTo>
                    <a:pt x="108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427208" y="5232322"/>
            <a:ext cx="386062" cy="339108"/>
            <a:chOff x="7630000" y="1961761"/>
            <a:chExt cx="658320" cy="578254"/>
          </a:xfrm>
          <a:solidFill>
            <a:srgbClr val="5373B6"/>
          </a:solidFill>
        </p:grpSpPr>
        <p:sp>
          <p:nvSpPr>
            <p:cNvPr id="27" name="Freeform 58"/>
            <p:cNvSpPr/>
            <p:nvPr/>
          </p:nvSpPr>
          <p:spPr>
            <a:xfrm>
              <a:off x="7813007" y="2466303"/>
              <a:ext cx="292305" cy="7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80" y="7920"/>
                  </a:moveTo>
                  <a:cubicBezTo>
                    <a:pt x="17460" y="7920"/>
                    <a:pt x="17460" y="7920"/>
                    <a:pt x="17460" y="7920"/>
                  </a:cubicBezTo>
                  <a:cubicBezTo>
                    <a:pt x="17460" y="0"/>
                    <a:pt x="17460" y="0"/>
                    <a:pt x="17460" y="0"/>
                  </a:cubicBezTo>
                  <a:cubicBezTo>
                    <a:pt x="4140" y="0"/>
                    <a:pt x="4140" y="0"/>
                    <a:pt x="4140" y="0"/>
                  </a:cubicBezTo>
                  <a:cubicBezTo>
                    <a:pt x="4140" y="7920"/>
                    <a:pt x="4140" y="7920"/>
                    <a:pt x="4140" y="7920"/>
                  </a:cubicBezTo>
                  <a:cubicBezTo>
                    <a:pt x="2520" y="7920"/>
                    <a:pt x="2520" y="7920"/>
                    <a:pt x="2520" y="7920"/>
                  </a:cubicBezTo>
                  <a:cubicBezTo>
                    <a:pt x="1080" y="7920"/>
                    <a:pt x="0" y="144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4400"/>
                    <a:pt x="20520" y="7920"/>
                    <a:pt x="19080" y="792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  <p:sp>
          <p:nvSpPr>
            <p:cNvPr id="28" name="Freeform 59"/>
            <p:cNvSpPr/>
            <p:nvPr/>
          </p:nvSpPr>
          <p:spPr>
            <a:xfrm>
              <a:off x="7630000" y="1961761"/>
              <a:ext cx="658320" cy="490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0" y="0"/>
                  </a:moveTo>
                  <a:cubicBezTo>
                    <a:pt x="1520" y="0"/>
                    <a:pt x="1520" y="0"/>
                    <a:pt x="1520" y="0"/>
                  </a:cubicBezTo>
                  <a:cubicBezTo>
                    <a:pt x="720" y="0"/>
                    <a:pt x="0" y="967"/>
                    <a:pt x="0" y="2042"/>
                  </a:cubicBezTo>
                  <a:cubicBezTo>
                    <a:pt x="0" y="19666"/>
                    <a:pt x="0" y="19666"/>
                    <a:pt x="0" y="19666"/>
                  </a:cubicBezTo>
                  <a:cubicBezTo>
                    <a:pt x="0" y="20740"/>
                    <a:pt x="720" y="21600"/>
                    <a:pt x="1520" y="21600"/>
                  </a:cubicBezTo>
                  <a:cubicBezTo>
                    <a:pt x="20080" y="21600"/>
                    <a:pt x="20080" y="21600"/>
                    <a:pt x="20080" y="21600"/>
                  </a:cubicBezTo>
                  <a:cubicBezTo>
                    <a:pt x="20880" y="21600"/>
                    <a:pt x="21600" y="20740"/>
                    <a:pt x="21600" y="19666"/>
                  </a:cubicBezTo>
                  <a:cubicBezTo>
                    <a:pt x="21600" y="2042"/>
                    <a:pt x="21600" y="2042"/>
                    <a:pt x="21600" y="2042"/>
                  </a:cubicBezTo>
                  <a:cubicBezTo>
                    <a:pt x="21600" y="967"/>
                    <a:pt x="20880" y="0"/>
                    <a:pt x="20080" y="0"/>
                  </a:cubicBezTo>
                  <a:close/>
                  <a:moveTo>
                    <a:pt x="10800" y="19666"/>
                  </a:moveTo>
                  <a:cubicBezTo>
                    <a:pt x="10480" y="19666"/>
                    <a:pt x="10240" y="19343"/>
                    <a:pt x="10240" y="18913"/>
                  </a:cubicBezTo>
                  <a:cubicBezTo>
                    <a:pt x="10240" y="18484"/>
                    <a:pt x="10480" y="18161"/>
                    <a:pt x="10800" y="18161"/>
                  </a:cubicBezTo>
                  <a:cubicBezTo>
                    <a:pt x="11120" y="18161"/>
                    <a:pt x="11360" y="18484"/>
                    <a:pt x="11360" y="18913"/>
                  </a:cubicBezTo>
                  <a:cubicBezTo>
                    <a:pt x="11360" y="19343"/>
                    <a:pt x="11120" y="19666"/>
                    <a:pt x="10800" y="19666"/>
                  </a:cubicBezTo>
                  <a:close/>
                  <a:moveTo>
                    <a:pt x="20320" y="15690"/>
                  </a:moveTo>
                  <a:cubicBezTo>
                    <a:pt x="20320" y="15797"/>
                    <a:pt x="20240" y="15904"/>
                    <a:pt x="20160" y="15904"/>
                  </a:cubicBezTo>
                  <a:cubicBezTo>
                    <a:pt x="1440" y="15904"/>
                    <a:pt x="1440" y="15904"/>
                    <a:pt x="1440" y="15904"/>
                  </a:cubicBezTo>
                  <a:cubicBezTo>
                    <a:pt x="1360" y="15904"/>
                    <a:pt x="1280" y="15797"/>
                    <a:pt x="1280" y="15690"/>
                  </a:cubicBezTo>
                  <a:cubicBezTo>
                    <a:pt x="1280" y="2149"/>
                    <a:pt x="1280" y="2149"/>
                    <a:pt x="1280" y="2149"/>
                  </a:cubicBezTo>
                  <a:cubicBezTo>
                    <a:pt x="1280" y="2042"/>
                    <a:pt x="1360" y="1934"/>
                    <a:pt x="1440" y="1934"/>
                  </a:cubicBezTo>
                  <a:cubicBezTo>
                    <a:pt x="20160" y="1934"/>
                    <a:pt x="20160" y="1934"/>
                    <a:pt x="20160" y="1934"/>
                  </a:cubicBezTo>
                  <a:cubicBezTo>
                    <a:pt x="20240" y="1934"/>
                    <a:pt x="20320" y="2042"/>
                    <a:pt x="20320" y="2149"/>
                  </a:cubicBezTo>
                  <a:lnTo>
                    <a:pt x="20320" y="1569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  <p:sp>
          <p:nvSpPr>
            <p:cNvPr id="29" name="Freeform 60"/>
            <p:cNvSpPr/>
            <p:nvPr/>
          </p:nvSpPr>
          <p:spPr>
            <a:xfrm>
              <a:off x="7863747" y="2115037"/>
              <a:ext cx="190825" cy="78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18189" extrusionOk="0">
                  <a:moveTo>
                    <a:pt x="810" y="8526"/>
                  </a:moveTo>
                  <a:cubicBezTo>
                    <a:pt x="-270" y="10800"/>
                    <a:pt x="-270" y="14211"/>
                    <a:pt x="810" y="16484"/>
                  </a:cubicBezTo>
                  <a:cubicBezTo>
                    <a:pt x="1350" y="17621"/>
                    <a:pt x="1890" y="18190"/>
                    <a:pt x="2700" y="18190"/>
                  </a:cubicBezTo>
                  <a:cubicBezTo>
                    <a:pt x="3240" y="18190"/>
                    <a:pt x="4050" y="17621"/>
                    <a:pt x="4590" y="16484"/>
                  </a:cubicBezTo>
                  <a:cubicBezTo>
                    <a:pt x="7830" y="9663"/>
                    <a:pt x="13230" y="9663"/>
                    <a:pt x="16470" y="16484"/>
                  </a:cubicBezTo>
                  <a:cubicBezTo>
                    <a:pt x="17550" y="18758"/>
                    <a:pt x="19170" y="18758"/>
                    <a:pt x="20250" y="16484"/>
                  </a:cubicBezTo>
                  <a:cubicBezTo>
                    <a:pt x="21330" y="14211"/>
                    <a:pt x="21330" y="10800"/>
                    <a:pt x="20250" y="8526"/>
                  </a:cubicBezTo>
                  <a:cubicBezTo>
                    <a:pt x="14850" y="-2842"/>
                    <a:pt x="6210" y="-2842"/>
                    <a:pt x="810" y="852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  <p:sp>
          <p:nvSpPr>
            <p:cNvPr id="30" name="Freeform 61"/>
            <p:cNvSpPr/>
            <p:nvPr/>
          </p:nvSpPr>
          <p:spPr>
            <a:xfrm>
              <a:off x="7805283" y="2035472"/>
              <a:ext cx="307754" cy="9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214" extrusionOk="0">
                  <a:moveTo>
                    <a:pt x="10631" y="0"/>
                  </a:moveTo>
                  <a:cubicBezTo>
                    <a:pt x="6750" y="0"/>
                    <a:pt x="3206" y="4114"/>
                    <a:pt x="506" y="12343"/>
                  </a:cubicBezTo>
                  <a:cubicBezTo>
                    <a:pt x="-169" y="14400"/>
                    <a:pt x="-169" y="18000"/>
                    <a:pt x="506" y="20057"/>
                  </a:cubicBezTo>
                  <a:cubicBezTo>
                    <a:pt x="1181" y="21600"/>
                    <a:pt x="2194" y="21600"/>
                    <a:pt x="2869" y="20057"/>
                  </a:cubicBezTo>
                  <a:cubicBezTo>
                    <a:pt x="4894" y="13371"/>
                    <a:pt x="7762" y="10286"/>
                    <a:pt x="10631" y="10286"/>
                  </a:cubicBezTo>
                  <a:cubicBezTo>
                    <a:pt x="13500" y="10286"/>
                    <a:pt x="16200" y="13371"/>
                    <a:pt x="18393" y="20057"/>
                  </a:cubicBezTo>
                  <a:cubicBezTo>
                    <a:pt x="18731" y="21086"/>
                    <a:pt x="19068" y="21086"/>
                    <a:pt x="19575" y="21086"/>
                  </a:cubicBezTo>
                  <a:cubicBezTo>
                    <a:pt x="19912" y="21086"/>
                    <a:pt x="20418" y="21086"/>
                    <a:pt x="20756" y="20057"/>
                  </a:cubicBezTo>
                  <a:cubicBezTo>
                    <a:pt x="21431" y="18000"/>
                    <a:pt x="21431" y="14400"/>
                    <a:pt x="20756" y="12343"/>
                  </a:cubicBezTo>
                  <a:cubicBezTo>
                    <a:pt x="18056" y="4114"/>
                    <a:pt x="14512" y="0"/>
                    <a:pt x="10631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  <p:sp>
          <p:nvSpPr>
            <p:cNvPr id="31" name="Freeform 62"/>
            <p:cNvSpPr/>
            <p:nvPr/>
          </p:nvSpPr>
          <p:spPr>
            <a:xfrm>
              <a:off x="7923462" y="2206869"/>
              <a:ext cx="76478" cy="72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4" h="19636" extrusionOk="0">
                  <a:moveTo>
                    <a:pt x="2859" y="2945"/>
                  </a:moveTo>
                  <a:cubicBezTo>
                    <a:pt x="-953" y="6873"/>
                    <a:pt x="-953" y="12763"/>
                    <a:pt x="2859" y="16691"/>
                  </a:cubicBezTo>
                  <a:cubicBezTo>
                    <a:pt x="6671" y="20618"/>
                    <a:pt x="13023" y="20618"/>
                    <a:pt x="16835" y="16691"/>
                  </a:cubicBezTo>
                  <a:cubicBezTo>
                    <a:pt x="20647" y="12763"/>
                    <a:pt x="20647" y="6873"/>
                    <a:pt x="16835" y="2945"/>
                  </a:cubicBezTo>
                  <a:cubicBezTo>
                    <a:pt x="13023" y="-982"/>
                    <a:pt x="6671" y="-982"/>
                    <a:pt x="2859" y="294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</p:grpSp>
      <p:sp>
        <p:nvSpPr>
          <p:cNvPr id="32" name="椭圆形标注 70"/>
          <p:cNvSpPr/>
          <p:nvPr/>
        </p:nvSpPr>
        <p:spPr>
          <a:xfrm>
            <a:off x="8340919" y="2394576"/>
            <a:ext cx="1494971" cy="1521071"/>
          </a:xfrm>
          <a:prstGeom prst="wedgeEllipseCallout">
            <a:avLst/>
          </a:prstGeom>
          <a:solidFill>
            <a:srgbClr val="5373B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 flipH="1">
            <a:off x="8826432" y="2936239"/>
            <a:ext cx="579979" cy="444076"/>
            <a:chOff x="9406059" y="3871250"/>
            <a:chExt cx="276292" cy="211550"/>
          </a:xfrm>
        </p:grpSpPr>
        <p:sp>
          <p:nvSpPr>
            <p:cNvPr id="34" name="Rectangle 53"/>
            <p:cNvSpPr/>
            <p:nvPr/>
          </p:nvSpPr>
          <p:spPr>
            <a:xfrm>
              <a:off x="9427943" y="3998909"/>
              <a:ext cx="42858" cy="4285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  <p:sp>
          <p:nvSpPr>
            <p:cNvPr id="35" name="Rectangle 54"/>
            <p:cNvSpPr/>
            <p:nvPr/>
          </p:nvSpPr>
          <p:spPr>
            <a:xfrm>
              <a:off x="9489950" y="3955140"/>
              <a:ext cx="43770" cy="8662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  <p:sp>
          <p:nvSpPr>
            <p:cNvPr id="36" name="Rectangle 55"/>
            <p:cNvSpPr/>
            <p:nvPr/>
          </p:nvSpPr>
          <p:spPr>
            <a:xfrm>
              <a:off x="9554691" y="3914107"/>
              <a:ext cx="42857" cy="1276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  <p:sp>
          <p:nvSpPr>
            <p:cNvPr id="37" name="Rectangle 56"/>
            <p:cNvSpPr/>
            <p:nvPr/>
          </p:nvSpPr>
          <p:spPr>
            <a:xfrm>
              <a:off x="9617609" y="3871250"/>
              <a:ext cx="42858" cy="17051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  <p:sp>
          <p:nvSpPr>
            <p:cNvPr id="38" name="Rectangle 57"/>
            <p:cNvSpPr/>
            <p:nvPr/>
          </p:nvSpPr>
          <p:spPr>
            <a:xfrm>
              <a:off x="9406059" y="4060915"/>
              <a:ext cx="276292" cy="2188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7725681" y="5129978"/>
            <a:ext cx="267810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汉仪中宋S" panose="00020600040101010101" pitchFamily="18" charset="-122"/>
                <a:ea typeface="汉仪中宋S" panose="00020600040101010101" pitchFamily="18" charset="-122"/>
                <a:cs typeface="Calibri" panose="020F0502020204030204" pitchFamily="34" charset="0"/>
              </a:defRPr>
            </a:lvl1pPr>
          </a:lstStyle>
          <a:p>
            <a:pPr algn="ctr"/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本人于</a:t>
            </a:r>
            <a:r>
              <a: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20XX</a:t>
            </a: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年加入我们公司的大家庭，这几个月以来，我在学习和工作实践中不断的成长</a:t>
            </a: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907161" y="4707646"/>
            <a:ext cx="221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关于我的工作回顾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E9880E1-CF90-4996-BA58-7D91AA6FDE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" t="4546" r="4545" b="45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187699" y="1821440"/>
            <a:ext cx="58420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400" dirty="0">
                <a:solidFill>
                  <a:srgbClr val="7EC6F2"/>
                </a:solidFill>
                <a:cs typeface="+mn-ea"/>
                <a:sym typeface="+mn-lt"/>
              </a:rPr>
              <a:t>PART  02</a:t>
            </a:r>
            <a:endParaRPr lang="zh-CN" altLang="en-US" sz="6400" dirty="0">
              <a:solidFill>
                <a:srgbClr val="7EC6F2"/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413563" y="2908335"/>
            <a:ext cx="537099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200">
                <a:solidFill>
                  <a:schemeClr val="tx1">
                    <a:lumMod val="65000"/>
                    <a:lumOff val="3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胡晓波男神体" panose="02010600030101010101" pitchFamily="2" charset="-122"/>
              </a:defRPr>
            </a:lvl1pPr>
          </a:lstStyle>
          <a:p>
            <a:r>
              <a:rPr lang="zh-CN" altLang="en-US" sz="5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我对岗位的认知</a:t>
            </a:r>
          </a:p>
        </p:txBody>
      </p:sp>
      <p:sp>
        <p:nvSpPr>
          <p:cNvPr id="32" name="矩形 31"/>
          <p:cNvSpPr/>
          <p:nvPr/>
        </p:nvSpPr>
        <p:spPr>
          <a:xfrm>
            <a:off x="2527299" y="3852682"/>
            <a:ext cx="7188202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Distant Time by Rabindranath. I know not from what distant time thou art ever coming nearer to meet me. I know not from what distant time. 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5772000" y="4961326"/>
            <a:ext cx="648000" cy="0"/>
          </a:xfrm>
          <a:prstGeom prst="line">
            <a:avLst/>
          </a:prstGeom>
          <a:ln w="38100">
            <a:solidFill>
              <a:srgbClr val="7EC6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图片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895" y="1865353"/>
            <a:ext cx="4210052" cy="2806701"/>
          </a:xfrm>
          <a:custGeom>
            <a:avLst/>
            <a:gdLst>
              <a:gd name="connsiteX0" fmla="*/ 0 w 4210052"/>
              <a:gd name="connsiteY0" fmla="*/ 0 h 3023664"/>
              <a:gd name="connsiteX1" fmla="*/ 4210052 w 4210052"/>
              <a:gd name="connsiteY1" fmla="*/ 0 h 3023664"/>
              <a:gd name="connsiteX2" fmla="*/ 4210052 w 4210052"/>
              <a:gd name="connsiteY2" fmla="*/ 3023664 h 3023664"/>
              <a:gd name="connsiteX3" fmla="*/ 0 w 4210052"/>
              <a:gd name="connsiteY3" fmla="*/ 3023664 h 302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0052" h="3023664">
                <a:moveTo>
                  <a:pt x="0" y="0"/>
                </a:moveTo>
                <a:lnTo>
                  <a:pt x="4210052" y="0"/>
                </a:lnTo>
                <a:lnTo>
                  <a:pt x="4210052" y="3023664"/>
                </a:lnTo>
                <a:lnTo>
                  <a:pt x="0" y="3023664"/>
                </a:lnTo>
                <a:close/>
              </a:path>
            </a:pathLst>
          </a:custGeom>
        </p:spPr>
      </p:pic>
      <p:sp>
        <p:nvSpPr>
          <p:cNvPr id="51" name="椭圆 50"/>
          <p:cNvSpPr/>
          <p:nvPr/>
        </p:nvSpPr>
        <p:spPr>
          <a:xfrm>
            <a:off x="5766263" y="1751200"/>
            <a:ext cx="617610" cy="617610"/>
          </a:xfrm>
          <a:prstGeom prst="ellipse">
            <a:avLst/>
          </a:prstGeom>
          <a:solidFill>
            <a:srgbClr val="91C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5766263" y="2815062"/>
            <a:ext cx="617610" cy="617610"/>
          </a:xfrm>
          <a:prstGeom prst="ellipse">
            <a:avLst/>
          </a:prstGeom>
          <a:solidFill>
            <a:srgbClr val="91C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138150" y="4981761"/>
            <a:ext cx="10012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文泉驿等宽微米黑" panose="020B0606030804020204" pitchFamily="34" charset="-122"/>
              </a:defRPr>
            </a:lvl1pPr>
          </a:lstStyle>
          <a:p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在这三个月的时间里，我严格遵守公司的各项规章制度，认真履行岗位职责。我所在的技术部是一个充满激情和挑战的部门，我要认真学习岗位职能，做好自己的本职工作，努力完成好各项工作任务。在今后的工作中，我将努力提高业务水平，克服不足，朝着以下几个方向努力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:</a:t>
            </a:r>
          </a:p>
        </p:txBody>
      </p:sp>
      <p:sp>
        <p:nvSpPr>
          <p:cNvPr id="63" name="椭圆 62"/>
          <p:cNvSpPr/>
          <p:nvPr/>
        </p:nvSpPr>
        <p:spPr>
          <a:xfrm>
            <a:off x="5766263" y="3878924"/>
            <a:ext cx="617610" cy="617610"/>
          </a:xfrm>
          <a:prstGeom prst="ellipse">
            <a:avLst/>
          </a:prstGeom>
          <a:solidFill>
            <a:srgbClr val="91C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925601" y="2985370"/>
            <a:ext cx="276994" cy="276994"/>
            <a:chOff x="5403758" y="4398021"/>
            <a:chExt cx="276994" cy="276994"/>
          </a:xfrm>
        </p:grpSpPr>
        <p:sp>
          <p:nvSpPr>
            <p:cNvPr id="65" name="Freeform 45"/>
            <p:cNvSpPr/>
            <p:nvPr/>
          </p:nvSpPr>
          <p:spPr>
            <a:xfrm>
              <a:off x="5403758" y="4398021"/>
              <a:ext cx="209345" cy="210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14" y="16256"/>
                  </a:moveTo>
                  <a:cubicBezTo>
                    <a:pt x="18482" y="16033"/>
                    <a:pt x="18928" y="16033"/>
                    <a:pt x="19373" y="16033"/>
                  </a:cubicBezTo>
                  <a:cubicBezTo>
                    <a:pt x="20264" y="16478"/>
                    <a:pt x="20264" y="16478"/>
                    <a:pt x="20264" y="16478"/>
                  </a:cubicBezTo>
                  <a:cubicBezTo>
                    <a:pt x="20264" y="16478"/>
                    <a:pt x="20264" y="16478"/>
                    <a:pt x="20264" y="16478"/>
                  </a:cubicBezTo>
                  <a:cubicBezTo>
                    <a:pt x="20264" y="16478"/>
                    <a:pt x="20264" y="16478"/>
                    <a:pt x="20264" y="16478"/>
                  </a:cubicBezTo>
                  <a:cubicBezTo>
                    <a:pt x="20264" y="16478"/>
                    <a:pt x="20264" y="16478"/>
                    <a:pt x="20264" y="16478"/>
                  </a:cubicBezTo>
                  <a:cubicBezTo>
                    <a:pt x="20264" y="16478"/>
                    <a:pt x="20264" y="16478"/>
                    <a:pt x="20264" y="16478"/>
                  </a:cubicBezTo>
                  <a:cubicBezTo>
                    <a:pt x="21600" y="13361"/>
                    <a:pt x="21600" y="13361"/>
                    <a:pt x="21600" y="13361"/>
                  </a:cubicBezTo>
                  <a:cubicBezTo>
                    <a:pt x="21600" y="13361"/>
                    <a:pt x="21600" y="13361"/>
                    <a:pt x="21600" y="13361"/>
                  </a:cubicBezTo>
                  <a:cubicBezTo>
                    <a:pt x="21600" y="13361"/>
                    <a:pt x="21600" y="13361"/>
                    <a:pt x="21600" y="13361"/>
                  </a:cubicBezTo>
                  <a:cubicBezTo>
                    <a:pt x="21600" y="13138"/>
                    <a:pt x="21600" y="13138"/>
                    <a:pt x="21600" y="13138"/>
                  </a:cubicBezTo>
                  <a:cubicBezTo>
                    <a:pt x="20709" y="12915"/>
                    <a:pt x="20709" y="12915"/>
                    <a:pt x="20709" y="12915"/>
                  </a:cubicBezTo>
                  <a:cubicBezTo>
                    <a:pt x="19596" y="12247"/>
                    <a:pt x="19151" y="10911"/>
                    <a:pt x="19819" y="9798"/>
                  </a:cubicBezTo>
                  <a:cubicBezTo>
                    <a:pt x="19819" y="9130"/>
                    <a:pt x="20264" y="8685"/>
                    <a:pt x="20709" y="8462"/>
                  </a:cubicBezTo>
                  <a:cubicBezTo>
                    <a:pt x="21600" y="8016"/>
                    <a:pt x="21600" y="8016"/>
                    <a:pt x="21600" y="8016"/>
                  </a:cubicBezTo>
                  <a:cubicBezTo>
                    <a:pt x="21600" y="8016"/>
                    <a:pt x="21600" y="8016"/>
                    <a:pt x="21600" y="8016"/>
                  </a:cubicBezTo>
                  <a:cubicBezTo>
                    <a:pt x="21600" y="8016"/>
                    <a:pt x="21600" y="8016"/>
                    <a:pt x="21600" y="8016"/>
                  </a:cubicBezTo>
                  <a:cubicBezTo>
                    <a:pt x="21600" y="8016"/>
                    <a:pt x="21600" y="8016"/>
                    <a:pt x="21600" y="8016"/>
                  </a:cubicBezTo>
                  <a:cubicBezTo>
                    <a:pt x="20264" y="4899"/>
                    <a:pt x="20264" y="4899"/>
                    <a:pt x="20264" y="4899"/>
                  </a:cubicBezTo>
                  <a:cubicBezTo>
                    <a:pt x="20264" y="4899"/>
                    <a:pt x="20264" y="4899"/>
                    <a:pt x="20264" y="4899"/>
                  </a:cubicBezTo>
                  <a:cubicBezTo>
                    <a:pt x="20264" y="4899"/>
                    <a:pt x="20264" y="4899"/>
                    <a:pt x="20264" y="4899"/>
                  </a:cubicBezTo>
                  <a:cubicBezTo>
                    <a:pt x="20264" y="4899"/>
                    <a:pt x="20264" y="4899"/>
                    <a:pt x="20264" y="4899"/>
                  </a:cubicBezTo>
                  <a:cubicBezTo>
                    <a:pt x="20264" y="4899"/>
                    <a:pt x="20264" y="4899"/>
                    <a:pt x="20264" y="4899"/>
                  </a:cubicBezTo>
                  <a:cubicBezTo>
                    <a:pt x="20264" y="4899"/>
                    <a:pt x="20264" y="4899"/>
                    <a:pt x="20264" y="4899"/>
                  </a:cubicBezTo>
                  <a:cubicBezTo>
                    <a:pt x="19373" y="5344"/>
                    <a:pt x="19373" y="5344"/>
                    <a:pt x="19373" y="5344"/>
                  </a:cubicBezTo>
                  <a:cubicBezTo>
                    <a:pt x="18037" y="5567"/>
                    <a:pt x="16924" y="4899"/>
                    <a:pt x="16256" y="3786"/>
                  </a:cubicBezTo>
                  <a:cubicBezTo>
                    <a:pt x="16033" y="3340"/>
                    <a:pt x="16033" y="2672"/>
                    <a:pt x="16256" y="2227"/>
                  </a:cubicBezTo>
                  <a:cubicBezTo>
                    <a:pt x="16478" y="1336"/>
                    <a:pt x="16478" y="1336"/>
                    <a:pt x="16478" y="1336"/>
                  </a:cubicBezTo>
                  <a:cubicBezTo>
                    <a:pt x="16478" y="1336"/>
                    <a:pt x="16478" y="1336"/>
                    <a:pt x="16478" y="1336"/>
                  </a:cubicBezTo>
                  <a:cubicBezTo>
                    <a:pt x="16478" y="1336"/>
                    <a:pt x="16478" y="1336"/>
                    <a:pt x="16478" y="1336"/>
                  </a:cubicBezTo>
                  <a:cubicBezTo>
                    <a:pt x="16478" y="1336"/>
                    <a:pt x="16478" y="1336"/>
                    <a:pt x="16478" y="1336"/>
                  </a:cubicBezTo>
                  <a:cubicBezTo>
                    <a:pt x="16478" y="1336"/>
                    <a:pt x="16478" y="1336"/>
                    <a:pt x="16478" y="1336"/>
                  </a:cubicBezTo>
                  <a:cubicBezTo>
                    <a:pt x="13361" y="0"/>
                    <a:pt x="13361" y="0"/>
                    <a:pt x="13361" y="0"/>
                  </a:cubicBezTo>
                  <a:cubicBezTo>
                    <a:pt x="13361" y="0"/>
                    <a:pt x="13361" y="0"/>
                    <a:pt x="13361" y="0"/>
                  </a:cubicBezTo>
                  <a:cubicBezTo>
                    <a:pt x="13361" y="0"/>
                    <a:pt x="13361" y="0"/>
                    <a:pt x="13361" y="0"/>
                  </a:cubicBezTo>
                  <a:cubicBezTo>
                    <a:pt x="13361" y="0"/>
                    <a:pt x="13361" y="0"/>
                    <a:pt x="13361" y="0"/>
                  </a:cubicBezTo>
                  <a:cubicBezTo>
                    <a:pt x="12915" y="891"/>
                    <a:pt x="12915" y="891"/>
                    <a:pt x="12915" y="891"/>
                  </a:cubicBezTo>
                  <a:cubicBezTo>
                    <a:pt x="12247" y="2004"/>
                    <a:pt x="10911" y="2449"/>
                    <a:pt x="9798" y="2004"/>
                  </a:cubicBezTo>
                  <a:cubicBezTo>
                    <a:pt x="9353" y="1781"/>
                    <a:pt x="8907" y="1336"/>
                    <a:pt x="8685" y="891"/>
                  </a:cubicBezTo>
                  <a:cubicBezTo>
                    <a:pt x="8239" y="0"/>
                    <a:pt x="8239" y="0"/>
                    <a:pt x="8239" y="0"/>
                  </a:cubicBezTo>
                  <a:cubicBezTo>
                    <a:pt x="8239" y="0"/>
                    <a:pt x="8239" y="0"/>
                    <a:pt x="8239" y="0"/>
                  </a:cubicBezTo>
                  <a:cubicBezTo>
                    <a:pt x="8239" y="0"/>
                    <a:pt x="8239" y="0"/>
                    <a:pt x="8239" y="0"/>
                  </a:cubicBezTo>
                  <a:cubicBezTo>
                    <a:pt x="8239" y="0"/>
                    <a:pt x="8239" y="0"/>
                    <a:pt x="8239" y="0"/>
                  </a:cubicBezTo>
                  <a:cubicBezTo>
                    <a:pt x="4899" y="1336"/>
                    <a:pt x="4899" y="1336"/>
                    <a:pt x="4899" y="1336"/>
                  </a:cubicBezTo>
                  <a:cubicBezTo>
                    <a:pt x="4899" y="1336"/>
                    <a:pt x="4899" y="1336"/>
                    <a:pt x="4899" y="1336"/>
                  </a:cubicBezTo>
                  <a:cubicBezTo>
                    <a:pt x="4899" y="1336"/>
                    <a:pt x="4899" y="1336"/>
                    <a:pt x="4899" y="1336"/>
                  </a:cubicBezTo>
                  <a:cubicBezTo>
                    <a:pt x="4899" y="1336"/>
                    <a:pt x="4899" y="1336"/>
                    <a:pt x="4899" y="1336"/>
                  </a:cubicBezTo>
                  <a:cubicBezTo>
                    <a:pt x="4899" y="1336"/>
                    <a:pt x="4899" y="1336"/>
                    <a:pt x="4899" y="1336"/>
                  </a:cubicBezTo>
                  <a:cubicBezTo>
                    <a:pt x="4899" y="1336"/>
                    <a:pt x="4899" y="1559"/>
                    <a:pt x="4899" y="1559"/>
                  </a:cubicBezTo>
                  <a:cubicBezTo>
                    <a:pt x="5344" y="2227"/>
                    <a:pt x="5344" y="2227"/>
                    <a:pt x="5344" y="2227"/>
                  </a:cubicBezTo>
                  <a:cubicBezTo>
                    <a:pt x="5567" y="3563"/>
                    <a:pt x="5122" y="4676"/>
                    <a:pt x="3786" y="5344"/>
                  </a:cubicBezTo>
                  <a:cubicBezTo>
                    <a:pt x="3340" y="5567"/>
                    <a:pt x="2895" y="5567"/>
                    <a:pt x="2227" y="5344"/>
                  </a:cubicBezTo>
                  <a:cubicBezTo>
                    <a:pt x="1336" y="5122"/>
                    <a:pt x="1336" y="5122"/>
                    <a:pt x="1336" y="5122"/>
                  </a:cubicBezTo>
                  <a:cubicBezTo>
                    <a:pt x="1336" y="5122"/>
                    <a:pt x="1336" y="5122"/>
                    <a:pt x="1336" y="5122"/>
                  </a:cubicBezTo>
                  <a:cubicBezTo>
                    <a:pt x="1336" y="5122"/>
                    <a:pt x="1336" y="5122"/>
                    <a:pt x="1336" y="5122"/>
                  </a:cubicBezTo>
                  <a:cubicBezTo>
                    <a:pt x="1336" y="5122"/>
                    <a:pt x="1336" y="5122"/>
                    <a:pt x="1336" y="5122"/>
                  </a:cubicBezTo>
                  <a:cubicBezTo>
                    <a:pt x="1336" y="5122"/>
                    <a:pt x="1336" y="5122"/>
                    <a:pt x="1336" y="5122"/>
                  </a:cubicBezTo>
                  <a:cubicBezTo>
                    <a:pt x="0" y="8239"/>
                    <a:pt x="0" y="8239"/>
                    <a:pt x="0" y="8239"/>
                  </a:cubicBezTo>
                  <a:cubicBezTo>
                    <a:pt x="0" y="8239"/>
                    <a:pt x="0" y="8239"/>
                    <a:pt x="0" y="8239"/>
                  </a:cubicBezTo>
                  <a:cubicBezTo>
                    <a:pt x="0" y="8239"/>
                    <a:pt x="0" y="8239"/>
                    <a:pt x="0" y="8239"/>
                  </a:cubicBezTo>
                  <a:cubicBezTo>
                    <a:pt x="0" y="8239"/>
                    <a:pt x="0" y="8239"/>
                    <a:pt x="223" y="8239"/>
                  </a:cubicBezTo>
                  <a:cubicBezTo>
                    <a:pt x="891" y="8685"/>
                    <a:pt x="891" y="8685"/>
                    <a:pt x="891" y="8685"/>
                  </a:cubicBezTo>
                  <a:cubicBezTo>
                    <a:pt x="2004" y="9353"/>
                    <a:pt x="2449" y="10689"/>
                    <a:pt x="2004" y="11802"/>
                  </a:cubicBezTo>
                  <a:cubicBezTo>
                    <a:pt x="1781" y="12470"/>
                    <a:pt x="1336" y="12693"/>
                    <a:pt x="1113" y="13138"/>
                  </a:cubicBezTo>
                  <a:cubicBezTo>
                    <a:pt x="223" y="13361"/>
                    <a:pt x="223" y="13361"/>
                    <a:pt x="223" y="13361"/>
                  </a:cubicBezTo>
                  <a:cubicBezTo>
                    <a:pt x="223" y="13361"/>
                    <a:pt x="223" y="13361"/>
                    <a:pt x="223" y="13361"/>
                  </a:cubicBezTo>
                  <a:cubicBezTo>
                    <a:pt x="223" y="13361"/>
                    <a:pt x="223" y="13361"/>
                    <a:pt x="223" y="13361"/>
                  </a:cubicBezTo>
                  <a:cubicBezTo>
                    <a:pt x="223" y="13361"/>
                    <a:pt x="223" y="13361"/>
                    <a:pt x="223" y="13361"/>
                  </a:cubicBezTo>
                  <a:cubicBezTo>
                    <a:pt x="1559" y="16701"/>
                    <a:pt x="1559" y="16701"/>
                    <a:pt x="1559" y="16701"/>
                  </a:cubicBezTo>
                  <a:cubicBezTo>
                    <a:pt x="1559" y="16701"/>
                    <a:pt x="1559" y="16701"/>
                    <a:pt x="1559" y="16701"/>
                  </a:cubicBezTo>
                  <a:cubicBezTo>
                    <a:pt x="1559" y="16701"/>
                    <a:pt x="1559" y="16701"/>
                    <a:pt x="1559" y="16701"/>
                  </a:cubicBezTo>
                  <a:cubicBezTo>
                    <a:pt x="1559" y="16701"/>
                    <a:pt x="1559" y="16701"/>
                    <a:pt x="1559" y="16701"/>
                  </a:cubicBezTo>
                  <a:cubicBezTo>
                    <a:pt x="1559" y="16701"/>
                    <a:pt x="1559" y="16701"/>
                    <a:pt x="1559" y="16701"/>
                  </a:cubicBezTo>
                  <a:cubicBezTo>
                    <a:pt x="1559" y="16701"/>
                    <a:pt x="1559" y="16701"/>
                    <a:pt x="1559" y="16701"/>
                  </a:cubicBezTo>
                  <a:cubicBezTo>
                    <a:pt x="2449" y="16256"/>
                    <a:pt x="2449" y="16256"/>
                    <a:pt x="2449" y="16256"/>
                  </a:cubicBezTo>
                  <a:cubicBezTo>
                    <a:pt x="3563" y="16033"/>
                    <a:pt x="4899" y="16701"/>
                    <a:pt x="5344" y="17814"/>
                  </a:cubicBezTo>
                  <a:cubicBezTo>
                    <a:pt x="5567" y="18260"/>
                    <a:pt x="5567" y="18928"/>
                    <a:pt x="5567" y="19373"/>
                  </a:cubicBezTo>
                  <a:cubicBezTo>
                    <a:pt x="5122" y="20264"/>
                    <a:pt x="5122" y="20264"/>
                    <a:pt x="5122" y="20264"/>
                  </a:cubicBezTo>
                  <a:cubicBezTo>
                    <a:pt x="5122" y="20264"/>
                    <a:pt x="5122" y="20264"/>
                    <a:pt x="5122" y="20264"/>
                  </a:cubicBezTo>
                  <a:cubicBezTo>
                    <a:pt x="5122" y="20264"/>
                    <a:pt x="5122" y="20264"/>
                    <a:pt x="5122" y="20264"/>
                  </a:cubicBezTo>
                  <a:cubicBezTo>
                    <a:pt x="5122" y="20264"/>
                    <a:pt x="5122" y="20264"/>
                    <a:pt x="5122" y="20264"/>
                  </a:cubicBezTo>
                  <a:cubicBezTo>
                    <a:pt x="5122" y="20264"/>
                    <a:pt x="5122" y="20264"/>
                    <a:pt x="5122" y="20264"/>
                  </a:cubicBezTo>
                  <a:cubicBezTo>
                    <a:pt x="8462" y="21600"/>
                    <a:pt x="8462" y="21600"/>
                    <a:pt x="8462" y="21600"/>
                  </a:cubicBezTo>
                  <a:cubicBezTo>
                    <a:pt x="8462" y="21600"/>
                    <a:pt x="8462" y="21600"/>
                    <a:pt x="8462" y="21600"/>
                  </a:cubicBezTo>
                  <a:cubicBezTo>
                    <a:pt x="8462" y="21600"/>
                    <a:pt x="8462" y="21600"/>
                    <a:pt x="8462" y="21600"/>
                  </a:cubicBezTo>
                  <a:cubicBezTo>
                    <a:pt x="8462" y="21600"/>
                    <a:pt x="8462" y="21600"/>
                    <a:pt x="8462" y="21600"/>
                  </a:cubicBezTo>
                  <a:cubicBezTo>
                    <a:pt x="8685" y="20709"/>
                    <a:pt x="8685" y="20709"/>
                    <a:pt x="8685" y="20709"/>
                  </a:cubicBezTo>
                  <a:cubicBezTo>
                    <a:pt x="9353" y="19596"/>
                    <a:pt x="10689" y="19151"/>
                    <a:pt x="12025" y="19596"/>
                  </a:cubicBezTo>
                  <a:cubicBezTo>
                    <a:pt x="12470" y="19819"/>
                    <a:pt x="12915" y="20264"/>
                    <a:pt x="13138" y="20709"/>
                  </a:cubicBezTo>
                  <a:cubicBezTo>
                    <a:pt x="13584" y="21600"/>
                    <a:pt x="13584" y="21600"/>
                    <a:pt x="13584" y="21600"/>
                  </a:cubicBezTo>
                  <a:cubicBezTo>
                    <a:pt x="13584" y="21600"/>
                    <a:pt x="13584" y="21600"/>
                    <a:pt x="13584" y="21600"/>
                  </a:cubicBezTo>
                  <a:cubicBezTo>
                    <a:pt x="13584" y="21600"/>
                    <a:pt x="13584" y="21600"/>
                    <a:pt x="13584" y="21600"/>
                  </a:cubicBezTo>
                  <a:cubicBezTo>
                    <a:pt x="13584" y="21600"/>
                    <a:pt x="13584" y="21600"/>
                    <a:pt x="13584" y="21600"/>
                  </a:cubicBezTo>
                  <a:cubicBezTo>
                    <a:pt x="16701" y="20264"/>
                    <a:pt x="16701" y="20264"/>
                    <a:pt x="16701" y="20264"/>
                  </a:cubicBezTo>
                  <a:cubicBezTo>
                    <a:pt x="16701" y="20264"/>
                    <a:pt x="16701" y="20264"/>
                    <a:pt x="16701" y="20264"/>
                  </a:cubicBezTo>
                  <a:cubicBezTo>
                    <a:pt x="16701" y="20264"/>
                    <a:pt x="16701" y="20264"/>
                    <a:pt x="16701" y="20264"/>
                  </a:cubicBezTo>
                  <a:cubicBezTo>
                    <a:pt x="16701" y="20264"/>
                    <a:pt x="16701" y="20264"/>
                    <a:pt x="16701" y="20264"/>
                  </a:cubicBezTo>
                  <a:cubicBezTo>
                    <a:pt x="16701" y="20264"/>
                    <a:pt x="16701" y="20264"/>
                    <a:pt x="16701" y="20264"/>
                  </a:cubicBezTo>
                  <a:cubicBezTo>
                    <a:pt x="16701" y="20041"/>
                    <a:pt x="16701" y="20041"/>
                    <a:pt x="16701" y="20041"/>
                  </a:cubicBezTo>
                  <a:cubicBezTo>
                    <a:pt x="16256" y="19373"/>
                    <a:pt x="16256" y="19373"/>
                    <a:pt x="16256" y="19373"/>
                  </a:cubicBezTo>
                  <a:cubicBezTo>
                    <a:pt x="16033" y="18037"/>
                    <a:pt x="16701" y="16701"/>
                    <a:pt x="17814" y="16256"/>
                  </a:cubicBezTo>
                  <a:close/>
                  <a:moveTo>
                    <a:pt x="12470" y="14697"/>
                  </a:moveTo>
                  <a:cubicBezTo>
                    <a:pt x="10466" y="15588"/>
                    <a:pt x="7794" y="14474"/>
                    <a:pt x="6903" y="12470"/>
                  </a:cubicBezTo>
                  <a:cubicBezTo>
                    <a:pt x="6012" y="10243"/>
                    <a:pt x="7126" y="7794"/>
                    <a:pt x="9130" y="6903"/>
                  </a:cubicBezTo>
                  <a:cubicBezTo>
                    <a:pt x="11357" y="6012"/>
                    <a:pt x="13806" y="6903"/>
                    <a:pt x="14697" y="9130"/>
                  </a:cubicBezTo>
                  <a:cubicBezTo>
                    <a:pt x="15588" y="11357"/>
                    <a:pt x="14697" y="13806"/>
                    <a:pt x="12470" y="1469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  <p:sp>
          <p:nvSpPr>
            <p:cNvPr id="66" name="Freeform 46"/>
            <p:cNvSpPr/>
            <p:nvPr/>
          </p:nvSpPr>
          <p:spPr>
            <a:xfrm>
              <a:off x="5574707" y="4568971"/>
              <a:ext cx="106045" cy="106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784"/>
                  </a:moveTo>
                  <a:cubicBezTo>
                    <a:pt x="21600" y="8816"/>
                    <a:pt x="21600" y="8816"/>
                    <a:pt x="21600" y="8816"/>
                  </a:cubicBezTo>
                  <a:cubicBezTo>
                    <a:pt x="18955" y="8816"/>
                    <a:pt x="18955" y="8816"/>
                    <a:pt x="18955" y="8816"/>
                  </a:cubicBezTo>
                  <a:cubicBezTo>
                    <a:pt x="18955" y="7935"/>
                    <a:pt x="18514" y="7053"/>
                    <a:pt x="18073" y="6612"/>
                  </a:cubicBezTo>
                  <a:cubicBezTo>
                    <a:pt x="19837" y="4849"/>
                    <a:pt x="19837" y="4849"/>
                    <a:pt x="19837" y="4849"/>
                  </a:cubicBezTo>
                  <a:cubicBezTo>
                    <a:pt x="16751" y="1763"/>
                    <a:pt x="16751" y="1763"/>
                    <a:pt x="16751" y="1763"/>
                  </a:cubicBezTo>
                  <a:cubicBezTo>
                    <a:pt x="14988" y="3527"/>
                    <a:pt x="14988" y="3527"/>
                    <a:pt x="14988" y="3527"/>
                  </a:cubicBezTo>
                  <a:cubicBezTo>
                    <a:pt x="14547" y="3086"/>
                    <a:pt x="13665" y="2645"/>
                    <a:pt x="12784" y="2204"/>
                  </a:cubicBezTo>
                  <a:cubicBezTo>
                    <a:pt x="12784" y="0"/>
                    <a:pt x="12784" y="0"/>
                    <a:pt x="12784" y="0"/>
                  </a:cubicBezTo>
                  <a:cubicBezTo>
                    <a:pt x="8376" y="0"/>
                    <a:pt x="8376" y="0"/>
                    <a:pt x="8376" y="0"/>
                  </a:cubicBezTo>
                  <a:cubicBezTo>
                    <a:pt x="8376" y="2204"/>
                    <a:pt x="8376" y="2204"/>
                    <a:pt x="8376" y="2204"/>
                  </a:cubicBezTo>
                  <a:cubicBezTo>
                    <a:pt x="7494" y="2645"/>
                    <a:pt x="7053" y="3086"/>
                    <a:pt x="6171" y="3527"/>
                  </a:cubicBezTo>
                  <a:cubicBezTo>
                    <a:pt x="4408" y="1763"/>
                    <a:pt x="4408" y="1763"/>
                    <a:pt x="4408" y="1763"/>
                  </a:cubicBezTo>
                  <a:cubicBezTo>
                    <a:pt x="1322" y="4849"/>
                    <a:pt x="1322" y="4849"/>
                    <a:pt x="1322" y="4849"/>
                  </a:cubicBezTo>
                  <a:cubicBezTo>
                    <a:pt x="3086" y="6612"/>
                    <a:pt x="3086" y="6612"/>
                    <a:pt x="3086" y="6612"/>
                  </a:cubicBezTo>
                  <a:cubicBezTo>
                    <a:pt x="2645" y="7053"/>
                    <a:pt x="2645" y="7935"/>
                    <a:pt x="2204" y="8816"/>
                  </a:cubicBezTo>
                  <a:cubicBezTo>
                    <a:pt x="0" y="8816"/>
                    <a:pt x="0" y="8816"/>
                    <a:pt x="0" y="8816"/>
                  </a:cubicBezTo>
                  <a:cubicBezTo>
                    <a:pt x="0" y="12784"/>
                    <a:pt x="0" y="12784"/>
                    <a:pt x="0" y="12784"/>
                  </a:cubicBezTo>
                  <a:cubicBezTo>
                    <a:pt x="2204" y="12784"/>
                    <a:pt x="2204" y="12784"/>
                    <a:pt x="2204" y="12784"/>
                  </a:cubicBezTo>
                  <a:cubicBezTo>
                    <a:pt x="2645" y="13665"/>
                    <a:pt x="2645" y="14547"/>
                    <a:pt x="3086" y="15429"/>
                  </a:cubicBezTo>
                  <a:cubicBezTo>
                    <a:pt x="1322" y="16751"/>
                    <a:pt x="1322" y="16751"/>
                    <a:pt x="1322" y="16751"/>
                  </a:cubicBezTo>
                  <a:cubicBezTo>
                    <a:pt x="4408" y="19837"/>
                    <a:pt x="4408" y="19837"/>
                    <a:pt x="4408" y="19837"/>
                  </a:cubicBezTo>
                  <a:cubicBezTo>
                    <a:pt x="6171" y="18073"/>
                    <a:pt x="6171" y="18073"/>
                    <a:pt x="6171" y="18073"/>
                  </a:cubicBezTo>
                  <a:cubicBezTo>
                    <a:pt x="7053" y="18514"/>
                    <a:pt x="7494" y="18955"/>
                    <a:pt x="8376" y="18955"/>
                  </a:cubicBezTo>
                  <a:cubicBezTo>
                    <a:pt x="8376" y="21600"/>
                    <a:pt x="8376" y="21600"/>
                    <a:pt x="8376" y="21600"/>
                  </a:cubicBezTo>
                  <a:cubicBezTo>
                    <a:pt x="12784" y="21600"/>
                    <a:pt x="12784" y="21600"/>
                    <a:pt x="12784" y="21600"/>
                  </a:cubicBezTo>
                  <a:cubicBezTo>
                    <a:pt x="12784" y="18955"/>
                    <a:pt x="12784" y="18955"/>
                    <a:pt x="12784" y="18955"/>
                  </a:cubicBezTo>
                  <a:cubicBezTo>
                    <a:pt x="13665" y="18955"/>
                    <a:pt x="14547" y="18514"/>
                    <a:pt x="14988" y="18073"/>
                  </a:cubicBezTo>
                  <a:cubicBezTo>
                    <a:pt x="16751" y="19837"/>
                    <a:pt x="16751" y="19837"/>
                    <a:pt x="16751" y="19837"/>
                  </a:cubicBezTo>
                  <a:cubicBezTo>
                    <a:pt x="19837" y="16751"/>
                    <a:pt x="19837" y="16751"/>
                    <a:pt x="19837" y="16751"/>
                  </a:cubicBezTo>
                  <a:cubicBezTo>
                    <a:pt x="18073" y="14988"/>
                    <a:pt x="18073" y="14988"/>
                    <a:pt x="18073" y="14988"/>
                  </a:cubicBezTo>
                  <a:cubicBezTo>
                    <a:pt x="18514" y="14547"/>
                    <a:pt x="18955" y="13665"/>
                    <a:pt x="18955" y="12784"/>
                  </a:cubicBezTo>
                  <a:lnTo>
                    <a:pt x="21600" y="12784"/>
                  </a:lnTo>
                  <a:close/>
                  <a:moveTo>
                    <a:pt x="10580" y="14106"/>
                  </a:moveTo>
                  <a:cubicBezTo>
                    <a:pt x="8816" y="14106"/>
                    <a:pt x="7494" y="12343"/>
                    <a:pt x="7494" y="10580"/>
                  </a:cubicBezTo>
                  <a:cubicBezTo>
                    <a:pt x="7494" y="8816"/>
                    <a:pt x="8816" y="7494"/>
                    <a:pt x="10580" y="7494"/>
                  </a:cubicBezTo>
                  <a:cubicBezTo>
                    <a:pt x="12343" y="7494"/>
                    <a:pt x="13665" y="8816"/>
                    <a:pt x="13665" y="10580"/>
                  </a:cubicBezTo>
                  <a:cubicBezTo>
                    <a:pt x="13665" y="12343"/>
                    <a:pt x="12343" y="14106"/>
                    <a:pt x="10580" y="1410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947541" y="1921508"/>
            <a:ext cx="255054" cy="276994"/>
            <a:chOff x="10949112" y="2182987"/>
            <a:chExt cx="255054" cy="276994"/>
          </a:xfrm>
        </p:grpSpPr>
        <p:sp>
          <p:nvSpPr>
            <p:cNvPr id="68" name="Freeform 107"/>
            <p:cNvSpPr/>
            <p:nvPr/>
          </p:nvSpPr>
          <p:spPr>
            <a:xfrm>
              <a:off x="10949112" y="2182987"/>
              <a:ext cx="255054" cy="127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39" y="0"/>
                  </a:moveTo>
                  <a:lnTo>
                    <a:pt x="0" y="10646"/>
                  </a:lnTo>
                  <a:lnTo>
                    <a:pt x="10839" y="21600"/>
                  </a:lnTo>
                  <a:lnTo>
                    <a:pt x="21600" y="10646"/>
                  </a:lnTo>
                  <a:lnTo>
                    <a:pt x="10839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  <p:sp>
          <p:nvSpPr>
            <p:cNvPr id="69" name="Freeform 108"/>
            <p:cNvSpPr/>
            <p:nvPr/>
          </p:nvSpPr>
          <p:spPr>
            <a:xfrm>
              <a:off x="10949112" y="2282631"/>
              <a:ext cx="112444" cy="177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697"/>
                  </a:moveTo>
                  <a:lnTo>
                    <a:pt x="21600" y="21600"/>
                  </a:lnTo>
                  <a:lnTo>
                    <a:pt x="21600" y="6569"/>
                  </a:lnTo>
                  <a:lnTo>
                    <a:pt x="0" y="0"/>
                  </a:lnTo>
                  <a:lnTo>
                    <a:pt x="0" y="1469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  <p:sp>
          <p:nvSpPr>
            <p:cNvPr id="70" name="Freeform 109"/>
            <p:cNvSpPr/>
            <p:nvPr/>
          </p:nvSpPr>
          <p:spPr>
            <a:xfrm>
              <a:off x="11091723" y="2282631"/>
              <a:ext cx="112443" cy="177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4697"/>
                  </a:lnTo>
                  <a:lnTo>
                    <a:pt x="21600" y="0"/>
                  </a:lnTo>
                  <a:lnTo>
                    <a:pt x="0" y="656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t">
              <a:noAutofit/>
            </a:bodyPr>
            <a:lstStyle/>
            <a:p>
              <a:endParaRPr sz="900">
                <a:cs typeface="+mn-ea"/>
                <a:sym typeface="+mn-lt"/>
              </a:endParaRPr>
            </a:p>
          </p:txBody>
        </p:sp>
      </p:grpSp>
      <p:sp>
        <p:nvSpPr>
          <p:cNvPr id="71" name="Freeform 31"/>
          <p:cNvSpPr/>
          <p:nvPr/>
        </p:nvSpPr>
        <p:spPr>
          <a:xfrm>
            <a:off x="5938015" y="4055418"/>
            <a:ext cx="276994" cy="276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970" y="6558"/>
                </a:moveTo>
                <a:lnTo>
                  <a:pt x="14970" y="0"/>
                </a:lnTo>
                <a:lnTo>
                  <a:pt x="0" y="0"/>
                </a:lnTo>
                <a:lnTo>
                  <a:pt x="0" y="15042"/>
                </a:lnTo>
                <a:lnTo>
                  <a:pt x="6558" y="15042"/>
                </a:lnTo>
                <a:lnTo>
                  <a:pt x="6558" y="21600"/>
                </a:lnTo>
                <a:lnTo>
                  <a:pt x="21600" y="21600"/>
                </a:lnTo>
                <a:lnTo>
                  <a:pt x="21600" y="6558"/>
                </a:lnTo>
                <a:lnTo>
                  <a:pt x="14970" y="6558"/>
                </a:lnTo>
                <a:close/>
                <a:moveTo>
                  <a:pt x="2709" y="12190"/>
                </a:moveTo>
                <a:lnTo>
                  <a:pt x="2709" y="2709"/>
                </a:lnTo>
                <a:lnTo>
                  <a:pt x="12119" y="2709"/>
                </a:lnTo>
                <a:lnTo>
                  <a:pt x="12119" y="6558"/>
                </a:lnTo>
                <a:lnTo>
                  <a:pt x="6558" y="6558"/>
                </a:lnTo>
                <a:lnTo>
                  <a:pt x="6558" y="12190"/>
                </a:lnTo>
                <a:lnTo>
                  <a:pt x="2709" y="12190"/>
                </a:lnTo>
                <a:close/>
                <a:moveTo>
                  <a:pt x="18891" y="18891"/>
                </a:moveTo>
                <a:lnTo>
                  <a:pt x="9410" y="18891"/>
                </a:lnTo>
                <a:lnTo>
                  <a:pt x="9410" y="9481"/>
                </a:lnTo>
                <a:lnTo>
                  <a:pt x="18891" y="9481"/>
                </a:lnTo>
                <a:lnTo>
                  <a:pt x="18891" y="18891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20" tIns="45720" rIns="45720" bIns="45720" numCol="1" anchor="t">
            <a:noAutofit/>
          </a:bodyPr>
          <a:lstStyle/>
          <a:p>
            <a:endParaRPr sz="900">
              <a:cs typeface="+mn-ea"/>
              <a:sym typeface="+mn-lt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970895" y="4072887"/>
            <a:ext cx="4222752" cy="587305"/>
            <a:chOff x="6651776" y="5454154"/>
            <a:chExt cx="4222752" cy="587305"/>
          </a:xfrm>
          <a:solidFill>
            <a:srgbClr val="91CEF4"/>
          </a:solidFill>
        </p:grpSpPr>
        <p:sp>
          <p:nvSpPr>
            <p:cNvPr id="74" name="矩形 73"/>
            <p:cNvSpPr/>
            <p:nvPr/>
          </p:nvSpPr>
          <p:spPr>
            <a:xfrm>
              <a:off x="6664476" y="5454154"/>
              <a:ext cx="4210052" cy="587305"/>
            </a:xfrm>
            <a:prstGeom prst="rect">
              <a:avLst/>
            </a:prstGeom>
            <a:solidFill>
              <a:srgbClr val="91CEF4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6651776" y="5575447"/>
              <a:ext cx="422275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000" kern="100" dirty="0">
                  <a:solidFill>
                    <a:schemeClr val="bg1"/>
                  </a:solidFill>
                  <a:cs typeface="+mn-ea"/>
                  <a:sym typeface="+mn-lt"/>
                </a:rPr>
                <a:t>我对岗位的认知  </a:t>
              </a:r>
              <a:r>
                <a:rPr lang="en-US" altLang="zh-CN" kern="100" dirty="0">
                  <a:solidFill>
                    <a:schemeClr val="bg1"/>
                  </a:solidFill>
                  <a:cs typeface="+mn-ea"/>
                  <a:sym typeface="+mn-lt"/>
                </a:rPr>
                <a:t>Enter the</a:t>
              </a:r>
              <a:r>
                <a:rPr lang="zh-CN" altLang="en-US" kern="1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kern="100" dirty="0">
                  <a:solidFill>
                    <a:schemeClr val="bg1"/>
                  </a:solidFill>
                  <a:cs typeface="+mn-ea"/>
                  <a:sym typeface="+mn-lt"/>
                </a:rPr>
                <a:t>title</a:t>
              </a:r>
              <a:r>
                <a:rPr lang="zh-CN" altLang="en-US" kern="1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kern="100" dirty="0">
                  <a:solidFill>
                    <a:schemeClr val="bg1"/>
                  </a:solidFill>
                  <a:cs typeface="+mn-ea"/>
                  <a:sym typeface="+mn-lt"/>
                </a:rPr>
                <a:t>here</a:t>
              </a:r>
              <a:endParaRPr lang="zh-CN" altLang="en-US" sz="2000" kern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866616" y="383933"/>
            <a:ext cx="2458768" cy="662893"/>
            <a:chOff x="4879315" y="399355"/>
            <a:chExt cx="2458768" cy="662893"/>
          </a:xfrm>
        </p:grpSpPr>
        <p:sp>
          <p:nvSpPr>
            <p:cNvPr id="81" name="矩形 80"/>
            <p:cNvSpPr/>
            <p:nvPr/>
          </p:nvSpPr>
          <p:spPr bwMode="auto">
            <a:xfrm>
              <a:off x="5012398" y="399355"/>
              <a:ext cx="220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我对岗位的认知</a:t>
              </a: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4879315" y="785249"/>
              <a:ext cx="2458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Enter your title to add here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6565151" y="1680151"/>
            <a:ext cx="4365318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在以后的工作中不断学习业务知识，透过多看、多学、多练来不断的提高自己的各项业务技能。</a:t>
            </a:r>
          </a:p>
        </p:txBody>
      </p:sp>
      <p:sp>
        <p:nvSpPr>
          <p:cNvPr id="84" name="矩形 83"/>
          <p:cNvSpPr/>
          <p:nvPr/>
        </p:nvSpPr>
        <p:spPr>
          <a:xfrm>
            <a:off x="6565151" y="3828627"/>
            <a:ext cx="436531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认真学习有关专业知识，参考一些文件及以往的资料，试着写心得体会，并向前辈请教写作相关的知识。</a:t>
            </a:r>
          </a:p>
        </p:txBody>
      </p:sp>
      <p:sp>
        <p:nvSpPr>
          <p:cNvPr id="85" name="矩形 84"/>
          <p:cNvSpPr/>
          <p:nvPr/>
        </p:nvSpPr>
        <p:spPr>
          <a:xfrm>
            <a:off x="6565151" y="2737935"/>
            <a:ext cx="4365318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提高自己解决实际问题的潜力，并在工作过程中慢慢克服急躁情绪，热情、细致地的对待每一项工作。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7625" y="1742474"/>
            <a:ext cx="3892822" cy="4508689"/>
            <a:chOff x="825725" y="1590074"/>
            <a:chExt cx="3892822" cy="4508689"/>
          </a:xfrm>
        </p:grpSpPr>
        <p:sp>
          <p:nvSpPr>
            <p:cNvPr id="8" name="圆角矩形 7"/>
            <p:cNvSpPr/>
            <p:nvPr/>
          </p:nvSpPr>
          <p:spPr>
            <a:xfrm>
              <a:off x="4658313" y="1590074"/>
              <a:ext cx="60234" cy="729943"/>
            </a:xfrm>
            <a:prstGeom prst="roundRect">
              <a:avLst>
                <a:gd name="adj" fmla="val 50000"/>
              </a:avLst>
            </a:prstGeom>
            <a:solidFill>
              <a:srgbClr val="91C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圆角矩形 20"/>
            <p:cNvSpPr/>
            <p:nvPr/>
          </p:nvSpPr>
          <p:spPr>
            <a:xfrm>
              <a:off x="4658313" y="2785783"/>
              <a:ext cx="60234" cy="729943"/>
            </a:xfrm>
            <a:prstGeom prst="roundRect">
              <a:avLst>
                <a:gd name="adj" fmla="val 50000"/>
              </a:avLst>
            </a:prstGeom>
            <a:solidFill>
              <a:srgbClr val="5B84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圆角矩形 21"/>
            <p:cNvSpPr/>
            <p:nvPr/>
          </p:nvSpPr>
          <p:spPr>
            <a:xfrm>
              <a:off x="4658313" y="4149190"/>
              <a:ext cx="60234" cy="729943"/>
            </a:xfrm>
            <a:prstGeom prst="roundRect">
              <a:avLst>
                <a:gd name="adj" fmla="val 50000"/>
              </a:avLst>
            </a:prstGeom>
            <a:solidFill>
              <a:srgbClr val="91C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圆角矩形 22"/>
            <p:cNvSpPr/>
            <p:nvPr/>
          </p:nvSpPr>
          <p:spPr>
            <a:xfrm>
              <a:off x="4658313" y="5368820"/>
              <a:ext cx="60234" cy="729943"/>
            </a:xfrm>
            <a:prstGeom prst="roundRect">
              <a:avLst>
                <a:gd name="adj" fmla="val 50000"/>
              </a:avLst>
            </a:prstGeom>
            <a:solidFill>
              <a:srgbClr val="5B84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169781" y="1753982"/>
              <a:ext cx="838656" cy="838656"/>
            </a:xfrm>
            <a:prstGeom prst="ellipse">
              <a:avLst/>
            </a:prstGeom>
            <a:solidFill>
              <a:srgbClr val="91CEF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456019" y="2790748"/>
              <a:ext cx="838656" cy="838656"/>
            </a:xfrm>
            <a:prstGeom prst="ellipse">
              <a:avLst/>
            </a:prstGeom>
            <a:solidFill>
              <a:srgbClr val="5B84C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343194" y="3989984"/>
              <a:ext cx="838656" cy="838656"/>
            </a:xfrm>
            <a:prstGeom prst="ellipse">
              <a:avLst/>
            </a:prstGeom>
            <a:solidFill>
              <a:srgbClr val="91CEF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169781" y="5100434"/>
              <a:ext cx="838656" cy="838656"/>
            </a:xfrm>
            <a:prstGeom prst="ellipse">
              <a:avLst/>
            </a:prstGeom>
            <a:solidFill>
              <a:srgbClr val="5B84C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3" name="直接连接符 22"/>
            <p:cNvCxnSpPr>
              <a:endCxn id="19" idx="3"/>
            </p:cNvCxnSpPr>
            <p:nvPr/>
          </p:nvCxnSpPr>
          <p:spPr>
            <a:xfrm flipV="1">
              <a:off x="2019980" y="2469820"/>
              <a:ext cx="1272619" cy="799288"/>
            </a:xfrm>
            <a:prstGeom prst="line">
              <a:avLst/>
            </a:prstGeom>
            <a:ln w="28575">
              <a:solidFill>
                <a:srgbClr val="91CEF4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280025" y="4071477"/>
              <a:ext cx="1622727" cy="399644"/>
            </a:xfrm>
            <a:prstGeom prst="line">
              <a:avLst/>
            </a:prstGeom>
            <a:ln w="28575">
              <a:solidFill>
                <a:srgbClr val="91CEF4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019980" y="4423964"/>
              <a:ext cx="1272619" cy="799288"/>
            </a:xfrm>
            <a:prstGeom prst="line">
              <a:avLst/>
            </a:prstGeom>
            <a:ln w="28575">
              <a:solidFill>
                <a:srgbClr val="91CEF4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2280025" y="3228516"/>
              <a:ext cx="1622727" cy="399644"/>
            </a:xfrm>
            <a:prstGeom prst="line">
              <a:avLst/>
            </a:prstGeom>
            <a:ln w="28575">
              <a:solidFill>
                <a:srgbClr val="91CEF4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825725" y="3091761"/>
              <a:ext cx="1480457" cy="1480457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955380" y="3221205"/>
              <a:ext cx="1217613" cy="12176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33069" y="3440302"/>
              <a:ext cx="10685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岗位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认知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3437345" y="5357762"/>
              <a:ext cx="324000" cy="324000"/>
              <a:chOff x="8853701" y="4032898"/>
              <a:chExt cx="398120" cy="398120"/>
            </a:xfrm>
          </p:grpSpPr>
          <p:sp>
            <p:nvSpPr>
              <p:cNvPr id="37" name="Freeform 51"/>
              <p:cNvSpPr/>
              <p:nvPr/>
            </p:nvSpPr>
            <p:spPr>
              <a:xfrm>
                <a:off x="8853701" y="4032898"/>
                <a:ext cx="398120" cy="398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11" y="19889"/>
                    </a:moveTo>
                    <a:lnTo>
                      <a:pt x="1711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89"/>
                    </a:lnTo>
                    <a:lnTo>
                      <a:pt x="1711" y="1988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endParaRPr sz="900">
                  <a:cs typeface="+mn-ea"/>
                  <a:sym typeface="+mn-lt"/>
                </a:endParaRPr>
              </a:p>
            </p:txBody>
          </p:sp>
          <p:sp>
            <p:nvSpPr>
              <p:cNvPr id="38" name="Freeform 52"/>
              <p:cNvSpPr/>
              <p:nvPr/>
            </p:nvSpPr>
            <p:spPr>
              <a:xfrm>
                <a:off x="8916769" y="4101222"/>
                <a:ext cx="335051" cy="2299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555" y="21600"/>
                    </a:moveTo>
                    <a:lnTo>
                      <a:pt x="17788" y="6418"/>
                    </a:lnTo>
                    <a:lnTo>
                      <a:pt x="21600" y="12837"/>
                    </a:lnTo>
                    <a:lnTo>
                      <a:pt x="21600" y="6418"/>
                    </a:lnTo>
                    <a:lnTo>
                      <a:pt x="17788" y="0"/>
                    </a:lnTo>
                    <a:lnTo>
                      <a:pt x="8555" y="15182"/>
                    </a:lnTo>
                    <a:lnTo>
                      <a:pt x="4574" y="8393"/>
                    </a:lnTo>
                    <a:lnTo>
                      <a:pt x="0" y="8393"/>
                    </a:lnTo>
                    <a:lnTo>
                      <a:pt x="0" y="12837"/>
                    </a:lnTo>
                    <a:lnTo>
                      <a:pt x="3219" y="12837"/>
                    </a:lnTo>
                    <a:lnTo>
                      <a:pt x="8555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endParaRPr sz="900"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3682135" y="3042007"/>
              <a:ext cx="396805" cy="304830"/>
              <a:chOff x="6817121" y="4159230"/>
              <a:chExt cx="396805" cy="304830"/>
            </a:xfrm>
          </p:grpSpPr>
          <p:sp>
            <p:nvSpPr>
              <p:cNvPr id="40" name="Rectangle 58"/>
              <p:cNvSpPr/>
              <p:nvPr/>
            </p:nvSpPr>
            <p:spPr>
              <a:xfrm>
                <a:off x="6817121" y="4432525"/>
                <a:ext cx="396805" cy="315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endParaRPr sz="900">
                  <a:cs typeface="+mn-ea"/>
                  <a:sym typeface="+mn-lt"/>
                </a:endParaRPr>
              </a:p>
            </p:txBody>
          </p:sp>
          <p:sp>
            <p:nvSpPr>
              <p:cNvPr id="42" name="Rectangle 59"/>
              <p:cNvSpPr/>
              <p:nvPr/>
            </p:nvSpPr>
            <p:spPr>
              <a:xfrm>
                <a:off x="6968223" y="4159230"/>
                <a:ext cx="93288" cy="2430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endParaRPr sz="900">
                  <a:cs typeface="+mn-ea"/>
                  <a:sym typeface="+mn-lt"/>
                </a:endParaRPr>
              </a:p>
            </p:txBody>
          </p:sp>
          <p:sp>
            <p:nvSpPr>
              <p:cNvPr id="48" name="Rectangle 60"/>
              <p:cNvSpPr/>
              <p:nvPr/>
            </p:nvSpPr>
            <p:spPr>
              <a:xfrm>
                <a:off x="6853911" y="4249890"/>
                <a:ext cx="93288" cy="1524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endParaRPr sz="900">
                  <a:cs typeface="+mn-ea"/>
                  <a:sym typeface="+mn-lt"/>
                </a:endParaRPr>
              </a:p>
            </p:txBody>
          </p:sp>
          <p:sp>
            <p:nvSpPr>
              <p:cNvPr id="49" name="Rectangle 61"/>
              <p:cNvSpPr/>
              <p:nvPr/>
            </p:nvSpPr>
            <p:spPr>
              <a:xfrm>
                <a:off x="7083848" y="4311645"/>
                <a:ext cx="93289" cy="9066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endParaRPr sz="900">
                  <a:cs typeface="+mn-ea"/>
                  <a:sym typeface="+mn-lt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3588862" y="4242549"/>
              <a:ext cx="360000" cy="360001"/>
              <a:chOff x="5848808" y="3836691"/>
              <a:chExt cx="398120" cy="398121"/>
            </a:xfrm>
          </p:grpSpPr>
          <p:sp>
            <p:nvSpPr>
              <p:cNvPr id="51" name="Freeform 62"/>
              <p:cNvSpPr/>
              <p:nvPr/>
            </p:nvSpPr>
            <p:spPr>
              <a:xfrm>
                <a:off x="5848808" y="3836692"/>
                <a:ext cx="366585" cy="398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34" y="11981"/>
                    </a:moveTo>
                    <a:cubicBezTo>
                      <a:pt x="10434" y="2869"/>
                      <a:pt x="10434" y="2869"/>
                      <a:pt x="10434" y="2869"/>
                    </a:cubicBezTo>
                    <a:cubicBezTo>
                      <a:pt x="10434" y="0"/>
                      <a:pt x="10434" y="0"/>
                      <a:pt x="10434" y="0"/>
                    </a:cubicBezTo>
                    <a:cubicBezTo>
                      <a:pt x="10434" y="0"/>
                      <a:pt x="10434" y="0"/>
                      <a:pt x="10434" y="0"/>
                    </a:cubicBezTo>
                    <a:cubicBezTo>
                      <a:pt x="4576" y="675"/>
                      <a:pt x="0" y="5231"/>
                      <a:pt x="0" y="10800"/>
                    </a:cubicBezTo>
                    <a:cubicBezTo>
                      <a:pt x="0" y="16706"/>
                      <a:pt x="5308" y="21600"/>
                      <a:pt x="11715" y="21600"/>
                    </a:cubicBezTo>
                    <a:cubicBezTo>
                      <a:pt x="11715" y="21600"/>
                      <a:pt x="11715" y="21600"/>
                      <a:pt x="11715" y="21600"/>
                    </a:cubicBezTo>
                    <a:cubicBezTo>
                      <a:pt x="11715" y="21600"/>
                      <a:pt x="11715" y="21600"/>
                      <a:pt x="11715" y="21600"/>
                    </a:cubicBezTo>
                    <a:cubicBezTo>
                      <a:pt x="15925" y="21600"/>
                      <a:pt x="19586" y="19575"/>
                      <a:pt x="21600" y="16537"/>
                    </a:cubicBezTo>
                    <a:cubicBezTo>
                      <a:pt x="21600" y="16537"/>
                      <a:pt x="21600" y="16537"/>
                      <a:pt x="21600" y="16537"/>
                    </a:cubicBezTo>
                    <a:lnTo>
                      <a:pt x="10434" y="11981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endParaRPr sz="900">
                  <a:cs typeface="+mn-ea"/>
                  <a:sym typeface="+mn-lt"/>
                </a:endParaRPr>
              </a:p>
            </p:txBody>
          </p:sp>
          <p:sp>
            <p:nvSpPr>
              <p:cNvPr id="52" name="Freeform 63"/>
              <p:cNvSpPr/>
              <p:nvPr/>
            </p:nvSpPr>
            <p:spPr>
              <a:xfrm>
                <a:off x="6069547" y="3836691"/>
                <a:ext cx="177381" cy="260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3857"/>
                      <a:pt x="0" y="3857"/>
                      <a:pt x="0" y="3857"/>
                    </a:cubicBezTo>
                    <a:cubicBezTo>
                      <a:pt x="9095" y="4629"/>
                      <a:pt x="15916" y="10029"/>
                      <a:pt x="15916" y="16457"/>
                    </a:cubicBezTo>
                    <a:cubicBezTo>
                      <a:pt x="15916" y="17743"/>
                      <a:pt x="15916" y="19029"/>
                      <a:pt x="15158" y="20314"/>
                    </a:cubicBezTo>
                    <a:cubicBezTo>
                      <a:pt x="20463" y="21600"/>
                      <a:pt x="20463" y="21600"/>
                      <a:pt x="20463" y="21600"/>
                    </a:cubicBezTo>
                    <a:cubicBezTo>
                      <a:pt x="21221" y="20057"/>
                      <a:pt x="21600" y="18257"/>
                      <a:pt x="21600" y="16457"/>
                    </a:cubicBezTo>
                    <a:cubicBezTo>
                      <a:pt x="21600" y="7971"/>
                      <a:pt x="12126" y="102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endParaRPr sz="900">
                  <a:cs typeface="+mn-ea"/>
                  <a:sym typeface="+mn-lt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3427109" y="1998610"/>
              <a:ext cx="360000" cy="360000"/>
              <a:chOff x="5672694" y="4032898"/>
              <a:chExt cx="396805" cy="398120"/>
            </a:xfrm>
          </p:grpSpPr>
          <p:sp>
            <p:nvSpPr>
              <p:cNvPr id="54" name="Freeform 64"/>
              <p:cNvSpPr/>
              <p:nvPr/>
            </p:nvSpPr>
            <p:spPr>
              <a:xfrm>
                <a:off x="5672694" y="4032898"/>
                <a:ext cx="366585" cy="3981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34" y="11981"/>
                    </a:moveTo>
                    <a:cubicBezTo>
                      <a:pt x="10434" y="2869"/>
                      <a:pt x="10434" y="2869"/>
                      <a:pt x="10434" y="2869"/>
                    </a:cubicBezTo>
                    <a:cubicBezTo>
                      <a:pt x="10434" y="0"/>
                      <a:pt x="10434" y="0"/>
                      <a:pt x="10434" y="0"/>
                    </a:cubicBezTo>
                    <a:cubicBezTo>
                      <a:pt x="10434" y="0"/>
                      <a:pt x="10434" y="0"/>
                      <a:pt x="10434" y="0"/>
                    </a:cubicBezTo>
                    <a:cubicBezTo>
                      <a:pt x="4576" y="675"/>
                      <a:pt x="0" y="5231"/>
                      <a:pt x="0" y="10800"/>
                    </a:cubicBezTo>
                    <a:cubicBezTo>
                      <a:pt x="0" y="16706"/>
                      <a:pt x="5308" y="21600"/>
                      <a:pt x="11715" y="21600"/>
                    </a:cubicBezTo>
                    <a:cubicBezTo>
                      <a:pt x="11715" y="21600"/>
                      <a:pt x="11715" y="21600"/>
                      <a:pt x="11715" y="21600"/>
                    </a:cubicBezTo>
                    <a:cubicBezTo>
                      <a:pt x="11715" y="21600"/>
                      <a:pt x="11715" y="21600"/>
                      <a:pt x="11715" y="21600"/>
                    </a:cubicBezTo>
                    <a:cubicBezTo>
                      <a:pt x="15925" y="21600"/>
                      <a:pt x="19586" y="19575"/>
                      <a:pt x="21600" y="16537"/>
                    </a:cubicBezTo>
                    <a:cubicBezTo>
                      <a:pt x="21600" y="16537"/>
                      <a:pt x="21600" y="16537"/>
                      <a:pt x="21600" y="16537"/>
                    </a:cubicBezTo>
                    <a:lnTo>
                      <a:pt x="10434" y="11981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endParaRPr sz="900">
                  <a:cs typeface="+mn-ea"/>
                  <a:sym typeface="+mn-lt"/>
                </a:endParaRPr>
              </a:p>
            </p:txBody>
          </p:sp>
          <p:sp>
            <p:nvSpPr>
              <p:cNvPr id="55" name="Freeform 65"/>
              <p:cNvSpPr/>
              <p:nvPr/>
            </p:nvSpPr>
            <p:spPr>
              <a:xfrm>
                <a:off x="5893433" y="4032898"/>
                <a:ext cx="176066" cy="260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371"/>
                      <a:pt x="0" y="4371"/>
                      <a:pt x="0" y="4371"/>
                    </a:cubicBezTo>
                    <a:cubicBezTo>
                      <a:pt x="0" y="15943"/>
                      <a:pt x="0" y="15943"/>
                      <a:pt x="0" y="15943"/>
                    </a:cubicBezTo>
                    <a:cubicBezTo>
                      <a:pt x="20084" y="21600"/>
                      <a:pt x="20084" y="21600"/>
                      <a:pt x="20084" y="21600"/>
                    </a:cubicBezTo>
                    <a:cubicBezTo>
                      <a:pt x="20084" y="21600"/>
                      <a:pt x="20084" y="21600"/>
                      <a:pt x="20084" y="21600"/>
                    </a:cubicBezTo>
                    <a:cubicBezTo>
                      <a:pt x="20084" y="21600"/>
                      <a:pt x="20084" y="21600"/>
                      <a:pt x="20084" y="21600"/>
                    </a:cubicBezTo>
                    <a:cubicBezTo>
                      <a:pt x="20084" y="21600"/>
                      <a:pt x="20084" y="21600"/>
                      <a:pt x="20084" y="21600"/>
                    </a:cubicBezTo>
                    <a:cubicBezTo>
                      <a:pt x="20463" y="21600"/>
                      <a:pt x="20463" y="21600"/>
                      <a:pt x="20463" y="21600"/>
                    </a:cubicBezTo>
                    <a:cubicBezTo>
                      <a:pt x="21221" y="20057"/>
                      <a:pt x="21600" y="18257"/>
                      <a:pt x="21600" y="16457"/>
                    </a:cubicBezTo>
                    <a:cubicBezTo>
                      <a:pt x="21600" y="7971"/>
                      <a:pt x="12126" y="102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20" tIns="45720" rIns="45720" bIns="45720" numCol="1" anchor="t">
                <a:noAutofit/>
              </a:bodyPr>
              <a:lstStyle/>
              <a:p>
                <a:endParaRPr sz="9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4866616" y="383933"/>
            <a:ext cx="2458768" cy="662893"/>
            <a:chOff x="4879315" y="399355"/>
            <a:chExt cx="2458768" cy="662893"/>
          </a:xfrm>
        </p:grpSpPr>
        <p:sp>
          <p:nvSpPr>
            <p:cNvPr id="57" name="矩形 56"/>
            <p:cNvSpPr/>
            <p:nvPr/>
          </p:nvSpPr>
          <p:spPr bwMode="auto">
            <a:xfrm>
              <a:off x="5012398" y="399355"/>
              <a:ext cx="220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我对岗位的认知</a:t>
              </a: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4879315" y="785249"/>
              <a:ext cx="2458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Enter your title to add here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803552" y="1567841"/>
            <a:ext cx="6046700" cy="988516"/>
            <a:chOff x="4803552" y="1567841"/>
            <a:chExt cx="6046700" cy="988516"/>
          </a:xfrm>
        </p:grpSpPr>
        <p:sp>
          <p:nvSpPr>
            <p:cNvPr id="4" name="矩形 3"/>
            <p:cNvSpPr/>
            <p:nvPr/>
          </p:nvSpPr>
          <p:spPr>
            <a:xfrm>
              <a:off x="4812979" y="1860269"/>
              <a:ext cx="6037273" cy="696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由于刚刚从学校毕业，从学生到员工的思想意识还没有彻底地转变，但这并不是理由，我只有不断地学习，才能逐渐的融入到工作中去。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4803552" y="1567841"/>
              <a:ext cx="2414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改变学校思维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812979" y="2849987"/>
            <a:ext cx="6046700" cy="988516"/>
            <a:chOff x="4803552" y="1567841"/>
            <a:chExt cx="6046700" cy="988516"/>
          </a:xfrm>
        </p:grpSpPr>
        <p:sp>
          <p:nvSpPr>
            <p:cNvPr id="46" name="矩形 45"/>
            <p:cNvSpPr/>
            <p:nvPr/>
          </p:nvSpPr>
          <p:spPr>
            <a:xfrm>
              <a:off x="4812979" y="1860269"/>
              <a:ext cx="6037273" cy="696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在这三个月的工作中，我参与了一些集体完成的工作，在这个过程中强化了我的团队意识，这是我从中学到的最珍贵也是最重要的东西。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4803552" y="1567841"/>
              <a:ext cx="2414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重视团队合作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812979" y="4132133"/>
            <a:ext cx="6046700" cy="988516"/>
            <a:chOff x="4803552" y="1567841"/>
            <a:chExt cx="6046700" cy="988516"/>
          </a:xfrm>
        </p:grpSpPr>
        <p:sp>
          <p:nvSpPr>
            <p:cNvPr id="60" name="矩形 59"/>
            <p:cNvSpPr/>
            <p:nvPr/>
          </p:nvSpPr>
          <p:spPr>
            <a:xfrm>
              <a:off x="4812979" y="1860269"/>
              <a:ext cx="6037273" cy="696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工作中的每一步都要精准细致，冷静分析，时刻提醒自己工作中要精准细致，经过这半年来的培养和锻炼真正做到精准细致我还差的远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4803552" y="1567841"/>
              <a:ext cx="2414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工作要精益求精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803552" y="5414278"/>
            <a:ext cx="6254157" cy="988516"/>
            <a:chOff x="4803552" y="1567841"/>
            <a:chExt cx="6254157" cy="988516"/>
          </a:xfrm>
        </p:grpSpPr>
        <p:sp>
          <p:nvSpPr>
            <p:cNvPr id="63" name="矩形 62"/>
            <p:cNvSpPr/>
            <p:nvPr/>
          </p:nvSpPr>
          <p:spPr>
            <a:xfrm>
              <a:off x="4812979" y="1860269"/>
              <a:ext cx="6244730" cy="696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工作中要注重沟通和交流，这样既可以提高工作效率又可以提高工作质量，对于这一点我深有体会，并会在今后的工作中更加重视。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4803552" y="1567841"/>
              <a:ext cx="2414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注意沟通和交流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xl1ry4l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1745</Words>
  <PresentationFormat>宽屏</PresentationFormat>
  <Paragraphs>124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宋体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dcterms:created xsi:type="dcterms:W3CDTF">2021-06-14T07:59:39Z</dcterms:created>
  <dcterms:modified xsi:type="dcterms:W3CDTF">2023-07-08T11:18:57Z</dcterms:modified>
</cp:coreProperties>
</file>