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6"/>
    <p:restoredTop sz="96208"/>
  </p:normalViewPr>
  <p:slideViewPr>
    <p:cSldViewPr snapToGrid="0" snapToObjects="1">
      <p:cViewPr>
        <p:scale>
          <a:sx n="126" d="100"/>
          <a:sy n="126" d="100"/>
        </p:scale>
        <p:origin x="-328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5B7D-092E-0A41-A1BA-04041B56C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谱图神经网络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5397A-8E1B-414F-853F-00B98BDCC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从谱方法看图神经网络发展</a:t>
            </a:r>
          </a:p>
        </p:txBody>
      </p:sp>
    </p:spTree>
    <p:extLst>
      <p:ext uri="{BB962C8B-B14F-4D97-AF65-F5344CB8AC3E}">
        <p14:creationId xmlns:p14="http://schemas.microsoft.com/office/powerpoint/2010/main" val="427859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DA26A-9045-D849-B29C-1BB423B2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640BA-B144-FC4F-A695-F8AA5C5C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21937" cy="3450613"/>
          </a:xfrm>
        </p:spPr>
        <p:txBody>
          <a:bodyPr/>
          <a:lstStyle/>
          <a:p>
            <a:r>
              <a:rPr kumimoji="1" lang="zh-CN" altLang="en-US" dirty="0"/>
              <a:t>卷积定理。</a:t>
            </a:r>
            <a:r>
              <a:rPr kumimoji="1" lang="en-US" altLang="zh-CN" dirty="0"/>
              <a:t>Convolution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卷积定理描述了</a:t>
            </a:r>
            <a:r>
              <a:rPr kumimoji="1" lang="zh-CN" altLang="en-US" dirty="0">
                <a:solidFill>
                  <a:srgbClr val="FF0000"/>
                </a:solidFill>
              </a:rPr>
              <a:t>卷积运算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傅里叶变换</a:t>
            </a:r>
            <a:r>
              <a:rPr kumimoji="1" lang="zh-CN" altLang="en-US" dirty="0"/>
              <a:t>之间的关系。</a:t>
            </a:r>
            <a:endParaRPr kumimoji="1" lang="en-US" altLang="zh-CN" dirty="0"/>
          </a:p>
          <a:p>
            <a:r>
              <a:rPr lang="en-US" altLang="zh-CN" b="1" dirty="0"/>
              <a:t>The Fourier transform of a convolution of two signals is the point-wise product of their Fourier transforms </a:t>
            </a:r>
            <a:endParaRPr lang="en-US" altLang="zh-CN" dirty="0"/>
          </a:p>
          <a:p>
            <a:r>
              <a:rPr kumimoji="1" lang="zh-CN" altLang="en-US" dirty="0"/>
              <a:t>傅里叶变换后的图卷积变的简单。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829450-51D2-0843-BF04-5528CC9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05" y="3417188"/>
            <a:ext cx="3505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7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E7744-07A2-E94A-B990-BE9C433C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谱域上的图卷积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D45A3-08BC-8347-88DC-CB3E7E66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41263" cy="3450613"/>
          </a:xfrm>
        </p:spPr>
        <p:txBody>
          <a:bodyPr/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是数据，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是带卷积的信号，是学习的参数。</a:t>
            </a:r>
            <a:endParaRPr kumimoji="1" lang="en-US" altLang="zh-CN" dirty="0"/>
          </a:p>
          <a:p>
            <a:r>
              <a:rPr kumimoji="1" lang="zh-CN" altLang="en-US" dirty="0"/>
              <a:t>第一步先将</a:t>
            </a:r>
            <a:r>
              <a:rPr kumimoji="1" lang="en-US" altLang="zh-CN" dirty="0"/>
              <a:t>x</a:t>
            </a:r>
            <a:r>
              <a:rPr kumimoji="1" lang="zh-CN" altLang="en-US" dirty="0"/>
              <a:t>转换到谱域。</a:t>
            </a:r>
            <a:endParaRPr kumimoji="1" lang="en-US" altLang="zh-CN" dirty="0"/>
          </a:p>
          <a:p>
            <a:r>
              <a:rPr kumimoji="1" lang="zh-CN" altLang="en-US" dirty="0"/>
              <a:t>然后进行按位乘（</a:t>
            </a:r>
            <a:r>
              <a:rPr lang="en-US" altLang="zh-CN" b="1" dirty="0"/>
              <a:t> point-wise product</a:t>
            </a:r>
            <a:r>
              <a:rPr lang="zh-CN" altLang="en-US" dirty="0"/>
              <a:t>）即卷积。</a:t>
            </a:r>
            <a:endParaRPr lang="en-US" altLang="zh-CN" dirty="0"/>
          </a:p>
          <a:p>
            <a:r>
              <a:rPr kumimoji="1" lang="zh-CN" altLang="en-US" dirty="0"/>
              <a:t>最后转回数据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的空间。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A9486-6AB7-2740-B7C5-D7200B2F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1853754"/>
            <a:ext cx="6801853" cy="42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8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15C81-7A78-0E4B-8C05-D8C8EF9E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谱图神经网络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33C64-31D5-294B-B5BC-BBDD2611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Spectral Graph CNN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latin typeface="Calibri" panose="020F0502020204030204" pitchFamily="34" charset="0"/>
              </a:rPr>
              <a:t>J. Bruna, W. Zaremba, A. </a:t>
            </a:r>
            <a:r>
              <a:rPr lang="en-US" altLang="zh-CN" dirty="0" err="1">
                <a:latin typeface="Calibri" panose="020F0502020204030204" pitchFamily="34" charset="0"/>
              </a:rPr>
              <a:t>Szlam</a:t>
            </a:r>
            <a:r>
              <a:rPr lang="en-US" altLang="zh-CN" dirty="0">
                <a:latin typeface="Calibri" panose="020F0502020204030204" pitchFamily="34" charset="0"/>
              </a:rPr>
              <a:t>, and Y. </a:t>
            </a:r>
            <a:r>
              <a:rPr lang="en-US" altLang="zh-CN" dirty="0" err="1">
                <a:latin typeface="Calibri" panose="020F0502020204030204" pitchFamily="34" charset="0"/>
              </a:rPr>
              <a:t>LeCun</a:t>
            </a:r>
            <a:r>
              <a:rPr lang="en-US" altLang="zh-CN" dirty="0">
                <a:latin typeface="Calibri" panose="020F0502020204030204" pitchFamily="34" charset="0"/>
              </a:rPr>
              <a:t>. Spectral networks and locally connected networks on graphs.</a:t>
            </a:r>
            <a:br>
              <a:rPr lang="en-US" altLang="zh-CN" dirty="0">
                <a:latin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</a:rPr>
              <a:t>ICLR, 2014. </a:t>
            </a:r>
            <a:endParaRPr lang="en-US" altLang="zh-CN" dirty="0"/>
          </a:p>
          <a:p>
            <a:r>
              <a:rPr lang="en-US" altLang="zh-CN" b="1" dirty="0" err="1"/>
              <a:t>ChebyNet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M. </a:t>
            </a:r>
            <a:r>
              <a:rPr lang="en-US" altLang="zh-CN" dirty="0" err="1"/>
              <a:t>Defferrard</a:t>
            </a:r>
            <a:r>
              <a:rPr lang="en-US" altLang="zh-CN" dirty="0"/>
              <a:t>, X. Bresson, P. </a:t>
            </a:r>
            <a:r>
              <a:rPr lang="en-US" altLang="zh-CN" dirty="0" err="1"/>
              <a:t>Vandergheynst</a:t>
            </a:r>
            <a:r>
              <a:rPr lang="en-US" altLang="zh-CN" dirty="0"/>
              <a:t>. Convolutional neural networks on graphs with fast localized spectral filtering. </a:t>
            </a:r>
            <a:r>
              <a:rPr lang="en-US" altLang="zh-CN" dirty="0" err="1"/>
              <a:t>NeuraIPS</a:t>
            </a:r>
            <a:r>
              <a:rPr lang="en-US" altLang="zh-CN" dirty="0"/>
              <a:t>, 2016. </a:t>
            </a:r>
          </a:p>
          <a:p>
            <a:r>
              <a:rPr lang="en-US" altLang="zh-CN" b="1" dirty="0"/>
              <a:t>Graph wavelet neural network</a:t>
            </a:r>
          </a:p>
          <a:p>
            <a:pPr lvl="1"/>
            <a:r>
              <a:rPr lang="en-US" altLang="zh-CN" dirty="0"/>
              <a:t>B. Xu, H. Shen, Q. Cao, Y. </a:t>
            </a:r>
            <a:r>
              <a:rPr lang="en-US" altLang="zh-CN" dirty="0" err="1"/>
              <a:t>Qiu</a:t>
            </a:r>
            <a:r>
              <a:rPr lang="en-US" altLang="zh-CN" dirty="0"/>
              <a:t>, X. Cheng. Graph wavelet neural network. ICLR 2019.</a:t>
            </a:r>
          </a:p>
          <a:p>
            <a:r>
              <a:rPr lang="en-US" altLang="zh-CN" b="1" dirty="0" err="1"/>
              <a:t>GraphHeat</a:t>
            </a:r>
            <a:endParaRPr lang="en-US" altLang="zh-CN" b="1" dirty="0"/>
          </a:p>
          <a:p>
            <a:pPr lvl="1"/>
            <a:r>
              <a:rPr lang="en-US" altLang="zh-CN" dirty="0"/>
              <a:t>B. Xu, H. Shen, Q. Cao, K. Cen, X. Cheng. Graph Convolutional Networks using Heat Kernel for Semi-supervised </a:t>
            </a:r>
            <a:r>
              <a:rPr lang="en-US" altLang="zh-CN" dirty="0" err="1"/>
              <a:t>Learning,IJCAI</a:t>
            </a:r>
            <a:r>
              <a:rPr lang="en-US" altLang="zh-CN" dirty="0"/>
              <a:t> 2019.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1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6A048-B8B1-3E44-9D2F-220F99E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Spectral Graph CNN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A1F6F-D8F7-9F4C-B927-EC70285B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09179" cy="3450613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L</a:t>
            </a:r>
            <a:r>
              <a:rPr kumimoji="1" lang="zh-CN" altLang="en-US" dirty="0"/>
              <a:t>矩阵的特征向量作为基。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</a:t>
            </a:r>
            <a:r>
              <a:rPr kumimoji="1" lang="zh-CN" altLang="en-US" dirty="0"/>
              <a:t>矩阵特征分解，耗时。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傅里叶变换矩阵乘法耗时。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未关注顶点局部变换。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FB4E3-3476-DD41-AD8B-63BDDB06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04" y="2015732"/>
            <a:ext cx="6075250" cy="31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159E2-5443-2345-B7DD-A965224D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ChebyNet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398FA-A317-9240-A722-7448C074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810232" cy="3450613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Cheby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作为基函数。</a:t>
            </a:r>
            <a:endParaRPr kumimoji="1" lang="en-US" altLang="zh-CN" dirty="0"/>
          </a:p>
          <a:p>
            <a:r>
              <a:rPr kumimoji="1" lang="zh-CN" altLang="en-US" dirty="0"/>
              <a:t>运算变快，关注了顶点局部变换。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ADA654-3FEE-BD49-8B7E-DB2188CF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33" y="1961063"/>
            <a:ext cx="5793042" cy="3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3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C8E57-245E-B94D-BB36-655A346E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 wavelet neural network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BFC19-25D7-884E-ABC4-F9E2D7BE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17726" cy="3450613"/>
          </a:xfrm>
        </p:spPr>
        <p:txBody>
          <a:bodyPr/>
          <a:lstStyle/>
          <a:p>
            <a:r>
              <a:rPr kumimoji="1" lang="zh-CN" altLang="en-US" dirty="0"/>
              <a:t>使用小波作为基。</a:t>
            </a:r>
            <a:endParaRPr kumimoji="1" lang="en-US" altLang="zh-CN" dirty="0"/>
          </a:p>
          <a:p>
            <a:r>
              <a:rPr kumimoji="1" lang="zh-CN" altLang="en-US" dirty="0"/>
              <a:t>参数更少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ED51AC-848C-3042-B882-BA44998F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79" y="2015732"/>
            <a:ext cx="5098382" cy="3238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7021C3-4C67-044C-AEBA-306776581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75" y="3690456"/>
            <a:ext cx="5183504" cy="19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5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6313C-DB50-954E-AC7C-6D41BE5E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GraphHeat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343C7-174D-304D-A5BA-B0C61068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93875" cy="3450613"/>
          </a:xfrm>
        </p:spPr>
        <p:txBody>
          <a:bodyPr/>
          <a:lstStyle/>
          <a:p>
            <a:r>
              <a:rPr kumimoji="1" lang="zh-CN" altLang="en-US" dirty="0"/>
              <a:t>引入</a:t>
            </a:r>
            <a:r>
              <a:rPr lang="en-US" altLang="zh-CN" b="1" dirty="0"/>
              <a:t>Low-pass combined filters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DFBBBE-F2C8-B544-A0D7-4CEA4D81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55" y="2053055"/>
            <a:ext cx="5109399" cy="27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5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7C8295-C1A1-4849-9044-4FEB5698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133421"/>
            <a:ext cx="76708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A4C4-013C-BB49-87F8-BB07BF64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对自然语言处理的启发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3F815-1033-4A41-9443-F030A88C6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00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76C8A-E92C-C04B-90A8-850361B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启发与思考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7CE6F-35AD-8E4A-AF0B-B4B4D97B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[1]</a:t>
            </a:r>
            <a:r>
              <a:rPr kumimoji="1" lang="zh-CN" altLang="en-US" dirty="0"/>
              <a:t> 论文中，作者将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也看做是一种</a:t>
            </a:r>
            <a:r>
              <a:rPr kumimoji="1" lang="en-US" altLang="zh-CN" dirty="0"/>
              <a:t>geometric structures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词的共现关系构成了一个大图。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句子结构、句法天生是一种图结构。</a:t>
            </a:r>
            <a:endParaRPr kumimoji="1" lang="en-US" altLang="zh-CN" dirty="0"/>
          </a:p>
          <a:p>
            <a:r>
              <a:rPr kumimoji="1" lang="en-US" altLang="zh-CN" dirty="0"/>
              <a:t>GNN</a:t>
            </a:r>
            <a:r>
              <a:rPr kumimoji="1" lang="zh-CN" altLang="en-US" dirty="0"/>
              <a:t>是否可以用于提升句法分析？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E7F958-0E91-E84F-B914-A8D14542847B}"/>
              </a:ext>
            </a:extLst>
          </p:cNvPr>
          <p:cNvSpPr/>
          <p:nvPr/>
        </p:nvSpPr>
        <p:spPr>
          <a:xfrm>
            <a:off x="1451578" y="5628323"/>
            <a:ext cx="9232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 Convolutional Neural Networks on Graphs with Fast Localized Spectral Filtering</a:t>
            </a:r>
          </a:p>
        </p:txBody>
      </p:sp>
    </p:spTree>
    <p:extLst>
      <p:ext uri="{BB962C8B-B14F-4D97-AF65-F5344CB8AC3E}">
        <p14:creationId xmlns:p14="http://schemas.microsoft.com/office/powerpoint/2010/main" val="135247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DB0BA-1BBC-424B-B82A-B98E1CB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图神经网络的两条发展脉络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3E6DE-500A-0B40-900A-75DFF82A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空间域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</a:p>
          <a:p>
            <a:pPr lvl="1"/>
            <a:r>
              <a:rPr kumimoji="1" lang="zh-CN" altLang="en-US" dirty="0"/>
              <a:t>刘博士之前主要讲的这个发展脉络</a:t>
            </a:r>
            <a:endParaRPr kumimoji="1" lang="en-US" altLang="zh-CN" dirty="0"/>
          </a:p>
          <a:p>
            <a:r>
              <a:rPr kumimoji="1" lang="zh-CN" altLang="en-US" dirty="0"/>
              <a:t>谱方法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Spectral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</a:p>
          <a:p>
            <a:pPr lvl="1"/>
            <a:r>
              <a:rPr kumimoji="1" lang="zh-CN" altLang="en-US" dirty="0"/>
              <a:t>谱方法</a:t>
            </a:r>
          </a:p>
        </p:txBody>
      </p:sp>
    </p:spTree>
    <p:extLst>
      <p:ext uri="{BB962C8B-B14F-4D97-AF65-F5344CB8AC3E}">
        <p14:creationId xmlns:p14="http://schemas.microsoft.com/office/powerpoint/2010/main" val="137659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943C-9AC7-1B43-A253-5CCD1E5E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07C3D-7673-8841-B61A-41EE4581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为什么</a:t>
            </a:r>
            <a:r>
              <a:rPr kumimoji="1" lang="en-US" altLang="zh-CN" dirty="0"/>
              <a:t>GNN</a:t>
            </a:r>
            <a:r>
              <a:rPr kumimoji="1" lang="zh-CN" altLang="en-US" dirty="0"/>
              <a:t>在一些任务中效果不如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r>
              <a:rPr kumimoji="1" lang="en-US" altLang="zh-CN" dirty="0"/>
              <a:t>Self-attention</a:t>
            </a:r>
            <a:r>
              <a:rPr kumimoji="1" lang="zh-CN" altLang="en-US" dirty="0"/>
              <a:t> 运算是否可以看做是谱变化并进行逆变换？一个词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，以其余词作为基，求得其余词上的投影，该过程是谱变换；加权得到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的近似，是逆变换。</a:t>
            </a:r>
            <a:endParaRPr kumimoji="1" lang="en-US" altLang="zh-CN" dirty="0"/>
          </a:p>
          <a:p>
            <a:r>
              <a:rPr kumimoji="1" lang="zh-CN" altLang="en-US" dirty="0"/>
              <a:t>若一些词的不重要，是否在该向量上的投影不在重要？即该频域上信号可以不在保留。然后通过约束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运算，弱化停用词或者不重要词的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权重，提升效果。</a:t>
            </a:r>
          </a:p>
        </p:txBody>
      </p:sp>
    </p:spTree>
    <p:extLst>
      <p:ext uri="{BB962C8B-B14F-4D97-AF65-F5344CB8AC3E}">
        <p14:creationId xmlns:p14="http://schemas.microsoft.com/office/powerpoint/2010/main" val="111723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A323F-AAFE-7D46-B9EA-75CEB6CC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谱图神经网络的前世今生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5944B-7E6D-BE4E-843E-AD55C5EF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信号处理</a:t>
            </a:r>
            <a:r>
              <a:rPr kumimoji="1" lang="en-US" altLang="zh-CN" dirty="0"/>
              <a:t>-</a:t>
            </a:r>
            <a:r>
              <a:rPr kumimoji="1" lang="zh-CN" altLang="en-US" dirty="0"/>
              <a:t>谱方法</a:t>
            </a:r>
            <a:endParaRPr kumimoji="1" lang="en-US" altLang="zh-CN" dirty="0"/>
          </a:p>
          <a:p>
            <a:r>
              <a:rPr kumimoji="1" lang="zh-CN" altLang="en-US" dirty="0"/>
              <a:t>图信号处理以及图上的傅里叶变换</a:t>
            </a:r>
            <a:endParaRPr kumimoji="1" lang="en-US" altLang="zh-CN" dirty="0"/>
          </a:p>
          <a:p>
            <a:r>
              <a:rPr kumimoji="1" lang="zh-CN" altLang="en-US" dirty="0"/>
              <a:t>谱图神经网络</a:t>
            </a:r>
          </a:p>
        </p:txBody>
      </p:sp>
    </p:spTree>
    <p:extLst>
      <p:ext uri="{BB962C8B-B14F-4D97-AF65-F5344CB8AC3E}">
        <p14:creationId xmlns:p14="http://schemas.microsoft.com/office/powerpoint/2010/main" val="38584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B41D-9909-D142-BF20-70EDB446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谱方法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9F1C1-B1D7-1441-8C20-3BD3B1F6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904976" cy="3450613"/>
          </a:xfrm>
        </p:spPr>
        <p:txBody>
          <a:bodyPr/>
          <a:lstStyle/>
          <a:p>
            <a:r>
              <a:rPr kumimoji="1" lang="zh-CN" altLang="en-US" dirty="0"/>
              <a:t>如何求解任意一个函数的导数？</a:t>
            </a:r>
            <a:endParaRPr kumimoji="1" lang="en-US" altLang="zh-CN" dirty="0"/>
          </a:p>
          <a:p>
            <a:r>
              <a:rPr kumimoji="1" lang="zh-CN" altLang="en-US" dirty="0"/>
              <a:t>使用数值计算方法中的有限差分方法。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有限差分方法（</a:t>
            </a:r>
            <a:r>
              <a:rPr kumimoji="1" lang="en-US" altLang="zh-CN" dirty="0"/>
              <a:t>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）是一种</a:t>
            </a:r>
            <a:r>
              <a:rPr kumimoji="1" lang="zh-CN" altLang="en-US" dirty="0">
                <a:solidFill>
                  <a:srgbClr val="FF0000"/>
                </a:solidFill>
              </a:rPr>
              <a:t>局部</a:t>
            </a:r>
            <a:r>
              <a:rPr kumimoji="1" lang="zh-CN" altLang="en-US" dirty="0"/>
              <a:t>近似求解导数的方法。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将函数分解为一些列基函数组合，并求导。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该方法可以</a:t>
            </a:r>
            <a:r>
              <a:rPr kumimoji="1" lang="zh-CN" altLang="en-US" dirty="0">
                <a:solidFill>
                  <a:srgbClr val="FF0000"/>
                </a:solidFill>
              </a:rPr>
              <a:t>全局</a:t>
            </a:r>
            <a:r>
              <a:rPr kumimoji="1" lang="zh-CN" altLang="en-US" dirty="0"/>
              <a:t>近似函数。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6E38D3-06B2-2146-9C77-961EEDB7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34" y="2040403"/>
            <a:ext cx="2425700" cy="838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031994-2D02-6F40-919F-512BC3D7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34" y="2895909"/>
            <a:ext cx="3366503" cy="8628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2C88EA-BEF7-6B41-AFB1-6B3AE67C4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634" y="4292935"/>
            <a:ext cx="3556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F9DD3-E0E0-8A42-97D3-213DE1A5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谱方法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C6F1E-48CC-FC41-8153-9722654A0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5" cy="3450613"/>
          </a:xfrm>
        </p:spPr>
        <p:txBody>
          <a:bodyPr/>
          <a:lstStyle/>
          <a:p>
            <a:r>
              <a:rPr kumimoji="1" lang="zh-CN" altLang="en-US" dirty="0"/>
              <a:t>谱方法主要包括，</a:t>
            </a:r>
            <a:r>
              <a:rPr kumimoji="1" lang="en-US" altLang="zh-CN" dirty="0"/>
              <a:t>Fourier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Chebyshev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wavelet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如右图傅里叶变换，将最左侧函数变换为后面一系列弦函数的组合。</a:t>
            </a:r>
            <a:endParaRPr kumimoji="1" lang="en-US" altLang="zh-CN" dirty="0"/>
          </a:p>
          <a:p>
            <a:r>
              <a:rPr kumimoji="1" lang="zh-CN" altLang="en-US" dirty="0"/>
              <a:t>电路信号是一类任意函数，有限差分方法和谱方法由于可以近似任意函数，后续被用于信号处理。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1FD5E0-1E7B-EF4A-A724-64EF69814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15" y="2015732"/>
            <a:ext cx="6215785" cy="29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622D-05EC-8643-8376-8A3E8E2E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图数据信号处理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BEBED-EBE9-7F43-B6C7-C7219725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644420" cy="3450613"/>
          </a:xfrm>
        </p:spPr>
        <p:txBody>
          <a:bodyPr/>
          <a:lstStyle/>
          <a:p>
            <a:r>
              <a:rPr kumimoji="1" lang="zh-CN" altLang="en-US" dirty="0"/>
              <a:t>上述方法多是处理序列化数据，而对于图数据，需要改进上述方法。</a:t>
            </a:r>
            <a:endParaRPr kumimoji="1" lang="en-US" altLang="zh-CN" dirty="0"/>
          </a:p>
          <a:p>
            <a:r>
              <a:rPr kumimoji="1" lang="zh-CN" altLang="en-US" dirty="0"/>
              <a:t>图上的差分方法：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Laplacian</a:t>
            </a:r>
          </a:p>
          <a:p>
            <a:r>
              <a:rPr kumimoji="1" lang="zh-CN" altLang="en-US" dirty="0"/>
              <a:t>图上的傅里叶变换：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556459-CAAF-484B-8316-5CABB6B2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27" y="885432"/>
            <a:ext cx="2844800" cy="226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96800C-9FC3-A845-A80C-C92F3F78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431" y="3286513"/>
            <a:ext cx="2855496" cy="22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0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6DA4-EBC2-B442-B648-217051B2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Laplacian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C082B-DA3B-6344-ACF7-09D81B32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拉普拉斯矩阵是图上每个节点的梯度的散度，即离散微分之和。</a:t>
            </a:r>
            <a:endParaRPr kumimoji="1" lang="en-US" altLang="zh-CN" dirty="0"/>
          </a:p>
          <a:p>
            <a:r>
              <a:rPr lang="zh-CN" altLang="en-US" dirty="0"/>
              <a:t>图函数每一点上梯度的散度，即是</a:t>
            </a:r>
            <a:r>
              <a:rPr lang="zh-CN" altLang="en-US" b="1" dirty="0"/>
              <a:t>从该节点射出的梯度，减去射入该节点的梯度。</a:t>
            </a:r>
            <a:endParaRPr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zhuanlan.zhihu.com</a:t>
            </a:r>
            <a:r>
              <a:rPr kumimoji="1" lang="en-US" altLang="zh-CN" dirty="0"/>
              <a:t>/p/67336297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5B38B1-CB5F-0D44-8CE8-FE66892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66" y="3429000"/>
            <a:ext cx="6896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AFE66-EDEC-9B42-9B5E-DB6626F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 Fourier Transform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5A537-53C8-7B44-BB0B-A0C10FB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L</a:t>
            </a:r>
            <a:r>
              <a:rPr kumimoji="1" lang="zh-CN" altLang="en-US" dirty="0"/>
              <a:t>矩阵正交分解，得到的正交矩阵作为</a:t>
            </a:r>
            <a:r>
              <a:rPr kumimoji="1" lang="zh-CN" altLang="en-US" dirty="0">
                <a:solidFill>
                  <a:srgbClr val="FF0000"/>
                </a:solidFill>
              </a:rPr>
              <a:t>图傅里叶变换的基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图上的傅里叶变换定义为：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52930F-E635-444F-8F10-222E6FFA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69" y="4940082"/>
            <a:ext cx="6121400" cy="181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9F9858-65A8-B849-8030-6400BD30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69" y="2881895"/>
            <a:ext cx="6311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6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02B3-7531-8946-B38F-B78053A6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5372E-93A1-9040-BA7E-B05467AE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kumimoji="1" lang="zh-CN" altLang="en-US" dirty="0"/>
              <a:t>如何将</a:t>
            </a:r>
            <a:r>
              <a:rPr kumimoji="1" lang="en-US" altLang="zh-CN" dirty="0"/>
              <a:t>CNN</a:t>
            </a:r>
            <a:r>
              <a:rPr kumimoji="1" lang="zh-CN" altLang="en-US" dirty="0"/>
              <a:t>这类深度学习中效果较好的卷积操作迁移到图数据中？</a:t>
            </a:r>
            <a:endParaRPr kumimoji="1" lang="en-US" altLang="zh-CN" dirty="0"/>
          </a:p>
          <a:p>
            <a:r>
              <a:rPr kumimoji="1" lang="zh-CN" altLang="en-US" dirty="0"/>
              <a:t>卷积操作具有较好的性质，比如平移不变性。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BB588-6A17-6D41-BFB6-2987BA68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20" y="2246096"/>
            <a:ext cx="4254834" cy="2989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ACD37-DEA0-4248-814F-8BCB373E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741037"/>
            <a:ext cx="5143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1465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366</TotalTime>
  <Words>847</Words>
  <Application>Microsoft Macintosh PowerPoint</Application>
  <PresentationFormat>宽屏</PresentationFormat>
  <Paragraphs>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画廊</vt:lpstr>
      <vt:lpstr>谱图神经网络</vt:lpstr>
      <vt:lpstr>图神经网络的两条发展脉络</vt:lpstr>
      <vt:lpstr>谱图神经网络的前世今生</vt:lpstr>
      <vt:lpstr>谱方法</vt:lpstr>
      <vt:lpstr>谱方法</vt:lpstr>
      <vt:lpstr>图数据信号处理</vt:lpstr>
      <vt:lpstr>Graph Laplacian </vt:lpstr>
      <vt:lpstr>Graph Fourier Transform</vt:lpstr>
      <vt:lpstr>图卷积</vt:lpstr>
      <vt:lpstr>图卷积</vt:lpstr>
      <vt:lpstr>谱域上的图卷积</vt:lpstr>
      <vt:lpstr>谱图神经网络</vt:lpstr>
      <vt:lpstr>Spectral Graph CNN </vt:lpstr>
      <vt:lpstr>ChebyNet</vt:lpstr>
      <vt:lpstr>Graph wavelet neural network</vt:lpstr>
      <vt:lpstr>GraphHeat</vt:lpstr>
      <vt:lpstr>PowerPoint 演示文稿</vt:lpstr>
      <vt:lpstr>对自然语言处理的启发</vt:lpstr>
      <vt:lpstr>启发与思考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谱图神经网络</dc:title>
  <dc:creator>yuan nico</dc:creator>
  <cp:lastModifiedBy>yuan nico</cp:lastModifiedBy>
  <cp:revision>29</cp:revision>
  <dcterms:created xsi:type="dcterms:W3CDTF">2020-06-02T00:30:04Z</dcterms:created>
  <dcterms:modified xsi:type="dcterms:W3CDTF">2020-06-02T06:36:07Z</dcterms:modified>
</cp:coreProperties>
</file>