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xml" ContentType="application/vnd.openxmlformats-officedocument.presentationml.notesSlide+xml"/>
  <Override PartName="/ppt/tags/tag68.xml" ContentType="application/vnd.openxmlformats-officedocument.presentationml.tags+xml"/>
  <Override PartName="/ppt/notesSlides/notesSlide3.xml" ContentType="application/vnd.openxmlformats-officedocument.presentationml.notesSlide+xml"/>
  <Override PartName="/ppt/tags/tag69.xml" ContentType="application/vnd.openxmlformats-officedocument.presentationml.tags+xml"/>
  <Override PartName="/ppt/notesSlides/notesSlide4.xml" ContentType="application/vnd.openxmlformats-officedocument.presentationml.notesSlide+xml"/>
  <Override PartName="/ppt/tags/tag70.xml" ContentType="application/vnd.openxmlformats-officedocument.presentationml.tags+xml"/>
  <Override PartName="/ppt/notesSlides/notesSlide5.xml" ContentType="application/vnd.openxmlformats-officedocument.presentationml.notesSlide+xml"/>
  <Override PartName="/ppt/tags/tag71.xml" ContentType="application/vnd.openxmlformats-officedocument.presentationml.tags+xml"/>
  <Override PartName="/ppt/notesSlides/notesSlide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0.xml" ContentType="application/vnd.openxmlformats-officedocument.presentationml.notesSlide+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4.xml" ContentType="application/vnd.openxmlformats-officedocument.presentationml.notesSlide+xml"/>
  <Override PartName="/ppt/tags/tag8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09" r:id="rId2"/>
    <p:sldId id="410" r:id="rId3"/>
    <p:sldId id="411" r:id="rId4"/>
    <p:sldId id="413" r:id="rId5"/>
    <p:sldId id="415" r:id="rId6"/>
    <p:sldId id="446" r:id="rId7"/>
    <p:sldId id="423" r:id="rId8"/>
    <p:sldId id="436" r:id="rId9"/>
    <p:sldId id="427" r:id="rId10"/>
    <p:sldId id="414" r:id="rId11"/>
    <p:sldId id="416" r:id="rId12"/>
    <p:sldId id="424" r:id="rId13"/>
    <p:sldId id="417" r:id="rId14"/>
    <p:sldId id="418" r:id="rId15"/>
    <p:sldId id="419" r:id="rId16"/>
    <p:sldId id="420" r:id="rId17"/>
    <p:sldId id="42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5" autoAdjust="0"/>
    <p:restoredTop sz="94660"/>
  </p:normalViewPr>
  <p:slideViewPr>
    <p:cSldViewPr snapToGrid="0">
      <p:cViewPr varScale="1">
        <p:scale>
          <a:sx n="92" d="100"/>
          <a:sy n="92" d="100"/>
        </p:scale>
        <p:origin x="256" y="176"/>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a:t>
            </a:r>
            <a:r>
              <a:rPr lang="en-US" altLang="zh-CN">
                <a:sym typeface="+mn-ea"/>
              </a:rPr>
              <a:t>bert</a:t>
            </a:r>
            <a:r>
              <a:rPr lang="zh-CN" altLang="en-US">
                <a:sym typeface="+mn-ea"/>
              </a:rPr>
              <a:t>中，我们</a:t>
            </a:r>
            <a:r>
              <a:rPr lang="en-US" altLang="zh-CN">
                <a:sym typeface="+mn-ea"/>
              </a:rPr>
              <a:t>mask</a:t>
            </a:r>
            <a:r>
              <a:rPr lang="zh-CN" altLang="en-US">
                <a:sym typeface="+mn-ea"/>
              </a:rPr>
              <a:t>掉句子中的一个词，用整个句子去编码</a:t>
            </a:r>
            <a:r>
              <a:rPr lang="en-US" altLang="zh-CN">
                <a:sym typeface="+mn-ea"/>
              </a:rPr>
              <a:t>[mask]</a:t>
            </a:r>
            <a:r>
              <a:rPr lang="zh-CN" altLang="en-US">
                <a:sym typeface="+mn-ea"/>
              </a:rPr>
              <a:t>词</a:t>
            </a:r>
            <a:endParaRPr lang="zh-CN" altLang="en-US"/>
          </a:p>
          <a:p>
            <a:r>
              <a:rPr lang="zh-CN" altLang="en-US">
                <a:sym typeface="+mn-ea"/>
              </a:rPr>
              <a:t>而</a:t>
            </a:r>
            <a:r>
              <a:rPr lang="en-US" altLang="zh-CN">
                <a:sym typeface="+mn-ea"/>
              </a:rPr>
              <a:t>xlnet</a:t>
            </a:r>
            <a:r>
              <a:rPr lang="zh-CN" altLang="en-US">
                <a:sym typeface="+mn-ea"/>
              </a:rPr>
              <a:t>为了解决训练预测不一致性的问题，舍弃了</a:t>
            </a:r>
            <a:r>
              <a:rPr lang="en-US" altLang="zh-CN">
                <a:sym typeface="+mn-ea"/>
              </a:rPr>
              <a:t>[mask]</a:t>
            </a:r>
            <a:r>
              <a:rPr lang="zh-CN" altLang="en-US">
                <a:sym typeface="+mn-ea"/>
              </a:rPr>
              <a:t>标记的方案，而是通过设计合适的</a:t>
            </a:r>
            <a:r>
              <a:rPr lang="en-US" altLang="zh-CN">
                <a:sym typeface="+mn-ea"/>
              </a:rPr>
              <a:t>attention mask </a:t>
            </a:r>
            <a:r>
              <a:rPr lang="zh-CN" altLang="en-US">
                <a:sym typeface="+mn-ea"/>
              </a:rPr>
              <a:t>矩阵，去模拟序列串的所有组合，在做</a:t>
            </a:r>
            <a:r>
              <a:rPr lang="en-US" altLang="zh-CN">
                <a:sym typeface="+mn-ea"/>
              </a:rPr>
              <a:t>mask-attention</a:t>
            </a:r>
            <a:r>
              <a:rPr lang="zh-CN" altLang="en-US">
                <a:sym typeface="+mn-ea"/>
              </a:rPr>
              <a:t>的时候，仅仅通过位于当前词之前的词来编码当前的词。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同样对于这个条件概率公式，在当前位置之前词已知时，最大化当前词的概率，当前词之前的词为</a:t>
            </a:r>
            <a:r>
              <a:rPr lang="en-US" altLang="zh-CN"/>
              <a:t>a</a:t>
            </a:r>
            <a:r>
              <a:rPr lang="zh-CN" altLang="en-US"/>
              <a:t>，当前词为</a:t>
            </a:r>
            <a:r>
              <a:rPr lang="en-US" altLang="zh-CN"/>
              <a:t>b</a:t>
            </a:r>
            <a:r>
              <a:rPr lang="zh-CN" altLang="en-US"/>
              <a:t>，</a:t>
            </a:r>
          </a:p>
          <a:p>
            <a:r>
              <a:rPr lang="en-US" altLang="zh-CN"/>
              <a:t>f</a:t>
            </a:r>
            <a:r>
              <a:rPr lang="zh-CN" altLang="en-US"/>
              <a:t>函数依旧是内积函数，</a:t>
            </a:r>
            <a:r>
              <a:rPr lang="en-US" altLang="zh-CN"/>
              <a:t>g gamma</a:t>
            </a:r>
            <a:r>
              <a:rPr lang="zh-CN" altLang="en-US"/>
              <a:t>是查表函数，</a:t>
            </a:r>
            <a:r>
              <a:rPr lang="en-US" altLang="zh-CN"/>
              <a:t>g w </a:t>
            </a:r>
            <a:r>
              <a:rPr lang="zh-CN" altLang="en-US"/>
              <a:t>是</a:t>
            </a:r>
            <a:r>
              <a:rPr lang="en-US" altLang="zh-CN"/>
              <a:t>transformer encoder</a:t>
            </a:r>
            <a:r>
              <a:rPr lang="zh-CN" altLang="en-US"/>
              <a:t>。则条件概率公式转化为</a:t>
            </a:r>
            <a:r>
              <a:rPr lang="en-US" altLang="zh-CN"/>
              <a:t>infoNCE</a:t>
            </a:r>
            <a:r>
              <a:rPr lang="zh-CN" altLang="en-US"/>
              <a:t>公式，</a:t>
            </a:r>
          </a:p>
          <a:p>
            <a:r>
              <a:rPr lang="zh-CN" altLang="en-US"/>
              <a:t>含义是，最大化当前词 和  当前位置之前的词  之间的互信息。</a:t>
            </a:r>
            <a:endParaRPr lang="en-US" altLang="zh-CN"/>
          </a:p>
          <a:p>
            <a:endParaRPr lang="en-US" altLang="zh-CN"/>
          </a:p>
          <a:p>
            <a:r>
              <a:rPr lang="en-US" altLang="zh-CN"/>
              <a:t>xlnet</a:t>
            </a:r>
            <a:r>
              <a:rPr lang="zh-CN" altLang="en-US"/>
              <a:t>从 </a:t>
            </a:r>
            <a:r>
              <a:rPr lang="en-US" altLang="zh-CN"/>
              <a:t>T! </a:t>
            </a:r>
            <a:r>
              <a:rPr lang="zh-CN" altLang="en-US"/>
              <a:t>个排列组合中采样一组排列，按照该排列构造</a:t>
            </a:r>
            <a:r>
              <a:rPr lang="en-US" altLang="zh-CN"/>
              <a:t>attention-mask</a:t>
            </a:r>
            <a:r>
              <a:rPr lang="zh-CN" altLang="en-US"/>
              <a:t>矩阵</a:t>
            </a:r>
            <a:r>
              <a:rPr lang="zh-CN" altLang="en-US">
                <a:sym typeface="+mn-ea"/>
              </a:rPr>
              <a:t>，采样空间为 </a:t>
            </a:r>
            <a:r>
              <a:rPr lang="en-US" altLang="zh-CN">
                <a:sym typeface="+mn-ea"/>
              </a:rPr>
              <a:t>T! </a:t>
            </a:r>
            <a:r>
              <a:rPr lang="zh-CN" altLang="en-US">
                <a:sym typeface="+mn-ea"/>
              </a:rPr>
              <a:t>大小。</a:t>
            </a:r>
            <a:endParaRPr lang="zh-CN" altLang="en-US"/>
          </a:p>
          <a:p>
            <a:r>
              <a:rPr lang="zh-CN" altLang="en-US"/>
              <a:t>而</a:t>
            </a:r>
            <a:r>
              <a:rPr lang="en-US" altLang="zh-CN"/>
              <a:t>bert</a:t>
            </a:r>
            <a:r>
              <a:rPr lang="zh-CN" altLang="en-US"/>
              <a:t>则是随即从句子</a:t>
            </a:r>
            <a:r>
              <a:rPr lang="en-US" altLang="zh-CN">
                <a:sym typeface="+mn-ea"/>
              </a:rPr>
              <a:t>15%</a:t>
            </a:r>
            <a:r>
              <a:rPr lang="zh-CN" altLang="en-US">
                <a:sym typeface="+mn-ea"/>
              </a:rPr>
              <a:t>的词中</a:t>
            </a:r>
            <a:r>
              <a:rPr lang="zh-CN" altLang="en-US"/>
              <a:t>采样一个单词做</a:t>
            </a:r>
            <a:r>
              <a:rPr lang="en-US" altLang="zh-CN"/>
              <a:t>mask</a:t>
            </a:r>
            <a:r>
              <a:rPr lang="zh-CN" altLang="en-US"/>
              <a:t>，采样空间为</a:t>
            </a:r>
            <a:r>
              <a:rPr lang="en-US" altLang="zh-CN">
                <a:sym typeface="+mn-ea"/>
              </a:rPr>
              <a:t>15%*</a:t>
            </a:r>
            <a:r>
              <a:rPr lang="en-US" altLang="zh-CN"/>
              <a:t>T</a:t>
            </a:r>
            <a:r>
              <a:rPr lang="zh-CN" altLang="en-US"/>
              <a:t>的大小。</a:t>
            </a:r>
          </a:p>
          <a:p>
            <a:r>
              <a:rPr lang="zh-CN" altLang="en-US"/>
              <a:t>所以</a:t>
            </a:r>
            <a:r>
              <a:rPr lang="en-US" altLang="zh-CN"/>
              <a:t>xlnet</a:t>
            </a:r>
            <a:r>
              <a:rPr lang="zh-CN" altLang="en-US"/>
              <a:t>的</a:t>
            </a:r>
            <a:r>
              <a:rPr lang="en-US" altLang="zh-CN"/>
              <a:t>P(A,B)</a:t>
            </a:r>
            <a:r>
              <a:rPr lang="zh-CN" altLang="en-US"/>
              <a:t>联合概率分布，是一个</a:t>
            </a:r>
            <a:r>
              <a:rPr lang="en-US" altLang="zh-CN"/>
              <a:t>T!</a:t>
            </a:r>
            <a:r>
              <a:rPr lang="zh-CN" altLang="en-US"/>
              <a:t>大小的</a:t>
            </a:r>
            <a:r>
              <a:rPr lang="zh-CN" altLang="en-US">
                <a:sym typeface="+mn-ea"/>
              </a:rPr>
              <a:t>均匀分布</a:t>
            </a:r>
            <a:r>
              <a:rPr lang="zh-CN" altLang="en-US"/>
              <a:t>。而</a:t>
            </a:r>
            <a:r>
              <a:rPr lang="en-US" altLang="zh-CN"/>
              <a:t>bert</a:t>
            </a:r>
            <a:r>
              <a:rPr lang="zh-CN" altLang="en-US"/>
              <a:t>的</a:t>
            </a:r>
            <a:r>
              <a:rPr lang="en-US" altLang="zh-CN">
                <a:sym typeface="+mn-ea"/>
              </a:rPr>
              <a:t>P(A,B)</a:t>
            </a:r>
            <a:r>
              <a:rPr lang="zh-CN" altLang="en-US">
                <a:sym typeface="+mn-ea"/>
              </a:rPr>
              <a:t>是一个</a:t>
            </a:r>
            <a:r>
              <a:rPr lang="en-US" altLang="zh-CN">
                <a:sym typeface="+mn-ea"/>
              </a:rPr>
              <a:t>15%*T</a:t>
            </a:r>
            <a:r>
              <a:rPr lang="zh-CN" altLang="en-US">
                <a:sym typeface="+mn-ea"/>
              </a:rPr>
              <a:t>大小的均匀分布</a:t>
            </a:r>
            <a:endParaRPr lang="zh-CN" altLang="en-US"/>
          </a:p>
          <a:p>
            <a:endParaRPr lang="zh-CN" altLang="en-US"/>
          </a:p>
          <a:p>
            <a:r>
              <a:rPr lang="en-US" altLang="zh-CN"/>
              <a:t>bert</a:t>
            </a:r>
            <a:r>
              <a:rPr lang="zh-CN" altLang="en-US"/>
              <a:t>和</a:t>
            </a:r>
            <a:r>
              <a:rPr lang="en-US" altLang="zh-CN"/>
              <a:t>xlnet</a:t>
            </a:r>
            <a:r>
              <a:rPr lang="zh-CN" altLang="en-US"/>
              <a:t>的区别有两点，</a:t>
            </a:r>
          </a:p>
          <a:p>
            <a:r>
              <a:rPr lang="en-US" altLang="zh-CN"/>
              <a:t>1.a</a:t>
            </a:r>
            <a:r>
              <a:rPr lang="zh-CN" altLang="en-US"/>
              <a:t>和</a:t>
            </a:r>
            <a:r>
              <a:rPr lang="en-US" altLang="zh-CN"/>
              <a:t>b</a:t>
            </a:r>
            <a:r>
              <a:rPr lang="zh-CN" altLang="en-US"/>
              <a:t>的定义不同，</a:t>
            </a:r>
            <a:r>
              <a:rPr lang="en-US" altLang="zh-CN"/>
              <a:t>xlnet</a:t>
            </a:r>
            <a:r>
              <a:rPr lang="zh-CN" altLang="en-US"/>
              <a:t>中的</a:t>
            </a:r>
            <a:r>
              <a:rPr lang="en-US" altLang="zh-CN"/>
              <a:t>a</a:t>
            </a:r>
            <a:r>
              <a:rPr lang="zh-CN" altLang="en-US"/>
              <a:t>为位于当前位置之前的词，</a:t>
            </a:r>
            <a:r>
              <a:rPr lang="en-US" altLang="zh-CN"/>
              <a:t>bert</a:t>
            </a:r>
            <a:r>
              <a:rPr lang="zh-CN" altLang="en-US"/>
              <a:t>中的</a:t>
            </a:r>
            <a:r>
              <a:rPr lang="en-US" altLang="zh-CN"/>
              <a:t>a</a:t>
            </a:r>
            <a:r>
              <a:rPr lang="zh-CN" altLang="en-US"/>
              <a:t>为去掉当前词的所有词。</a:t>
            </a:r>
          </a:p>
          <a:p>
            <a:r>
              <a:rPr lang="en-US" altLang="zh-CN"/>
              <a:t>2.</a:t>
            </a:r>
            <a:r>
              <a:rPr lang="zh-CN" altLang="en-US"/>
              <a:t>正例采样空间不同，即联合概率分布不同，</a:t>
            </a:r>
            <a:r>
              <a:rPr lang="en-US" altLang="zh-CN"/>
              <a:t>xlnet</a:t>
            </a:r>
            <a:r>
              <a:rPr lang="zh-CN" altLang="en-US"/>
              <a:t>的采样子空间是排列组合，</a:t>
            </a:r>
            <a:r>
              <a:rPr lang="en-US" altLang="zh-CN"/>
              <a:t>bert</a:t>
            </a:r>
            <a:r>
              <a:rPr lang="zh-CN" altLang="en-US"/>
              <a:t>的采样子空间是整个句子的</a:t>
            </a:r>
            <a:r>
              <a:rPr lang="en-US" altLang="zh-CN"/>
              <a:t>15%</a:t>
            </a:r>
            <a:r>
              <a:rPr lang="zh-CN" altLang="en-US"/>
              <a:t>的词。</a:t>
            </a:r>
          </a:p>
          <a:p>
            <a:endParaRPr lang="zh-CN" altLang="en-US"/>
          </a:p>
          <a:p>
            <a:r>
              <a:rPr lang="zh-CN" altLang="en-US"/>
              <a:t>两者的负样本采样空间均为整个词表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借鉴</a:t>
            </a:r>
            <a:r>
              <a:rPr lang="en-US" altLang="zh-CN"/>
              <a:t>bert</a:t>
            </a:r>
            <a:r>
              <a:rPr lang="zh-CN" altLang="en-US"/>
              <a:t>的预训练任务的思想，本文提出了</a:t>
            </a:r>
            <a:r>
              <a:rPr lang="en-US" altLang="zh-CN"/>
              <a:t>info-word</a:t>
            </a:r>
            <a:r>
              <a:rPr lang="zh-CN" altLang="en-US"/>
              <a:t>模型，设计了两个新的预训练任务。</a:t>
            </a:r>
          </a:p>
          <a:p>
            <a:r>
              <a:rPr lang="zh-CN" altLang="en-US"/>
              <a:t>第一个任务，把</a:t>
            </a:r>
            <a:r>
              <a:rPr lang="en-US" altLang="zh-CN"/>
              <a:t>bert</a:t>
            </a:r>
            <a:r>
              <a:rPr lang="zh-CN" altLang="en-US"/>
              <a:t>中预测</a:t>
            </a:r>
            <a:r>
              <a:rPr lang="en-US" altLang="zh-CN"/>
              <a:t>mask</a:t>
            </a:r>
            <a:r>
              <a:rPr lang="zh-CN" altLang="en-US"/>
              <a:t>掉的词，转化为预测</a:t>
            </a:r>
            <a:r>
              <a:rPr lang="en-US" altLang="zh-CN"/>
              <a:t>mask</a:t>
            </a:r>
            <a:r>
              <a:rPr lang="zh-CN" altLang="en-US"/>
              <a:t>掉的</a:t>
            </a:r>
            <a:r>
              <a:rPr lang="en-US" altLang="zh-CN"/>
              <a:t>span</a:t>
            </a:r>
            <a:r>
              <a:rPr lang="zh-CN" altLang="en-US"/>
              <a:t>，</a:t>
            </a:r>
            <a:r>
              <a:rPr lang="en-US" altLang="zh-CN"/>
              <a:t>span</a:t>
            </a:r>
            <a:r>
              <a:rPr lang="zh-CN" altLang="en-US"/>
              <a:t>中包含</a:t>
            </a:r>
            <a:r>
              <a:rPr lang="en-US" altLang="zh-CN"/>
              <a:t>n</a:t>
            </a:r>
            <a:r>
              <a:rPr lang="zh-CN" altLang="en-US"/>
              <a:t>个连续的词，正样本的采样空间是句子</a:t>
            </a:r>
          </a:p>
          <a:p>
            <a:r>
              <a:rPr lang="zh-CN" altLang="en-US"/>
              <a:t>中的所有</a:t>
            </a:r>
            <a:r>
              <a:rPr lang="en-US" altLang="zh-CN"/>
              <a:t>n-gram</a:t>
            </a:r>
            <a:r>
              <a:rPr lang="zh-CN" altLang="en-US"/>
              <a:t>，负样本空间是其他句子中所有的</a:t>
            </a:r>
            <a:r>
              <a:rPr lang="en-US" altLang="zh-CN"/>
              <a:t>n-gram</a:t>
            </a:r>
            <a:r>
              <a:rPr lang="zh-CN" altLang="en-US"/>
              <a:t>，由于空间较大，所以会采样一个子空间。</a:t>
            </a:r>
          </a:p>
          <a:p>
            <a:r>
              <a:rPr lang="zh-CN" altLang="en-US"/>
              <a:t>第二个任务，和</a:t>
            </a:r>
            <a:r>
              <a:rPr lang="en-US" altLang="zh-CN"/>
              <a:t>bert</a:t>
            </a:r>
            <a:r>
              <a:rPr lang="zh-CN" altLang="en-US"/>
              <a:t>中的</a:t>
            </a:r>
            <a:r>
              <a:rPr lang="en-US" altLang="zh-CN"/>
              <a:t>mask</a:t>
            </a:r>
            <a:r>
              <a:rPr lang="zh-CN" altLang="en-US"/>
              <a:t>词任务是一样的，不同点是，负样本的空间不再是整个词表，而是基于</a:t>
            </a:r>
            <a:r>
              <a:rPr lang="en-US" altLang="zh-CN"/>
              <a:t>unigram</a:t>
            </a:r>
            <a:r>
              <a:rPr lang="zh-CN" altLang="en-US"/>
              <a:t>的负采样空间。</a:t>
            </a:r>
          </a:p>
          <a:p>
            <a:r>
              <a:rPr lang="zh-CN" altLang="en-US"/>
              <a:t>这两个自监督任务以一定的比例相加作为最终任务。</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实验中，将</a:t>
            </a:r>
            <a:r>
              <a:rPr lang="en-US" altLang="zh-CN"/>
              <a:t>info-word</a:t>
            </a:r>
            <a:r>
              <a:rPr lang="zh-CN" altLang="en-US"/>
              <a:t>模型和</a:t>
            </a:r>
            <a:r>
              <a:rPr lang="en-US" altLang="zh-CN"/>
              <a:t>bert</a:t>
            </a:r>
            <a:r>
              <a:rPr lang="zh-CN" altLang="en-US"/>
              <a:t>模型以及</a:t>
            </a:r>
            <a:r>
              <a:rPr lang="en-US" altLang="zh-CN"/>
              <a:t>bert-NCE</a:t>
            </a:r>
            <a:r>
              <a:rPr lang="zh-CN" altLang="en-US"/>
              <a:t>模型做对比</a:t>
            </a:r>
          </a:p>
          <a:p>
            <a:endParaRPr lang="zh-CN" altLang="en-US"/>
          </a:p>
          <a:p>
            <a:r>
              <a:rPr lang="en-US" altLang="zh-CN"/>
              <a:t>bert-NCE</a:t>
            </a:r>
            <a:r>
              <a:rPr lang="zh-CN" altLang="en-US"/>
              <a:t>模型和</a:t>
            </a:r>
            <a:r>
              <a:rPr lang="en-US" altLang="zh-CN"/>
              <a:t>bert</a:t>
            </a:r>
            <a:r>
              <a:rPr lang="zh-CN" altLang="en-US"/>
              <a:t>的不同点在于，</a:t>
            </a:r>
            <a:r>
              <a:rPr lang="en-US" altLang="zh-CN"/>
              <a:t>1.</a:t>
            </a:r>
            <a:r>
              <a:rPr lang="zh-CN" altLang="en-US"/>
              <a:t>去掉了</a:t>
            </a:r>
            <a:r>
              <a:rPr lang="en-US" altLang="zh-CN"/>
              <a:t>next sentence prediction </a:t>
            </a:r>
            <a:r>
              <a:rPr lang="zh-CN" altLang="en-US"/>
              <a:t>任务  </a:t>
            </a:r>
            <a:r>
              <a:rPr lang="en-US" altLang="zh-CN"/>
              <a:t>2. </a:t>
            </a:r>
            <a:r>
              <a:rPr lang="zh-CN" altLang="en-US"/>
              <a:t>使用负采样代替全词表</a:t>
            </a:r>
            <a:r>
              <a:rPr lang="en-US" altLang="zh-CN"/>
              <a:t>softmax  3.</a:t>
            </a:r>
            <a:r>
              <a:rPr lang="zh-CN" altLang="en-US"/>
              <a:t>每个输入样本都是单句子</a:t>
            </a:r>
          </a:p>
          <a:p>
            <a:endParaRPr lang="zh-CN" altLang="en-US"/>
          </a:p>
          <a:p>
            <a:r>
              <a:rPr lang="en-US" altLang="zh-CN"/>
              <a:t>info-word </a:t>
            </a:r>
            <a:r>
              <a:rPr lang="zh-CN" altLang="en-US"/>
              <a:t>和 </a:t>
            </a:r>
            <a:r>
              <a:rPr lang="en-US" altLang="zh-CN"/>
              <a:t>bert-NCE </a:t>
            </a:r>
            <a:r>
              <a:rPr lang="zh-CN" altLang="en-US"/>
              <a:t>之间相差一个  </a:t>
            </a:r>
            <a:r>
              <a:rPr lang="en-US" altLang="zh-CN"/>
              <a:t>masked span prediction </a:t>
            </a:r>
            <a:r>
              <a:rPr lang="zh-CN" altLang="en-US"/>
              <a:t>任务</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GLUE</a:t>
            </a:r>
            <a:r>
              <a:rPr lang="zh-CN" altLang="en-US"/>
              <a:t>是一个</a:t>
            </a:r>
            <a:r>
              <a:rPr lang="en-US" altLang="zh-CN"/>
              <a:t>NLU</a:t>
            </a:r>
            <a:r>
              <a:rPr lang="zh-CN" altLang="en-US"/>
              <a:t>的任务，评估编码对下游任务的影响，包含单句子分类、句子对分类、句子蕴含等任务。</a:t>
            </a:r>
          </a:p>
          <a:p>
            <a:r>
              <a:rPr lang="en-US" altLang="zh-CN"/>
              <a:t>SQuAD</a:t>
            </a:r>
            <a:r>
              <a:rPr lang="zh-CN" altLang="en-US"/>
              <a:t>是一个阅读理解任务，评估编码对</a:t>
            </a:r>
            <a:r>
              <a:rPr lang="en-US" altLang="zh-CN"/>
              <a:t>RC</a:t>
            </a:r>
            <a:r>
              <a:rPr lang="zh-CN" altLang="en-US"/>
              <a:t>任务的影响。</a:t>
            </a:r>
          </a:p>
          <a:p>
            <a:endParaRPr lang="zh-CN" altLang="en-US"/>
          </a:p>
          <a:p>
            <a:r>
              <a:rPr lang="zh-CN" altLang="en-US"/>
              <a:t>单纯的比较</a:t>
            </a:r>
            <a:r>
              <a:rPr lang="en-US" altLang="zh-CN"/>
              <a:t>BERT-NCE </a:t>
            </a:r>
            <a:r>
              <a:rPr lang="zh-CN" altLang="en-US"/>
              <a:t>和 </a:t>
            </a:r>
            <a:r>
              <a:rPr lang="en-US" altLang="zh-CN"/>
              <a:t>INFO Word </a:t>
            </a:r>
            <a:r>
              <a:rPr lang="zh-CN" altLang="en-US"/>
              <a:t>模型，发现在所有的任务上，</a:t>
            </a:r>
            <a:r>
              <a:rPr lang="en-US" altLang="zh-CN">
                <a:sym typeface="+mn-ea"/>
              </a:rPr>
              <a:t>INFO Word</a:t>
            </a:r>
            <a:r>
              <a:rPr lang="zh-CN" altLang="en-US">
                <a:sym typeface="+mn-ea"/>
              </a:rPr>
              <a:t>都要优于</a:t>
            </a:r>
            <a:r>
              <a:rPr lang="en-US" altLang="zh-CN">
                <a:sym typeface="+mn-ea"/>
              </a:rPr>
              <a:t>BERT-NCE</a:t>
            </a:r>
            <a:r>
              <a:rPr lang="zh-CN" altLang="en-US">
                <a:sym typeface="+mn-ea"/>
              </a:rPr>
              <a:t>，说明了新增的</a:t>
            </a:r>
            <a:r>
              <a:rPr lang="en-US" altLang="zh-CN">
                <a:sym typeface="+mn-ea"/>
              </a:rPr>
              <a:t>span mask</a:t>
            </a:r>
            <a:r>
              <a:rPr lang="zh-CN" altLang="en-US">
                <a:sym typeface="+mn-ea"/>
              </a:rPr>
              <a:t>任务的有效性，尤其是在</a:t>
            </a:r>
            <a:r>
              <a:rPr lang="en-US" altLang="zh-CN">
                <a:sym typeface="+mn-ea"/>
              </a:rPr>
              <a:t>squad</a:t>
            </a:r>
            <a:r>
              <a:rPr lang="zh-CN" altLang="en-US">
                <a:sym typeface="+mn-ea"/>
              </a:rPr>
              <a:t>这样的数据集上，目标是抽取</a:t>
            </a:r>
            <a:r>
              <a:rPr lang="en-US" altLang="zh-CN">
                <a:sym typeface="+mn-ea"/>
              </a:rPr>
              <a:t>span</a:t>
            </a:r>
            <a:r>
              <a:rPr lang="zh-CN" altLang="en-US">
                <a:sym typeface="+mn-ea"/>
              </a:rPr>
              <a:t>，并且长句子居多，这种类型的任务上，涨幅更大。</a:t>
            </a:r>
          </a:p>
          <a:p>
            <a:endParaRPr lang="zh-CN" altLang="en-US">
              <a:sym typeface="+mn-ea"/>
            </a:endParaRPr>
          </a:p>
          <a:p>
            <a:r>
              <a:rPr lang="zh-CN" altLang="en-US">
                <a:sym typeface="+mn-ea"/>
              </a:rPr>
              <a:t>单纯的比较</a:t>
            </a:r>
            <a:r>
              <a:rPr lang="en-US" altLang="zh-CN">
                <a:sym typeface="+mn-ea"/>
              </a:rPr>
              <a:t>BERT </a:t>
            </a:r>
            <a:r>
              <a:rPr lang="zh-CN" altLang="en-US">
                <a:sym typeface="+mn-ea"/>
              </a:rPr>
              <a:t>和 本文的两个模型，发现在</a:t>
            </a:r>
            <a:r>
              <a:rPr lang="en-US" altLang="zh-CN">
                <a:sym typeface="+mn-ea"/>
              </a:rPr>
              <a:t>GLUE</a:t>
            </a:r>
            <a:r>
              <a:rPr lang="zh-CN" altLang="en-US">
                <a:sym typeface="+mn-ea"/>
              </a:rPr>
              <a:t>的各项任务上，效果反而下降，分析原因可能是</a:t>
            </a:r>
            <a:r>
              <a:rPr lang="en-US" altLang="zh-CN">
                <a:sym typeface="+mn-ea"/>
              </a:rPr>
              <a:t>bert</a:t>
            </a:r>
            <a:r>
              <a:rPr lang="zh-CN" altLang="en-US">
                <a:sym typeface="+mn-ea"/>
              </a:rPr>
              <a:t>对全词做</a:t>
            </a:r>
            <a:r>
              <a:rPr lang="en-US" altLang="zh-CN">
                <a:sym typeface="+mn-ea"/>
              </a:rPr>
              <a:t>softmax</a:t>
            </a:r>
            <a:r>
              <a:rPr lang="zh-CN" altLang="en-US">
                <a:sym typeface="+mn-ea"/>
              </a:rPr>
              <a:t>，而本文采用负采样，</a:t>
            </a:r>
            <a:r>
              <a:rPr lang="en-US" altLang="zh-CN">
                <a:sym typeface="+mn-ea"/>
              </a:rPr>
              <a:t>bert</a:t>
            </a:r>
            <a:r>
              <a:rPr lang="zh-CN" altLang="en-US">
                <a:sym typeface="+mn-ea"/>
              </a:rPr>
              <a:t>的负例更为丰富，</a:t>
            </a:r>
            <a:r>
              <a:rPr lang="en-US" altLang="zh-CN">
                <a:sym typeface="+mn-ea"/>
              </a:rPr>
              <a:t>bert</a:t>
            </a:r>
            <a:r>
              <a:rPr lang="zh-CN" altLang="en-US">
                <a:sym typeface="+mn-ea"/>
              </a:rPr>
              <a:t>的输入样本是句子对，而本文的模型是单句子，这对本身需要做句子对分类、句子对蕴含的任务不友好。</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例如：我们大多数人能分辨出很多真假币，但如果要我们画一张百元大钞出来，我相信基本上画得一点都不像。这表明，对于真假币识别这个任务，可以设想我们有了一堆真假币供学习，我们能从中提取很丰富的特征，但是这些特征并不足以重构原图，它只能让我们分辨出这堆纸币的差异。</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整个公式的优化目标，是变量</a:t>
            </a:r>
            <a:r>
              <a:rPr lang="en-US" altLang="zh-CN"/>
              <a:t>A</a:t>
            </a:r>
            <a:r>
              <a:rPr lang="zh-CN" altLang="en-US"/>
              <a:t>和变量</a:t>
            </a:r>
            <a:r>
              <a:rPr lang="en-US" altLang="zh-CN"/>
              <a:t>B</a:t>
            </a:r>
            <a:r>
              <a:rPr lang="zh-CN" altLang="en-US"/>
              <a:t>的互信息，</a:t>
            </a:r>
            <a:r>
              <a:rPr lang="en-US" altLang="zh-CN"/>
              <a:t>A</a:t>
            </a:r>
            <a:r>
              <a:rPr lang="zh-CN" altLang="en-US"/>
              <a:t>和</a:t>
            </a:r>
            <a:r>
              <a:rPr lang="en-US" altLang="zh-CN"/>
              <a:t>B</a:t>
            </a:r>
            <a:r>
              <a:rPr lang="zh-CN" altLang="en-US"/>
              <a:t>的选择可以任意，只要是相关联就行，比如目标词和上下文，或者图片的区域和整个图，</a:t>
            </a:r>
            <a:r>
              <a:rPr lang="en-US" altLang="zh-CN"/>
              <a:t>a,b</a:t>
            </a:r>
            <a:r>
              <a:rPr lang="zh-CN" altLang="en-US"/>
              <a:t>是从联合分布</a:t>
            </a:r>
            <a:r>
              <a:rPr lang="en-US" altLang="zh-CN"/>
              <a:t>(A,B)</a:t>
            </a:r>
            <a:r>
              <a:rPr lang="zh-CN" altLang="en-US"/>
              <a:t>中采样的样本点构成正例，</a:t>
            </a:r>
            <a:r>
              <a:rPr lang="en-US" altLang="zh-CN"/>
              <a:t>b</a:t>
            </a:r>
            <a:r>
              <a:rPr lang="zh-CN" altLang="en-US"/>
              <a:t>一杠代表随机采样的噪声点，和</a:t>
            </a:r>
            <a:r>
              <a:rPr lang="en-US" altLang="zh-CN"/>
              <a:t>a</a:t>
            </a:r>
            <a:r>
              <a:rPr lang="zh-CN" altLang="en-US"/>
              <a:t>构成负样本对，例如：目标词和上下文是正样本对，目标词和从其他句子采样的上下文作为负样本对。或者一张图和部分区域构成正样本对，该区域和其他图片构成负样本对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对于不同的预训练模型，其区别体现在优化不同的互信息对象，也就是</a:t>
            </a:r>
            <a:r>
              <a:rPr lang="en-US" altLang="zh-CN"/>
              <a:t>A</a:t>
            </a:r>
            <a:r>
              <a:rPr lang="zh-CN" altLang="en-US"/>
              <a:t>和</a:t>
            </a:r>
            <a:r>
              <a:rPr lang="en-US" altLang="zh-CN"/>
              <a:t>B</a:t>
            </a:r>
            <a:r>
              <a:rPr lang="zh-CN" altLang="en-US"/>
              <a:t>的选择上，而不同噪声样本的采样策略，体现了</a:t>
            </a:r>
            <a:r>
              <a:rPr lang="en-US" altLang="zh-CN"/>
              <a:t>B</a:t>
            </a:r>
            <a:r>
              <a:rPr lang="zh-CN" altLang="en-US"/>
              <a:t>一杠的采样空间的不同。</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SKip-gram</a:t>
            </a:r>
            <a:r>
              <a:rPr lang="zh-CN" altLang="en-US"/>
              <a:t>是</a:t>
            </a:r>
            <a:r>
              <a:rPr lang="en-US" altLang="zh-CN"/>
              <a:t>word2vec</a:t>
            </a:r>
            <a:r>
              <a:rPr lang="zh-CN" altLang="en-US"/>
              <a:t>模型的一种，它的核心思想是基于一个假设，句子中的词应该包含上下文的语义，也就是通过词可以预测其上下文。实际上它等价于最大化目标词和上下文的互信息。</a:t>
            </a:r>
          </a:p>
          <a:p>
            <a:endParaRPr lang="zh-CN" altLang="en-US"/>
          </a:p>
          <a:p>
            <a:r>
              <a:rPr lang="zh-CN" altLang="en-US"/>
              <a:t>它的优化目标是这个条件概率，已知某个词，预测其上下文的概率，该条件概率用</a:t>
            </a:r>
            <a:r>
              <a:rPr lang="en-US" altLang="zh-CN"/>
              <a:t>softmax</a:t>
            </a:r>
            <a:r>
              <a:rPr lang="zh-CN" altLang="en-US"/>
              <a:t>的交叉熵损失函数去拟合时，其结果和我们之前提到的</a:t>
            </a:r>
            <a:r>
              <a:rPr lang="en-US" altLang="zh-CN"/>
              <a:t>infoNCE</a:t>
            </a:r>
            <a:r>
              <a:rPr lang="zh-CN" altLang="en-US"/>
              <a:t>公式等价。</a:t>
            </a:r>
          </a:p>
          <a:p>
            <a:r>
              <a:rPr lang="zh-CN" altLang="en-US"/>
              <a:t>等价后的公式中，变量</a:t>
            </a:r>
            <a:r>
              <a:rPr lang="en-US" altLang="zh-CN"/>
              <a:t>a</a:t>
            </a:r>
            <a:r>
              <a:rPr lang="zh-CN" altLang="en-US"/>
              <a:t>是我们选定的目标词，变量</a:t>
            </a:r>
            <a:r>
              <a:rPr lang="en-US" altLang="zh-CN"/>
              <a:t>b</a:t>
            </a:r>
            <a:r>
              <a:rPr lang="zh-CN" altLang="en-US"/>
              <a:t>是目标词的上下文，而</a:t>
            </a:r>
            <a:r>
              <a:rPr lang="en-US" altLang="zh-CN"/>
              <a:t>f</a:t>
            </a:r>
            <a:r>
              <a:rPr lang="zh-CN" altLang="en-US"/>
              <a:t>函数是一个内积形式，是对两个变量的编码做内积，假定</a:t>
            </a:r>
            <a:r>
              <a:rPr lang="en-US" altLang="zh-CN"/>
              <a:t>b</a:t>
            </a:r>
            <a:r>
              <a:rPr lang="zh-CN" altLang="en-US"/>
              <a:t>的编码函数为</a:t>
            </a:r>
            <a:r>
              <a:rPr lang="en-US" altLang="zh-CN"/>
              <a:t>g gamma</a:t>
            </a:r>
            <a:r>
              <a:rPr lang="zh-CN" altLang="en-US"/>
              <a:t>，</a:t>
            </a:r>
            <a:r>
              <a:rPr lang="en-US" altLang="zh-CN"/>
              <a:t>a</a:t>
            </a:r>
            <a:r>
              <a:rPr lang="zh-CN" altLang="en-US"/>
              <a:t>的编码函数为</a:t>
            </a:r>
            <a:r>
              <a:rPr lang="en-US" altLang="zh-CN"/>
              <a:t>g w</a:t>
            </a:r>
            <a:r>
              <a:rPr lang="zh-CN" altLang="en-US"/>
              <a:t>，对应到</a:t>
            </a:r>
            <a:r>
              <a:rPr lang="en-US" altLang="zh-CN"/>
              <a:t>skip-gram</a:t>
            </a:r>
            <a:r>
              <a:rPr lang="zh-CN" altLang="en-US"/>
              <a:t>模型中，</a:t>
            </a:r>
            <a:r>
              <a:rPr lang="en-US" altLang="zh-CN">
                <a:sym typeface="+mn-ea"/>
              </a:rPr>
              <a:t>g gamma </a:t>
            </a:r>
            <a:r>
              <a:rPr lang="zh-CN" altLang="en-US">
                <a:sym typeface="+mn-ea"/>
              </a:rPr>
              <a:t>和 </a:t>
            </a:r>
            <a:r>
              <a:rPr lang="en-US" altLang="zh-CN">
                <a:sym typeface="+mn-ea"/>
              </a:rPr>
              <a:t>g w </a:t>
            </a:r>
            <a:r>
              <a:rPr lang="zh-CN" altLang="en-US">
                <a:sym typeface="+mn-ea"/>
              </a:rPr>
              <a:t>都是查表函数，即</a:t>
            </a:r>
            <a:r>
              <a:rPr lang="en-US" altLang="zh-CN">
                <a:sym typeface="+mn-ea"/>
              </a:rPr>
              <a:t>one hot </a:t>
            </a:r>
            <a:r>
              <a:rPr lang="zh-CN" altLang="en-US">
                <a:sym typeface="+mn-ea"/>
              </a:rPr>
              <a:t>变量乘以</a:t>
            </a:r>
            <a:r>
              <a:rPr lang="en-US" altLang="zh-CN">
                <a:sym typeface="+mn-ea"/>
              </a:rPr>
              <a:t>word embedding</a:t>
            </a:r>
            <a:r>
              <a:rPr lang="zh-CN" altLang="en-US">
                <a:sym typeface="+mn-ea"/>
              </a:rPr>
              <a:t>词嵌入矩阵。</a:t>
            </a:r>
          </a:p>
          <a:p>
            <a:r>
              <a:rPr lang="en-US" altLang="zh-CN">
                <a:sym typeface="+mn-ea"/>
              </a:rPr>
              <a:t>skim-gram</a:t>
            </a:r>
            <a:r>
              <a:rPr lang="zh-CN" altLang="en-US">
                <a:sym typeface="+mn-ea"/>
              </a:rPr>
              <a:t>的优化目标是最大化目标词编码和目标词上下文编码的互信息，直观上讲就是让单个目标词的编码包含整个句子的特征。</a:t>
            </a:r>
          </a:p>
          <a:p>
            <a:r>
              <a:rPr lang="zh-CN" altLang="en-US">
                <a:sym typeface="+mn-ea"/>
              </a:rPr>
              <a:t>这里的负样本</a:t>
            </a:r>
            <a:r>
              <a:rPr lang="en-US" altLang="zh-CN">
                <a:sym typeface="+mn-ea"/>
              </a:rPr>
              <a:t>B</a:t>
            </a:r>
            <a:r>
              <a:rPr lang="zh-CN" altLang="en-US">
                <a:sym typeface="+mn-ea"/>
              </a:rPr>
              <a:t>一杠的选择有不同的策略：</a:t>
            </a:r>
          </a:p>
          <a:p>
            <a:endParaRPr lang="zh-CN" altLang="en-US">
              <a:sym typeface="+mn-ea"/>
            </a:endParaRPr>
          </a:p>
          <a:p>
            <a:r>
              <a:rPr lang="zh-CN" altLang="en-US">
                <a:sym typeface="+mn-ea"/>
              </a:rPr>
              <a:t>正样本采样空间，即</a:t>
            </a:r>
            <a:r>
              <a:rPr lang="en-US" altLang="zh-CN">
                <a:sym typeface="+mn-ea"/>
              </a:rPr>
              <a:t>P(A,B)</a:t>
            </a:r>
            <a:r>
              <a:rPr lang="zh-CN" altLang="en-US">
                <a:sym typeface="+mn-ea"/>
              </a:rPr>
              <a:t>是句子中任意一个词</a:t>
            </a:r>
            <a:endParaRPr lang="zh-CN" altLang="en-US"/>
          </a:p>
          <a:p>
            <a:endParaRPr lang="zh-CN" altLang="en-US">
              <a:sym typeface="+mn-ea"/>
            </a:endParaRPr>
          </a:p>
          <a:p>
            <a:r>
              <a:rPr lang="zh-CN" altLang="en-US">
                <a:sym typeface="+mn-ea"/>
              </a:rPr>
              <a:t>当对整个词表做</a:t>
            </a:r>
            <a:r>
              <a:rPr lang="en-US" altLang="zh-CN">
                <a:sym typeface="+mn-ea"/>
              </a:rPr>
              <a:t>Softmax</a:t>
            </a:r>
            <a:r>
              <a:rPr lang="zh-CN" altLang="en-US">
                <a:sym typeface="+mn-ea"/>
              </a:rPr>
              <a:t>，取概率值最大的词作为目标词，负样本空间是整个词表</a:t>
            </a:r>
            <a:endParaRPr lang="zh-CN" altLang="en-US"/>
          </a:p>
          <a:p>
            <a:r>
              <a:rPr lang="zh-CN" altLang="en-US">
                <a:sym typeface="+mn-ea"/>
              </a:rPr>
              <a:t>当使用负采样去优化模型时，负样本空间是采样空间（</a:t>
            </a:r>
            <a:r>
              <a:rPr lang="en-US" altLang="zh-CN">
                <a:sym typeface="+mn-ea"/>
              </a:rPr>
              <a:t>unigram distribution</a:t>
            </a:r>
            <a:r>
              <a:rPr lang="zh-CN" altLang="en-US">
                <a:sym typeface="+mn-ea"/>
              </a:rPr>
              <a:t>），</a:t>
            </a:r>
            <a:endParaRPr lang="zh-CN" altLang="en-US"/>
          </a:p>
          <a:p>
            <a:r>
              <a:rPr lang="zh-CN" altLang="en-US">
                <a:sym typeface="+mn-ea"/>
              </a:rPr>
              <a:t>当采样区域是词的滑动窗口时，负样本空间是整个窗口大小。</a:t>
            </a:r>
            <a:endParaRPr 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同样的，</a:t>
            </a:r>
            <a:r>
              <a:rPr lang="en-US" altLang="zh-CN"/>
              <a:t>bert</a:t>
            </a:r>
            <a:r>
              <a:rPr lang="zh-CN" altLang="en-US"/>
              <a:t>的</a:t>
            </a:r>
            <a:r>
              <a:rPr lang="en-US" altLang="zh-CN"/>
              <a:t>mask language model </a:t>
            </a:r>
            <a:r>
              <a:rPr lang="zh-CN" altLang="en-US"/>
              <a:t>，本质上也是优化</a:t>
            </a:r>
            <a:r>
              <a:rPr lang="en-US" altLang="zh-CN"/>
              <a:t>[mask]</a:t>
            </a:r>
            <a:r>
              <a:rPr lang="zh-CN" altLang="en-US"/>
              <a:t>词和词所在句子之间的互信息。</a:t>
            </a:r>
          </a:p>
          <a:p>
            <a:r>
              <a:rPr lang="en-US" altLang="zh-CN"/>
              <a:t>bert</a:t>
            </a:r>
            <a:r>
              <a:rPr lang="zh-CN" altLang="en-US"/>
              <a:t>的目标函数，是这个条件概率公式，给定句子预测其被</a:t>
            </a:r>
            <a:r>
              <a:rPr lang="en-US" altLang="zh-CN"/>
              <a:t>mask</a:t>
            </a:r>
            <a:r>
              <a:rPr lang="zh-CN" altLang="en-US"/>
              <a:t>掉的词。</a:t>
            </a:r>
            <a:endParaRPr lang="en-US" altLang="zh-CN"/>
          </a:p>
          <a:p>
            <a:r>
              <a:rPr lang="zh-CN" altLang="en-US"/>
              <a:t>当</a:t>
            </a:r>
            <a:r>
              <a:rPr lang="en-US" altLang="zh-CN"/>
              <a:t>a=</a:t>
            </a:r>
            <a:r>
              <a:rPr lang="zh-CN" altLang="en-US"/>
              <a:t>句子，</a:t>
            </a:r>
            <a:r>
              <a:rPr lang="en-US" altLang="zh-CN"/>
              <a:t>b=[mask]</a:t>
            </a:r>
            <a:r>
              <a:rPr lang="zh-CN" altLang="en-US"/>
              <a:t>词，</a:t>
            </a:r>
            <a:r>
              <a:rPr lang="en-US" altLang="zh-CN"/>
              <a:t>f</a:t>
            </a:r>
            <a:r>
              <a:rPr lang="zh-CN" altLang="en-US"/>
              <a:t>函数依然表示为两个编码函数的内积，</a:t>
            </a:r>
            <a:r>
              <a:rPr lang="en-US" altLang="zh-CN"/>
              <a:t>g gamma </a:t>
            </a:r>
            <a:r>
              <a:rPr lang="zh-CN" altLang="en-US"/>
              <a:t>是查表函数，而</a:t>
            </a:r>
            <a:r>
              <a:rPr lang="en-US" altLang="zh-CN"/>
              <a:t>g w </a:t>
            </a:r>
            <a:r>
              <a:rPr lang="zh-CN" altLang="en-US"/>
              <a:t>和</a:t>
            </a:r>
            <a:r>
              <a:rPr lang="en-US" altLang="zh-CN"/>
              <a:t>skip-gram </a:t>
            </a:r>
            <a:r>
              <a:rPr lang="zh-CN" altLang="en-US"/>
              <a:t>不同，是一个</a:t>
            </a:r>
            <a:r>
              <a:rPr lang="en-US" altLang="zh-CN"/>
              <a:t>tansformer-encoder</a:t>
            </a:r>
            <a:r>
              <a:rPr lang="zh-CN" altLang="en-US"/>
              <a:t>，当这些变量替换之后，该目标函数等价于</a:t>
            </a:r>
            <a:r>
              <a:rPr lang="en-US" altLang="zh-CN"/>
              <a:t>infoNCE</a:t>
            </a:r>
            <a:r>
              <a:rPr lang="zh-CN" altLang="en-US"/>
              <a:t>公式。</a:t>
            </a:r>
          </a:p>
          <a:p>
            <a:endParaRPr lang="zh-CN" altLang="en-US"/>
          </a:p>
          <a:p>
            <a:r>
              <a:rPr lang="zh-CN" altLang="en-US"/>
              <a:t>正样本采样空间，即</a:t>
            </a:r>
            <a:r>
              <a:rPr lang="en-US" altLang="zh-CN"/>
              <a:t>P(A,B)</a:t>
            </a:r>
            <a:r>
              <a:rPr lang="zh-CN" altLang="en-US"/>
              <a:t>是句子中</a:t>
            </a:r>
            <a:r>
              <a:rPr lang="en-US" altLang="zh-CN"/>
              <a:t>15%</a:t>
            </a:r>
            <a:r>
              <a:rPr lang="zh-CN" altLang="en-US"/>
              <a:t>的词</a:t>
            </a:r>
          </a:p>
          <a:p>
            <a:r>
              <a:rPr lang="zh-CN" altLang="en-US"/>
              <a:t>负采样空间是整个词表。</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2020/5/13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2020/5/13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2020/5/13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2020/5/13</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5.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tags" Target="../tags/tag78.xml"/><Relationship Id="rId7" Type="http://schemas.openxmlformats.org/officeDocument/2006/relationships/notesSlide" Target="../notesSlides/notesSlide10.xml"/><Relationship Id="rId12" Type="http://schemas.openxmlformats.org/officeDocument/2006/relationships/image" Target="../media/image17.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11" Type="http://schemas.openxmlformats.org/officeDocument/2006/relationships/image" Target="../media/image16.png"/><Relationship Id="rId5" Type="http://schemas.openxmlformats.org/officeDocument/2006/relationships/tags" Target="../tags/tag80.xml"/><Relationship Id="rId10" Type="http://schemas.openxmlformats.org/officeDocument/2006/relationships/image" Target="../media/image15.png"/><Relationship Id="rId4" Type="http://schemas.openxmlformats.org/officeDocument/2006/relationships/tags" Target="../tags/tag79.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5.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Autofit/>
          </a:bodyPr>
          <a:lstStyle/>
          <a:p>
            <a:pPr algn="ctr"/>
            <a:r>
              <a:rPr lang="zh-CN" altLang="zh-CN" sz="3600"/>
              <a:t>A MUTUAL INFORMATION MAXIMIZATION PERSPECTIVE OF LANGUAGE REPRESENTATION LEARNING</a:t>
            </a:r>
          </a:p>
        </p:txBody>
      </p:sp>
      <p:sp>
        <p:nvSpPr>
          <p:cNvPr id="3" name="副标题 2"/>
          <p:cNvSpPr>
            <a:spLocks noGrp="1"/>
          </p:cNvSpPr>
          <p:nvPr>
            <p:ph type="subTitle" idx="1"/>
            <p:custDataLst>
              <p:tags r:id="rId3"/>
            </p:custDataLst>
          </p:nvPr>
        </p:nvSpPr>
        <p:spPr/>
        <p:txBody>
          <a:bodyPr/>
          <a:lstStyle/>
          <a:p>
            <a:endParaRPr lang="zh-CN" altLang="en-US"/>
          </a:p>
          <a:p>
            <a:r>
              <a:rPr lang="zh-CN" altLang="en-US"/>
              <a:t>汇报人：戚亚涛</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SKIP-GRAM</a:t>
            </a:r>
          </a:p>
        </p:txBody>
      </p:sp>
      <p:pic>
        <p:nvPicPr>
          <p:cNvPr id="15" name="图片 14"/>
          <p:cNvPicPr>
            <a:picLocks noChangeAspect="1"/>
          </p:cNvPicPr>
          <p:nvPr/>
        </p:nvPicPr>
        <p:blipFill>
          <a:blip r:embed="rId4"/>
          <a:srcRect t="7910"/>
          <a:stretch>
            <a:fillRect/>
          </a:stretch>
        </p:blipFill>
        <p:spPr>
          <a:xfrm>
            <a:off x="608330" y="1603375"/>
            <a:ext cx="10913745" cy="1035050"/>
          </a:xfrm>
          <a:prstGeom prst="rect">
            <a:avLst/>
          </a:prstGeom>
        </p:spPr>
      </p:pic>
      <p:pic>
        <p:nvPicPr>
          <p:cNvPr id="16" name="图片 15"/>
          <p:cNvPicPr>
            <a:picLocks noChangeAspect="1"/>
          </p:cNvPicPr>
          <p:nvPr/>
        </p:nvPicPr>
        <p:blipFill>
          <a:blip r:embed="rId5"/>
          <a:stretch>
            <a:fillRect/>
          </a:stretch>
        </p:blipFill>
        <p:spPr>
          <a:xfrm>
            <a:off x="716915" y="2936875"/>
            <a:ext cx="10805160" cy="1441450"/>
          </a:xfrm>
          <a:prstGeom prst="rect">
            <a:avLst/>
          </a:prstGeom>
        </p:spPr>
      </p:pic>
      <p:pic>
        <p:nvPicPr>
          <p:cNvPr id="17" name="图片 16"/>
          <p:cNvPicPr>
            <a:picLocks noChangeAspect="1"/>
          </p:cNvPicPr>
          <p:nvPr/>
        </p:nvPicPr>
        <p:blipFill>
          <a:blip r:embed="rId6"/>
          <a:srcRect t="6630"/>
          <a:stretch>
            <a:fillRect/>
          </a:stretch>
        </p:blipFill>
        <p:spPr>
          <a:xfrm>
            <a:off x="4094480" y="330200"/>
            <a:ext cx="8097520" cy="1064260"/>
          </a:xfrm>
          <a:prstGeom prst="rect">
            <a:avLst/>
          </a:prstGeom>
        </p:spPr>
      </p:pic>
      <p:sp>
        <p:nvSpPr>
          <p:cNvPr id="18" name="文本框 17"/>
          <p:cNvSpPr txBox="1"/>
          <p:nvPr/>
        </p:nvSpPr>
        <p:spPr>
          <a:xfrm>
            <a:off x="562610" y="4699000"/>
            <a:ext cx="10919460" cy="1938020"/>
          </a:xfrm>
          <a:prstGeom prst="rect">
            <a:avLst/>
          </a:prstGeom>
          <a:noFill/>
        </p:spPr>
        <p:txBody>
          <a:bodyPr wrap="square" rtlCol="0">
            <a:spAutoFit/>
          </a:bodyPr>
          <a:lstStyle/>
          <a:p>
            <a:r>
              <a:rPr lang="zh-CN" altLang="en-US" sz="2000"/>
              <a:t>目标词的编码作为 </a:t>
            </a:r>
            <a:r>
              <a:rPr lang="en-US" altLang="zh-CN" sz="2000"/>
              <a:t>a</a:t>
            </a:r>
            <a:r>
              <a:rPr lang="zh-CN" altLang="en-US" sz="2000"/>
              <a:t>，目标词的上下文编码做为 </a:t>
            </a:r>
            <a:r>
              <a:rPr lang="en-US" altLang="zh-CN" sz="2000"/>
              <a:t>b</a:t>
            </a:r>
            <a:r>
              <a:rPr lang="zh-CN" altLang="en-US" sz="2000"/>
              <a:t>，编码函数</a:t>
            </a:r>
            <a:r>
              <a:rPr lang="en-US" altLang="zh-CN" sz="2000"/>
              <a:t>gw</a:t>
            </a:r>
            <a:r>
              <a:rPr lang="zh-CN" altLang="en-US" sz="2000"/>
              <a:t>是</a:t>
            </a:r>
            <a:r>
              <a:rPr lang="en-US" altLang="zh-CN" sz="2000"/>
              <a:t>look up embedding</a:t>
            </a:r>
            <a:r>
              <a:rPr lang="zh-CN" altLang="en-US" sz="2000"/>
              <a:t>，</a:t>
            </a:r>
            <a:r>
              <a:rPr lang="en-US" altLang="zh-CN" sz="2000"/>
              <a:t>skim-gram</a:t>
            </a:r>
            <a:r>
              <a:rPr lang="zh-CN" altLang="en-US" sz="2000"/>
              <a:t>的优化目标是最大化目标词编码和目标词上下文编码的互信息，直观上讲就是让单个目标词的编码包含整个句子的特征。</a:t>
            </a:r>
          </a:p>
          <a:p>
            <a:r>
              <a:rPr lang="zh-CN" altLang="en-US" sz="2000">
                <a:sym typeface="+mn-ea"/>
              </a:rPr>
              <a:t>当对整个词表做</a:t>
            </a:r>
            <a:r>
              <a:rPr lang="en-US" altLang="zh-CN" sz="2000">
                <a:sym typeface="+mn-ea"/>
              </a:rPr>
              <a:t>Softmax</a:t>
            </a:r>
            <a:r>
              <a:rPr lang="zh-CN" altLang="en-US" sz="2000">
                <a:sym typeface="+mn-ea"/>
              </a:rPr>
              <a:t>，取概率值最大的词作为目标词，负样本空间是整个词表</a:t>
            </a:r>
            <a:r>
              <a:rPr lang="en-US" altLang="zh-CN" sz="2000">
                <a:sym typeface="+mn-ea"/>
              </a:rPr>
              <a:t>----&gt;</a:t>
            </a:r>
            <a:r>
              <a:rPr lang="zh-CN" altLang="en-US" sz="2000">
                <a:sym typeface="+mn-ea"/>
              </a:rPr>
              <a:t>原始模型</a:t>
            </a:r>
            <a:endParaRPr lang="zh-CN" altLang="en-US" sz="2000"/>
          </a:p>
          <a:p>
            <a:r>
              <a:rPr lang="zh-CN" altLang="en-US" sz="2000">
                <a:sym typeface="+mn-ea"/>
              </a:rPr>
              <a:t>当使用负采样去优化模型时，负样本空间是采样空间（</a:t>
            </a:r>
            <a:r>
              <a:rPr lang="en-US" altLang="zh-CN" sz="2000">
                <a:sym typeface="+mn-ea"/>
              </a:rPr>
              <a:t>unigram distribution</a:t>
            </a:r>
            <a:r>
              <a:rPr lang="zh-CN" altLang="en-US" sz="2000">
                <a:sym typeface="+mn-ea"/>
              </a:rPr>
              <a:t>），</a:t>
            </a:r>
            <a:r>
              <a:rPr lang="en-US" altLang="zh-CN" sz="2000">
                <a:sym typeface="+mn-ea"/>
              </a:rPr>
              <a:t>----&gt; </a:t>
            </a:r>
            <a:r>
              <a:rPr lang="zh-CN" altLang="en-US" sz="2000">
                <a:sym typeface="+mn-ea"/>
              </a:rPr>
              <a:t>负采样模型</a:t>
            </a:r>
            <a:endParaRPr lang="zh-CN" altLang="en-US" sz="2000"/>
          </a:p>
          <a:p>
            <a:r>
              <a:rPr lang="zh-CN" altLang="en-US" sz="2000">
                <a:sym typeface="+mn-ea"/>
              </a:rPr>
              <a:t>当采样区域是词的滑动窗口时，负样本空间是整个窗口。</a:t>
            </a:r>
            <a:r>
              <a:rPr lang="en-US" altLang="zh-CN" sz="2000">
                <a:sym typeface="+mn-ea"/>
              </a:rPr>
              <a:t>---&gt;hierarchical softmax</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BERT</a:t>
            </a:r>
          </a:p>
        </p:txBody>
      </p:sp>
      <p:pic>
        <p:nvPicPr>
          <p:cNvPr id="17" name="图片 16"/>
          <p:cNvPicPr>
            <a:picLocks noChangeAspect="1"/>
          </p:cNvPicPr>
          <p:nvPr/>
        </p:nvPicPr>
        <p:blipFill>
          <a:blip r:embed="rId4"/>
          <a:srcRect t="6630"/>
          <a:stretch>
            <a:fillRect/>
          </a:stretch>
        </p:blipFill>
        <p:spPr>
          <a:xfrm>
            <a:off x="4094480" y="330200"/>
            <a:ext cx="8097520" cy="1064260"/>
          </a:xfrm>
          <a:prstGeom prst="rect">
            <a:avLst/>
          </a:prstGeom>
        </p:spPr>
      </p:pic>
      <p:sp>
        <p:nvSpPr>
          <p:cNvPr id="18" name="文本框 17"/>
          <p:cNvSpPr txBox="1"/>
          <p:nvPr/>
        </p:nvSpPr>
        <p:spPr>
          <a:xfrm>
            <a:off x="806450" y="4481830"/>
            <a:ext cx="10591800" cy="1568450"/>
          </a:xfrm>
          <a:prstGeom prst="rect">
            <a:avLst/>
          </a:prstGeom>
          <a:noFill/>
        </p:spPr>
        <p:txBody>
          <a:bodyPr wrap="square" rtlCol="0">
            <a:spAutoFit/>
          </a:bodyPr>
          <a:lstStyle/>
          <a:p>
            <a:r>
              <a:rPr lang="en-US" altLang="zh-CN" sz="2400"/>
              <a:t>[MASK]</a:t>
            </a:r>
            <a:r>
              <a:rPr lang="zh-CN" altLang="en-US" sz="2400"/>
              <a:t>词的编码作为 </a:t>
            </a:r>
            <a:r>
              <a:rPr lang="en-US" altLang="zh-CN" sz="2400"/>
              <a:t>b</a:t>
            </a:r>
            <a:r>
              <a:rPr lang="zh-CN" altLang="en-US" sz="2400"/>
              <a:t>，</a:t>
            </a:r>
            <a:r>
              <a:rPr lang="en-US" altLang="zh-CN" sz="2400"/>
              <a:t>mask</a:t>
            </a:r>
            <a:r>
              <a:rPr lang="zh-CN" altLang="en-US" sz="2400"/>
              <a:t>后的句子编码做为 </a:t>
            </a:r>
            <a:r>
              <a:rPr lang="en-US" altLang="zh-CN" sz="2400"/>
              <a:t>a</a:t>
            </a:r>
            <a:r>
              <a:rPr lang="zh-CN" altLang="en-US" sz="2400"/>
              <a:t>，编码函数</a:t>
            </a:r>
            <a:r>
              <a:rPr lang="en-US" altLang="zh-CN" sz="2400"/>
              <a:t>gw</a:t>
            </a:r>
            <a:r>
              <a:rPr lang="zh-CN" altLang="en-US" sz="2400"/>
              <a:t>是</a:t>
            </a:r>
            <a:r>
              <a:rPr lang="en-US" altLang="zh-CN" sz="2400"/>
              <a:t>Transformer-encoder</a:t>
            </a:r>
            <a:r>
              <a:rPr lang="zh-CN" altLang="en-US" sz="2400"/>
              <a:t>，</a:t>
            </a:r>
            <a:r>
              <a:rPr lang="en-US" altLang="zh-CN" sz="2400"/>
              <a:t>Bert </a:t>
            </a:r>
            <a:r>
              <a:rPr lang="zh-CN" altLang="en-US" sz="2400"/>
              <a:t>的优化目标是最大化</a:t>
            </a:r>
            <a:r>
              <a:rPr lang="en-US" altLang="zh-CN" sz="2400"/>
              <a:t>[MASK]</a:t>
            </a:r>
            <a:r>
              <a:rPr lang="zh-CN" altLang="en-US" sz="2400"/>
              <a:t>词和整个句子的互信息，因为在预测</a:t>
            </a:r>
            <a:r>
              <a:rPr lang="en-US" altLang="zh-CN" sz="2400">
                <a:sym typeface="+mn-ea"/>
              </a:rPr>
              <a:t>[MASK]</a:t>
            </a:r>
            <a:r>
              <a:rPr lang="zh-CN" altLang="en-US" sz="2400">
                <a:sym typeface="+mn-ea"/>
              </a:rPr>
              <a:t>的时候，是对整个词表做</a:t>
            </a:r>
            <a:r>
              <a:rPr lang="en-US" altLang="zh-CN" sz="2400">
                <a:sym typeface="+mn-ea"/>
              </a:rPr>
              <a:t>Softmax</a:t>
            </a:r>
            <a:r>
              <a:rPr lang="zh-CN" altLang="en-US" sz="2400">
                <a:sym typeface="+mn-ea"/>
              </a:rPr>
              <a:t>，所以这里的负样本是整个词表的所有词</a:t>
            </a:r>
          </a:p>
        </p:txBody>
      </p:sp>
      <p:pic>
        <p:nvPicPr>
          <p:cNvPr id="3" name="图片 2"/>
          <p:cNvPicPr>
            <a:picLocks noChangeAspect="1"/>
          </p:cNvPicPr>
          <p:nvPr/>
        </p:nvPicPr>
        <p:blipFill>
          <a:blip r:embed="rId5"/>
          <a:stretch>
            <a:fillRect/>
          </a:stretch>
        </p:blipFill>
        <p:spPr>
          <a:xfrm>
            <a:off x="806450" y="1622425"/>
            <a:ext cx="10261600" cy="1949450"/>
          </a:xfrm>
          <a:prstGeom prst="rect">
            <a:avLst/>
          </a:prstGeom>
        </p:spPr>
      </p:pic>
      <p:pic>
        <p:nvPicPr>
          <p:cNvPr id="4" name="图片 3"/>
          <p:cNvPicPr>
            <a:picLocks noChangeAspect="1"/>
          </p:cNvPicPr>
          <p:nvPr/>
        </p:nvPicPr>
        <p:blipFill>
          <a:blip r:embed="rId6"/>
          <a:stretch>
            <a:fillRect/>
          </a:stretch>
        </p:blipFill>
        <p:spPr>
          <a:xfrm>
            <a:off x="806450" y="3665855"/>
            <a:ext cx="4254500" cy="55562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2"/>
            </p:custDataLst>
          </p:nvPr>
        </p:nvPicPr>
        <p:blipFill>
          <a:blip r:embed="rId8"/>
          <a:stretch>
            <a:fillRect/>
          </a:stretch>
        </p:blipFill>
        <p:spPr>
          <a:xfrm>
            <a:off x="495300" y="810895"/>
            <a:ext cx="5567680" cy="3931920"/>
          </a:xfrm>
          <a:prstGeom prst="rect">
            <a:avLst/>
          </a:prstGeom>
        </p:spPr>
      </p:pic>
      <p:sp>
        <p:nvSpPr>
          <p:cNvPr id="5" name="文本框 4"/>
          <p:cNvSpPr txBox="1"/>
          <p:nvPr/>
        </p:nvSpPr>
        <p:spPr>
          <a:xfrm>
            <a:off x="602615" y="288925"/>
            <a:ext cx="2139315" cy="521970"/>
          </a:xfrm>
          <a:prstGeom prst="rect">
            <a:avLst/>
          </a:prstGeom>
          <a:noFill/>
        </p:spPr>
        <p:txBody>
          <a:bodyPr wrap="square" rtlCol="0">
            <a:spAutoFit/>
          </a:bodyPr>
          <a:lstStyle/>
          <a:p>
            <a:r>
              <a:rPr lang="en-US" altLang="zh-CN" sz="2800"/>
              <a:t>BERT</a:t>
            </a:r>
          </a:p>
        </p:txBody>
      </p:sp>
      <p:sp>
        <p:nvSpPr>
          <p:cNvPr id="6" name="矩形 5"/>
          <p:cNvSpPr/>
          <p:nvPr/>
        </p:nvSpPr>
        <p:spPr>
          <a:xfrm>
            <a:off x="4050665" y="4051300"/>
            <a:ext cx="654050" cy="67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24935" y="4206875"/>
            <a:ext cx="906145" cy="368300"/>
          </a:xfrm>
          <a:prstGeom prst="rect">
            <a:avLst/>
          </a:prstGeom>
          <a:noFill/>
        </p:spPr>
        <p:txBody>
          <a:bodyPr wrap="square" rtlCol="0">
            <a:spAutoFit/>
          </a:bodyPr>
          <a:lstStyle/>
          <a:p>
            <a:r>
              <a:rPr lang="en-US" altLang="zh-CN"/>
              <a:t>[MASK]</a:t>
            </a:r>
          </a:p>
        </p:txBody>
      </p:sp>
      <p:pic>
        <p:nvPicPr>
          <p:cNvPr id="10" name="图片 9"/>
          <p:cNvPicPr>
            <a:picLocks noChangeAspect="1"/>
          </p:cNvPicPr>
          <p:nvPr/>
        </p:nvPicPr>
        <p:blipFill>
          <a:blip r:embed="rId9"/>
          <a:stretch>
            <a:fillRect/>
          </a:stretch>
        </p:blipFill>
        <p:spPr>
          <a:xfrm>
            <a:off x="720725" y="5038725"/>
            <a:ext cx="531495" cy="490855"/>
          </a:xfrm>
          <a:prstGeom prst="rect">
            <a:avLst/>
          </a:prstGeom>
        </p:spPr>
      </p:pic>
      <p:pic>
        <p:nvPicPr>
          <p:cNvPr id="11" name="图片 10"/>
          <p:cNvPicPr>
            <a:picLocks noChangeAspect="1"/>
          </p:cNvPicPr>
          <p:nvPr/>
        </p:nvPicPr>
        <p:blipFill>
          <a:blip r:embed="rId10"/>
          <a:stretch>
            <a:fillRect/>
          </a:stretch>
        </p:blipFill>
        <p:spPr>
          <a:xfrm>
            <a:off x="720725" y="5638165"/>
            <a:ext cx="542290" cy="417195"/>
          </a:xfrm>
          <a:prstGeom prst="rect">
            <a:avLst/>
          </a:prstGeom>
        </p:spPr>
      </p:pic>
      <p:pic>
        <p:nvPicPr>
          <p:cNvPr id="12" name="图片 11"/>
          <p:cNvPicPr>
            <a:picLocks noChangeAspect="1"/>
          </p:cNvPicPr>
          <p:nvPr/>
        </p:nvPicPr>
        <p:blipFill>
          <a:blip r:embed="rId11"/>
          <a:stretch>
            <a:fillRect/>
          </a:stretch>
        </p:blipFill>
        <p:spPr>
          <a:xfrm>
            <a:off x="619760" y="6196330"/>
            <a:ext cx="803910" cy="550545"/>
          </a:xfrm>
          <a:prstGeom prst="rect">
            <a:avLst/>
          </a:prstGeom>
        </p:spPr>
      </p:pic>
      <p:sp>
        <p:nvSpPr>
          <p:cNvPr id="13" name="右大括号 12"/>
          <p:cNvSpPr/>
          <p:nvPr/>
        </p:nvSpPr>
        <p:spPr>
          <a:xfrm>
            <a:off x="1307465" y="5186680"/>
            <a:ext cx="276225" cy="1321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1835785" y="5638165"/>
            <a:ext cx="906145" cy="368300"/>
          </a:xfrm>
          <a:prstGeom prst="rect">
            <a:avLst/>
          </a:prstGeom>
          <a:noFill/>
        </p:spPr>
        <p:txBody>
          <a:bodyPr wrap="square" rtlCol="0">
            <a:spAutoFit/>
          </a:bodyPr>
          <a:lstStyle/>
          <a:p>
            <a:r>
              <a:rPr lang="en-US" altLang="zh-CN"/>
              <a:t>[MASK]</a:t>
            </a:r>
          </a:p>
        </p:txBody>
      </p:sp>
      <p:graphicFrame>
        <p:nvGraphicFramePr>
          <p:cNvPr id="15" name="表格 14"/>
          <p:cNvGraphicFramePr/>
          <p:nvPr>
            <p:custDataLst>
              <p:tags r:id="rId3"/>
            </p:custDataLst>
          </p:nvPr>
        </p:nvGraphicFramePr>
        <p:xfrm>
          <a:off x="3360420" y="4779010"/>
          <a:ext cx="2276475" cy="18542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val="20000"/>
                    </a:ext>
                  </a:extLst>
                </a:gridCol>
                <a:gridCol w="455295">
                  <a:extLst>
                    <a:ext uri="{9D8B030D-6E8A-4147-A177-3AD203B41FA5}">
                      <a16:colId xmlns:a16="http://schemas.microsoft.com/office/drawing/2014/main" val="20001"/>
                    </a:ext>
                  </a:extLst>
                </a:gridCol>
                <a:gridCol w="455295">
                  <a:extLst>
                    <a:ext uri="{9D8B030D-6E8A-4147-A177-3AD203B41FA5}">
                      <a16:colId xmlns:a16="http://schemas.microsoft.com/office/drawing/2014/main" val="20002"/>
                    </a:ext>
                  </a:extLst>
                </a:gridCol>
                <a:gridCol w="455295">
                  <a:extLst>
                    <a:ext uri="{9D8B030D-6E8A-4147-A177-3AD203B41FA5}">
                      <a16:colId xmlns:a16="http://schemas.microsoft.com/office/drawing/2014/main" val="20003"/>
                    </a:ext>
                  </a:extLst>
                </a:gridCol>
                <a:gridCol w="455295">
                  <a:extLst>
                    <a:ext uri="{9D8B030D-6E8A-4147-A177-3AD203B41FA5}">
                      <a16:colId xmlns:a16="http://schemas.microsoft.com/office/drawing/2014/main" val="20004"/>
                    </a:ext>
                  </a:extLst>
                </a:gridCol>
              </a:tblGrid>
              <a:tr h="370840">
                <a:tc>
                  <a:txBody>
                    <a:bodyPr/>
                    <a:lstStyle/>
                    <a:p>
                      <a:pPr>
                        <a:buNone/>
                      </a:pPr>
                      <a:endParaRPr lang="zh-CN" altLang="en-US"/>
                    </a:p>
                  </a:txBody>
                  <a:tcPr/>
                </a:tc>
                <a:tc>
                  <a:txBody>
                    <a:bodyPr/>
                    <a:lstStyle/>
                    <a:p>
                      <a:pPr>
                        <a:buNone/>
                      </a:pPr>
                      <a:r>
                        <a:rPr lang="en-US" altLang="zh-CN"/>
                        <a:t>x1</a:t>
                      </a:r>
                    </a:p>
                  </a:txBody>
                  <a:tcPr/>
                </a:tc>
                <a:tc>
                  <a:txBody>
                    <a:bodyPr/>
                    <a:lstStyle/>
                    <a:p>
                      <a:pPr>
                        <a:buNone/>
                      </a:pPr>
                      <a:r>
                        <a:rPr lang="en-US" altLang="zh-CN"/>
                        <a:t>x2</a:t>
                      </a:r>
                    </a:p>
                  </a:txBody>
                  <a:tcPr/>
                </a:tc>
                <a:tc>
                  <a:txBody>
                    <a:bodyPr/>
                    <a:lstStyle/>
                    <a:p>
                      <a:pPr>
                        <a:buNone/>
                      </a:pPr>
                      <a:r>
                        <a:rPr lang="en-US" altLang="zh-CN"/>
                        <a:t>x3</a:t>
                      </a:r>
                    </a:p>
                  </a:txBody>
                  <a:tcPr/>
                </a:tc>
                <a:tc>
                  <a:txBody>
                    <a:bodyPr/>
                    <a:lstStyle/>
                    <a:p>
                      <a:pPr>
                        <a:buNone/>
                      </a:pPr>
                      <a:r>
                        <a:rPr lang="en-US" altLang="zh-CN"/>
                        <a:t>x4</a:t>
                      </a:r>
                    </a:p>
                  </a:txBody>
                  <a:tcPr/>
                </a:tc>
                <a:extLst>
                  <a:ext uri="{0D108BD9-81ED-4DB2-BD59-A6C34878D82A}">
                    <a16:rowId xmlns:a16="http://schemas.microsoft.com/office/drawing/2014/main" val="10000"/>
                  </a:ext>
                </a:extLst>
              </a:tr>
              <a:tr h="370840">
                <a:tc>
                  <a:txBody>
                    <a:bodyPr/>
                    <a:lstStyle/>
                    <a:p>
                      <a:pPr>
                        <a:buNone/>
                      </a:pPr>
                      <a:r>
                        <a:rPr lang="en-US" altLang="zh-CN"/>
                        <a:t>x1</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1</a:t>
                      </a:r>
                    </a:p>
                  </a:txBody>
                  <a:tcPr/>
                </a:tc>
                <a:extLst>
                  <a:ext uri="{0D108BD9-81ED-4DB2-BD59-A6C34878D82A}">
                    <a16:rowId xmlns:a16="http://schemas.microsoft.com/office/drawing/2014/main" val="10001"/>
                  </a:ext>
                </a:extLst>
              </a:tr>
              <a:tr h="370840">
                <a:tc>
                  <a:txBody>
                    <a:bodyPr/>
                    <a:lstStyle/>
                    <a:p>
                      <a:pPr>
                        <a:buNone/>
                      </a:pPr>
                      <a:r>
                        <a:rPr lang="en-US" altLang="zh-CN"/>
                        <a:t>x2</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1</a:t>
                      </a:r>
                    </a:p>
                  </a:txBody>
                  <a:tcPr/>
                </a:tc>
                <a:extLst>
                  <a:ext uri="{0D108BD9-81ED-4DB2-BD59-A6C34878D82A}">
                    <a16:rowId xmlns:a16="http://schemas.microsoft.com/office/drawing/2014/main" val="10002"/>
                  </a:ext>
                </a:extLst>
              </a:tr>
              <a:tr h="370840">
                <a:tc>
                  <a:txBody>
                    <a:bodyPr/>
                    <a:lstStyle/>
                    <a:p>
                      <a:pPr>
                        <a:buNone/>
                      </a:pPr>
                      <a:r>
                        <a:rPr lang="en-US" altLang="zh-CN"/>
                        <a:t>x3</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1</a:t>
                      </a:r>
                    </a:p>
                  </a:txBody>
                  <a:tcPr/>
                </a:tc>
                <a:extLst>
                  <a:ext uri="{0D108BD9-81ED-4DB2-BD59-A6C34878D82A}">
                    <a16:rowId xmlns:a16="http://schemas.microsoft.com/office/drawing/2014/main" val="10003"/>
                  </a:ext>
                </a:extLst>
              </a:tr>
              <a:tr h="370840">
                <a:tc>
                  <a:txBody>
                    <a:bodyPr/>
                    <a:lstStyle/>
                    <a:p>
                      <a:pPr>
                        <a:buNone/>
                      </a:pPr>
                      <a:r>
                        <a:rPr lang="en-US" altLang="zh-CN"/>
                        <a:t>x4</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1</a:t>
                      </a:r>
                    </a:p>
                  </a:txBody>
                  <a:tcPr/>
                </a:tc>
                <a:extLst>
                  <a:ext uri="{0D108BD9-81ED-4DB2-BD59-A6C34878D82A}">
                    <a16:rowId xmlns:a16="http://schemas.microsoft.com/office/drawing/2014/main" val="10004"/>
                  </a:ext>
                </a:extLst>
              </a:tr>
            </a:tbl>
          </a:graphicData>
        </a:graphic>
      </p:graphicFrame>
      <p:cxnSp>
        <p:nvCxnSpPr>
          <p:cNvPr id="16" name="直接箭头连接符 15"/>
          <p:cNvCxnSpPr/>
          <p:nvPr/>
        </p:nvCxnSpPr>
        <p:spPr>
          <a:xfrm flipV="1">
            <a:off x="2288540" y="2415540"/>
            <a:ext cx="1963420" cy="616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2297430" y="3554095"/>
            <a:ext cx="1963420" cy="616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8" name="图片 17"/>
          <p:cNvPicPr>
            <a:picLocks noChangeAspect="1"/>
          </p:cNvPicPr>
          <p:nvPr>
            <p:custDataLst>
              <p:tags r:id="rId4"/>
            </p:custDataLst>
          </p:nvPr>
        </p:nvPicPr>
        <p:blipFill>
          <a:blip r:embed="rId8"/>
          <a:stretch>
            <a:fillRect/>
          </a:stretch>
        </p:blipFill>
        <p:spPr>
          <a:xfrm>
            <a:off x="6348095" y="780415"/>
            <a:ext cx="5567680" cy="3931920"/>
          </a:xfrm>
          <a:prstGeom prst="rect">
            <a:avLst/>
          </a:prstGeom>
        </p:spPr>
      </p:pic>
      <p:sp>
        <p:nvSpPr>
          <p:cNvPr id="19" name="文本框 18"/>
          <p:cNvSpPr txBox="1"/>
          <p:nvPr/>
        </p:nvSpPr>
        <p:spPr>
          <a:xfrm>
            <a:off x="6521450" y="288925"/>
            <a:ext cx="2139315" cy="521970"/>
          </a:xfrm>
          <a:prstGeom prst="rect">
            <a:avLst/>
          </a:prstGeom>
          <a:noFill/>
        </p:spPr>
        <p:txBody>
          <a:bodyPr wrap="square" rtlCol="0">
            <a:spAutoFit/>
          </a:bodyPr>
          <a:lstStyle/>
          <a:p>
            <a:r>
              <a:rPr lang="en-US" altLang="zh-CN" sz="2800"/>
              <a:t>XLnet</a:t>
            </a:r>
          </a:p>
        </p:txBody>
      </p:sp>
      <p:pic>
        <p:nvPicPr>
          <p:cNvPr id="20" name="图片 19"/>
          <p:cNvPicPr>
            <a:picLocks noChangeAspect="1"/>
          </p:cNvPicPr>
          <p:nvPr/>
        </p:nvPicPr>
        <p:blipFill>
          <a:blip r:embed="rId12"/>
          <a:stretch>
            <a:fillRect/>
          </a:stretch>
        </p:blipFill>
        <p:spPr>
          <a:xfrm>
            <a:off x="7673975" y="419100"/>
            <a:ext cx="4091940" cy="391795"/>
          </a:xfrm>
          <a:prstGeom prst="rect">
            <a:avLst/>
          </a:prstGeom>
        </p:spPr>
      </p:pic>
      <p:pic>
        <p:nvPicPr>
          <p:cNvPr id="21" name="图片 20"/>
          <p:cNvPicPr>
            <a:picLocks noChangeAspect="1"/>
          </p:cNvPicPr>
          <p:nvPr/>
        </p:nvPicPr>
        <p:blipFill>
          <a:blip r:embed="rId10"/>
          <a:stretch>
            <a:fillRect/>
          </a:stretch>
        </p:blipFill>
        <p:spPr>
          <a:xfrm>
            <a:off x="6521450" y="5497195"/>
            <a:ext cx="542290" cy="417195"/>
          </a:xfrm>
          <a:prstGeom prst="rect">
            <a:avLst/>
          </a:prstGeom>
        </p:spPr>
      </p:pic>
      <p:pic>
        <p:nvPicPr>
          <p:cNvPr id="22" name="图片 21"/>
          <p:cNvPicPr>
            <a:picLocks noChangeAspect="1"/>
          </p:cNvPicPr>
          <p:nvPr/>
        </p:nvPicPr>
        <p:blipFill>
          <a:blip r:embed="rId11"/>
          <a:srcRect l="14929" r="27093" b="22030"/>
          <a:stretch>
            <a:fillRect/>
          </a:stretch>
        </p:blipFill>
        <p:spPr>
          <a:xfrm>
            <a:off x="7183755" y="5497195"/>
            <a:ext cx="466090" cy="429260"/>
          </a:xfrm>
          <a:prstGeom prst="rect">
            <a:avLst/>
          </a:prstGeom>
        </p:spPr>
      </p:pic>
      <p:pic>
        <p:nvPicPr>
          <p:cNvPr id="23" name="图片 22"/>
          <p:cNvPicPr>
            <a:picLocks noChangeAspect="1"/>
          </p:cNvPicPr>
          <p:nvPr/>
        </p:nvPicPr>
        <p:blipFill>
          <a:blip r:embed="rId13"/>
          <a:stretch>
            <a:fillRect/>
          </a:stretch>
        </p:blipFill>
        <p:spPr>
          <a:xfrm>
            <a:off x="7767955" y="5401310"/>
            <a:ext cx="523875" cy="513080"/>
          </a:xfrm>
          <a:prstGeom prst="rect">
            <a:avLst/>
          </a:prstGeom>
        </p:spPr>
      </p:pic>
      <p:pic>
        <p:nvPicPr>
          <p:cNvPr id="24" name="图片 23"/>
          <p:cNvPicPr>
            <a:picLocks noChangeAspect="1"/>
          </p:cNvPicPr>
          <p:nvPr/>
        </p:nvPicPr>
        <p:blipFill>
          <a:blip r:embed="rId9"/>
          <a:stretch>
            <a:fillRect/>
          </a:stretch>
        </p:blipFill>
        <p:spPr>
          <a:xfrm>
            <a:off x="8397875" y="5435600"/>
            <a:ext cx="531495" cy="490855"/>
          </a:xfrm>
          <a:prstGeom prst="rect">
            <a:avLst/>
          </a:prstGeom>
        </p:spPr>
      </p:pic>
      <p:cxnSp>
        <p:nvCxnSpPr>
          <p:cNvPr id="26" name="肘形连接符 25"/>
          <p:cNvCxnSpPr>
            <a:stCxn id="21" idx="0"/>
            <a:endCxn id="23" idx="0"/>
          </p:cNvCxnSpPr>
          <p:nvPr/>
        </p:nvCxnSpPr>
        <p:spPr>
          <a:xfrm rot="16200000">
            <a:off x="7362825" y="4830445"/>
            <a:ext cx="95885" cy="1237615"/>
          </a:xfrm>
          <a:prstGeom prst="bentConnector3">
            <a:avLst>
              <a:gd name="adj1" fmla="val 34834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2" idx="2"/>
            <a:endCxn id="23" idx="2"/>
          </p:cNvCxnSpPr>
          <p:nvPr/>
        </p:nvCxnSpPr>
        <p:spPr>
          <a:xfrm rot="5400000" flipH="1" flipV="1">
            <a:off x="7717790" y="5613400"/>
            <a:ext cx="12065" cy="613410"/>
          </a:xfrm>
          <a:prstGeom prst="bentConnector3">
            <a:avLst>
              <a:gd name="adj1" fmla="val -197105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p:nvPr>
            <p:custDataLst>
              <p:tags r:id="rId5"/>
            </p:custDataLst>
          </p:nvPr>
        </p:nvGraphicFramePr>
        <p:xfrm>
          <a:off x="9230995" y="4892675"/>
          <a:ext cx="2276475" cy="18542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val="20000"/>
                    </a:ext>
                  </a:extLst>
                </a:gridCol>
                <a:gridCol w="455295">
                  <a:extLst>
                    <a:ext uri="{9D8B030D-6E8A-4147-A177-3AD203B41FA5}">
                      <a16:colId xmlns:a16="http://schemas.microsoft.com/office/drawing/2014/main" val="20001"/>
                    </a:ext>
                  </a:extLst>
                </a:gridCol>
                <a:gridCol w="455295">
                  <a:extLst>
                    <a:ext uri="{9D8B030D-6E8A-4147-A177-3AD203B41FA5}">
                      <a16:colId xmlns:a16="http://schemas.microsoft.com/office/drawing/2014/main" val="20002"/>
                    </a:ext>
                  </a:extLst>
                </a:gridCol>
                <a:gridCol w="455295">
                  <a:extLst>
                    <a:ext uri="{9D8B030D-6E8A-4147-A177-3AD203B41FA5}">
                      <a16:colId xmlns:a16="http://schemas.microsoft.com/office/drawing/2014/main" val="20003"/>
                    </a:ext>
                  </a:extLst>
                </a:gridCol>
                <a:gridCol w="455295">
                  <a:extLst>
                    <a:ext uri="{9D8B030D-6E8A-4147-A177-3AD203B41FA5}">
                      <a16:colId xmlns:a16="http://schemas.microsoft.com/office/drawing/2014/main" val="20004"/>
                    </a:ext>
                  </a:extLst>
                </a:gridCol>
              </a:tblGrid>
              <a:tr h="370840">
                <a:tc>
                  <a:txBody>
                    <a:bodyPr/>
                    <a:lstStyle/>
                    <a:p>
                      <a:pPr>
                        <a:buNone/>
                      </a:pPr>
                      <a:endParaRPr lang="zh-CN" altLang="en-US"/>
                    </a:p>
                  </a:txBody>
                  <a:tcPr/>
                </a:tc>
                <a:tc>
                  <a:txBody>
                    <a:bodyPr/>
                    <a:lstStyle/>
                    <a:p>
                      <a:pPr>
                        <a:buNone/>
                      </a:pPr>
                      <a:r>
                        <a:rPr lang="en-US" altLang="zh-CN"/>
                        <a:t>x1</a:t>
                      </a:r>
                    </a:p>
                  </a:txBody>
                  <a:tcPr/>
                </a:tc>
                <a:tc>
                  <a:txBody>
                    <a:bodyPr/>
                    <a:lstStyle/>
                    <a:p>
                      <a:pPr>
                        <a:buNone/>
                      </a:pPr>
                      <a:r>
                        <a:rPr lang="en-US" altLang="zh-CN"/>
                        <a:t>x2</a:t>
                      </a:r>
                    </a:p>
                  </a:txBody>
                  <a:tcPr/>
                </a:tc>
                <a:tc>
                  <a:txBody>
                    <a:bodyPr/>
                    <a:lstStyle/>
                    <a:p>
                      <a:pPr>
                        <a:buNone/>
                      </a:pPr>
                      <a:r>
                        <a:rPr lang="en-US" altLang="zh-CN"/>
                        <a:t>x3</a:t>
                      </a:r>
                    </a:p>
                  </a:txBody>
                  <a:tcPr/>
                </a:tc>
                <a:tc>
                  <a:txBody>
                    <a:bodyPr/>
                    <a:lstStyle/>
                    <a:p>
                      <a:pPr>
                        <a:buNone/>
                      </a:pPr>
                      <a:r>
                        <a:rPr lang="en-US" altLang="zh-CN"/>
                        <a:t>x4</a:t>
                      </a:r>
                    </a:p>
                  </a:txBody>
                  <a:tcPr/>
                </a:tc>
                <a:extLst>
                  <a:ext uri="{0D108BD9-81ED-4DB2-BD59-A6C34878D82A}">
                    <a16:rowId xmlns:a16="http://schemas.microsoft.com/office/drawing/2014/main" val="10000"/>
                  </a:ext>
                </a:extLst>
              </a:tr>
              <a:tr h="370840">
                <a:tc>
                  <a:txBody>
                    <a:bodyPr/>
                    <a:lstStyle/>
                    <a:p>
                      <a:pPr>
                        <a:buNone/>
                      </a:pPr>
                      <a:r>
                        <a:rPr lang="en-US" altLang="zh-CN"/>
                        <a:t>x1</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1</a:t>
                      </a:r>
                    </a:p>
                  </a:txBody>
                  <a:tcPr/>
                </a:tc>
                <a:extLst>
                  <a:ext uri="{0D108BD9-81ED-4DB2-BD59-A6C34878D82A}">
                    <a16:rowId xmlns:a16="http://schemas.microsoft.com/office/drawing/2014/main" val="10001"/>
                  </a:ext>
                </a:extLst>
              </a:tr>
              <a:tr h="370840">
                <a:tc>
                  <a:txBody>
                    <a:bodyPr/>
                    <a:lstStyle/>
                    <a:p>
                      <a:pPr>
                        <a:buNone/>
                      </a:pPr>
                      <a:r>
                        <a:rPr lang="en-US" altLang="zh-CN"/>
                        <a:t>x2</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extLst>
                  <a:ext uri="{0D108BD9-81ED-4DB2-BD59-A6C34878D82A}">
                    <a16:rowId xmlns:a16="http://schemas.microsoft.com/office/drawing/2014/main" val="10002"/>
                  </a:ext>
                </a:extLst>
              </a:tr>
              <a:tr h="370840">
                <a:tc>
                  <a:txBody>
                    <a:bodyPr/>
                    <a:lstStyle/>
                    <a:p>
                      <a:pPr>
                        <a:buNone/>
                      </a:pPr>
                      <a:r>
                        <a:rPr lang="en-US" altLang="zh-CN"/>
                        <a:t>x3</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1</a:t>
                      </a:r>
                    </a:p>
                  </a:txBody>
                  <a:tcPr/>
                </a:tc>
                <a:extLst>
                  <a:ext uri="{0D108BD9-81ED-4DB2-BD59-A6C34878D82A}">
                    <a16:rowId xmlns:a16="http://schemas.microsoft.com/office/drawing/2014/main" val="10003"/>
                  </a:ext>
                </a:extLst>
              </a:tr>
              <a:tr h="370840">
                <a:tc>
                  <a:txBody>
                    <a:bodyPr/>
                    <a:lstStyle/>
                    <a:p>
                      <a:pPr>
                        <a:buNone/>
                      </a:pPr>
                      <a:r>
                        <a:rPr lang="en-US" altLang="zh-CN"/>
                        <a:t>x4</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0</a:t>
                      </a:r>
                    </a:p>
                  </a:txBody>
                  <a:tcPr/>
                </a:tc>
                <a:tc>
                  <a:txBody>
                    <a:bodyPr/>
                    <a:lstStyle/>
                    <a:p>
                      <a:pPr>
                        <a:buNone/>
                      </a:pPr>
                      <a:r>
                        <a:rPr lang="en-US" altLang="zh-CN"/>
                        <a:t>0</a:t>
                      </a:r>
                    </a:p>
                  </a:txBody>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XL-NET</a:t>
            </a:r>
          </a:p>
        </p:txBody>
      </p:sp>
      <p:pic>
        <p:nvPicPr>
          <p:cNvPr id="17" name="图片 16"/>
          <p:cNvPicPr>
            <a:picLocks noChangeAspect="1"/>
          </p:cNvPicPr>
          <p:nvPr/>
        </p:nvPicPr>
        <p:blipFill>
          <a:blip r:embed="rId4"/>
          <a:srcRect t="6630"/>
          <a:stretch>
            <a:fillRect/>
          </a:stretch>
        </p:blipFill>
        <p:spPr>
          <a:xfrm>
            <a:off x="4094480" y="330200"/>
            <a:ext cx="8097520" cy="1064260"/>
          </a:xfrm>
          <a:prstGeom prst="rect">
            <a:avLst/>
          </a:prstGeom>
        </p:spPr>
      </p:pic>
      <p:pic>
        <p:nvPicPr>
          <p:cNvPr id="3" name="图片 2"/>
          <p:cNvPicPr>
            <a:picLocks noChangeAspect="1"/>
          </p:cNvPicPr>
          <p:nvPr/>
        </p:nvPicPr>
        <p:blipFill>
          <a:blip r:embed="rId5"/>
          <a:stretch>
            <a:fillRect/>
          </a:stretch>
        </p:blipFill>
        <p:spPr>
          <a:xfrm>
            <a:off x="806450" y="1394460"/>
            <a:ext cx="10454640" cy="2139950"/>
          </a:xfrm>
          <a:prstGeom prst="rect">
            <a:avLst/>
          </a:prstGeom>
        </p:spPr>
      </p:pic>
      <p:sp>
        <p:nvSpPr>
          <p:cNvPr id="4" name="文本框 3"/>
          <p:cNvSpPr txBox="1"/>
          <p:nvPr/>
        </p:nvSpPr>
        <p:spPr>
          <a:xfrm>
            <a:off x="958850" y="4765675"/>
            <a:ext cx="9982200" cy="1630045"/>
          </a:xfrm>
          <a:prstGeom prst="rect">
            <a:avLst/>
          </a:prstGeom>
          <a:noFill/>
        </p:spPr>
        <p:txBody>
          <a:bodyPr wrap="square" rtlCol="0">
            <a:spAutoFit/>
          </a:bodyPr>
          <a:lstStyle/>
          <a:p>
            <a:r>
              <a:rPr lang="zh-CN" altLang="en-US" sz="2000">
                <a:sym typeface="+mn-ea"/>
              </a:rPr>
              <a:t>The main difference between BERT and XLNet is that the encoder that forms gω used in XLNet implements attention masking based on a sampled permutation order when building its representations. In addition, XLNet and BERT also differ in the choice of p(a, b) since each of them has its own masking procedure. However, we can see that both</a:t>
            </a:r>
          </a:p>
          <a:p>
            <a:r>
              <a:rPr lang="zh-CN" altLang="en-US" sz="2000">
                <a:sym typeface="+mn-ea"/>
              </a:rPr>
              <a:t>XLNet and BERT maximize the same objective.</a:t>
            </a:r>
          </a:p>
        </p:txBody>
      </p:sp>
      <p:pic>
        <p:nvPicPr>
          <p:cNvPr id="5" name="图片 4"/>
          <p:cNvPicPr>
            <a:picLocks noChangeAspect="1"/>
          </p:cNvPicPr>
          <p:nvPr/>
        </p:nvPicPr>
        <p:blipFill>
          <a:blip r:embed="rId6"/>
          <a:stretch>
            <a:fillRect/>
          </a:stretch>
        </p:blipFill>
        <p:spPr>
          <a:xfrm>
            <a:off x="958850" y="3872230"/>
            <a:ext cx="4254500" cy="55562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INFOWORD</a:t>
            </a:r>
          </a:p>
        </p:txBody>
      </p:sp>
      <p:pic>
        <p:nvPicPr>
          <p:cNvPr id="4" name="图片 3"/>
          <p:cNvPicPr>
            <a:picLocks noChangeAspect="1"/>
          </p:cNvPicPr>
          <p:nvPr/>
        </p:nvPicPr>
        <p:blipFill>
          <a:blip r:embed="rId4"/>
          <a:stretch>
            <a:fillRect/>
          </a:stretch>
        </p:blipFill>
        <p:spPr>
          <a:xfrm>
            <a:off x="796925" y="1397000"/>
            <a:ext cx="10293985" cy="2159000"/>
          </a:xfrm>
          <a:prstGeom prst="rect">
            <a:avLst/>
          </a:prstGeom>
        </p:spPr>
      </p:pic>
      <p:pic>
        <p:nvPicPr>
          <p:cNvPr id="5" name="图片 4"/>
          <p:cNvPicPr>
            <a:picLocks noChangeAspect="1"/>
          </p:cNvPicPr>
          <p:nvPr/>
        </p:nvPicPr>
        <p:blipFill>
          <a:blip r:embed="rId5"/>
          <a:stretch>
            <a:fillRect/>
          </a:stretch>
        </p:blipFill>
        <p:spPr>
          <a:xfrm>
            <a:off x="796925" y="4022725"/>
            <a:ext cx="10240645" cy="212661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INFOWORD</a:t>
            </a:r>
          </a:p>
        </p:txBody>
      </p:sp>
      <p:pic>
        <p:nvPicPr>
          <p:cNvPr id="3" name="图片 2"/>
          <p:cNvPicPr>
            <a:picLocks noChangeAspect="1"/>
          </p:cNvPicPr>
          <p:nvPr/>
        </p:nvPicPr>
        <p:blipFill>
          <a:blip r:embed="rId4"/>
          <a:stretch>
            <a:fillRect/>
          </a:stretch>
        </p:blipFill>
        <p:spPr>
          <a:xfrm>
            <a:off x="828675" y="1504950"/>
            <a:ext cx="10236835" cy="1409700"/>
          </a:xfrm>
          <a:prstGeom prst="rect">
            <a:avLst/>
          </a:prstGeom>
        </p:spPr>
      </p:pic>
      <p:sp>
        <p:nvSpPr>
          <p:cNvPr id="6" name="文本框 5"/>
          <p:cNvSpPr txBox="1"/>
          <p:nvPr/>
        </p:nvSpPr>
        <p:spPr>
          <a:xfrm>
            <a:off x="905510" y="3238500"/>
            <a:ext cx="10071100" cy="953135"/>
          </a:xfrm>
          <a:prstGeom prst="rect">
            <a:avLst/>
          </a:prstGeom>
          <a:noFill/>
        </p:spPr>
        <p:txBody>
          <a:bodyPr wrap="square" rtlCol="0">
            <a:spAutoFit/>
          </a:bodyPr>
          <a:lstStyle/>
          <a:p>
            <a:r>
              <a:rPr lang="zh-CN" altLang="en-US" sz="2800"/>
              <a:t>实验对照模型：</a:t>
            </a:r>
          </a:p>
          <a:p>
            <a:endParaRPr lang="zh-CN" altLang="en-US" sz="2800"/>
          </a:p>
        </p:txBody>
      </p:sp>
      <p:pic>
        <p:nvPicPr>
          <p:cNvPr id="7" name="图片 6"/>
          <p:cNvPicPr>
            <a:picLocks noChangeAspect="1"/>
          </p:cNvPicPr>
          <p:nvPr/>
        </p:nvPicPr>
        <p:blipFill>
          <a:blip r:embed="rId5"/>
          <a:stretch>
            <a:fillRect/>
          </a:stretch>
        </p:blipFill>
        <p:spPr>
          <a:xfrm>
            <a:off x="905510" y="4000500"/>
            <a:ext cx="8651875" cy="1689100"/>
          </a:xfrm>
          <a:prstGeom prst="rect">
            <a:avLst/>
          </a:prstGeom>
        </p:spPr>
      </p:pic>
      <p:pic>
        <p:nvPicPr>
          <p:cNvPr id="8" name="图片 7"/>
          <p:cNvPicPr>
            <a:picLocks noChangeAspect="1"/>
          </p:cNvPicPr>
          <p:nvPr/>
        </p:nvPicPr>
        <p:blipFill>
          <a:blip r:embed="rId6"/>
          <a:stretch>
            <a:fillRect/>
          </a:stretch>
        </p:blipFill>
        <p:spPr>
          <a:xfrm>
            <a:off x="905510" y="5740400"/>
            <a:ext cx="8526780" cy="984250"/>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316300"/>
            <a:ext cx="10969200" cy="705600"/>
          </a:xfrm>
        </p:spPr>
        <p:txBody>
          <a:bodyPr/>
          <a:lstStyle/>
          <a:p>
            <a:r>
              <a:rPr lang="zh-CN" altLang="en-US"/>
              <a:t> </a:t>
            </a:r>
            <a:r>
              <a:rPr lang="en-US" altLang="zh-CN"/>
              <a:t>EXPERIMENT</a:t>
            </a:r>
          </a:p>
        </p:txBody>
      </p:sp>
      <p:pic>
        <p:nvPicPr>
          <p:cNvPr id="4" name="图片 3"/>
          <p:cNvPicPr>
            <a:picLocks noChangeAspect="1"/>
          </p:cNvPicPr>
          <p:nvPr>
            <p:custDataLst>
              <p:tags r:id="rId2"/>
            </p:custDataLst>
          </p:nvPr>
        </p:nvPicPr>
        <p:blipFill>
          <a:blip r:embed="rId5"/>
          <a:stretch>
            <a:fillRect/>
          </a:stretch>
        </p:blipFill>
        <p:spPr>
          <a:xfrm>
            <a:off x="611505" y="1123950"/>
            <a:ext cx="8521700" cy="547687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316300"/>
            <a:ext cx="10969200" cy="705600"/>
          </a:xfrm>
        </p:spPr>
        <p:txBody>
          <a:bodyPr/>
          <a:lstStyle/>
          <a:p>
            <a:r>
              <a:rPr lang="en-US" altLang="zh-CN"/>
              <a:t> Discussion</a:t>
            </a:r>
          </a:p>
        </p:txBody>
      </p:sp>
      <p:sp>
        <p:nvSpPr>
          <p:cNvPr id="3" name="文本框 2"/>
          <p:cNvSpPr txBox="1"/>
          <p:nvPr/>
        </p:nvSpPr>
        <p:spPr>
          <a:xfrm>
            <a:off x="952500" y="1478280"/>
            <a:ext cx="9899650" cy="3784600"/>
          </a:xfrm>
          <a:prstGeom prst="rect">
            <a:avLst/>
          </a:prstGeom>
          <a:noFill/>
        </p:spPr>
        <p:txBody>
          <a:bodyPr wrap="square" rtlCol="0">
            <a:spAutoFit/>
          </a:bodyPr>
          <a:lstStyle/>
          <a:p>
            <a:r>
              <a:rPr lang="zh-CN" altLang="en-US" sz="2400"/>
              <a:t>未来的研究前景：</a:t>
            </a:r>
          </a:p>
          <a:p>
            <a:endParaRPr lang="zh-CN" altLang="en-US" sz="2400"/>
          </a:p>
          <a:p>
            <a:r>
              <a:rPr lang="zh-CN" altLang="en-US" sz="2400"/>
              <a:t>最大化互信息转化为</a:t>
            </a:r>
            <a:r>
              <a:rPr lang="en-US" altLang="zh-CN" sz="2400"/>
              <a:t>NCE</a:t>
            </a:r>
            <a:r>
              <a:rPr lang="zh-CN" altLang="en-US" sz="2400"/>
              <a:t>（</a:t>
            </a:r>
            <a:r>
              <a:rPr lang="zh-CN" altLang="en-US" sz="2400">
                <a:sym typeface="+mn-ea"/>
              </a:rPr>
              <a:t>噪声对比估计</a:t>
            </a:r>
            <a:r>
              <a:rPr lang="zh-CN" altLang="en-US" sz="2400"/>
              <a:t>）是自监督学习</a:t>
            </a:r>
            <a:r>
              <a:rPr lang="en-US" altLang="zh-CN" sz="2400"/>
              <a:t>/</a:t>
            </a:r>
            <a:r>
              <a:rPr lang="zh-CN" altLang="en-US" sz="2400"/>
              <a:t>对比学习的常用方法，最开始兴起于</a:t>
            </a:r>
            <a:r>
              <a:rPr lang="en-US" altLang="zh-CN" sz="2400"/>
              <a:t>nlp</a:t>
            </a:r>
            <a:r>
              <a:rPr lang="zh-CN" altLang="en-US" sz="2400"/>
              <a:t>领域的表示学习（</a:t>
            </a:r>
            <a:r>
              <a:rPr lang="en-US" altLang="zh-CN" sz="2400"/>
              <a:t>word2vec</a:t>
            </a:r>
            <a:r>
              <a:rPr lang="zh-CN" altLang="en-US" sz="2400"/>
              <a:t>），最近在图像领域兴起，图像领域通常是拿最大互信息函数作为正则，用于将先验知识融入到图像编码当中，通过对比学习，让图像编码蕴含更多的信息，以提升编码质量。</a:t>
            </a:r>
          </a:p>
          <a:p>
            <a:endParaRPr lang="zh-CN" altLang="en-US" sz="2400"/>
          </a:p>
          <a:p>
            <a:r>
              <a:rPr lang="zh-CN" altLang="en-US" sz="2400"/>
              <a:t>如何借鉴图像领域的发展，把自监督学习用回</a:t>
            </a:r>
            <a:r>
              <a:rPr lang="en-US" altLang="zh-CN" sz="2400"/>
              <a:t>nlp</a:t>
            </a:r>
            <a:r>
              <a:rPr lang="zh-CN" altLang="en-US" sz="2400"/>
              <a:t>领域，可能成为</a:t>
            </a:r>
            <a:r>
              <a:rPr lang="en-US" altLang="zh-CN" sz="2400"/>
              <a:t>nlp</a:t>
            </a:r>
            <a:r>
              <a:rPr lang="zh-CN" altLang="en-US" sz="2400"/>
              <a:t>领域未来的一个很好的研究点。</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380" y="3094425"/>
            <a:ext cx="10969200" cy="705600"/>
          </a:xfrm>
        </p:spPr>
        <p:txBody>
          <a:bodyPr/>
          <a:lstStyle/>
          <a:p>
            <a:r>
              <a:rPr lang="en-US" altLang="zh-CN"/>
              <a:t>contribution</a:t>
            </a:r>
          </a:p>
        </p:txBody>
      </p:sp>
      <p:sp>
        <p:nvSpPr>
          <p:cNvPr id="3" name="内容占位符 2"/>
          <p:cNvSpPr>
            <a:spLocks noGrp="1"/>
          </p:cNvSpPr>
          <p:nvPr>
            <p:ph idx="1"/>
          </p:nvPr>
        </p:nvSpPr>
        <p:spPr>
          <a:xfrm>
            <a:off x="448310" y="3799840"/>
            <a:ext cx="10968990" cy="2600325"/>
          </a:xfrm>
        </p:spPr>
        <p:txBody>
          <a:bodyPr>
            <a:noAutofit/>
          </a:bodyPr>
          <a:lstStyle/>
          <a:p>
            <a:r>
              <a:rPr>
                <a:solidFill>
                  <a:schemeClr val="tx1"/>
                </a:solidFill>
                <a:latin typeface="微软雅黑" panose="020B0503020204020204" pitchFamily="34" charset="-122"/>
                <a:cs typeface="微软雅黑" panose="020B0503020204020204" pitchFamily="34" charset="-122"/>
              </a:rPr>
              <a:t>本文从互信息的角度推导出了一个框架，该框架从一个不同的视角去解释各类预训练模型，并且发现，不论是经典表征模型（</a:t>
            </a:r>
            <a:r>
              <a:rPr lang="en-US" altLang="zh-CN">
                <a:solidFill>
                  <a:schemeClr val="tx1"/>
                </a:solidFill>
                <a:latin typeface="微软雅黑" panose="020B0503020204020204" pitchFamily="34" charset="-122"/>
                <a:cs typeface="微软雅黑" panose="020B0503020204020204" pitchFamily="34" charset="-122"/>
              </a:rPr>
              <a:t>skip-gram</a:t>
            </a:r>
            <a:r>
              <a:rPr>
                <a:solidFill>
                  <a:schemeClr val="tx1"/>
                </a:solidFill>
                <a:latin typeface="微软雅黑" panose="020B0503020204020204" pitchFamily="34" charset="-122"/>
                <a:cs typeface="微软雅黑" panose="020B0503020204020204" pitchFamily="34" charset="-122"/>
              </a:rPr>
              <a:t>）还是现代表征模型</a:t>
            </a:r>
            <a:r>
              <a:rPr lang="en-US" altLang="zh-CN">
                <a:solidFill>
                  <a:schemeClr val="tx1"/>
                </a:solidFill>
                <a:latin typeface="微软雅黑" panose="020B0503020204020204" pitchFamily="34" charset="-122"/>
                <a:cs typeface="微软雅黑" panose="020B0503020204020204" pitchFamily="34" charset="-122"/>
              </a:rPr>
              <a:t>(bert</a:t>
            </a:r>
            <a:r>
              <a:rPr>
                <a:solidFill>
                  <a:schemeClr val="tx1"/>
                </a:solidFill>
                <a:latin typeface="微软雅黑" panose="020B0503020204020204" pitchFamily="34" charset="-122"/>
                <a:cs typeface="微软雅黑" panose="020B0503020204020204" pitchFamily="34" charset="-122"/>
              </a:rPr>
              <a:t>等</a:t>
            </a:r>
            <a:r>
              <a:rPr lang="en-US" altLang="zh-CN">
                <a:solidFill>
                  <a:schemeClr val="tx1"/>
                </a:solidFill>
                <a:latin typeface="微软雅黑" panose="020B0503020204020204" pitchFamily="34" charset="-122"/>
                <a:cs typeface="微软雅黑" panose="020B0503020204020204" pitchFamily="34" charset="-122"/>
              </a:rPr>
              <a:t>)</a:t>
            </a:r>
            <a:r>
              <a:rPr>
                <a:solidFill>
                  <a:schemeClr val="tx1"/>
                </a:solidFill>
                <a:latin typeface="微软雅黑" panose="020B0503020204020204" pitchFamily="34" charset="-122"/>
                <a:cs typeface="微软雅黑" panose="020B0503020204020204" pitchFamily="34" charset="-122"/>
              </a:rPr>
              <a:t>，都符合我们提出的框架。</a:t>
            </a:r>
          </a:p>
          <a:p>
            <a:r>
              <a:rPr>
                <a:solidFill>
                  <a:schemeClr val="tx1"/>
                </a:solidFill>
                <a:latin typeface="微软雅黑" panose="020B0503020204020204" pitchFamily="34" charset="-122"/>
                <a:cs typeface="微软雅黑" panose="020B0503020204020204" pitchFamily="34" charset="-122"/>
              </a:rPr>
              <a:t>基于互信息框架，本文进一步设计了一个新的自监督任务，目的是最大化句子表征和</a:t>
            </a:r>
            <a:r>
              <a:rPr lang="en-US" altLang="zh-CN">
                <a:solidFill>
                  <a:schemeClr val="tx1"/>
                </a:solidFill>
                <a:latin typeface="微软雅黑" panose="020B0503020204020204" pitchFamily="34" charset="-122"/>
                <a:cs typeface="微软雅黑" panose="020B0503020204020204" pitchFamily="34" charset="-122"/>
              </a:rPr>
              <a:t>n-gram</a:t>
            </a:r>
            <a:r>
              <a:rPr>
                <a:solidFill>
                  <a:schemeClr val="tx1"/>
                </a:solidFill>
                <a:latin typeface="微软雅黑" panose="020B0503020204020204" pitchFamily="34" charset="-122"/>
                <a:cs typeface="微软雅黑" panose="020B0503020204020204" pitchFamily="34" charset="-122"/>
              </a:rPr>
              <a:t>表征的互信息，认为提出的新的预训练任务会增强</a:t>
            </a:r>
            <a:r>
              <a:rPr lang="en-US" altLang="zh-CN">
                <a:solidFill>
                  <a:schemeClr val="tx1"/>
                </a:solidFill>
                <a:latin typeface="微软雅黑" panose="020B0503020204020204" pitchFamily="34" charset="-122"/>
                <a:cs typeface="微软雅黑" panose="020B0503020204020204" pitchFamily="34" charset="-122"/>
              </a:rPr>
              <a:t>bert</a:t>
            </a:r>
            <a:r>
              <a:rPr>
                <a:solidFill>
                  <a:schemeClr val="tx1"/>
                </a:solidFill>
                <a:latin typeface="微软雅黑" panose="020B0503020204020204" pitchFamily="34" charset="-122"/>
                <a:cs typeface="微软雅黑" panose="020B0503020204020204" pitchFamily="34" charset="-122"/>
              </a:rPr>
              <a:t>的表征能力。</a:t>
            </a:r>
          </a:p>
        </p:txBody>
      </p:sp>
      <p:sp>
        <p:nvSpPr>
          <p:cNvPr id="5" name="文本框 4"/>
          <p:cNvSpPr txBox="1"/>
          <p:nvPr/>
        </p:nvSpPr>
        <p:spPr>
          <a:xfrm>
            <a:off x="448310" y="188595"/>
            <a:ext cx="10117455" cy="1014730"/>
          </a:xfrm>
          <a:prstGeom prst="rect">
            <a:avLst/>
          </a:prstGeom>
          <a:noFill/>
        </p:spPr>
        <p:txBody>
          <a:bodyPr wrap="square" rtlCol="0">
            <a:spAutoFit/>
          </a:bodyPr>
          <a:lstStyle/>
          <a:p>
            <a:r>
              <a:rPr lang="en-US" altLang="zh-CN" sz="2000">
                <a:sym typeface="+mn-ea"/>
              </a:rPr>
              <a:t>Bert</a:t>
            </a:r>
            <a:r>
              <a:rPr lang="zh-CN" altLang="en-US" sz="2000">
                <a:sym typeface="+mn-ea"/>
              </a:rPr>
              <a:t>的突出贡献是，提出了</a:t>
            </a:r>
            <a:r>
              <a:rPr lang="en-US" altLang="zh-CN" sz="2000">
                <a:sym typeface="+mn-ea"/>
              </a:rPr>
              <a:t>MLM(mask language model)</a:t>
            </a:r>
            <a:r>
              <a:rPr sz="2000">
                <a:sym typeface="+mn-ea"/>
              </a:rPr>
              <a:t>，通过设计的两个预训练任务：</a:t>
            </a:r>
            <a:r>
              <a:rPr lang="en-US" altLang="zh-CN" sz="2000">
                <a:sym typeface="+mn-ea"/>
              </a:rPr>
              <a:t>1.next sentence prediction 2.mask word prediction</a:t>
            </a:r>
            <a:r>
              <a:rPr sz="2000">
                <a:sym typeface="+mn-ea"/>
              </a:rPr>
              <a:t>，使得</a:t>
            </a:r>
            <a:r>
              <a:rPr lang="en-US" altLang="zh-CN" sz="2000">
                <a:sym typeface="+mn-ea"/>
              </a:rPr>
              <a:t>transformer</a:t>
            </a:r>
            <a:r>
              <a:rPr sz="2000">
                <a:sym typeface="+mn-ea"/>
              </a:rPr>
              <a:t>可以在大规模语料上学习一个优秀的句子</a:t>
            </a:r>
            <a:r>
              <a:rPr lang="zh-CN" sz="2000">
                <a:sym typeface="+mn-ea"/>
              </a:rPr>
              <a:t>表示</a:t>
            </a:r>
            <a:r>
              <a:rPr sz="2000">
                <a:sym typeface="+mn-ea"/>
              </a:rPr>
              <a:t>。</a:t>
            </a:r>
            <a:endParaRPr lang="zh-CN" altLang="en-US" sz="2000">
              <a:sym typeface="+mn-ea"/>
            </a:endParaRPr>
          </a:p>
        </p:txBody>
      </p:sp>
      <p:sp>
        <p:nvSpPr>
          <p:cNvPr id="4" name="文本框 3"/>
          <p:cNvSpPr txBox="1"/>
          <p:nvPr/>
        </p:nvSpPr>
        <p:spPr>
          <a:xfrm>
            <a:off x="538480" y="2272665"/>
            <a:ext cx="9572625" cy="645160"/>
          </a:xfrm>
          <a:prstGeom prst="rect">
            <a:avLst/>
          </a:prstGeom>
          <a:noFill/>
        </p:spPr>
        <p:txBody>
          <a:bodyPr wrap="square" rtlCol="0">
            <a:spAutoFit/>
          </a:bodyPr>
          <a:lstStyle/>
          <a:p>
            <a:r>
              <a:rPr lang="zh-CN" altLang="en-US"/>
              <a:t>为什么现有的预训练语言模型能够将文本编码成一个包含语义的高质量的表示，本文希望通过互信息的角度对语言模型的内在原理做以解释。</a:t>
            </a:r>
          </a:p>
        </p:txBody>
      </p:sp>
      <p:sp>
        <p:nvSpPr>
          <p:cNvPr id="6" name="标题 1"/>
          <p:cNvSpPr>
            <a:spLocks noGrp="1"/>
          </p:cNvSpPr>
          <p:nvPr/>
        </p:nvSpPr>
        <p:spPr>
          <a:xfrm>
            <a:off x="448380" y="148597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en-US" altLang="zh-CN"/>
              <a:t>motivation</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Deep info max</a:t>
            </a:r>
          </a:p>
        </p:txBody>
      </p:sp>
      <p:sp>
        <p:nvSpPr>
          <p:cNvPr id="4" name="文本框 3"/>
          <p:cNvSpPr txBox="1"/>
          <p:nvPr/>
        </p:nvSpPr>
        <p:spPr>
          <a:xfrm>
            <a:off x="722630" y="1438910"/>
            <a:ext cx="10575290" cy="2861310"/>
          </a:xfrm>
          <a:prstGeom prst="rect">
            <a:avLst/>
          </a:prstGeom>
          <a:noFill/>
        </p:spPr>
        <p:txBody>
          <a:bodyPr wrap="square" rtlCol="0">
            <a:spAutoFit/>
          </a:bodyPr>
          <a:lstStyle/>
          <a:p>
            <a:r>
              <a:rPr lang="zh-CN" altLang="en-US"/>
              <a:t>表示模型 的作用是指，对于一个句子，我们的模型可以提供一个高质量的编码，来替代该样本，好的编码需要保留尽可能多的信息。</a:t>
            </a:r>
          </a:p>
          <a:p>
            <a:endParaRPr lang="zh-CN" altLang="en-US"/>
          </a:p>
          <a:p>
            <a:r>
              <a:rPr lang="zh-CN" altLang="en-US"/>
              <a:t>那么如何度量编码的质量？</a:t>
            </a:r>
          </a:p>
          <a:p>
            <a:r>
              <a:rPr lang="en-US" altLang="zh-CN"/>
              <a:t>1.</a:t>
            </a:r>
            <a:r>
              <a:rPr lang="zh-CN" altLang="en-US"/>
              <a:t>只要编码能够对原始数据进行重构，就说明学到了好的表示。</a:t>
            </a:r>
            <a:r>
              <a:rPr lang="en-US" altLang="zh-CN"/>
              <a:t>----&gt;</a:t>
            </a:r>
            <a:r>
              <a:rPr lang="zh-CN" altLang="en-US"/>
              <a:t>对应自编码器</a:t>
            </a:r>
          </a:p>
          <a:p>
            <a:r>
              <a:rPr lang="en-US" altLang="zh-CN"/>
              <a:t>2.</a:t>
            </a:r>
            <a:r>
              <a:rPr lang="zh-CN" altLang="en-US"/>
              <a:t>只要编码能够重构出类似的原始样本，并且能够被判别器区分。</a:t>
            </a:r>
            <a:r>
              <a:rPr lang="en-US" altLang="zh-CN"/>
              <a:t>----&gt;</a:t>
            </a:r>
            <a:r>
              <a:rPr lang="zh-CN" altLang="en-US"/>
              <a:t>对应</a:t>
            </a:r>
            <a:r>
              <a:rPr lang="en-US" altLang="zh-CN"/>
              <a:t>GAN</a:t>
            </a:r>
          </a:p>
          <a:p>
            <a:r>
              <a:rPr lang="en-US" altLang="zh-CN"/>
              <a:t>3.</a:t>
            </a:r>
            <a:r>
              <a:rPr lang="zh-CN" altLang="en-US"/>
              <a:t>只要编码本身包含能够区分的特征就足够了。</a:t>
            </a:r>
            <a:r>
              <a:rPr lang="en-US" altLang="zh-CN"/>
              <a:t>----&gt;</a:t>
            </a:r>
            <a:r>
              <a:rPr lang="zh-CN" altLang="en-US"/>
              <a:t>自监督学习</a:t>
            </a:r>
            <a:r>
              <a:rPr lang="en-US" altLang="zh-CN"/>
              <a:t>/</a:t>
            </a:r>
            <a:r>
              <a:rPr lang="zh-CN" altLang="en-US"/>
              <a:t>对比学习</a:t>
            </a:r>
          </a:p>
          <a:p>
            <a:endParaRPr lang="zh-CN" altLang="en-US"/>
          </a:p>
          <a:p>
            <a:r>
              <a:rPr lang="zh-CN" altLang="en-US"/>
              <a:t>我们发现，对于样本编码，我们不需要强制编码重构成原始样本，只要编码学到了足以区分噪音的特征就足够了。</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212160"/>
            <a:ext cx="10969200" cy="705600"/>
          </a:xfrm>
        </p:spPr>
        <p:txBody>
          <a:bodyPr/>
          <a:lstStyle/>
          <a:p>
            <a:r>
              <a:rPr lang="en-US" altLang="zh-CN"/>
              <a:t>Deep info max</a:t>
            </a:r>
          </a:p>
        </p:txBody>
      </p:sp>
      <p:sp>
        <p:nvSpPr>
          <p:cNvPr id="4" name="文本框 3"/>
          <p:cNvSpPr txBox="1"/>
          <p:nvPr/>
        </p:nvSpPr>
        <p:spPr>
          <a:xfrm>
            <a:off x="544830" y="1042670"/>
            <a:ext cx="10575290" cy="5354320"/>
          </a:xfrm>
          <a:prstGeom prst="rect">
            <a:avLst/>
          </a:prstGeom>
          <a:noFill/>
        </p:spPr>
        <p:txBody>
          <a:bodyPr wrap="square" rtlCol="0">
            <a:spAutoFit/>
          </a:bodyPr>
          <a:lstStyle/>
          <a:p>
            <a:r>
              <a:rPr lang="zh-CN" altLang="en-US"/>
              <a:t>如何衡量编码学到了可区分的特征？</a:t>
            </a:r>
            <a:endParaRPr lang="en-US" altLang="zh-CN"/>
          </a:p>
          <a:p>
            <a:r>
              <a:rPr lang="zh-CN" altLang="en-US"/>
              <a:t>互信息，互信息用来衡量两个随机变量的依赖程度</a:t>
            </a:r>
            <a:r>
              <a:rPr lang="en-US" altLang="zh-CN"/>
              <a:t>/</a:t>
            </a:r>
            <a:r>
              <a:rPr lang="zh-CN" altLang="en-US"/>
              <a:t>相关性，</a:t>
            </a:r>
          </a:p>
          <a:p>
            <a:r>
              <a:rPr lang="zh-CN" altLang="en-US"/>
              <a:t>可以理解为，有两个变量</a:t>
            </a:r>
            <a:r>
              <a:rPr lang="en-US" altLang="zh-CN"/>
              <a:t>a</a:t>
            </a:r>
            <a:r>
              <a:rPr lang="zh-CN" altLang="en-US"/>
              <a:t>和</a:t>
            </a:r>
            <a:r>
              <a:rPr lang="en-US" altLang="zh-CN"/>
              <a:t>b</a:t>
            </a:r>
            <a:r>
              <a:rPr lang="zh-CN" altLang="en-US"/>
              <a:t>，</a:t>
            </a:r>
            <a:r>
              <a:rPr lang="en-US" altLang="zh-CN"/>
              <a:t>a</a:t>
            </a:r>
            <a:r>
              <a:rPr lang="zh-CN" altLang="en-US"/>
              <a:t>与</a:t>
            </a:r>
            <a:r>
              <a:rPr lang="en-US" altLang="zh-CN"/>
              <a:t>b</a:t>
            </a:r>
            <a:r>
              <a:rPr lang="zh-CN" altLang="en-US"/>
              <a:t>的互信息表示在我们</a:t>
            </a:r>
          </a:p>
          <a:p>
            <a:r>
              <a:rPr lang="zh-CN" altLang="en-US"/>
              <a:t>知道</a:t>
            </a:r>
            <a:r>
              <a:rPr lang="en-US" altLang="zh-CN"/>
              <a:t>a</a:t>
            </a:r>
            <a:r>
              <a:rPr lang="zh-CN" altLang="en-US"/>
              <a:t>的条件下，</a:t>
            </a:r>
            <a:r>
              <a:rPr lang="en-US" altLang="zh-CN"/>
              <a:t>b</a:t>
            </a:r>
            <a:r>
              <a:rPr lang="zh-CN" altLang="en-US"/>
              <a:t>的不确定性的减少量。如果</a:t>
            </a:r>
            <a:r>
              <a:rPr lang="en-US" altLang="zh-CN"/>
              <a:t>a</a:t>
            </a:r>
            <a:r>
              <a:rPr lang="zh-CN" altLang="en-US"/>
              <a:t>学习到了足</a:t>
            </a:r>
          </a:p>
          <a:p>
            <a:r>
              <a:rPr lang="zh-CN" altLang="en-US"/>
              <a:t>够的特征使得互信息最大，那么就能使</a:t>
            </a:r>
            <a:r>
              <a:rPr lang="en-US" altLang="zh-CN"/>
              <a:t>b</a:t>
            </a:r>
            <a:r>
              <a:rPr lang="zh-CN" altLang="en-US"/>
              <a:t>的不确定性降至最</a:t>
            </a:r>
          </a:p>
          <a:p>
            <a:r>
              <a:rPr lang="zh-CN" altLang="en-US"/>
              <a:t>低，从而足以区分</a:t>
            </a:r>
            <a:r>
              <a:rPr lang="en-US" altLang="zh-CN"/>
              <a:t>b</a:t>
            </a:r>
            <a:r>
              <a:rPr lang="zh-CN" altLang="en-US"/>
              <a:t>。</a:t>
            </a:r>
          </a:p>
          <a:p>
            <a:endParaRPr lang="zh-CN" altLang="en-US"/>
          </a:p>
          <a:p>
            <a:endParaRPr lang="zh-CN" altLang="en-US"/>
          </a:p>
          <a:p>
            <a:endParaRPr lang="zh-CN" altLang="en-US"/>
          </a:p>
          <a:p>
            <a:r>
              <a:rPr lang="en-US" altLang="zh-CN"/>
              <a:t>H</a:t>
            </a:r>
            <a:r>
              <a:rPr lang="zh-CN" altLang="en-US"/>
              <a:t>表示熵，评价随机变量的混乱程度 </a:t>
            </a:r>
            <a:r>
              <a:rPr lang="en-US" altLang="zh-CN"/>
              <a:t>/ </a:t>
            </a:r>
            <a:r>
              <a:rPr lang="zh-CN" altLang="en-US"/>
              <a:t>不确定程度。</a:t>
            </a:r>
          </a:p>
          <a:p>
            <a:r>
              <a:rPr lang="zh-CN" altLang="en-US"/>
              <a:t>一个好的特征编码器，应该要使得互信息尽量地大，即：</a:t>
            </a:r>
          </a:p>
          <a:p>
            <a:endParaRPr lang="zh-CN" altLang="en-US"/>
          </a:p>
          <a:p>
            <a:endParaRPr lang="zh-CN" altLang="en-US"/>
          </a:p>
          <a:p>
            <a:endParaRPr lang="zh-CN" altLang="en-US"/>
          </a:p>
          <a:p>
            <a:endParaRPr lang="zh-CN" altLang="en-US"/>
          </a:p>
          <a:p>
            <a:r>
              <a:rPr lang="zh-CN" altLang="en-US">
                <a:sym typeface="+mn-ea"/>
              </a:rPr>
              <a:t>直接优化互信息很困难，可以将该问题转化为优化互信息的一个下界，比较实用的一种下界函数是在InfoNCE（噪声对比估计） 这篇论文中提出的，他提出了一个通过噪声对比的方法去衡量该值</a:t>
            </a:r>
            <a:r>
              <a:rPr lang="en-US" altLang="zh-CN">
                <a:sym typeface="+mn-ea"/>
              </a:rPr>
              <a:t>:</a:t>
            </a:r>
            <a:endParaRPr lang="zh-CN" altLang="en-US"/>
          </a:p>
          <a:p>
            <a:endParaRPr lang="zh-CN" altLang="en-US"/>
          </a:p>
          <a:p>
            <a:endParaRPr lang="zh-CN" altLang="en-US"/>
          </a:p>
        </p:txBody>
      </p:sp>
      <p:pic>
        <p:nvPicPr>
          <p:cNvPr id="3" name="图片 2"/>
          <p:cNvPicPr>
            <a:picLocks noChangeAspect="1"/>
          </p:cNvPicPr>
          <p:nvPr/>
        </p:nvPicPr>
        <p:blipFill>
          <a:blip r:embed="rId4"/>
          <a:stretch>
            <a:fillRect/>
          </a:stretch>
        </p:blipFill>
        <p:spPr>
          <a:xfrm>
            <a:off x="610235" y="2824480"/>
            <a:ext cx="6096000" cy="476250"/>
          </a:xfrm>
          <a:prstGeom prst="rect">
            <a:avLst/>
          </a:prstGeom>
        </p:spPr>
      </p:pic>
      <p:pic>
        <p:nvPicPr>
          <p:cNvPr id="5" name="图片 4"/>
          <p:cNvPicPr>
            <a:picLocks noChangeAspect="1"/>
          </p:cNvPicPr>
          <p:nvPr/>
        </p:nvPicPr>
        <p:blipFill>
          <a:blip r:embed="rId5"/>
          <a:stretch>
            <a:fillRect/>
          </a:stretch>
        </p:blipFill>
        <p:spPr>
          <a:xfrm>
            <a:off x="544830" y="4300220"/>
            <a:ext cx="2679065" cy="845185"/>
          </a:xfrm>
          <a:prstGeom prst="rect">
            <a:avLst/>
          </a:prstGeom>
        </p:spPr>
      </p:pic>
      <p:pic>
        <p:nvPicPr>
          <p:cNvPr id="9" name="图片 8"/>
          <p:cNvPicPr>
            <a:picLocks noChangeAspect="1"/>
          </p:cNvPicPr>
          <p:nvPr/>
        </p:nvPicPr>
        <p:blipFill>
          <a:blip r:embed="rId6"/>
          <a:srcRect t="6630"/>
          <a:stretch>
            <a:fillRect/>
          </a:stretch>
        </p:blipFill>
        <p:spPr>
          <a:xfrm>
            <a:off x="729615" y="5793740"/>
            <a:ext cx="8097520" cy="1064260"/>
          </a:xfrm>
          <a:prstGeom prst="rect">
            <a:avLst/>
          </a:prstGeom>
        </p:spPr>
      </p:pic>
      <p:pic>
        <p:nvPicPr>
          <p:cNvPr id="10" name="图片 9"/>
          <p:cNvPicPr>
            <a:picLocks noChangeAspect="1"/>
          </p:cNvPicPr>
          <p:nvPr/>
        </p:nvPicPr>
        <p:blipFill>
          <a:blip r:embed="rId7"/>
          <a:srcRect l="5371"/>
          <a:stretch>
            <a:fillRect/>
          </a:stretch>
        </p:blipFill>
        <p:spPr>
          <a:xfrm>
            <a:off x="6706235" y="1042670"/>
            <a:ext cx="5146675" cy="243205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Deep info max</a:t>
            </a:r>
          </a:p>
        </p:txBody>
      </p:sp>
      <p:sp>
        <p:nvSpPr>
          <p:cNvPr id="7" name="文本框 6"/>
          <p:cNvSpPr txBox="1"/>
          <p:nvPr/>
        </p:nvSpPr>
        <p:spPr>
          <a:xfrm>
            <a:off x="775335" y="1574165"/>
            <a:ext cx="10077450" cy="922020"/>
          </a:xfrm>
          <a:prstGeom prst="rect">
            <a:avLst/>
          </a:prstGeom>
          <a:noFill/>
        </p:spPr>
        <p:txBody>
          <a:bodyPr wrap="square" rtlCol="0">
            <a:spAutoFit/>
          </a:bodyPr>
          <a:lstStyle/>
          <a:p>
            <a:r>
              <a:rPr lang="zh-CN" altLang="en-US"/>
              <a:t>对于</a:t>
            </a:r>
            <a:r>
              <a:rPr lang="en-US" altLang="zh-CN"/>
              <a:t>A</a:t>
            </a:r>
            <a:r>
              <a:rPr lang="zh-CN" altLang="en-US"/>
              <a:t>和</a:t>
            </a:r>
            <a:r>
              <a:rPr lang="en-US" altLang="zh-CN"/>
              <a:t>B</a:t>
            </a:r>
            <a:r>
              <a:rPr lang="zh-CN" altLang="en-US"/>
              <a:t>的具体指代，可以根据不同的优化目标是设置不同的对象，不论是</a:t>
            </a:r>
            <a:r>
              <a:rPr lang="en-US" altLang="zh-CN"/>
              <a:t>bert</a:t>
            </a:r>
            <a:r>
              <a:rPr lang="zh-CN" altLang="en-US"/>
              <a:t>、</a:t>
            </a:r>
            <a:r>
              <a:rPr lang="en-US" altLang="zh-CN"/>
              <a:t>xlnet</a:t>
            </a:r>
            <a:r>
              <a:rPr lang="zh-CN" altLang="en-US"/>
              <a:t>，还是</a:t>
            </a:r>
            <a:r>
              <a:rPr lang="en-US" altLang="zh-CN"/>
              <a:t>skip-gram</a:t>
            </a:r>
            <a:r>
              <a:rPr lang="zh-CN" altLang="en-US"/>
              <a:t>、</a:t>
            </a:r>
            <a:r>
              <a:rPr lang="en-US" altLang="zh-CN"/>
              <a:t>word2vec</a:t>
            </a:r>
            <a:r>
              <a:rPr lang="zh-CN" altLang="en-US"/>
              <a:t>模型，</a:t>
            </a:r>
          </a:p>
          <a:p>
            <a:r>
              <a:rPr lang="zh-CN" altLang="en-US"/>
              <a:t>实际上都是在优化负样本估计的公式，而区别正是体现在</a:t>
            </a:r>
            <a:r>
              <a:rPr lang="en-US" altLang="zh-CN"/>
              <a:t>A</a:t>
            </a:r>
            <a:r>
              <a:rPr lang="zh-CN" altLang="en-US"/>
              <a:t>和</a:t>
            </a:r>
            <a:r>
              <a:rPr lang="en-US" altLang="zh-CN"/>
              <a:t>B</a:t>
            </a:r>
            <a:r>
              <a:rPr lang="zh-CN" altLang="en-US"/>
              <a:t>以及联合概率分布</a:t>
            </a:r>
            <a:r>
              <a:rPr lang="en-US" altLang="zh-CN"/>
              <a:t>P(A,B)</a:t>
            </a:r>
            <a:r>
              <a:rPr lang="zh-CN" altLang="en-US"/>
              <a:t>的选择上。</a:t>
            </a:r>
          </a:p>
        </p:txBody>
      </p:sp>
      <p:pic>
        <p:nvPicPr>
          <p:cNvPr id="3" name="图片 2"/>
          <p:cNvPicPr>
            <a:picLocks noChangeAspect="1"/>
          </p:cNvPicPr>
          <p:nvPr/>
        </p:nvPicPr>
        <p:blipFill>
          <a:blip r:embed="rId4"/>
          <a:stretch>
            <a:fillRect/>
          </a:stretch>
        </p:blipFill>
        <p:spPr>
          <a:xfrm>
            <a:off x="2076450" y="2729230"/>
            <a:ext cx="5784850" cy="3921125"/>
          </a:xfrm>
          <a:prstGeom prst="rect">
            <a:avLst/>
          </a:prstGeom>
        </p:spPr>
      </p:pic>
      <p:pic>
        <p:nvPicPr>
          <p:cNvPr id="4" name="图片 3"/>
          <p:cNvPicPr>
            <a:picLocks noChangeAspect="1"/>
          </p:cNvPicPr>
          <p:nvPr/>
        </p:nvPicPr>
        <p:blipFill>
          <a:blip r:embed="rId5"/>
          <a:stretch>
            <a:fillRect/>
          </a:stretch>
        </p:blipFill>
        <p:spPr>
          <a:xfrm>
            <a:off x="619760" y="2729230"/>
            <a:ext cx="3047365" cy="179768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1685" y="796290"/>
            <a:ext cx="10229850" cy="5077460"/>
          </a:xfrm>
          <a:prstGeom prst="rect">
            <a:avLst/>
          </a:prstGeom>
          <a:noFill/>
        </p:spPr>
        <p:txBody>
          <a:bodyPr wrap="square" rtlCol="0">
            <a:spAutoFit/>
          </a:bodyPr>
          <a:lstStyle/>
          <a:p>
            <a:pPr marL="571500" indent="-571500">
              <a:buFont typeface="Wingdings" panose="05000000000000000000" charset="0"/>
              <a:buChar char="l"/>
            </a:pPr>
            <a:r>
              <a:rPr lang="zh-CN" altLang="en-US" sz="3600"/>
              <a:t>理论推导等价性：最大互信息模型</a:t>
            </a:r>
            <a:r>
              <a:rPr lang="en-US" altLang="zh-CN" sz="3600"/>
              <a:t> = </a:t>
            </a:r>
            <a:r>
              <a:rPr lang="zh-CN" altLang="en-US" sz="3600"/>
              <a:t>语言模型</a:t>
            </a:r>
          </a:p>
          <a:p>
            <a:pPr marL="571500" indent="-571500">
              <a:buFont typeface="Wingdings" panose="05000000000000000000" charset="0"/>
              <a:buChar char="l"/>
            </a:pPr>
            <a:endParaRPr lang="zh-CN" altLang="en-US" sz="3600"/>
          </a:p>
          <a:p>
            <a:pPr marL="571500" indent="-571500">
              <a:buFont typeface="Wingdings" panose="05000000000000000000" charset="0"/>
              <a:buChar char="l"/>
            </a:pPr>
            <a:r>
              <a:rPr lang="zh-CN" altLang="en-US" sz="3600"/>
              <a:t>具体分析三个语言模型</a:t>
            </a:r>
          </a:p>
          <a:p>
            <a:pPr marL="571500" indent="-571500">
              <a:buFont typeface="Wingdings" panose="05000000000000000000" charset="0"/>
              <a:buChar char="l"/>
            </a:pPr>
            <a:endParaRPr lang="zh-CN" altLang="en-US" sz="3600"/>
          </a:p>
          <a:p>
            <a:pPr marL="571500" indent="-571500">
              <a:buFont typeface="Wingdings" panose="05000000000000000000" charset="0"/>
              <a:buChar char="l"/>
            </a:pPr>
            <a:r>
              <a:rPr lang="zh-CN" altLang="en-US" sz="3600"/>
              <a:t>新预训练任务的设计</a:t>
            </a:r>
          </a:p>
          <a:p>
            <a:pPr marL="571500" indent="-571500">
              <a:buFont typeface="Wingdings" panose="05000000000000000000" charset="0"/>
              <a:buChar char="l"/>
            </a:pPr>
            <a:endParaRPr lang="zh-CN" altLang="en-US" sz="3600"/>
          </a:p>
          <a:p>
            <a:pPr marL="571500" indent="-571500">
              <a:buFont typeface="Wingdings" panose="05000000000000000000" charset="0"/>
              <a:buChar char="l"/>
            </a:pPr>
            <a:r>
              <a:rPr lang="zh-CN" altLang="en-US" sz="3600"/>
              <a:t>实验</a:t>
            </a:r>
          </a:p>
          <a:p>
            <a:pPr marL="571500" indent="-571500">
              <a:buFont typeface="Wingdings" panose="05000000000000000000" charset="0"/>
              <a:buChar char="l"/>
            </a:pPr>
            <a:endParaRPr lang="zh-CN" altLang="en-US" sz="3600"/>
          </a:p>
          <a:p>
            <a:pPr marL="571500" indent="-571500">
              <a:buFont typeface="Wingdings" panose="05000000000000000000" charset="0"/>
              <a:buChar char="l"/>
            </a:pPr>
            <a:r>
              <a:rPr lang="zh-CN" altLang="en-US" sz="3600"/>
              <a:t>讨论</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4660" y="319405"/>
            <a:ext cx="7595235" cy="521970"/>
          </a:xfrm>
          <a:prstGeom prst="rect">
            <a:avLst/>
          </a:prstGeom>
          <a:noFill/>
        </p:spPr>
        <p:txBody>
          <a:bodyPr wrap="square" rtlCol="0">
            <a:spAutoFit/>
          </a:bodyPr>
          <a:lstStyle/>
          <a:p>
            <a:r>
              <a:rPr lang="zh-CN" altLang="en-US" sz="2800"/>
              <a:t>语言模型与最大互信息模型的联系</a:t>
            </a:r>
          </a:p>
        </p:txBody>
      </p:sp>
      <p:sp>
        <p:nvSpPr>
          <p:cNvPr id="5" name="文本框 4"/>
          <p:cNvSpPr txBox="1"/>
          <p:nvPr/>
        </p:nvSpPr>
        <p:spPr>
          <a:xfrm>
            <a:off x="1149985" y="2447925"/>
            <a:ext cx="1530350" cy="1861185"/>
          </a:xfrm>
          <a:prstGeom prst="rect">
            <a:avLst/>
          </a:prstGeom>
          <a:noFill/>
        </p:spPr>
        <p:txBody>
          <a:bodyPr wrap="square" rtlCol="0">
            <a:spAutoFit/>
          </a:bodyPr>
          <a:lstStyle/>
          <a:p>
            <a:r>
              <a:rPr lang="en-US" altLang="zh-CN" sz="1150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p:txBody>
      </p:sp>
      <p:sp>
        <p:nvSpPr>
          <p:cNvPr id="6" name="文本框 5"/>
          <p:cNvSpPr txBox="1"/>
          <p:nvPr/>
        </p:nvSpPr>
        <p:spPr>
          <a:xfrm>
            <a:off x="8649970" y="2498725"/>
            <a:ext cx="1530350" cy="1861185"/>
          </a:xfrm>
          <a:prstGeom prst="rect">
            <a:avLst/>
          </a:prstGeom>
          <a:noFill/>
        </p:spPr>
        <p:txBody>
          <a:bodyPr wrap="square" rtlCol="0">
            <a:spAutoFit/>
          </a:bodyPr>
          <a:lstStyle/>
          <a:p>
            <a:r>
              <a:rPr lang="en-US" altLang="zh-CN" sz="11500">
                <a:ln w="10160">
                  <a:solidFill>
                    <a:schemeClr val="accent5"/>
                  </a:solidFill>
                  <a:prstDash val="solid"/>
                </a:ln>
                <a:solidFill>
                  <a:srgbClr val="FFFFFF"/>
                </a:solidFill>
                <a:effectLst>
                  <a:outerShdw blurRad="38100" dist="22860" dir="5400000" algn="tl" rotWithShape="0">
                    <a:srgbClr val="000000">
                      <a:alpha val="30000"/>
                    </a:srgbClr>
                  </a:outerShdw>
                </a:effectLst>
              </a:rPr>
              <a:t>B</a:t>
            </a:r>
          </a:p>
        </p:txBody>
      </p:sp>
      <p:sp>
        <p:nvSpPr>
          <p:cNvPr id="11" name="上弧形箭头 10"/>
          <p:cNvSpPr/>
          <p:nvPr/>
        </p:nvSpPr>
        <p:spPr>
          <a:xfrm>
            <a:off x="2314575" y="2142490"/>
            <a:ext cx="6335395" cy="10363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4766945" y="1440815"/>
            <a:ext cx="1278255" cy="521970"/>
          </a:xfrm>
          <a:prstGeom prst="rect">
            <a:avLst/>
          </a:prstGeom>
          <a:noFill/>
        </p:spPr>
        <p:txBody>
          <a:bodyPr wrap="square" rtlCol="0">
            <a:spAutoFit/>
          </a:bodyPr>
          <a:lstStyle/>
          <a:p>
            <a:r>
              <a:rPr lang="en-US" altLang="zh-CN" sz="2800">
                <a:latin typeface="Times New Roman" panose="02020603050405020304" charset="0"/>
                <a:cs typeface="Times New Roman" panose="02020603050405020304" charset="0"/>
              </a:rPr>
              <a:t>P(B|A)</a:t>
            </a:r>
          </a:p>
        </p:txBody>
      </p:sp>
      <p:sp>
        <p:nvSpPr>
          <p:cNvPr id="14" name="文本框 13"/>
          <p:cNvSpPr txBox="1"/>
          <p:nvPr/>
        </p:nvSpPr>
        <p:spPr>
          <a:xfrm>
            <a:off x="6450330" y="584200"/>
            <a:ext cx="5243830" cy="1198880"/>
          </a:xfrm>
          <a:prstGeom prst="rect">
            <a:avLst/>
          </a:prstGeom>
          <a:noFill/>
        </p:spPr>
        <p:txBody>
          <a:bodyPr wrap="square" rtlCol="0">
            <a:spAutoFit/>
          </a:bodyPr>
          <a:lstStyle/>
          <a:p>
            <a:r>
              <a:rPr lang="zh-CN" altLang="en-US" sz="2400"/>
              <a:t>神经网络编码</a:t>
            </a:r>
            <a:r>
              <a:rPr lang="en-US" altLang="zh-CN" sz="2400"/>
              <a:t>A</a:t>
            </a:r>
            <a:r>
              <a:rPr lang="zh-CN" altLang="en-US" sz="2400"/>
              <a:t>，乘以</a:t>
            </a:r>
            <a:r>
              <a:rPr lang="en-US" altLang="zh-CN" sz="2400"/>
              <a:t>embeedding</a:t>
            </a:r>
            <a:r>
              <a:rPr lang="zh-CN" altLang="en-US" sz="2400"/>
              <a:t>矩阵，交叉熵损失函数优化，拟合</a:t>
            </a:r>
            <a:r>
              <a:rPr lang="en-US" altLang="zh-CN" sz="2400"/>
              <a:t>B</a:t>
            </a:r>
            <a:r>
              <a:rPr lang="zh-CN" altLang="en-US" sz="2400"/>
              <a:t>的概率分布</a:t>
            </a:r>
          </a:p>
        </p:txBody>
      </p:sp>
      <p:sp>
        <p:nvSpPr>
          <p:cNvPr id="15" name="右大括号 14"/>
          <p:cNvSpPr/>
          <p:nvPr/>
        </p:nvSpPr>
        <p:spPr>
          <a:xfrm rot="5400000">
            <a:off x="5223510" y="872490"/>
            <a:ext cx="676910" cy="7550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6832600" y="5327015"/>
            <a:ext cx="4479290" cy="1016000"/>
            <a:chOff x="5623" y="8389"/>
            <a:chExt cx="7054" cy="1600"/>
          </a:xfrm>
        </p:grpSpPr>
        <p:sp>
          <p:nvSpPr>
            <p:cNvPr id="16" name="文本框 15"/>
            <p:cNvSpPr txBox="1"/>
            <p:nvPr/>
          </p:nvSpPr>
          <p:spPr>
            <a:xfrm>
              <a:off x="5623" y="8389"/>
              <a:ext cx="7054" cy="1501"/>
            </a:xfrm>
            <a:prstGeom prst="rect">
              <a:avLst/>
            </a:prstGeom>
            <a:noFill/>
          </p:spPr>
          <p:txBody>
            <a:bodyPr wrap="square" rtlCol="0">
              <a:spAutoFit/>
            </a:bodyPr>
            <a:lstStyle/>
            <a:p>
              <a:r>
                <a:rPr lang="zh-CN" altLang="en-US" sz="2800"/>
                <a:t>最大化变量</a:t>
              </a:r>
              <a:r>
                <a:rPr lang="en-US" altLang="zh-CN" sz="2800"/>
                <a:t>A</a:t>
              </a:r>
              <a:r>
                <a:rPr lang="zh-CN" altLang="en-US" sz="2800"/>
                <a:t>和变量</a:t>
              </a:r>
              <a:r>
                <a:rPr lang="en-US" altLang="zh-CN" sz="2800"/>
                <a:t>B</a:t>
              </a:r>
              <a:r>
                <a:rPr lang="zh-CN" altLang="en-US" sz="2800"/>
                <a:t>的互信息，优化</a:t>
              </a:r>
              <a:r>
                <a:rPr lang="en-US" altLang="zh-CN" sz="2800"/>
                <a:t>infoNCE</a:t>
              </a:r>
              <a:r>
                <a:rPr lang="zh-CN" altLang="en-US" sz="2800"/>
                <a:t>函数</a:t>
              </a:r>
            </a:p>
          </p:txBody>
        </p:sp>
        <p:sp>
          <p:nvSpPr>
            <p:cNvPr id="17" name="矩形 16"/>
            <p:cNvSpPr/>
            <p:nvPr/>
          </p:nvSpPr>
          <p:spPr>
            <a:xfrm>
              <a:off x="8539" y="9135"/>
              <a:ext cx="3395" cy="854"/>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8" name="矩形 17"/>
          <p:cNvSpPr/>
          <p:nvPr/>
        </p:nvSpPr>
        <p:spPr>
          <a:xfrm>
            <a:off x="7084060" y="898525"/>
            <a:ext cx="2252980" cy="54229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箭头连接符 18"/>
          <p:cNvCxnSpPr>
            <a:stCxn id="18" idx="2"/>
          </p:cNvCxnSpPr>
          <p:nvPr/>
        </p:nvCxnSpPr>
        <p:spPr>
          <a:xfrm>
            <a:off x="8210550" y="1440815"/>
            <a:ext cx="2414270" cy="1967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0"/>
          </p:cNvCxnSpPr>
          <p:nvPr/>
        </p:nvCxnSpPr>
        <p:spPr>
          <a:xfrm flipV="1">
            <a:off x="9762490" y="3962400"/>
            <a:ext cx="919480" cy="183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638790" y="3408680"/>
            <a:ext cx="1223645" cy="583565"/>
          </a:xfrm>
          <a:prstGeom prst="rect">
            <a:avLst/>
          </a:prstGeom>
          <a:noFill/>
        </p:spPr>
        <p:txBody>
          <a:bodyPr wrap="square" rtlCol="0">
            <a:spAutoFit/>
          </a:bodyPr>
          <a:lstStyle/>
          <a:p>
            <a:r>
              <a:rPr lang="zh-CN" altLang="en-US" sz="3200"/>
              <a:t>等价</a:t>
            </a:r>
          </a:p>
        </p:txBody>
      </p:sp>
      <p:sp>
        <p:nvSpPr>
          <p:cNvPr id="22" name="文本框 21"/>
          <p:cNvSpPr txBox="1"/>
          <p:nvPr/>
        </p:nvSpPr>
        <p:spPr>
          <a:xfrm>
            <a:off x="720725" y="1362710"/>
            <a:ext cx="1850390" cy="583565"/>
          </a:xfrm>
          <a:prstGeom prst="rect">
            <a:avLst/>
          </a:prstGeom>
          <a:noFill/>
        </p:spPr>
        <p:txBody>
          <a:bodyPr wrap="square" rtlCol="0">
            <a:spAutoFit/>
          </a:bodyPr>
          <a:lstStyle/>
          <a:p>
            <a:r>
              <a:rPr lang="en-US" altLang="zh-CN" sz="3200"/>
              <a:t>LM</a:t>
            </a:r>
          </a:p>
        </p:txBody>
      </p:sp>
      <p:sp>
        <p:nvSpPr>
          <p:cNvPr id="23" name="文本框 22"/>
          <p:cNvSpPr txBox="1"/>
          <p:nvPr/>
        </p:nvSpPr>
        <p:spPr>
          <a:xfrm>
            <a:off x="720725" y="5327015"/>
            <a:ext cx="1850390" cy="583565"/>
          </a:xfrm>
          <a:prstGeom prst="rect">
            <a:avLst/>
          </a:prstGeom>
          <a:noFill/>
        </p:spPr>
        <p:txBody>
          <a:bodyPr wrap="square" rtlCol="0">
            <a:spAutoFit/>
          </a:bodyPr>
          <a:lstStyle/>
          <a:p>
            <a:r>
              <a:rPr lang="en-US" altLang="zh-CN" sz="3200"/>
              <a:t>DIM</a:t>
            </a:r>
          </a:p>
        </p:txBody>
      </p:sp>
      <p:sp>
        <p:nvSpPr>
          <p:cNvPr id="3" name="文本框 2"/>
          <p:cNvSpPr txBox="1"/>
          <p:nvPr/>
        </p:nvSpPr>
        <p:spPr>
          <a:xfrm>
            <a:off x="5021580" y="5163185"/>
            <a:ext cx="1811020" cy="521970"/>
          </a:xfrm>
          <a:prstGeom prst="rect">
            <a:avLst/>
          </a:prstGeom>
          <a:noFill/>
        </p:spPr>
        <p:txBody>
          <a:bodyPr wrap="square" rtlCol="0">
            <a:spAutoFit/>
          </a:bodyPr>
          <a:lstStyle/>
          <a:p>
            <a:r>
              <a:rPr lang="en-US" altLang="zh-CN" sz="2800">
                <a:latin typeface="Times New Roman" panose="02020603050405020304" charset="0"/>
                <a:cs typeface="Times New Roman" panose="02020603050405020304" charset="0"/>
              </a:rPr>
              <a:t>I(A,B)</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rcRect t="6630"/>
          <a:stretch>
            <a:fillRect/>
          </a:stretch>
        </p:blipFill>
        <p:spPr>
          <a:xfrm>
            <a:off x="1083945" y="297180"/>
            <a:ext cx="8097520" cy="1064260"/>
          </a:xfrm>
          <a:prstGeom prst="rect">
            <a:avLst/>
          </a:prstGeom>
        </p:spPr>
      </p:pic>
      <p:pic>
        <p:nvPicPr>
          <p:cNvPr id="36" name="图片 35"/>
          <p:cNvPicPr>
            <a:picLocks noChangeAspect="1"/>
          </p:cNvPicPr>
          <p:nvPr/>
        </p:nvPicPr>
        <p:blipFill>
          <a:blip r:embed="rId4"/>
          <a:stretch>
            <a:fillRect/>
          </a:stretch>
        </p:blipFill>
        <p:spPr>
          <a:xfrm>
            <a:off x="2681605" y="2600325"/>
            <a:ext cx="4254500" cy="555625"/>
          </a:xfrm>
          <a:prstGeom prst="rect">
            <a:avLst/>
          </a:prstGeom>
        </p:spPr>
      </p:pic>
      <p:sp>
        <p:nvSpPr>
          <p:cNvPr id="4" name="流程图: 可选过程 3"/>
          <p:cNvSpPr/>
          <p:nvPr/>
        </p:nvSpPr>
        <p:spPr>
          <a:xfrm>
            <a:off x="4634865" y="2618105"/>
            <a:ext cx="2392680" cy="679450"/>
          </a:xfrm>
          <a:prstGeom prst="flowChartAlternateProcess">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5" name="直接连接符 4"/>
          <p:cNvCxnSpPr/>
          <p:nvPr/>
        </p:nvCxnSpPr>
        <p:spPr>
          <a:xfrm flipV="1">
            <a:off x="2371090" y="1432560"/>
            <a:ext cx="6672580" cy="42545"/>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6" name="直接箭头连接符 5"/>
          <p:cNvCxnSpPr>
            <a:stCxn id="4" idx="0"/>
          </p:cNvCxnSpPr>
          <p:nvPr/>
        </p:nvCxnSpPr>
        <p:spPr>
          <a:xfrm flipH="1" flipV="1">
            <a:off x="5809615" y="1518920"/>
            <a:ext cx="21590" cy="108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176010" y="1798955"/>
            <a:ext cx="4819015" cy="368300"/>
          </a:xfrm>
          <a:prstGeom prst="rect">
            <a:avLst/>
          </a:prstGeom>
          <a:noFill/>
        </p:spPr>
        <p:txBody>
          <a:bodyPr wrap="square" rtlCol="0">
            <a:spAutoFit/>
          </a:bodyPr>
          <a:lstStyle/>
          <a:p>
            <a:r>
              <a:rPr lang="zh-CN" altLang="en-US"/>
              <a:t>做</a:t>
            </a:r>
            <a:r>
              <a:rPr lang="en-US" altLang="zh-CN"/>
              <a:t>softmax</a:t>
            </a:r>
            <a:r>
              <a:rPr lang="zh-CN" altLang="en-US"/>
              <a:t>，然后使用交叉熵做极大似然估计</a:t>
            </a:r>
          </a:p>
        </p:txBody>
      </p:sp>
      <p:sp>
        <p:nvSpPr>
          <p:cNvPr id="8" name="文本框 7"/>
          <p:cNvSpPr txBox="1"/>
          <p:nvPr/>
        </p:nvSpPr>
        <p:spPr>
          <a:xfrm>
            <a:off x="4377055" y="4515485"/>
            <a:ext cx="3437890" cy="368300"/>
          </a:xfrm>
          <a:prstGeom prst="rect">
            <a:avLst/>
          </a:prstGeom>
          <a:noFill/>
        </p:spPr>
        <p:txBody>
          <a:bodyPr wrap="square" rtlCol="0">
            <a:spAutoFit/>
          </a:bodyPr>
          <a:lstStyle/>
          <a:p>
            <a:r>
              <a:rPr lang="zh-CN" altLang="en-US"/>
              <a:t>语言模型最后一层的输出</a:t>
            </a:r>
            <a:r>
              <a:rPr lang="en-US" altLang="zh-CN"/>
              <a:t>logist</a:t>
            </a:r>
          </a:p>
        </p:txBody>
      </p:sp>
      <p:cxnSp>
        <p:nvCxnSpPr>
          <p:cNvPr id="10" name="直接箭头连接符 9"/>
          <p:cNvCxnSpPr>
            <a:stCxn id="4" idx="2"/>
          </p:cNvCxnSpPr>
          <p:nvPr/>
        </p:nvCxnSpPr>
        <p:spPr>
          <a:xfrm>
            <a:off x="5831205" y="3287395"/>
            <a:ext cx="0" cy="11423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176010" y="3684270"/>
            <a:ext cx="658495" cy="368300"/>
          </a:xfrm>
          <a:prstGeom prst="rect">
            <a:avLst/>
          </a:prstGeom>
          <a:noFill/>
        </p:spPr>
        <p:txBody>
          <a:bodyPr wrap="square" rtlCol="0">
            <a:spAutoFit/>
          </a:bodyPr>
          <a:lstStyle/>
          <a:p>
            <a:r>
              <a:rPr lang="zh-CN" altLang="en-US"/>
              <a:t>等价</a:t>
            </a:r>
          </a:p>
        </p:txBody>
      </p:sp>
      <p:cxnSp>
        <p:nvCxnSpPr>
          <p:cNvPr id="12" name="直接箭头连接符 11"/>
          <p:cNvCxnSpPr/>
          <p:nvPr/>
        </p:nvCxnSpPr>
        <p:spPr>
          <a:xfrm>
            <a:off x="5820410" y="4980305"/>
            <a:ext cx="10795" cy="998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76010" y="5187950"/>
            <a:ext cx="4312285" cy="368300"/>
          </a:xfrm>
          <a:prstGeom prst="rect">
            <a:avLst/>
          </a:prstGeom>
          <a:noFill/>
        </p:spPr>
        <p:txBody>
          <a:bodyPr wrap="square" rtlCol="0">
            <a:spAutoFit/>
          </a:bodyPr>
          <a:lstStyle/>
          <a:p>
            <a:r>
              <a:rPr lang="zh-CN" altLang="en-US"/>
              <a:t>做</a:t>
            </a:r>
            <a:r>
              <a:rPr lang="en-US" altLang="zh-CN"/>
              <a:t>softmax</a:t>
            </a:r>
            <a:r>
              <a:rPr lang="zh-CN" altLang="en-US"/>
              <a:t>，然后过一层交叉熵损失函数</a:t>
            </a:r>
          </a:p>
        </p:txBody>
      </p:sp>
      <p:sp>
        <p:nvSpPr>
          <p:cNvPr id="14" name="文本框 13"/>
          <p:cNvSpPr txBox="1"/>
          <p:nvPr/>
        </p:nvSpPr>
        <p:spPr>
          <a:xfrm>
            <a:off x="5202555" y="5979160"/>
            <a:ext cx="1278255" cy="521970"/>
          </a:xfrm>
          <a:prstGeom prst="rect">
            <a:avLst/>
          </a:prstGeom>
          <a:noFill/>
        </p:spPr>
        <p:txBody>
          <a:bodyPr wrap="square" rtlCol="0">
            <a:spAutoFit/>
          </a:bodyPr>
          <a:lstStyle/>
          <a:p>
            <a:r>
              <a:rPr lang="en-US" altLang="zh-CN" sz="2800">
                <a:latin typeface="Times New Roman" panose="02020603050405020304" charset="0"/>
                <a:cs typeface="Times New Roman" panose="02020603050405020304" charset="0"/>
              </a:rPr>
              <a:t>P(B|A)</a:t>
            </a:r>
          </a:p>
        </p:txBody>
      </p:sp>
      <p:sp>
        <p:nvSpPr>
          <p:cNvPr id="15" name="文本框 14"/>
          <p:cNvSpPr txBox="1"/>
          <p:nvPr/>
        </p:nvSpPr>
        <p:spPr>
          <a:xfrm>
            <a:off x="6445885" y="6112510"/>
            <a:ext cx="4387215" cy="368300"/>
          </a:xfrm>
          <a:prstGeom prst="rect">
            <a:avLst/>
          </a:prstGeom>
          <a:noFill/>
        </p:spPr>
        <p:txBody>
          <a:bodyPr wrap="square" rtlCol="0">
            <a:spAutoFit/>
          </a:bodyPr>
          <a:lstStyle/>
          <a:p>
            <a:r>
              <a:rPr lang="zh-CN" altLang="en-US"/>
              <a:t>语言模型的目标函数</a:t>
            </a:r>
          </a:p>
        </p:txBody>
      </p:sp>
      <p:sp>
        <p:nvSpPr>
          <p:cNvPr id="16" name="文本框 15"/>
          <p:cNvSpPr txBox="1"/>
          <p:nvPr/>
        </p:nvSpPr>
        <p:spPr>
          <a:xfrm>
            <a:off x="9269730" y="313055"/>
            <a:ext cx="2479675" cy="645160"/>
          </a:xfrm>
          <a:prstGeom prst="rect">
            <a:avLst/>
          </a:prstGeom>
          <a:noFill/>
        </p:spPr>
        <p:txBody>
          <a:bodyPr wrap="square" rtlCol="0">
            <a:spAutoFit/>
          </a:bodyPr>
          <a:lstStyle/>
          <a:p>
            <a:r>
              <a:rPr lang="zh-CN" altLang="en-US"/>
              <a:t>最大互信息的</a:t>
            </a:r>
            <a:r>
              <a:rPr lang="en-US" altLang="zh-CN"/>
              <a:t>InfoNCE</a:t>
            </a:r>
            <a:r>
              <a:rPr lang="zh-CN" altLang="en-US"/>
              <a:t>函数</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8540" y="140335"/>
            <a:ext cx="5195570" cy="460375"/>
          </a:xfrm>
          <a:prstGeom prst="rect">
            <a:avLst/>
          </a:prstGeom>
          <a:noFill/>
        </p:spPr>
        <p:txBody>
          <a:bodyPr wrap="square" rtlCol="0">
            <a:spAutoFit/>
          </a:bodyPr>
          <a:lstStyle/>
          <a:p>
            <a:r>
              <a:rPr lang="en-US" altLang="zh-CN" sz="2400"/>
              <a:t>i love natural language processing</a:t>
            </a:r>
          </a:p>
        </p:txBody>
      </p:sp>
      <p:sp>
        <p:nvSpPr>
          <p:cNvPr id="6" name="文本框 5"/>
          <p:cNvSpPr txBox="1"/>
          <p:nvPr/>
        </p:nvSpPr>
        <p:spPr>
          <a:xfrm>
            <a:off x="1020445" y="1037590"/>
            <a:ext cx="5195570" cy="460375"/>
          </a:xfrm>
          <a:prstGeom prst="rect">
            <a:avLst/>
          </a:prstGeom>
          <a:noFill/>
        </p:spPr>
        <p:txBody>
          <a:bodyPr wrap="square" rtlCol="0">
            <a:spAutoFit/>
          </a:bodyPr>
          <a:lstStyle/>
          <a:p>
            <a:r>
              <a:rPr lang="en-US" altLang="zh-CN" sz="2400"/>
              <a:t>i love natural [MASK] processing</a:t>
            </a:r>
          </a:p>
        </p:txBody>
      </p:sp>
      <p:sp>
        <p:nvSpPr>
          <p:cNvPr id="7" name="立方体 6"/>
          <p:cNvSpPr/>
          <p:nvPr/>
        </p:nvSpPr>
        <p:spPr>
          <a:xfrm>
            <a:off x="1483360" y="2059305"/>
            <a:ext cx="3422015" cy="859155"/>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a:t>encoder</a:t>
            </a:r>
          </a:p>
        </p:txBody>
      </p:sp>
      <p:sp>
        <p:nvSpPr>
          <p:cNvPr id="8" name="流程图: 过程 7"/>
          <p:cNvSpPr/>
          <p:nvPr/>
        </p:nvSpPr>
        <p:spPr>
          <a:xfrm>
            <a:off x="1018540" y="4436110"/>
            <a:ext cx="4802505" cy="929640"/>
          </a:xfrm>
          <a:prstGeom prst="flowChartProcess">
            <a:avLst/>
          </a:prstGeom>
          <a:noFill/>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a:solidFill>
                  <a:schemeClr val="tx1"/>
                </a:solidFill>
              </a:rPr>
              <a:t>Embedding Table (W)</a:t>
            </a:r>
          </a:p>
        </p:txBody>
      </p:sp>
      <p:sp>
        <p:nvSpPr>
          <p:cNvPr id="9" name="圆角矩形 8"/>
          <p:cNvSpPr/>
          <p:nvPr/>
        </p:nvSpPr>
        <p:spPr>
          <a:xfrm>
            <a:off x="534035" y="5984240"/>
            <a:ext cx="6167755" cy="478790"/>
          </a:xfrm>
          <a:prstGeom prst="roundRect">
            <a:avLst/>
          </a:prstGeom>
          <a:solidFill>
            <a:srgbClr val="000000">
              <a:alpha val="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solidFill>
                  <a:schemeClr val="tx1"/>
                </a:solidFill>
              </a:rPr>
              <a:t>词表大小的的输出</a:t>
            </a:r>
            <a:r>
              <a:rPr lang="en-US" altLang="zh-CN">
                <a:solidFill>
                  <a:schemeClr val="tx1"/>
                </a:solidFill>
              </a:rPr>
              <a:t>logist</a:t>
            </a:r>
          </a:p>
        </p:txBody>
      </p:sp>
      <p:sp>
        <p:nvSpPr>
          <p:cNvPr id="11" name="文本框 10"/>
          <p:cNvSpPr txBox="1"/>
          <p:nvPr/>
        </p:nvSpPr>
        <p:spPr>
          <a:xfrm>
            <a:off x="2166620" y="3447415"/>
            <a:ext cx="2056130" cy="460375"/>
          </a:xfrm>
          <a:prstGeom prst="rect">
            <a:avLst/>
          </a:prstGeom>
          <a:noFill/>
        </p:spPr>
        <p:txBody>
          <a:bodyPr wrap="square" rtlCol="0">
            <a:spAutoFit/>
          </a:bodyPr>
          <a:lstStyle/>
          <a:p>
            <a:r>
              <a:rPr lang="en-US" altLang="zh-CN" sz="2400"/>
              <a:t>a = H [MASK]</a:t>
            </a:r>
          </a:p>
        </p:txBody>
      </p:sp>
      <p:cxnSp>
        <p:nvCxnSpPr>
          <p:cNvPr id="12" name="直接箭头连接符 11"/>
          <p:cNvCxnSpPr/>
          <p:nvPr/>
        </p:nvCxnSpPr>
        <p:spPr>
          <a:xfrm flipH="1">
            <a:off x="3132455" y="600710"/>
            <a:ext cx="13970" cy="3797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3108960" y="1497965"/>
            <a:ext cx="8255" cy="4025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117215" y="3069590"/>
            <a:ext cx="0" cy="3098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3118485" y="4006850"/>
            <a:ext cx="0" cy="3098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3132455" y="5501640"/>
            <a:ext cx="0" cy="3098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6961505" y="6209665"/>
            <a:ext cx="78867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3455035" y="647700"/>
            <a:ext cx="1239520" cy="368300"/>
          </a:xfrm>
          <a:prstGeom prst="rect">
            <a:avLst/>
          </a:prstGeom>
          <a:noFill/>
        </p:spPr>
        <p:txBody>
          <a:bodyPr wrap="square" rtlCol="0">
            <a:spAutoFit/>
          </a:bodyPr>
          <a:lstStyle/>
          <a:p>
            <a:r>
              <a:rPr lang="en-US" altLang="zh-CN"/>
              <a:t>mask</a:t>
            </a:r>
          </a:p>
        </p:txBody>
      </p:sp>
      <p:sp>
        <p:nvSpPr>
          <p:cNvPr id="21" name="文本框 20"/>
          <p:cNvSpPr txBox="1"/>
          <p:nvPr/>
        </p:nvSpPr>
        <p:spPr>
          <a:xfrm>
            <a:off x="3384550" y="1548765"/>
            <a:ext cx="1365885" cy="368300"/>
          </a:xfrm>
          <a:prstGeom prst="rect">
            <a:avLst/>
          </a:prstGeom>
          <a:noFill/>
        </p:spPr>
        <p:txBody>
          <a:bodyPr wrap="square" rtlCol="0">
            <a:spAutoFit/>
          </a:bodyPr>
          <a:lstStyle/>
          <a:p>
            <a:r>
              <a:rPr lang="zh-CN" altLang="en-US"/>
              <a:t>编码</a:t>
            </a:r>
          </a:p>
        </p:txBody>
      </p:sp>
      <p:sp>
        <p:nvSpPr>
          <p:cNvPr id="22" name="文本框 21"/>
          <p:cNvSpPr txBox="1"/>
          <p:nvPr/>
        </p:nvSpPr>
        <p:spPr>
          <a:xfrm>
            <a:off x="3441065" y="3055620"/>
            <a:ext cx="3393440" cy="398780"/>
          </a:xfrm>
          <a:prstGeom prst="rect">
            <a:avLst/>
          </a:prstGeom>
          <a:noFill/>
        </p:spPr>
        <p:txBody>
          <a:bodyPr wrap="square" rtlCol="0">
            <a:spAutoFit/>
          </a:bodyPr>
          <a:lstStyle/>
          <a:p>
            <a:r>
              <a:rPr lang="zh-CN" altLang="en-US" sz="2000"/>
              <a:t>取</a:t>
            </a:r>
            <a:r>
              <a:rPr lang="en-US" altLang="zh-CN" sz="2000"/>
              <a:t>mask</a:t>
            </a:r>
            <a:r>
              <a:rPr lang="zh-CN" altLang="en-US" sz="2000"/>
              <a:t>那一列的编码向量</a:t>
            </a:r>
          </a:p>
        </p:txBody>
      </p:sp>
      <p:sp>
        <p:nvSpPr>
          <p:cNvPr id="23" name="文本框 22"/>
          <p:cNvSpPr txBox="1"/>
          <p:nvPr/>
        </p:nvSpPr>
        <p:spPr>
          <a:xfrm>
            <a:off x="3596005" y="3858260"/>
            <a:ext cx="1310005" cy="460375"/>
          </a:xfrm>
          <a:prstGeom prst="rect">
            <a:avLst/>
          </a:prstGeom>
          <a:noFill/>
        </p:spPr>
        <p:txBody>
          <a:bodyPr wrap="square" rtlCol="0">
            <a:spAutoFit/>
          </a:bodyPr>
          <a:lstStyle/>
          <a:p>
            <a:r>
              <a:rPr lang="en-US" altLang="zh-CN" sz="2400"/>
              <a:t>       * W  </a:t>
            </a:r>
          </a:p>
        </p:txBody>
      </p:sp>
      <p:sp>
        <p:nvSpPr>
          <p:cNvPr id="24" name="矩形 23"/>
          <p:cNvSpPr/>
          <p:nvPr/>
        </p:nvSpPr>
        <p:spPr>
          <a:xfrm>
            <a:off x="5553075" y="4337050"/>
            <a:ext cx="323850" cy="1098550"/>
          </a:xfrm>
          <a:prstGeom prst="rect">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5" name="直接箭头连接符 24"/>
          <p:cNvCxnSpPr/>
          <p:nvPr/>
        </p:nvCxnSpPr>
        <p:spPr>
          <a:xfrm>
            <a:off x="5932805" y="4886325"/>
            <a:ext cx="5638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7" name="图片 26"/>
          <p:cNvPicPr>
            <a:picLocks noChangeAspect="1"/>
          </p:cNvPicPr>
          <p:nvPr/>
        </p:nvPicPr>
        <p:blipFill>
          <a:blip r:embed="rId4"/>
          <a:stretch>
            <a:fillRect/>
          </a:stretch>
        </p:blipFill>
        <p:spPr>
          <a:xfrm>
            <a:off x="6496685" y="4566920"/>
            <a:ext cx="976630" cy="638175"/>
          </a:xfrm>
          <a:prstGeom prst="rect">
            <a:avLst/>
          </a:prstGeom>
        </p:spPr>
      </p:pic>
      <p:pic>
        <p:nvPicPr>
          <p:cNvPr id="28" name="图片 27"/>
          <p:cNvPicPr>
            <a:picLocks noChangeAspect="1"/>
          </p:cNvPicPr>
          <p:nvPr/>
        </p:nvPicPr>
        <p:blipFill>
          <a:blip r:embed="rId5"/>
          <a:stretch>
            <a:fillRect/>
          </a:stretch>
        </p:blipFill>
        <p:spPr>
          <a:xfrm>
            <a:off x="1614805" y="3479165"/>
            <a:ext cx="833755" cy="428625"/>
          </a:xfrm>
          <a:prstGeom prst="rect">
            <a:avLst/>
          </a:prstGeom>
        </p:spPr>
      </p:pic>
      <p:pic>
        <p:nvPicPr>
          <p:cNvPr id="29" name="图片 28"/>
          <p:cNvPicPr>
            <a:picLocks noChangeAspect="1"/>
          </p:cNvPicPr>
          <p:nvPr/>
        </p:nvPicPr>
        <p:blipFill>
          <a:blip r:embed="rId5"/>
          <a:stretch>
            <a:fillRect/>
          </a:stretch>
        </p:blipFill>
        <p:spPr>
          <a:xfrm>
            <a:off x="3384550" y="3874135"/>
            <a:ext cx="833755" cy="428625"/>
          </a:xfrm>
          <a:prstGeom prst="rect">
            <a:avLst/>
          </a:prstGeom>
        </p:spPr>
      </p:pic>
      <p:cxnSp>
        <p:nvCxnSpPr>
          <p:cNvPr id="30" name="直接箭头连接符 29"/>
          <p:cNvCxnSpPr>
            <a:endCxn id="31" idx="1"/>
          </p:cNvCxnSpPr>
          <p:nvPr/>
        </p:nvCxnSpPr>
        <p:spPr>
          <a:xfrm flipV="1">
            <a:off x="4264025" y="2223770"/>
            <a:ext cx="409194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355965" y="1993265"/>
            <a:ext cx="3251835" cy="460375"/>
          </a:xfrm>
          <a:prstGeom prst="rect">
            <a:avLst/>
          </a:prstGeom>
          <a:noFill/>
        </p:spPr>
        <p:txBody>
          <a:bodyPr wrap="square" rtlCol="0">
            <a:spAutoFit/>
          </a:bodyPr>
          <a:lstStyle/>
          <a:p>
            <a:r>
              <a:rPr lang="en-US" altLang="zh-CN" sz="2400"/>
              <a:t>1*hidden_size </a:t>
            </a:r>
            <a:r>
              <a:rPr lang="zh-CN" altLang="en-US" sz="2400"/>
              <a:t>行向量</a:t>
            </a:r>
          </a:p>
        </p:txBody>
      </p:sp>
      <p:cxnSp>
        <p:nvCxnSpPr>
          <p:cNvPr id="32" name="直接箭头连接符 31"/>
          <p:cNvCxnSpPr/>
          <p:nvPr/>
        </p:nvCxnSpPr>
        <p:spPr>
          <a:xfrm flipV="1">
            <a:off x="5410835" y="3224530"/>
            <a:ext cx="3258185" cy="1556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834755" y="2626360"/>
            <a:ext cx="2477135" cy="1198880"/>
          </a:xfrm>
          <a:prstGeom prst="rect">
            <a:avLst/>
          </a:prstGeom>
          <a:noFill/>
        </p:spPr>
        <p:txBody>
          <a:bodyPr wrap="square" rtlCol="0">
            <a:spAutoFit/>
          </a:bodyPr>
          <a:lstStyle/>
          <a:p>
            <a:r>
              <a:rPr lang="en-US" altLang="zh-CN" sz="2400"/>
              <a:t>hidden_size * |V|</a:t>
            </a:r>
          </a:p>
          <a:p>
            <a:r>
              <a:rPr lang="zh-CN" altLang="en-US" sz="2400"/>
              <a:t>每一列代表每个词的向量表示</a:t>
            </a:r>
          </a:p>
        </p:txBody>
      </p:sp>
      <p:sp>
        <p:nvSpPr>
          <p:cNvPr id="34" name="文本框 33"/>
          <p:cNvSpPr txBox="1"/>
          <p:nvPr/>
        </p:nvSpPr>
        <p:spPr>
          <a:xfrm>
            <a:off x="8474710" y="4612640"/>
            <a:ext cx="3196590" cy="1198880"/>
          </a:xfrm>
          <a:prstGeom prst="rect">
            <a:avLst/>
          </a:prstGeom>
          <a:noFill/>
        </p:spPr>
        <p:txBody>
          <a:bodyPr wrap="square" rtlCol="0">
            <a:spAutoFit/>
          </a:bodyPr>
          <a:lstStyle/>
          <a:p>
            <a:r>
              <a:rPr lang="zh-CN" altLang="en-US" sz="2400"/>
              <a:t>行向量乘以矩阵，相当于行向量与矩阵的每一个列向量做内积</a:t>
            </a:r>
          </a:p>
        </p:txBody>
      </p:sp>
      <p:cxnSp>
        <p:nvCxnSpPr>
          <p:cNvPr id="35" name="直接箭头连接符 34"/>
          <p:cNvCxnSpPr>
            <a:stCxn id="23" idx="3"/>
            <a:endCxn id="34" idx="0"/>
          </p:cNvCxnSpPr>
          <p:nvPr/>
        </p:nvCxnSpPr>
        <p:spPr>
          <a:xfrm>
            <a:off x="4906010" y="4088765"/>
            <a:ext cx="5166995" cy="523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6"/>
          <a:stretch>
            <a:fillRect/>
          </a:stretch>
        </p:blipFill>
        <p:spPr>
          <a:xfrm>
            <a:off x="7079615" y="424815"/>
            <a:ext cx="4254500" cy="555625"/>
          </a:xfrm>
          <a:prstGeom prst="rect">
            <a:avLst/>
          </a:prstGeom>
        </p:spPr>
      </p:pic>
      <p:cxnSp>
        <p:nvCxnSpPr>
          <p:cNvPr id="37" name="肘形连接符 36"/>
          <p:cNvCxnSpPr>
            <a:stCxn id="34" idx="3"/>
            <a:endCxn id="36" idx="3"/>
          </p:cNvCxnSpPr>
          <p:nvPr/>
        </p:nvCxnSpPr>
        <p:spPr>
          <a:xfrm flipH="1" flipV="1">
            <a:off x="11334115" y="702945"/>
            <a:ext cx="337185" cy="4509135"/>
          </a:xfrm>
          <a:prstGeom prst="bentConnector3">
            <a:avLst>
              <a:gd name="adj1" fmla="val -7062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892415" y="6026785"/>
            <a:ext cx="3716020" cy="398780"/>
          </a:xfrm>
          <a:prstGeom prst="rect">
            <a:avLst/>
          </a:prstGeom>
          <a:noFill/>
        </p:spPr>
        <p:txBody>
          <a:bodyPr wrap="square" rtlCol="0">
            <a:spAutoFit/>
          </a:bodyPr>
          <a:lstStyle/>
          <a:p>
            <a:r>
              <a:rPr lang="zh-CN" altLang="en-US" sz="2000"/>
              <a:t>做</a:t>
            </a:r>
            <a:r>
              <a:rPr lang="en-US" altLang="zh-CN" sz="2000"/>
              <a:t>softmax</a:t>
            </a:r>
            <a:r>
              <a:rPr lang="zh-CN" altLang="en-US" sz="2000"/>
              <a:t>，然后交叉熵损失</a:t>
            </a:r>
          </a:p>
        </p:txBody>
      </p:sp>
      <p:sp>
        <p:nvSpPr>
          <p:cNvPr id="39" name="文本框 38"/>
          <p:cNvSpPr txBox="1"/>
          <p:nvPr/>
        </p:nvSpPr>
        <p:spPr>
          <a:xfrm>
            <a:off x="0" y="2702560"/>
            <a:ext cx="1168400" cy="521970"/>
          </a:xfrm>
          <a:prstGeom prst="rect">
            <a:avLst/>
          </a:prstGeom>
          <a:noFill/>
        </p:spPr>
        <p:txBody>
          <a:bodyPr wrap="square" rtlCol="0">
            <a:spAutoFit/>
          </a:bodyPr>
          <a:lstStyle/>
          <a:p>
            <a:r>
              <a:rPr lang="en-US" altLang="zh-CN" sz="2800"/>
              <a:t>P(b|a)</a:t>
            </a:r>
          </a:p>
        </p:txBody>
      </p:sp>
      <p:cxnSp>
        <p:nvCxnSpPr>
          <p:cNvPr id="41" name="直接箭头连接符 40"/>
          <p:cNvCxnSpPr/>
          <p:nvPr/>
        </p:nvCxnSpPr>
        <p:spPr>
          <a:xfrm flipH="1">
            <a:off x="6737985" y="1111885"/>
            <a:ext cx="1619250" cy="4745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60020" y="1050925"/>
            <a:ext cx="374015" cy="460375"/>
          </a:xfrm>
          <a:prstGeom prst="rect">
            <a:avLst/>
          </a:prstGeom>
          <a:noFill/>
          <a:ln>
            <a:solidFill>
              <a:schemeClr val="tx1"/>
            </a:solidFill>
          </a:ln>
        </p:spPr>
        <p:txBody>
          <a:bodyPr wrap="square" rtlCol="0">
            <a:spAutoFit/>
          </a:bodyPr>
          <a:lstStyle/>
          <a:p>
            <a:r>
              <a:rPr lang="en-US" altLang="zh-CN" sz="2400"/>
              <a:t>a</a:t>
            </a:r>
          </a:p>
        </p:txBody>
      </p:sp>
      <p:sp>
        <p:nvSpPr>
          <p:cNvPr id="46" name="文本框 45"/>
          <p:cNvSpPr txBox="1"/>
          <p:nvPr/>
        </p:nvSpPr>
        <p:spPr>
          <a:xfrm>
            <a:off x="160020" y="187325"/>
            <a:ext cx="374015" cy="460375"/>
          </a:xfrm>
          <a:prstGeom prst="rect">
            <a:avLst/>
          </a:prstGeom>
          <a:noFill/>
          <a:ln>
            <a:solidFill>
              <a:schemeClr val="tx1"/>
            </a:solidFill>
          </a:ln>
        </p:spPr>
        <p:txBody>
          <a:bodyPr wrap="square" rtlCol="0">
            <a:spAutoFit/>
          </a:bodyPr>
          <a:lstStyle/>
          <a:p>
            <a:r>
              <a:rPr lang="en-US" altLang="zh-CN" sz="2400"/>
              <a:t>b</a:t>
            </a:r>
          </a:p>
        </p:txBody>
      </p:sp>
      <p:sp>
        <p:nvSpPr>
          <p:cNvPr id="47" name="矩形 46"/>
          <p:cNvSpPr/>
          <p:nvPr/>
        </p:nvSpPr>
        <p:spPr>
          <a:xfrm>
            <a:off x="1034415" y="1027430"/>
            <a:ext cx="4731385" cy="507365"/>
          </a:xfrm>
          <a:prstGeom prst="rect">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8" name="矩形 47"/>
          <p:cNvSpPr/>
          <p:nvPr/>
        </p:nvSpPr>
        <p:spPr>
          <a:xfrm>
            <a:off x="2877820" y="116840"/>
            <a:ext cx="1340485" cy="507365"/>
          </a:xfrm>
          <a:prstGeom prst="rect">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49" name="直接箭头连接符 48"/>
          <p:cNvCxnSpPr/>
          <p:nvPr/>
        </p:nvCxnSpPr>
        <p:spPr>
          <a:xfrm>
            <a:off x="555625" y="562610"/>
            <a:ext cx="2322195" cy="38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2" idx="3"/>
            <a:endCxn id="47" idx="1"/>
          </p:cNvCxnSpPr>
          <p:nvPr/>
        </p:nvCxnSpPr>
        <p:spPr>
          <a:xfrm>
            <a:off x="534035" y="1281430"/>
            <a:ext cx="5003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REFSHAPE" val="362112428"/>
  <p:tag name="KSO_WM_UNIT_PLACING_PICTURE_USER_VIEWPORT" val="{&quot;height&quot;:4230,&quot;width&quot;:5990}"/>
</p:tagLst>
</file>

<file path=ppt/tags/tag78.xml><?xml version="1.0" encoding="utf-8"?>
<p:tagLst xmlns:a="http://schemas.openxmlformats.org/drawingml/2006/main" xmlns:r="http://schemas.openxmlformats.org/officeDocument/2006/relationships" xmlns:p="http://schemas.openxmlformats.org/presentationml/2006/main">
  <p:tag name="KSO_WM_UNIT_TABLE_BEAUTIFY" val="smartTable{161f091a-5867-4f3c-84d4-dd446b1a06a9}"/>
</p:tagLst>
</file>

<file path=ppt/tags/tag79.xml><?xml version="1.0" encoding="utf-8"?>
<p:tagLst xmlns:a="http://schemas.openxmlformats.org/drawingml/2006/main" xmlns:r="http://schemas.openxmlformats.org/officeDocument/2006/relationships" xmlns:p="http://schemas.openxmlformats.org/presentationml/2006/main">
  <p:tag name="REFSHAPE" val="362112428"/>
  <p:tag name="KSO_WM_UNIT_PLACING_PICTURE_USER_VIEWPORT" val="{&quot;height&quot;:4230,&quot;width&quot;:599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TABLE_BEAUTIFY" val="smartTable{161f091a-5867-4f3c-84d4-dd446b1a06a9}"/>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REFSHAPE" val="547698356"/>
  <p:tag name="KSO_WM_UNIT_PLACING_PICTURE_USER_VIEWPORT" val="{&quot;height&quot;:6260,&quot;width&quot;:9740}"/>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2688</Words>
  <Application>Microsoft Macintosh PowerPoint</Application>
  <PresentationFormat>宽屏</PresentationFormat>
  <Paragraphs>206</Paragraphs>
  <Slides>17</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微软雅黑</vt:lpstr>
      <vt:lpstr>Arial</vt:lpstr>
      <vt:lpstr>Calibri</vt:lpstr>
      <vt:lpstr>Times New Roman</vt:lpstr>
      <vt:lpstr>Wingdings</vt:lpstr>
      <vt:lpstr>Office 主题​​</vt:lpstr>
      <vt:lpstr>A MUTUAL INFORMATION MAXIMIZATION PERSPECTIVE OF LANGUAGE REPRESENTATION LEARNING</vt:lpstr>
      <vt:lpstr>contribution</vt:lpstr>
      <vt:lpstr>Deep info max</vt:lpstr>
      <vt:lpstr>Deep info max</vt:lpstr>
      <vt:lpstr>Deep info max</vt:lpstr>
      <vt:lpstr>PowerPoint 演示文稿</vt:lpstr>
      <vt:lpstr>PowerPoint 演示文稿</vt:lpstr>
      <vt:lpstr>PowerPoint 演示文稿</vt:lpstr>
      <vt:lpstr>PowerPoint 演示文稿</vt:lpstr>
      <vt:lpstr> SKIP-GRAM</vt:lpstr>
      <vt:lpstr>BERT</vt:lpstr>
      <vt:lpstr>PowerPoint 演示文稿</vt:lpstr>
      <vt:lpstr> XL-NET</vt:lpstr>
      <vt:lpstr> INFOWORD</vt:lpstr>
      <vt:lpstr> INFOWORD</vt:lpstr>
      <vt:lpstr> EXPERIMENT</vt:lpstr>
      <vt:lpstr>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yuan nico</cp:lastModifiedBy>
  <cp:revision>179</cp:revision>
  <dcterms:created xsi:type="dcterms:W3CDTF">2019-06-19T02:08:00Z</dcterms:created>
  <dcterms:modified xsi:type="dcterms:W3CDTF">2020-05-13T00:09:46Z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