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4"/>
  </p:notesMasterIdLst>
  <p:sldIdLst>
    <p:sldId id="256" r:id="rId2"/>
    <p:sldId id="297" r:id="rId3"/>
    <p:sldId id="261" r:id="rId4"/>
    <p:sldId id="299" r:id="rId5"/>
    <p:sldId id="300" r:id="rId6"/>
    <p:sldId id="301" r:id="rId7"/>
    <p:sldId id="302" r:id="rId8"/>
    <p:sldId id="303" r:id="rId9"/>
    <p:sldId id="304" r:id="rId10"/>
    <p:sldId id="305" r:id="rId11"/>
    <p:sldId id="306" r:id="rId12"/>
    <p:sldId id="259" r:id="rId13"/>
    <p:sldId id="307" r:id="rId14"/>
    <p:sldId id="308" r:id="rId15"/>
    <p:sldId id="309" r:id="rId16"/>
    <p:sldId id="310" r:id="rId17"/>
    <p:sldId id="311" r:id="rId18"/>
    <p:sldId id="275" r:id="rId19"/>
    <p:sldId id="318" r:id="rId20"/>
    <p:sldId id="319" r:id="rId21"/>
    <p:sldId id="320" r:id="rId22"/>
    <p:sldId id="321" r:id="rId23"/>
    <p:sldId id="322" r:id="rId24"/>
    <p:sldId id="323" r:id="rId25"/>
    <p:sldId id="260" r:id="rId26"/>
    <p:sldId id="312" r:id="rId27"/>
    <p:sldId id="313" r:id="rId28"/>
    <p:sldId id="316" r:id="rId29"/>
    <p:sldId id="314" r:id="rId30"/>
    <p:sldId id="317" r:id="rId31"/>
    <p:sldId id="274" r:id="rId32"/>
    <p:sldId id="278" r:id="rId33"/>
  </p:sldIdLst>
  <p:sldSz cx="9144000" cy="5143500" type="screen16x9"/>
  <p:notesSz cx="6858000" cy="9144000"/>
  <p:embeddedFontLst>
    <p:embeddedFont>
      <p:font typeface="Cambria Math" panose="02040503050406030204" pitchFamily="18" charset="0"/>
      <p:regular r:id="rId35"/>
    </p:embeddedFont>
    <p:embeddedFont>
      <p:font typeface="Catamaran"/>
      <p:regular r:id="rId36"/>
      <p:bold r:id="rId37"/>
    </p:embeddedFont>
    <p:embeddedFont>
      <p:font typeface="Catamaran Light"/>
      <p:regular r:id="rId38"/>
      <p:bold r:id="rId39"/>
    </p:embeddedFont>
    <p:embeddedFont>
      <p:font typeface="DM Sans"/>
      <p:regular r:id="rId40"/>
      <p:bold r:id="rId41"/>
      <p:italic r:id="rId42"/>
      <p:boldItalic r:id="rId43"/>
    </p:embeddedFont>
    <p:embeddedFont>
      <p:font typeface="Roboto Slab" pitchFamily="2"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1130"/>
    <a:srgbClr val="8E59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AC38D5-70AA-497F-B7BD-A4B87F3D4B33}">
  <a:tblStyle styleId="{7BAC38D5-70AA-497F-B7BD-A4B87F3D4B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15" autoAdjust="0"/>
  </p:normalViewPr>
  <p:slideViewPr>
    <p:cSldViewPr snapToGrid="0" showGuides="1">
      <p:cViewPr varScale="1">
        <p:scale>
          <a:sx n="79" d="100"/>
          <a:sy n="79" d="100"/>
        </p:scale>
        <p:origin x="1498" y="67"/>
      </p:cViewPr>
      <p:guideLst>
        <p:guide orient="horz" pos="16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 值</c:v>
                </c:pt>
              </c:strCache>
            </c:strRef>
          </c:tx>
          <c:spPr>
            <a:ln w="28575" cap="rnd">
              <a:solidFill>
                <a:schemeClr val="lt1">
                  <a:alpha val="50000"/>
                </a:schemeClr>
              </a:solidFill>
              <a:round/>
            </a:ln>
            <a:effectLst>
              <a:outerShdw dist="25400" dir="2700000" algn="tl" rotWithShape="0">
                <a:schemeClr val="accent2"/>
              </a:outerShdw>
            </a:effectLst>
          </c:spPr>
          <c:marker>
            <c:symbol val="none"/>
          </c:marker>
          <c:xVal>
            <c:numRef>
              <c:f>Sheet1!$A$2:$A$7</c:f>
              <c:numCache>
                <c:formatCode>General</c:formatCode>
                <c:ptCount val="6"/>
                <c:pt idx="0">
                  <c:v>0</c:v>
                </c:pt>
                <c:pt idx="1">
                  <c:v>100</c:v>
                </c:pt>
                <c:pt idx="2">
                  <c:v>200</c:v>
                </c:pt>
                <c:pt idx="3">
                  <c:v>300</c:v>
                </c:pt>
                <c:pt idx="4">
                  <c:v>400</c:v>
                </c:pt>
                <c:pt idx="5">
                  <c:v>500</c:v>
                </c:pt>
              </c:numCache>
            </c:numRef>
          </c:xVal>
          <c:yVal>
            <c:numRef>
              <c:f>Sheet1!$B$2:$B$7</c:f>
              <c:numCache>
                <c:formatCode>General</c:formatCode>
                <c:ptCount val="6"/>
                <c:pt idx="0">
                  <c:v>12000</c:v>
                </c:pt>
                <c:pt idx="1">
                  <c:v>5000</c:v>
                </c:pt>
                <c:pt idx="2">
                  <c:v>2000</c:v>
                </c:pt>
                <c:pt idx="3">
                  <c:v>1000</c:v>
                </c:pt>
                <c:pt idx="4">
                  <c:v>800</c:v>
                </c:pt>
                <c:pt idx="5">
                  <c:v>0</c:v>
                </c:pt>
              </c:numCache>
            </c:numRef>
          </c:yVal>
          <c:smooth val="1"/>
          <c:extLst>
            <c:ext xmlns:c16="http://schemas.microsoft.com/office/drawing/2014/chart" uri="{C3380CC4-5D6E-409C-BE32-E72D297353CC}">
              <c16:uniqueId val="{00000000-347A-4FCD-9308-522FF51FC4C0}"/>
            </c:ext>
          </c:extLst>
        </c:ser>
        <c:dLbls>
          <c:showLegendKey val="0"/>
          <c:showVal val="0"/>
          <c:showCatName val="0"/>
          <c:showSerName val="0"/>
          <c:showPercent val="0"/>
          <c:showBubbleSize val="0"/>
        </c:dLbls>
        <c:axId val="1078542319"/>
        <c:axId val="995230079"/>
      </c:scatterChart>
      <c:valAx>
        <c:axId val="1078542319"/>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zh-CN" altLang="en-US" dirty="0"/>
                  <a:t>类别标签</a:t>
                </a:r>
                <a:r>
                  <a:rPr lang="en-US" altLang="zh-CN" dirty="0"/>
                  <a:t>index</a:t>
                </a:r>
                <a:endParaRPr lang="zh-CN" altLang="en-US"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zh-CN"/>
          </a:p>
        </c:txPr>
        <c:crossAx val="995230079"/>
        <c:crosses val="autoZero"/>
        <c:crossBetween val="midCat"/>
      </c:valAx>
      <c:valAx>
        <c:axId val="995230079"/>
        <c:scaling>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zh-CN" altLang="en-US" dirty="0"/>
                  <a:t>数据量</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zh-CN"/>
          </a:p>
        </c:txPr>
        <c:crossAx val="1078542319"/>
        <c:crosses val="autoZero"/>
        <c:crossBetween val="midCat"/>
        <c:majorUnit val="4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accent2"/>
      </a:solidFill>
      <a:round/>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0.18896</cdr:x>
      <cdr:y>0.23336</cdr:y>
    </cdr:from>
    <cdr:to>
      <cdr:x>0.31485</cdr:x>
      <cdr:y>0.69824</cdr:y>
    </cdr:to>
    <cdr:sp macro="" textlink="">
      <cdr:nvSpPr>
        <cdr:cNvPr id="3" name="任意多边形: 形状 2">
          <a:extLst xmlns:a="http://schemas.openxmlformats.org/drawingml/2006/main">
            <a:ext uri="{FF2B5EF4-FFF2-40B4-BE49-F238E27FC236}">
              <a16:creationId xmlns:a16="http://schemas.microsoft.com/office/drawing/2014/main" id="{0AC59044-CEFC-4AB7-AC4E-188923CA26D2}"/>
            </a:ext>
          </a:extLst>
        </cdr:cNvPr>
        <cdr:cNvSpPr/>
      </cdr:nvSpPr>
      <cdr:spPr>
        <a:xfrm xmlns:a="http://schemas.openxmlformats.org/drawingml/2006/main">
          <a:off x="943583" y="506814"/>
          <a:ext cx="628635" cy="1009643"/>
        </a:xfrm>
        <a:custGeom xmlns:a="http://schemas.openxmlformats.org/drawingml/2006/main">
          <a:avLst/>
          <a:gdLst>
            <a:gd name="connsiteX0" fmla="*/ 0 w 628650"/>
            <a:gd name="connsiteY0" fmla="*/ 0 h 1013460"/>
            <a:gd name="connsiteX1" fmla="*/ 0 w 628650"/>
            <a:gd name="connsiteY1" fmla="*/ 1013460 h 1013460"/>
            <a:gd name="connsiteX2" fmla="*/ 624840 w 628650"/>
            <a:gd name="connsiteY2" fmla="*/ 1009650 h 1013460"/>
            <a:gd name="connsiteX3" fmla="*/ 628650 w 628650"/>
            <a:gd name="connsiteY3" fmla="*/ 594360 h 1013460"/>
            <a:gd name="connsiteX4" fmla="*/ 419100 w 628650"/>
            <a:gd name="connsiteY4" fmla="*/ 430530 h 1013460"/>
            <a:gd name="connsiteX5" fmla="*/ 209550 w 628650"/>
            <a:gd name="connsiteY5" fmla="*/ 201930 h 1013460"/>
            <a:gd name="connsiteX6" fmla="*/ 0 w 628650"/>
            <a:gd name="connsiteY6" fmla="*/ 0 h 101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1013460">
              <a:moveTo>
                <a:pt x="0" y="0"/>
              </a:moveTo>
              <a:lnTo>
                <a:pt x="0" y="1013460"/>
              </a:lnTo>
              <a:lnTo>
                <a:pt x="624840" y="1009650"/>
              </a:lnTo>
              <a:lnTo>
                <a:pt x="628650" y="594360"/>
              </a:lnTo>
              <a:lnTo>
                <a:pt x="419100" y="430530"/>
              </a:lnTo>
              <a:lnTo>
                <a:pt x="209550" y="201930"/>
              </a:lnTo>
              <a:lnTo>
                <a:pt x="0" y="0"/>
              </a:lnTo>
              <a:close/>
            </a:path>
          </a:pathLst>
        </a:custGeom>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6e552fcb8f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6e552fcb8f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常规的</a:t>
            </a:r>
            <a:r>
              <a:rPr lang="en-US" altLang="zh-CN" dirty="0"/>
              <a:t>re-weight loss</a:t>
            </a:r>
            <a:r>
              <a:rPr lang="zh-CN" altLang="en-US" dirty="0"/>
              <a:t>直接对各类别的样本数目进行统计来缩放对应类别在</a:t>
            </a:r>
            <a:r>
              <a:rPr lang="en-US" altLang="zh-CN" dirty="0"/>
              <a:t>loss</a:t>
            </a:r>
            <a:r>
              <a:rPr lang="zh-CN" altLang="en-US" dirty="0"/>
              <a:t>中的重要性</a:t>
            </a:r>
            <a:r>
              <a:rPr lang="en-US" altLang="zh-CN" dirty="0"/>
              <a:t>, </a:t>
            </a:r>
            <a:r>
              <a:rPr lang="zh-CN" altLang="en-US" dirty="0"/>
              <a:t>这就存在一个问题</a:t>
            </a:r>
            <a:r>
              <a:rPr lang="en-US" altLang="zh-CN" dirty="0"/>
              <a:t>. </a:t>
            </a:r>
          </a:p>
          <a:p>
            <a:pPr marL="0" lvl="0" indent="0" algn="l" rtl="0">
              <a:spcBef>
                <a:spcPts val="0"/>
              </a:spcBef>
              <a:spcAft>
                <a:spcPts val="0"/>
              </a:spcAft>
              <a:buNone/>
            </a:pPr>
            <a:r>
              <a:rPr lang="zh-CN" altLang="en-US" dirty="0"/>
              <a:t>随着样本数目的增加</a:t>
            </a:r>
            <a:r>
              <a:rPr lang="en-US" altLang="zh-CN" dirty="0"/>
              <a:t>, </a:t>
            </a:r>
            <a:r>
              <a:rPr lang="zh-CN" altLang="en-US" dirty="0"/>
              <a:t>新增的数据属于已有数据的近似副本的可能性越大</a:t>
            </a:r>
            <a:r>
              <a:rPr lang="en-US" altLang="zh-CN" dirty="0"/>
              <a:t>, </a:t>
            </a:r>
            <a:r>
              <a:rPr lang="zh-CN" altLang="en-US" dirty="0"/>
              <a:t>那么该样本带来的贡献度越少</a:t>
            </a:r>
            <a:r>
              <a:rPr lang="en-US" altLang="zh-CN" dirty="0"/>
              <a:t>, </a:t>
            </a:r>
            <a:r>
              <a:rPr lang="zh-CN" altLang="en-US" dirty="0"/>
              <a:t>那么常规</a:t>
            </a:r>
            <a:r>
              <a:rPr lang="en-US" altLang="zh-CN" dirty="0"/>
              <a:t>re-weight</a:t>
            </a:r>
            <a:r>
              <a:rPr lang="zh-CN" altLang="en-US" dirty="0"/>
              <a:t>统计这些数据是没有必要的</a:t>
            </a:r>
            <a:r>
              <a:rPr lang="en-US" altLang="zh-CN" dirty="0"/>
              <a:t>.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尤其是在数据不平衡严重的数据集中</a:t>
            </a:r>
            <a:r>
              <a:rPr lang="en-US" altLang="zh-CN" dirty="0"/>
              <a:t>, </a:t>
            </a:r>
            <a:r>
              <a:rPr lang="zh-CN" altLang="en-US" dirty="0"/>
              <a:t>多样本类别出现上述问题的可能性会更大</a:t>
            </a:r>
            <a:r>
              <a:rPr lang="en-US" altLang="zh-CN" dirty="0"/>
              <a:t>, </a:t>
            </a:r>
            <a:r>
              <a:rPr lang="zh-CN" altLang="en-US" dirty="0"/>
              <a:t>那么这些作用小的样本反倒是增加了样本计数</a:t>
            </a:r>
            <a:r>
              <a:rPr lang="en-US" altLang="zh-CN" dirty="0"/>
              <a:t>, </a:t>
            </a:r>
            <a:r>
              <a:rPr lang="zh-CN" altLang="en-US" dirty="0"/>
              <a:t>使得决策界出现如图所示的结果</a:t>
            </a:r>
            <a:r>
              <a:rPr lang="en-US" altLang="zh-CN" dirty="0"/>
              <a:t>, </a:t>
            </a:r>
            <a:r>
              <a:rPr lang="zh-CN" altLang="en-US" dirty="0"/>
              <a:t>即顺势影响到原本多样本类别的性能</a:t>
            </a:r>
            <a:r>
              <a:rPr lang="en-US" altLang="zh-CN" dirty="0"/>
              <a:t>. </a:t>
            </a:r>
            <a:r>
              <a:rPr lang="zh-CN" altLang="en-US" dirty="0"/>
              <a:t>那么为了使得决策界的位置少受副本类别的影响</a:t>
            </a:r>
            <a:r>
              <a:rPr lang="en-US" altLang="zh-CN" dirty="0"/>
              <a:t>, </a:t>
            </a:r>
            <a:r>
              <a:rPr lang="zh-CN" altLang="en-US" dirty="0"/>
              <a:t>则不要采用样本数目来处理</a:t>
            </a:r>
            <a:r>
              <a:rPr lang="en-US" altLang="zh-CN" dirty="0"/>
              <a:t>, </a:t>
            </a:r>
            <a:r>
              <a:rPr lang="zh-CN" altLang="en-US" dirty="0"/>
              <a:t>可以统计每个类别样本的有效数目来缓解这个问题</a:t>
            </a:r>
            <a:r>
              <a:rPr lang="en-US" altLang="zh-CN" dirty="0"/>
              <a:t>. </a:t>
            </a:r>
            <a:endParaRPr lang="zh-CN" altLang="en-US" dirty="0"/>
          </a:p>
        </p:txBody>
      </p:sp>
    </p:spTree>
    <p:extLst>
      <p:ext uri="{BB962C8B-B14F-4D97-AF65-F5344CB8AC3E}">
        <p14:creationId xmlns:p14="http://schemas.microsoft.com/office/powerpoint/2010/main" val="937546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采样越多数据</a:t>
            </a:r>
            <a:r>
              <a:rPr lang="en-US" altLang="zh-CN" dirty="0"/>
              <a:t>, </a:t>
            </a:r>
            <a:r>
              <a:rPr lang="zh-CN" altLang="en-US" dirty="0"/>
              <a:t>对</a:t>
            </a:r>
            <a:r>
              <a:rPr lang="en-US" altLang="zh-CN" dirty="0"/>
              <a:t>S</a:t>
            </a:r>
            <a:r>
              <a:rPr lang="zh-CN" altLang="en-US" dirty="0"/>
              <a:t>覆盖程度越深</a:t>
            </a:r>
            <a:r>
              <a:rPr lang="en-US" altLang="zh-CN" dirty="0"/>
              <a:t>. </a:t>
            </a:r>
          </a:p>
          <a:p>
            <a:r>
              <a:rPr lang="zh-CN" altLang="en-US" dirty="0"/>
              <a:t>啥是期望体积</a:t>
            </a:r>
            <a:r>
              <a:rPr lang="en-US" altLang="zh-CN" dirty="0"/>
              <a:t>???? </a:t>
            </a:r>
            <a:r>
              <a:rPr lang="zh-CN" altLang="en-US" dirty="0"/>
              <a:t>首先我们来了解一下本文中的采样过程是如何的</a:t>
            </a:r>
            <a:r>
              <a:rPr lang="en-US" altLang="zh-CN" dirty="0"/>
              <a:t>, </a:t>
            </a:r>
            <a:r>
              <a:rPr lang="zh-CN" altLang="en-US" dirty="0"/>
              <a:t>如灰色区域为已经采集的样本集合</a:t>
            </a:r>
            <a:r>
              <a:rPr lang="en-US" altLang="zh-CN" dirty="0"/>
              <a:t>, </a:t>
            </a:r>
            <a:r>
              <a:rPr lang="zh-CN" altLang="en-US" dirty="0"/>
              <a:t>下一次采集样本时</a:t>
            </a:r>
            <a:r>
              <a:rPr lang="en-US" altLang="zh-CN" dirty="0"/>
              <a:t>, </a:t>
            </a:r>
            <a:r>
              <a:rPr lang="zh-CN" altLang="en-US" dirty="0"/>
              <a:t>那么该样本以</a:t>
            </a:r>
            <a:r>
              <a:rPr lang="en-US" altLang="zh-CN" dirty="0"/>
              <a:t>p</a:t>
            </a:r>
            <a:r>
              <a:rPr lang="zh-CN" altLang="en-US" dirty="0"/>
              <a:t>的概率落在集合内</a:t>
            </a:r>
            <a:r>
              <a:rPr lang="en-US" altLang="zh-CN" dirty="0"/>
              <a:t>, </a:t>
            </a:r>
            <a:r>
              <a:rPr lang="zh-CN" altLang="en-US" dirty="0"/>
              <a:t>即完全与样本集合重合</a:t>
            </a:r>
            <a:r>
              <a:rPr lang="en-US" altLang="zh-CN" dirty="0"/>
              <a:t>, 1-p</a:t>
            </a:r>
            <a:r>
              <a:rPr lang="zh-CN" altLang="en-US" dirty="0"/>
              <a:t>的概率落在集合之外</a:t>
            </a:r>
            <a:r>
              <a:rPr lang="en-US" altLang="zh-CN" dirty="0"/>
              <a:t>, </a:t>
            </a:r>
            <a:r>
              <a:rPr lang="zh-CN" altLang="en-US" dirty="0"/>
              <a:t>那么完全不重合</a:t>
            </a:r>
            <a:r>
              <a:rPr lang="en-US" altLang="zh-CN" dirty="0"/>
              <a:t>. </a:t>
            </a:r>
            <a:r>
              <a:rPr lang="zh-CN" altLang="en-US" dirty="0"/>
              <a:t>重合的时候</a:t>
            </a:r>
            <a:r>
              <a:rPr lang="en-US" altLang="zh-CN" dirty="0"/>
              <a:t>, </a:t>
            </a:r>
            <a:r>
              <a:rPr lang="zh-CN" altLang="en-US" dirty="0"/>
              <a:t>样本的有效数目不会发生变化</a:t>
            </a:r>
            <a:r>
              <a:rPr lang="en-US" altLang="zh-CN" dirty="0"/>
              <a:t>, </a:t>
            </a:r>
            <a:r>
              <a:rPr lang="zh-CN" altLang="en-US" dirty="0"/>
              <a:t>而不重合的时候样本有效数目加一</a:t>
            </a:r>
            <a:r>
              <a:rPr lang="en-US" altLang="zh-CN" dirty="0"/>
              <a:t>. </a:t>
            </a:r>
            <a:r>
              <a:rPr lang="zh-CN" altLang="en-US" dirty="0"/>
              <a:t>这就可以理解为</a:t>
            </a:r>
            <a:r>
              <a:rPr lang="en-US" altLang="zh-CN" dirty="0"/>
              <a:t>, </a:t>
            </a:r>
            <a:r>
              <a:rPr lang="zh-CN" altLang="en-US" dirty="0"/>
              <a:t>每当增加一个样本</a:t>
            </a:r>
            <a:r>
              <a:rPr lang="en-US" altLang="zh-CN" dirty="0"/>
              <a:t>, </a:t>
            </a:r>
            <a:r>
              <a:rPr lang="zh-CN" altLang="en-US" dirty="0"/>
              <a:t>则需要判断该样本是不是已存在样本的相似样本</a:t>
            </a:r>
            <a:r>
              <a:rPr lang="en-US" altLang="zh-CN" dirty="0"/>
              <a:t>. </a:t>
            </a:r>
            <a:r>
              <a:rPr lang="zh-CN" altLang="en-US" dirty="0"/>
              <a:t>在现实中样本重合一般可以看作时数据增强手段</a:t>
            </a:r>
            <a:r>
              <a:rPr lang="en-US" altLang="zh-CN" dirty="0"/>
              <a:t>, </a:t>
            </a:r>
            <a:r>
              <a:rPr lang="zh-CN" altLang="en-US" dirty="0"/>
              <a:t>越多数据增加样本点</a:t>
            </a:r>
            <a:r>
              <a:rPr lang="en-US" altLang="zh-CN" dirty="0"/>
              <a:t>, </a:t>
            </a:r>
            <a:r>
              <a:rPr lang="zh-CN" altLang="en-US" dirty="0"/>
              <a:t>反而有效数目越小</a:t>
            </a:r>
            <a:r>
              <a:rPr lang="en-US" altLang="zh-CN" dirty="0"/>
              <a:t>. </a:t>
            </a:r>
            <a:r>
              <a:rPr lang="zh-CN" altLang="en-US" dirty="0"/>
              <a:t>因此样本的有效数目可以看作是样本集合中的独特的原型样本</a:t>
            </a:r>
            <a:r>
              <a:rPr lang="en-US" altLang="zh-CN" dirty="0"/>
              <a:t>. </a:t>
            </a:r>
            <a:endParaRPr lang="zh-CN" altLang="en-US" dirty="0"/>
          </a:p>
        </p:txBody>
      </p:sp>
    </p:spTree>
    <p:extLst>
      <p:ext uri="{BB962C8B-B14F-4D97-AF65-F5344CB8AC3E}">
        <p14:creationId xmlns:p14="http://schemas.microsoft.com/office/powerpoint/2010/main" val="3104321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7709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58665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5882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6e552fcb8f_0_1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6e552fcb8f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39293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7266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8810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比如单阶段目标检测任务</a:t>
            </a:r>
            <a:r>
              <a:rPr lang="en-US" altLang="zh-CN" dirty="0"/>
              <a:t>, </a:t>
            </a:r>
            <a:r>
              <a:rPr lang="zh-CN" altLang="en-US" dirty="0"/>
              <a:t>在巨大量级的候选框中只有极少数的框是真实符合条件的</a:t>
            </a:r>
            <a:r>
              <a:rPr lang="en-US" altLang="zh-CN" dirty="0"/>
              <a:t>, </a:t>
            </a:r>
            <a:r>
              <a:rPr lang="zh-CN" altLang="en-US" dirty="0"/>
              <a:t>模型判断这些框是否符合要求时是看作二分类问题的</a:t>
            </a:r>
            <a:r>
              <a:rPr lang="en-US" altLang="zh-CN" dirty="0"/>
              <a:t>, </a:t>
            </a:r>
            <a:r>
              <a:rPr lang="zh-CN" altLang="en-US" dirty="0"/>
              <a:t>因此不符合要求的框为占绝大多数数据量的类别</a:t>
            </a:r>
            <a:r>
              <a:rPr lang="en-US" altLang="zh-CN" dirty="0"/>
              <a:t>, </a:t>
            </a:r>
            <a:r>
              <a:rPr lang="zh-CN" altLang="en-US" dirty="0"/>
              <a:t>而符合条件的框则是数据量特别少的类别</a:t>
            </a:r>
            <a:r>
              <a:rPr lang="en-US" altLang="zh-CN" dirty="0"/>
              <a:t>, </a:t>
            </a:r>
            <a:r>
              <a:rPr lang="zh-CN" altLang="en-US" dirty="0"/>
              <a:t>受到这种数据极不平衡的影响</a:t>
            </a:r>
            <a:r>
              <a:rPr lang="en-US" altLang="zh-CN" dirty="0"/>
              <a:t>, </a:t>
            </a:r>
            <a:r>
              <a:rPr lang="zh-CN" altLang="en-US" dirty="0"/>
              <a:t>如果仍然采用以往的训练策略</a:t>
            </a:r>
            <a:r>
              <a:rPr lang="en-US" altLang="zh-CN" dirty="0"/>
              <a:t>, </a:t>
            </a:r>
            <a:r>
              <a:rPr lang="zh-CN" altLang="en-US" dirty="0"/>
              <a:t>模型是很难学到如何分辨正确框的</a:t>
            </a:r>
            <a:r>
              <a:rPr lang="en-US" altLang="zh-CN" dirty="0"/>
              <a:t>. </a:t>
            </a:r>
            <a:r>
              <a:rPr lang="zh-CN" altLang="en-US" dirty="0"/>
              <a:t>因为模型没有充足的数据来学习对应类别</a:t>
            </a:r>
            <a:r>
              <a:rPr lang="en-US" altLang="zh-CN" dirty="0"/>
              <a:t>. </a:t>
            </a:r>
          </a:p>
          <a:p>
            <a:r>
              <a:rPr lang="zh-CN" altLang="en-US" dirty="0"/>
              <a:t>数据不平衡问题除了类别不平衡外</a:t>
            </a:r>
            <a:r>
              <a:rPr lang="en-US" altLang="zh-CN" dirty="0"/>
              <a:t>, </a:t>
            </a:r>
            <a:r>
              <a:rPr lang="zh-CN" altLang="en-US" dirty="0"/>
              <a:t>还有样本难易程度不平衡</a:t>
            </a:r>
            <a:r>
              <a:rPr lang="en-US" altLang="zh-CN" dirty="0"/>
              <a:t>. </a:t>
            </a:r>
            <a:endParaRPr lang="zh-CN" altLang="en-US" dirty="0"/>
          </a:p>
        </p:txBody>
      </p:sp>
    </p:spTree>
    <p:extLst>
      <p:ext uri="{BB962C8B-B14F-4D97-AF65-F5344CB8AC3E}">
        <p14:creationId xmlns:p14="http://schemas.microsoft.com/office/powerpoint/2010/main" val="1782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57918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使用不同策略来训练网络</a:t>
            </a:r>
            <a:r>
              <a:rPr lang="en-US" altLang="zh-CN" dirty="0"/>
              <a:t>, </a:t>
            </a:r>
            <a:r>
              <a:rPr lang="zh-CN" altLang="en-US" dirty="0"/>
              <a:t>然后固定模型参数</a:t>
            </a:r>
            <a:r>
              <a:rPr lang="en-US" altLang="zh-CN" dirty="0"/>
              <a:t>, </a:t>
            </a:r>
            <a:r>
              <a:rPr lang="zh-CN" altLang="en-US" dirty="0"/>
              <a:t>换分类器在数据平衡的数据上训练</a:t>
            </a:r>
            <a:r>
              <a:rPr lang="en-US" altLang="zh-CN" dirty="0"/>
              <a:t>, </a:t>
            </a:r>
            <a:r>
              <a:rPr lang="zh-CN" altLang="en-US" dirty="0"/>
              <a:t>然后测试可得这样的鸡国</a:t>
            </a:r>
            <a:r>
              <a:rPr lang="en-US" altLang="zh-CN" dirty="0"/>
              <a:t>: </a:t>
            </a:r>
            <a:r>
              <a:rPr lang="zh-CN" altLang="en-US" dirty="0"/>
              <a:t>可以看到的是常规学习能学到更好的表征</a:t>
            </a:r>
            <a:r>
              <a:rPr lang="en-US" altLang="zh-CN" dirty="0"/>
              <a:t>. </a:t>
            </a:r>
            <a:endParaRPr lang="zh-CN" altLang="en-US" dirty="0"/>
          </a:p>
        </p:txBody>
      </p:sp>
    </p:spTree>
    <p:extLst>
      <p:ext uri="{BB962C8B-B14F-4D97-AF65-F5344CB8AC3E}">
        <p14:creationId xmlns:p14="http://schemas.microsoft.com/office/powerpoint/2010/main" val="2106124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常规学习为第二阶段的重平衡学习提供了非常好的表征初始化</a:t>
            </a:r>
            <a:r>
              <a:rPr lang="en-US" altLang="zh-CN" dirty="0"/>
              <a:t>, </a:t>
            </a:r>
            <a:r>
              <a:rPr lang="zh-CN" altLang="en-US" dirty="0"/>
              <a:t>由于可以使学习率逐渐衰减</a:t>
            </a:r>
            <a:r>
              <a:rPr lang="en-US" altLang="zh-CN" dirty="0"/>
              <a:t>, </a:t>
            </a:r>
            <a:r>
              <a:rPr lang="zh-CN" altLang="en-US" dirty="0"/>
              <a:t>因此在第二阶段的使用小学习率对模型参数仅仅微调</a:t>
            </a:r>
            <a:r>
              <a:rPr lang="en-US" altLang="zh-CN" dirty="0"/>
              <a:t>, </a:t>
            </a:r>
            <a:r>
              <a:rPr lang="zh-CN" altLang="en-US" dirty="0"/>
              <a:t>因此在不大力损害模型表征能力的情况下</a:t>
            </a:r>
            <a:r>
              <a:rPr lang="en-US" altLang="zh-CN" dirty="0"/>
              <a:t>, </a:t>
            </a:r>
            <a:r>
              <a:rPr lang="zh-CN" altLang="en-US" dirty="0"/>
              <a:t>也进行了重平衡的考虑</a:t>
            </a:r>
            <a:r>
              <a:rPr lang="en-US" altLang="zh-CN" dirty="0"/>
              <a:t>. </a:t>
            </a:r>
          </a:p>
          <a:p>
            <a:r>
              <a:rPr lang="zh-CN" altLang="en-US" dirty="0"/>
              <a:t>关于重平衡策略对于模型表征能力的影响</a:t>
            </a:r>
            <a:r>
              <a:rPr lang="en-US" altLang="zh-CN" dirty="0"/>
              <a:t>, </a:t>
            </a:r>
            <a:r>
              <a:rPr lang="zh-CN" altLang="en-US" dirty="0"/>
              <a:t>这篇论文没有进一步的讨论</a:t>
            </a:r>
            <a:r>
              <a:rPr lang="en-US" altLang="zh-CN" dirty="0"/>
              <a:t>, </a:t>
            </a:r>
            <a:r>
              <a:rPr lang="zh-CN" altLang="en-US" dirty="0"/>
              <a:t>而且也只是有这样的规律存在</a:t>
            </a:r>
            <a:r>
              <a:rPr lang="en-US" altLang="zh-CN" dirty="0"/>
              <a:t>. </a:t>
            </a:r>
            <a:r>
              <a:rPr lang="zh-CN" altLang="en-US" dirty="0"/>
              <a:t>这种规律很直观</a:t>
            </a:r>
            <a:r>
              <a:rPr lang="en-US" altLang="zh-CN" dirty="0"/>
              <a:t>, </a:t>
            </a:r>
            <a:r>
              <a:rPr lang="zh-CN" altLang="en-US" dirty="0"/>
              <a:t>我们举</a:t>
            </a:r>
            <a:r>
              <a:rPr lang="en-US" altLang="zh-CN" dirty="0"/>
              <a:t>focal loss</a:t>
            </a:r>
            <a:r>
              <a:rPr lang="zh-CN" altLang="en-US" dirty="0"/>
              <a:t>的例子</a:t>
            </a:r>
            <a:r>
              <a:rPr lang="en-US" altLang="zh-CN" dirty="0"/>
              <a:t>, </a:t>
            </a:r>
            <a:r>
              <a:rPr lang="zh-CN" altLang="en-US" dirty="0"/>
              <a:t>在训练初期</a:t>
            </a:r>
            <a:r>
              <a:rPr lang="en-US" altLang="zh-CN" dirty="0"/>
              <a:t>, </a:t>
            </a:r>
            <a:r>
              <a:rPr lang="zh-CN" altLang="en-US" dirty="0"/>
              <a:t>模型的性能还不是很高</a:t>
            </a:r>
            <a:r>
              <a:rPr lang="en-US" altLang="zh-CN" dirty="0"/>
              <a:t>, </a:t>
            </a:r>
            <a:r>
              <a:rPr lang="zh-CN" altLang="en-US" dirty="0"/>
              <a:t>此时大量样本都因为高</a:t>
            </a:r>
            <a:r>
              <a:rPr lang="en-US" altLang="zh-CN" dirty="0"/>
              <a:t>loss</a:t>
            </a:r>
            <a:r>
              <a:rPr lang="zh-CN" altLang="en-US" dirty="0"/>
              <a:t>贡献而被判为难分样本</a:t>
            </a:r>
            <a:r>
              <a:rPr lang="en-US" altLang="zh-CN" dirty="0"/>
              <a:t>, </a:t>
            </a:r>
            <a:r>
              <a:rPr lang="zh-CN" altLang="en-US" dirty="0"/>
              <a:t>因此取得很高的关注度</a:t>
            </a:r>
            <a:r>
              <a:rPr lang="en-US" altLang="zh-CN" dirty="0"/>
              <a:t>, </a:t>
            </a:r>
            <a:r>
              <a:rPr lang="zh-CN" altLang="en-US" dirty="0"/>
              <a:t>这完全没有必要</a:t>
            </a:r>
            <a:r>
              <a:rPr lang="en-US" altLang="zh-CN" dirty="0"/>
              <a:t>, </a:t>
            </a:r>
            <a:r>
              <a:rPr lang="zh-CN" altLang="en-US" dirty="0"/>
              <a:t>反倒是大量样本的过高考虑反而降低了初期训练来自于易分样本信息的关注</a:t>
            </a:r>
            <a:r>
              <a:rPr lang="en-US" altLang="zh-CN" dirty="0"/>
              <a:t>. </a:t>
            </a:r>
            <a:r>
              <a:rPr lang="zh-CN" altLang="en-US" dirty="0"/>
              <a:t>所以</a:t>
            </a:r>
            <a:r>
              <a:rPr lang="en-US" altLang="zh-CN" dirty="0"/>
              <a:t>, </a:t>
            </a:r>
            <a:r>
              <a:rPr lang="zh-CN" altLang="en-US" dirty="0"/>
              <a:t>没必在训练初期采用</a:t>
            </a:r>
            <a:r>
              <a:rPr lang="en-US" altLang="zh-CN" dirty="0"/>
              <a:t>focal loss</a:t>
            </a:r>
            <a:r>
              <a:rPr lang="zh-CN" altLang="en-US" dirty="0"/>
              <a:t>而是在训练到一定程度后再来考虑样本的难易</a:t>
            </a:r>
            <a:r>
              <a:rPr lang="en-US" altLang="zh-CN" dirty="0"/>
              <a:t>, </a:t>
            </a:r>
            <a:r>
              <a:rPr lang="zh-CN" altLang="en-US" dirty="0"/>
              <a:t>毕竟训练到后期模型也大概知道哪些样本才是真正的难分</a:t>
            </a:r>
            <a:r>
              <a:rPr lang="en-US" altLang="zh-CN" dirty="0"/>
              <a:t>. </a:t>
            </a:r>
          </a:p>
          <a:p>
            <a:r>
              <a:rPr lang="zh-CN" altLang="en-US" dirty="0"/>
              <a:t>这篇论文的延迟重平衡优化</a:t>
            </a:r>
            <a:r>
              <a:rPr lang="en-US" altLang="zh-CN" dirty="0"/>
              <a:t>, </a:t>
            </a:r>
            <a:r>
              <a:rPr lang="zh-CN" altLang="en-US" dirty="0"/>
              <a:t>我应该是直接给了下面这篇论文灵感</a:t>
            </a:r>
            <a:r>
              <a:rPr lang="en-US" altLang="zh-CN" dirty="0"/>
              <a:t>, </a:t>
            </a:r>
            <a:r>
              <a:rPr lang="zh-CN" altLang="en-US" dirty="0"/>
              <a:t>下篇论文我们能更加直观地看到重平衡策略是如何影响表征学习的</a:t>
            </a:r>
            <a:r>
              <a:rPr lang="en-US" altLang="zh-CN" dirty="0"/>
              <a:t>. </a:t>
            </a:r>
            <a:endParaRPr lang="zh-CN" altLang="en-US" dirty="0"/>
          </a:p>
        </p:txBody>
      </p:sp>
    </p:spTree>
    <p:extLst>
      <p:ext uri="{BB962C8B-B14F-4D97-AF65-F5344CB8AC3E}">
        <p14:creationId xmlns:p14="http://schemas.microsoft.com/office/powerpoint/2010/main" val="1096310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e552fcb8f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e552fcb8f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将表征学习和分类学习分成两个模块</a:t>
            </a:r>
            <a:r>
              <a:rPr lang="en-US" altLang="zh-CN" dirty="0"/>
              <a:t>, </a:t>
            </a:r>
            <a:r>
              <a:rPr lang="zh-CN" altLang="en-US" dirty="0"/>
              <a:t>首先对表征学习进行训练</a:t>
            </a:r>
            <a:r>
              <a:rPr lang="en-US" altLang="zh-CN" dirty="0"/>
              <a:t>, </a:t>
            </a:r>
            <a:r>
              <a:rPr lang="zh-CN" altLang="en-US" dirty="0"/>
              <a:t>使用到三种策略</a:t>
            </a:r>
            <a:r>
              <a:rPr lang="en-US" altLang="zh-CN" dirty="0"/>
              <a:t>: </a:t>
            </a:r>
            <a:r>
              <a:rPr lang="zh-CN" altLang="en-US" dirty="0"/>
              <a:t>常规的</a:t>
            </a:r>
            <a:r>
              <a:rPr lang="en-US" altLang="zh-CN" dirty="0"/>
              <a:t>CE; RW; RS. </a:t>
            </a:r>
            <a:r>
              <a:rPr lang="zh-CN" altLang="en-US" dirty="0"/>
              <a:t>然后固定住表征学习的主干网络参数</a:t>
            </a:r>
            <a:r>
              <a:rPr lang="en-US" altLang="zh-CN" dirty="0"/>
              <a:t>, </a:t>
            </a:r>
            <a:r>
              <a:rPr lang="zh-CN" altLang="en-US" dirty="0"/>
              <a:t>替换新的未训练的分类器</a:t>
            </a:r>
            <a:r>
              <a:rPr lang="en-US" altLang="zh-CN" dirty="0"/>
              <a:t>, </a:t>
            </a:r>
            <a:r>
              <a:rPr lang="zh-CN" altLang="en-US" dirty="0"/>
              <a:t>同样对三种不同表征学习下的主干网络使用</a:t>
            </a:r>
            <a:r>
              <a:rPr lang="en-US" altLang="zh-CN" dirty="0"/>
              <a:t>: </a:t>
            </a:r>
            <a:r>
              <a:rPr lang="zh-CN" altLang="en-US" dirty="0"/>
              <a:t>常规</a:t>
            </a:r>
            <a:r>
              <a:rPr lang="en-US" altLang="zh-CN" dirty="0"/>
              <a:t>CE; RW; RS </a:t>
            </a:r>
            <a:r>
              <a:rPr lang="zh-CN" altLang="en-US" dirty="0"/>
              <a:t>三种策略</a:t>
            </a:r>
            <a:r>
              <a:rPr lang="en-US" altLang="zh-CN" dirty="0"/>
              <a:t>, </a:t>
            </a:r>
            <a:r>
              <a:rPr lang="zh-CN" altLang="en-US" dirty="0"/>
              <a:t>只训练分类器</a:t>
            </a:r>
            <a:r>
              <a:rPr lang="en-US" altLang="zh-CN" dirty="0"/>
              <a:t>. </a:t>
            </a:r>
            <a:r>
              <a:rPr lang="zh-CN" altLang="en-US" dirty="0"/>
              <a:t>然后得到在</a:t>
            </a:r>
            <a:r>
              <a:rPr lang="en-US" altLang="zh-CN" dirty="0"/>
              <a:t>CIFAR</a:t>
            </a:r>
            <a:r>
              <a:rPr lang="zh-CN" altLang="en-US" dirty="0"/>
              <a:t>数据集上的实现结果</a:t>
            </a:r>
            <a:r>
              <a:rPr lang="en-US" altLang="zh-CN" dirty="0"/>
              <a:t>. </a:t>
            </a:r>
            <a:r>
              <a:rPr lang="zh-CN" altLang="en-US" dirty="0"/>
              <a:t>很明显看得出来</a:t>
            </a:r>
            <a:r>
              <a:rPr lang="en-US" altLang="zh-CN" dirty="0"/>
              <a:t>, </a:t>
            </a:r>
            <a:r>
              <a:rPr lang="zh-CN" altLang="en-US" dirty="0"/>
              <a:t>表征学习和分类学习使用同一种策略</a:t>
            </a:r>
            <a:r>
              <a:rPr lang="en-US" altLang="zh-CN" dirty="0"/>
              <a:t>, RW</a:t>
            </a:r>
            <a:r>
              <a:rPr lang="zh-CN" altLang="en-US" dirty="0"/>
              <a:t>和</a:t>
            </a:r>
            <a:r>
              <a:rPr lang="en-US" altLang="zh-CN" dirty="0"/>
              <a:t>RS</a:t>
            </a:r>
            <a:r>
              <a:rPr lang="zh-CN" altLang="en-US" dirty="0"/>
              <a:t>时的性能完全没有使用常规</a:t>
            </a:r>
            <a:r>
              <a:rPr lang="en-US" altLang="zh-CN" dirty="0"/>
              <a:t>CE</a:t>
            </a:r>
            <a:r>
              <a:rPr lang="zh-CN" altLang="en-US" dirty="0"/>
              <a:t>的表征学习下</a:t>
            </a:r>
            <a:r>
              <a:rPr lang="en-US" altLang="zh-CN" dirty="0"/>
              <a:t>, </a:t>
            </a:r>
            <a:r>
              <a:rPr lang="zh-CN" altLang="en-US" dirty="0"/>
              <a:t>分类学习采用</a:t>
            </a:r>
            <a:r>
              <a:rPr lang="en-US" altLang="zh-CN" dirty="0"/>
              <a:t>RS,RW</a:t>
            </a:r>
            <a:r>
              <a:rPr lang="zh-CN" altLang="en-US" dirty="0"/>
              <a:t>的性能好</a:t>
            </a:r>
            <a:r>
              <a:rPr lang="en-US" altLang="zh-CN" dirty="0"/>
              <a:t>, </a:t>
            </a:r>
            <a:r>
              <a:rPr lang="zh-CN" altLang="en-US" dirty="0"/>
              <a:t>这很明显暗示了</a:t>
            </a:r>
            <a:r>
              <a:rPr lang="en-US" altLang="zh-CN" dirty="0" err="1"/>
              <a:t>rs</a:t>
            </a:r>
            <a:r>
              <a:rPr lang="zh-CN" altLang="en-US" dirty="0"/>
              <a:t>和</a:t>
            </a:r>
            <a:r>
              <a:rPr lang="en-US" altLang="zh-CN" dirty="0" err="1"/>
              <a:t>rw</a:t>
            </a:r>
            <a:r>
              <a:rPr lang="zh-CN" altLang="en-US" dirty="0"/>
              <a:t>在训练时会损害原本的表征学习能力</a:t>
            </a:r>
            <a:r>
              <a:rPr lang="en-US" altLang="zh-CN" dirty="0"/>
              <a:t>. </a:t>
            </a:r>
            <a:endParaRPr lang="zh-CN" altLang="en-US" dirty="0"/>
          </a:p>
        </p:txBody>
      </p:sp>
    </p:spTree>
    <p:extLst>
      <p:ext uri="{BB962C8B-B14F-4D97-AF65-F5344CB8AC3E}">
        <p14:creationId xmlns:p14="http://schemas.microsoft.com/office/powerpoint/2010/main" val="609430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获得每个类别中样本点对应的表征向量</a:t>
            </a:r>
            <a:r>
              <a:rPr lang="en-US" altLang="zh-CN" dirty="0"/>
              <a:t>, </a:t>
            </a:r>
            <a:r>
              <a:rPr lang="zh-CN" altLang="en-US" dirty="0"/>
              <a:t>计算中心向量</a:t>
            </a:r>
            <a:r>
              <a:rPr lang="en-US" altLang="zh-CN" dirty="0"/>
              <a:t>. </a:t>
            </a:r>
            <a:r>
              <a:rPr lang="zh-CN" altLang="en-US" dirty="0"/>
              <a:t>然后算每个表征与中心向量的</a:t>
            </a:r>
            <a:r>
              <a:rPr lang="en-US" altLang="zh-CN" dirty="0"/>
              <a:t>l2</a:t>
            </a:r>
            <a:r>
              <a:rPr lang="zh-CN" altLang="en-US" dirty="0"/>
              <a:t>距离</a:t>
            </a:r>
            <a:r>
              <a:rPr lang="en-US" altLang="zh-CN" dirty="0"/>
              <a:t>, </a:t>
            </a:r>
            <a:r>
              <a:rPr lang="zh-CN" altLang="en-US" dirty="0"/>
              <a:t>取平均</a:t>
            </a:r>
            <a:r>
              <a:rPr lang="en-US" altLang="zh-CN" dirty="0"/>
              <a:t>. </a:t>
            </a:r>
            <a:r>
              <a:rPr lang="zh-CN" altLang="en-US" dirty="0"/>
              <a:t>可得如图所示的平均距离直方图</a:t>
            </a:r>
            <a:r>
              <a:rPr lang="en-US" altLang="zh-CN" dirty="0"/>
              <a:t>. </a:t>
            </a:r>
            <a:r>
              <a:rPr lang="zh-CN" altLang="en-US" dirty="0"/>
              <a:t>可以看出</a:t>
            </a:r>
            <a:r>
              <a:rPr lang="en-US" altLang="zh-CN" dirty="0"/>
              <a:t>, </a:t>
            </a:r>
            <a:r>
              <a:rPr lang="zh-CN" altLang="en-US" dirty="0"/>
              <a:t>常规学习对应的表征映射更加紧凑</a:t>
            </a:r>
            <a:r>
              <a:rPr lang="en-US" altLang="zh-CN" dirty="0"/>
              <a:t>, </a:t>
            </a:r>
            <a:r>
              <a:rPr lang="zh-CN" altLang="en-US" dirty="0"/>
              <a:t>然而</a:t>
            </a:r>
            <a:r>
              <a:rPr lang="en-US" altLang="zh-CN" dirty="0"/>
              <a:t>RW</a:t>
            </a:r>
            <a:r>
              <a:rPr lang="zh-CN" altLang="en-US" dirty="0"/>
              <a:t>和</a:t>
            </a:r>
            <a:r>
              <a:rPr lang="en-US" altLang="zh-CN" dirty="0"/>
              <a:t>RS</a:t>
            </a:r>
            <a:r>
              <a:rPr lang="zh-CN" altLang="en-US" dirty="0"/>
              <a:t>使得样本点对应的表征更加分散</a:t>
            </a:r>
            <a:r>
              <a:rPr lang="en-US" altLang="zh-CN" dirty="0"/>
              <a:t>. </a:t>
            </a:r>
            <a:endParaRPr lang="zh-CN" altLang="en-US" dirty="0"/>
          </a:p>
        </p:txBody>
      </p:sp>
    </p:spTree>
    <p:extLst>
      <p:ext uri="{BB962C8B-B14F-4D97-AF65-F5344CB8AC3E}">
        <p14:creationId xmlns:p14="http://schemas.microsoft.com/office/powerpoint/2010/main" val="1763992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因此会出现这样的情况</a:t>
            </a:r>
            <a:r>
              <a:rPr lang="en-US" altLang="zh-CN" dirty="0"/>
              <a:t>, </a:t>
            </a:r>
            <a:r>
              <a:rPr lang="zh-CN" altLang="en-US" dirty="0"/>
              <a:t>即决策界划分虽然能够分割数据</a:t>
            </a:r>
            <a:r>
              <a:rPr lang="en-US" altLang="zh-CN" dirty="0"/>
              <a:t>, </a:t>
            </a:r>
            <a:r>
              <a:rPr lang="zh-CN" altLang="en-US" dirty="0"/>
              <a:t>但是样本点之间的距离拉得很开</a:t>
            </a:r>
            <a:r>
              <a:rPr lang="en-US" altLang="zh-CN" dirty="0"/>
              <a:t>, </a:t>
            </a:r>
            <a:r>
              <a:rPr lang="zh-CN" altLang="en-US" dirty="0"/>
              <a:t>类内距离大</a:t>
            </a:r>
            <a:r>
              <a:rPr lang="en-US" altLang="zh-CN" dirty="0"/>
              <a:t>, </a:t>
            </a:r>
            <a:r>
              <a:rPr lang="zh-CN" altLang="en-US" dirty="0"/>
              <a:t>而且使得样本点理决策界距离更近</a:t>
            </a:r>
            <a:r>
              <a:rPr lang="en-US" altLang="zh-CN" dirty="0"/>
              <a:t>, </a:t>
            </a:r>
            <a:r>
              <a:rPr lang="zh-CN" altLang="en-US" dirty="0"/>
              <a:t>这也就是为什么反过来</a:t>
            </a:r>
            <a:r>
              <a:rPr lang="en-US" altLang="zh-CN" dirty="0"/>
              <a:t>RW</a:t>
            </a:r>
            <a:r>
              <a:rPr lang="zh-CN" altLang="en-US" dirty="0"/>
              <a:t>和</a:t>
            </a:r>
            <a:r>
              <a:rPr lang="en-US" altLang="zh-CN" dirty="0"/>
              <a:t>RS</a:t>
            </a:r>
            <a:r>
              <a:rPr lang="zh-CN" altLang="en-US" dirty="0"/>
              <a:t>的性能没有那么出色的原因了</a:t>
            </a:r>
            <a:r>
              <a:rPr lang="en-US" altLang="zh-CN" dirty="0"/>
              <a:t>. </a:t>
            </a:r>
            <a:endParaRPr lang="zh-CN" altLang="en-US" dirty="0"/>
          </a:p>
        </p:txBody>
      </p:sp>
    </p:spTree>
    <p:extLst>
      <p:ext uri="{BB962C8B-B14F-4D97-AF65-F5344CB8AC3E}">
        <p14:creationId xmlns:p14="http://schemas.microsoft.com/office/powerpoint/2010/main" val="3889250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测试时不再</a:t>
            </a:r>
            <a:r>
              <a:rPr lang="en-US" altLang="zh-CN" dirty="0"/>
              <a:t>re-sample, </a:t>
            </a:r>
            <a:r>
              <a:rPr lang="zh-CN" altLang="en-US" dirty="0"/>
              <a:t>而是两路都使用同样的输入</a:t>
            </a:r>
            <a:r>
              <a:rPr lang="en-US" altLang="zh-CN" dirty="0"/>
              <a:t>, </a:t>
            </a:r>
            <a:r>
              <a:rPr lang="zh-CN" altLang="en-US" dirty="0"/>
              <a:t>同时</a:t>
            </a:r>
            <a:r>
              <a:rPr lang="en-US" altLang="zh-CN" dirty="0"/>
              <a:t>alpha</a:t>
            </a:r>
            <a:r>
              <a:rPr lang="zh-CN" altLang="en-US" dirty="0"/>
              <a:t>设置为</a:t>
            </a:r>
            <a:r>
              <a:rPr lang="en-US" altLang="zh-CN" dirty="0"/>
              <a:t>0.5</a:t>
            </a:r>
            <a:endParaRPr lang="zh-CN" altLang="en-US" dirty="0"/>
          </a:p>
        </p:txBody>
      </p:sp>
    </p:spTree>
    <p:extLst>
      <p:ext uri="{BB962C8B-B14F-4D97-AF65-F5344CB8AC3E}">
        <p14:creationId xmlns:p14="http://schemas.microsoft.com/office/powerpoint/2010/main" val="2381128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6e552fcb8f_1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6e552fcb8f_1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6e552fcb8f_5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6e552fcb8f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6e552fcb8f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6e552fcb8f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因此单纯从类别频率出发对缓解数据不平衡问题是远远不够的</a:t>
            </a:r>
            <a:r>
              <a:rPr lang="en-US" altLang="zh-CN" dirty="0"/>
              <a:t>. </a:t>
            </a:r>
            <a:r>
              <a:rPr lang="zh-CN" altLang="en-US" dirty="0"/>
              <a:t>包括上述的重采样方法</a:t>
            </a:r>
            <a:r>
              <a:rPr lang="en-US" altLang="zh-CN" dirty="0"/>
              <a:t>, </a:t>
            </a:r>
            <a:r>
              <a:rPr lang="zh-CN" altLang="en-US" dirty="0"/>
              <a:t>也存在诸多致命缺陷</a:t>
            </a:r>
            <a:r>
              <a:rPr lang="en-US" altLang="zh-CN" dirty="0"/>
              <a:t>. </a:t>
            </a:r>
            <a:r>
              <a:rPr lang="zh-CN" altLang="en-US" dirty="0"/>
              <a:t>接下来</a:t>
            </a:r>
            <a:r>
              <a:rPr lang="en-US" altLang="zh-CN" dirty="0"/>
              <a:t>, </a:t>
            </a:r>
            <a:r>
              <a:rPr lang="zh-CN" altLang="en-US" dirty="0"/>
              <a:t>我们将介绍近年来受到广泛关注的诸多种针对数据不平衡问题的解决方案</a:t>
            </a:r>
            <a:r>
              <a:rPr lang="en-US" altLang="zh-CN" dirty="0"/>
              <a:t>. </a:t>
            </a:r>
            <a:endParaRPr lang="zh-CN" altLang="en-US" dirty="0"/>
          </a:p>
        </p:txBody>
      </p:sp>
    </p:spTree>
    <p:extLst>
      <p:ext uri="{BB962C8B-B14F-4D97-AF65-F5344CB8AC3E}">
        <p14:creationId xmlns:p14="http://schemas.microsoft.com/office/powerpoint/2010/main" val="1427958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Focal loss</a:t>
            </a:r>
            <a:r>
              <a:rPr lang="zh-CN" altLang="en-US" dirty="0"/>
              <a:t>是最经典的处理数据不平衡问题的手段之一了</a:t>
            </a:r>
            <a:r>
              <a:rPr lang="en-US" altLang="zh-CN" dirty="0"/>
              <a:t>, </a:t>
            </a:r>
            <a:r>
              <a:rPr lang="zh-CN" altLang="en-US" dirty="0"/>
              <a:t>出现在单阶段目标检测任务中</a:t>
            </a:r>
            <a:r>
              <a:rPr lang="en-US" altLang="zh-CN" dirty="0"/>
              <a:t>, </a:t>
            </a:r>
            <a:r>
              <a:rPr lang="zh-CN" altLang="en-US" dirty="0"/>
              <a:t>以往单阶段目标检测中使用最多的是</a:t>
            </a:r>
            <a:r>
              <a:rPr lang="en-US" altLang="zh-CN" dirty="0"/>
              <a:t>OHEM, </a:t>
            </a:r>
            <a:r>
              <a:rPr lang="zh-CN" altLang="en-US" dirty="0"/>
              <a:t>一种一种基于采样的正负样本策论</a:t>
            </a:r>
            <a:r>
              <a:rPr lang="en-US" altLang="zh-CN" dirty="0"/>
              <a:t>, re-sample</a:t>
            </a:r>
            <a:r>
              <a:rPr lang="zh-CN" altLang="en-US" dirty="0"/>
              <a:t>手段了</a:t>
            </a:r>
            <a:r>
              <a:rPr lang="en-US" altLang="zh-CN" dirty="0"/>
              <a:t>. </a:t>
            </a:r>
          </a:p>
          <a:p>
            <a:r>
              <a:rPr lang="en-US" altLang="zh-CN" dirty="0"/>
              <a:t>Focal loss</a:t>
            </a:r>
            <a:r>
              <a:rPr lang="zh-CN" altLang="en-US" dirty="0"/>
              <a:t>给样本赋权重是根据样本分类的难易程度来的</a:t>
            </a:r>
            <a:r>
              <a:rPr lang="en-US" altLang="zh-CN" dirty="0"/>
              <a:t>, </a:t>
            </a:r>
            <a:r>
              <a:rPr lang="zh-CN" altLang="en-US" dirty="0"/>
              <a:t>那什么是难易程度</a:t>
            </a:r>
            <a:r>
              <a:rPr lang="en-US" altLang="zh-CN" dirty="0"/>
              <a:t>??? </a:t>
            </a:r>
            <a:r>
              <a:rPr lang="zh-CN" altLang="en-US" dirty="0"/>
              <a:t>我们先来解释这个问题</a:t>
            </a:r>
            <a:r>
              <a:rPr lang="en-US" altLang="zh-CN" dirty="0"/>
              <a:t>. </a:t>
            </a:r>
          </a:p>
        </p:txBody>
      </p:sp>
    </p:spTree>
    <p:extLst>
      <p:ext uri="{BB962C8B-B14F-4D97-AF65-F5344CB8AC3E}">
        <p14:creationId xmlns:p14="http://schemas.microsoft.com/office/powerpoint/2010/main" val="2158126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本质上</a:t>
            </a:r>
            <a:r>
              <a:rPr lang="en-US" altLang="zh-CN" dirty="0"/>
              <a:t>focal loss</a:t>
            </a:r>
            <a:r>
              <a:rPr lang="zh-CN" altLang="en-US" dirty="0"/>
              <a:t>对于常规</a:t>
            </a:r>
            <a:r>
              <a:rPr lang="en-US" altLang="zh-CN" dirty="0"/>
              <a:t>re-weight</a:t>
            </a:r>
            <a:r>
              <a:rPr lang="zh-CN" altLang="en-US" dirty="0"/>
              <a:t>的考量主要在于样本分类难易程度上</a:t>
            </a:r>
            <a:r>
              <a:rPr lang="en-US" altLang="zh-CN" dirty="0"/>
              <a:t>. </a:t>
            </a:r>
          </a:p>
          <a:p>
            <a:r>
              <a:rPr lang="en-US" altLang="zh-CN" dirty="0"/>
              <a:t>Focal loss</a:t>
            </a:r>
            <a:r>
              <a:rPr lang="zh-CN" altLang="en-US" dirty="0"/>
              <a:t>很直观</a:t>
            </a:r>
            <a:r>
              <a:rPr lang="en-US" altLang="zh-CN" dirty="0"/>
              <a:t>, </a:t>
            </a:r>
            <a:r>
              <a:rPr lang="zh-CN" altLang="en-US" dirty="0"/>
              <a:t>但是有两个超参数需要调整</a:t>
            </a:r>
            <a:r>
              <a:rPr lang="en-US" altLang="zh-CN" dirty="0"/>
              <a:t>alpha</a:t>
            </a:r>
            <a:r>
              <a:rPr lang="zh-CN" altLang="en-US" dirty="0"/>
              <a:t>和</a:t>
            </a:r>
            <a:r>
              <a:rPr lang="en-US" altLang="zh-CN" dirty="0"/>
              <a:t>gamma, </a:t>
            </a:r>
            <a:r>
              <a:rPr lang="zh-CN" altLang="en-US" dirty="0"/>
              <a:t>调整到合适的数值还是需要费较多的功夫</a:t>
            </a:r>
            <a:r>
              <a:rPr lang="en-US" altLang="zh-CN" dirty="0"/>
              <a:t>. </a:t>
            </a:r>
            <a:r>
              <a:rPr lang="zh-CN" altLang="en-US" dirty="0"/>
              <a:t>而且</a:t>
            </a:r>
            <a:r>
              <a:rPr lang="en-US" altLang="zh-CN" dirty="0"/>
              <a:t>focal loss</a:t>
            </a:r>
            <a:r>
              <a:rPr lang="zh-CN" altLang="en-US" dirty="0"/>
              <a:t>是静态的</a:t>
            </a:r>
            <a:r>
              <a:rPr lang="en-US" altLang="zh-CN" dirty="0"/>
              <a:t>, </a:t>
            </a:r>
            <a:r>
              <a:rPr lang="zh-CN" altLang="en-US" dirty="0"/>
              <a:t>没法适应数据分布发生改变的情况</a:t>
            </a:r>
            <a:r>
              <a:rPr lang="en-US" altLang="zh-CN" dirty="0"/>
              <a:t>. </a:t>
            </a:r>
            <a:endParaRPr lang="zh-CN" altLang="en-US" dirty="0"/>
          </a:p>
        </p:txBody>
      </p:sp>
    </p:spTree>
    <p:extLst>
      <p:ext uri="{BB962C8B-B14F-4D97-AF65-F5344CB8AC3E}">
        <p14:creationId xmlns:p14="http://schemas.microsoft.com/office/powerpoint/2010/main" val="172517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这部分难分样本自始至终出现在梯度密度曲线里面</a:t>
            </a:r>
            <a:r>
              <a:rPr lang="en-US" altLang="zh-CN" dirty="0"/>
              <a:t>, </a:t>
            </a:r>
            <a:r>
              <a:rPr lang="zh-CN" altLang="en-US" dirty="0"/>
              <a:t>不管是否收敛</a:t>
            </a:r>
            <a:r>
              <a:rPr lang="en-US" altLang="zh-CN" dirty="0"/>
              <a:t>. </a:t>
            </a:r>
            <a:r>
              <a:rPr lang="zh-CN" altLang="en-US" dirty="0"/>
              <a:t>说明这部分样本是离群点</a:t>
            </a:r>
            <a:r>
              <a:rPr lang="en-US" altLang="zh-CN" dirty="0"/>
              <a:t>, </a:t>
            </a:r>
            <a:r>
              <a:rPr lang="zh-CN" altLang="en-US" dirty="0"/>
              <a:t>而</a:t>
            </a:r>
            <a:r>
              <a:rPr lang="en-US" altLang="zh-CN" dirty="0"/>
              <a:t>focal loss</a:t>
            </a:r>
            <a:r>
              <a:rPr lang="zh-CN" altLang="en-US" dirty="0"/>
              <a:t>对该部分离群点给予了相对于其他点来说更高的权重</a:t>
            </a:r>
            <a:r>
              <a:rPr lang="en-US" altLang="zh-CN" dirty="0"/>
              <a:t>, </a:t>
            </a:r>
            <a:r>
              <a:rPr lang="zh-CN" altLang="en-US" dirty="0"/>
              <a:t>显然是不合理的</a:t>
            </a:r>
            <a:r>
              <a:rPr lang="en-US" altLang="zh-CN" dirty="0"/>
              <a:t>, </a:t>
            </a:r>
            <a:r>
              <a:rPr lang="zh-CN" altLang="en-US" dirty="0"/>
              <a:t>会大大损害模型的学习</a:t>
            </a:r>
            <a:r>
              <a:rPr lang="en-US" altLang="zh-CN" dirty="0"/>
              <a:t>. </a:t>
            </a:r>
            <a:endParaRPr lang="zh-CN" altLang="en-US" dirty="0"/>
          </a:p>
        </p:txBody>
      </p:sp>
    </p:spTree>
    <p:extLst>
      <p:ext uri="{BB962C8B-B14F-4D97-AF65-F5344CB8AC3E}">
        <p14:creationId xmlns:p14="http://schemas.microsoft.com/office/powerpoint/2010/main" val="1801638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2702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8873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3831600" y="1935025"/>
            <a:ext cx="45924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txBox="1">
            <a:spLocks noGrp="1"/>
          </p:cNvSpPr>
          <p:nvPr>
            <p:ph type="subTitle" idx="1"/>
          </p:nvPr>
        </p:nvSpPr>
        <p:spPr>
          <a:xfrm flipH="1">
            <a:off x="6456600" y="3624400"/>
            <a:ext cx="1967400" cy="3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800"/>
              <a:buNone/>
              <a:defRPr sz="1400"/>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grpSp>
        <p:nvGrpSpPr>
          <p:cNvPr id="11" name="Google Shape;11;p2"/>
          <p:cNvGrpSpPr/>
          <p:nvPr/>
        </p:nvGrpSpPr>
        <p:grpSpPr>
          <a:xfrm>
            <a:off x="838772" y="744341"/>
            <a:ext cx="4402902" cy="2707415"/>
            <a:chOff x="838772" y="744341"/>
            <a:chExt cx="4402902" cy="2707415"/>
          </a:xfrm>
        </p:grpSpPr>
        <p:sp>
          <p:nvSpPr>
            <p:cNvPr id="12" name="Google Shape;12;p2"/>
            <p:cNvSpPr/>
            <p:nvPr/>
          </p:nvSpPr>
          <p:spPr>
            <a:xfrm>
              <a:off x="2521176" y="744341"/>
              <a:ext cx="111728" cy="102414"/>
            </a:xfrm>
            <a:custGeom>
              <a:avLst/>
              <a:gdLst/>
              <a:ahLst/>
              <a:cxnLst/>
              <a:rect l="l" t="t" r="r" b="b"/>
              <a:pathLst>
                <a:path w="2231" h="2045" extrusionOk="0">
                  <a:moveTo>
                    <a:pt x="1115" y="1"/>
                  </a:moveTo>
                  <a:cubicBezTo>
                    <a:pt x="1057" y="1"/>
                    <a:pt x="999" y="31"/>
                    <a:pt x="970" y="91"/>
                  </a:cubicBezTo>
                  <a:lnTo>
                    <a:pt x="765" y="501"/>
                  </a:lnTo>
                  <a:cubicBezTo>
                    <a:pt x="741" y="552"/>
                    <a:pt x="695" y="583"/>
                    <a:pt x="645" y="590"/>
                  </a:cubicBezTo>
                  <a:lnTo>
                    <a:pt x="191" y="657"/>
                  </a:lnTo>
                  <a:cubicBezTo>
                    <a:pt x="56" y="676"/>
                    <a:pt x="1" y="843"/>
                    <a:pt x="98" y="936"/>
                  </a:cubicBezTo>
                  <a:lnTo>
                    <a:pt x="428" y="1258"/>
                  </a:lnTo>
                  <a:cubicBezTo>
                    <a:pt x="466" y="1292"/>
                    <a:pt x="482" y="1347"/>
                    <a:pt x="474" y="1401"/>
                  </a:cubicBezTo>
                  <a:lnTo>
                    <a:pt x="396" y="1850"/>
                  </a:lnTo>
                  <a:cubicBezTo>
                    <a:pt x="378" y="1958"/>
                    <a:pt x="462" y="2044"/>
                    <a:pt x="557" y="2044"/>
                  </a:cubicBezTo>
                  <a:cubicBezTo>
                    <a:pt x="582" y="2044"/>
                    <a:pt x="608" y="2038"/>
                    <a:pt x="633" y="2025"/>
                  </a:cubicBezTo>
                  <a:lnTo>
                    <a:pt x="1040" y="1812"/>
                  </a:lnTo>
                  <a:cubicBezTo>
                    <a:pt x="1063" y="1801"/>
                    <a:pt x="1089" y="1795"/>
                    <a:pt x="1115" y="1795"/>
                  </a:cubicBezTo>
                  <a:cubicBezTo>
                    <a:pt x="1142" y="1795"/>
                    <a:pt x="1168" y="1801"/>
                    <a:pt x="1191" y="1812"/>
                  </a:cubicBezTo>
                  <a:lnTo>
                    <a:pt x="1598" y="2025"/>
                  </a:lnTo>
                  <a:cubicBezTo>
                    <a:pt x="1623" y="2038"/>
                    <a:pt x="1649" y="2044"/>
                    <a:pt x="1674" y="2044"/>
                  </a:cubicBezTo>
                  <a:cubicBezTo>
                    <a:pt x="1769" y="2044"/>
                    <a:pt x="1853" y="1958"/>
                    <a:pt x="1835" y="1850"/>
                  </a:cubicBezTo>
                  <a:lnTo>
                    <a:pt x="1757" y="1401"/>
                  </a:lnTo>
                  <a:cubicBezTo>
                    <a:pt x="1749" y="1347"/>
                    <a:pt x="1765" y="1292"/>
                    <a:pt x="1804" y="1258"/>
                  </a:cubicBezTo>
                  <a:lnTo>
                    <a:pt x="2133" y="936"/>
                  </a:lnTo>
                  <a:cubicBezTo>
                    <a:pt x="2230" y="843"/>
                    <a:pt x="2176" y="676"/>
                    <a:pt x="2040" y="657"/>
                  </a:cubicBezTo>
                  <a:lnTo>
                    <a:pt x="1586" y="590"/>
                  </a:lnTo>
                  <a:cubicBezTo>
                    <a:pt x="1536" y="583"/>
                    <a:pt x="1490" y="552"/>
                    <a:pt x="1466" y="501"/>
                  </a:cubicBezTo>
                  <a:lnTo>
                    <a:pt x="1261" y="91"/>
                  </a:lnTo>
                  <a:cubicBezTo>
                    <a:pt x="1232" y="31"/>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27131"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8772"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73252" y="1818243"/>
              <a:ext cx="66907" cy="61198"/>
            </a:xfrm>
            <a:custGeom>
              <a:avLst/>
              <a:gdLst/>
              <a:ahLst/>
              <a:cxnLst/>
              <a:rect l="l" t="t" r="r" b="b"/>
              <a:pathLst>
                <a:path w="1336" h="1222" extrusionOk="0">
                  <a:moveTo>
                    <a:pt x="668" y="1"/>
                  </a:moveTo>
                  <a:cubicBezTo>
                    <a:pt x="633" y="1"/>
                    <a:pt x="598" y="19"/>
                    <a:pt x="579" y="56"/>
                  </a:cubicBezTo>
                  <a:lnTo>
                    <a:pt x="459" y="301"/>
                  </a:lnTo>
                  <a:cubicBezTo>
                    <a:pt x="443" y="328"/>
                    <a:pt x="416" y="351"/>
                    <a:pt x="385" y="355"/>
                  </a:cubicBezTo>
                  <a:lnTo>
                    <a:pt x="113" y="394"/>
                  </a:lnTo>
                  <a:cubicBezTo>
                    <a:pt x="36" y="405"/>
                    <a:pt x="1" y="502"/>
                    <a:pt x="59" y="560"/>
                  </a:cubicBezTo>
                  <a:lnTo>
                    <a:pt x="257" y="750"/>
                  </a:lnTo>
                  <a:cubicBezTo>
                    <a:pt x="280" y="773"/>
                    <a:pt x="292" y="804"/>
                    <a:pt x="284" y="839"/>
                  </a:cubicBezTo>
                  <a:lnTo>
                    <a:pt x="237" y="1106"/>
                  </a:lnTo>
                  <a:cubicBezTo>
                    <a:pt x="228" y="1172"/>
                    <a:pt x="278" y="1222"/>
                    <a:pt x="336" y="1222"/>
                  </a:cubicBezTo>
                  <a:cubicBezTo>
                    <a:pt x="351" y="1222"/>
                    <a:pt x="366" y="1219"/>
                    <a:pt x="381" y="1212"/>
                  </a:cubicBezTo>
                  <a:lnTo>
                    <a:pt x="621" y="1083"/>
                  </a:lnTo>
                  <a:cubicBezTo>
                    <a:pt x="637" y="1076"/>
                    <a:pt x="652" y="1072"/>
                    <a:pt x="668" y="1072"/>
                  </a:cubicBezTo>
                  <a:cubicBezTo>
                    <a:pt x="684" y="1072"/>
                    <a:pt x="699" y="1076"/>
                    <a:pt x="715" y="1083"/>
                  </a:cubicBezTo>
                  <a:lnTo>
                    <a:pt x="955" y="1212"/>
                  </a:lnTo>
                  <a:cubicBezTo>
                    <a:pt x="969" y="1219"/>
                    <a:pt x="985" y="1222"/>
                    <a:pt x="999" y="1222"/>
                  </a:cubicBezTo>
                  <a:cubicBezTo>
                    <a:pt x="1057" y="1222"/>
                    <a:pt x="1108" y="1172"/>
                    <a:pt x="1098" y="1106"/>
                  </a:cubicBezTo>
                  <a:lnTo>
                    <a:pt x="1051" y="839"/>
                  </a:lnTo>
                  <a:cubicBezTo>
                    <a:pt x="1048" y="804"/>
                    <a:pt x="1056" y="773"/>
                    <a:pt x="1079" y="750"/>
                  </a:cubicBezTo>
                  <a:lnTo>
                    <a:pt x="1277" y="560"/>
                  </a:lnTo>
                  <a:cubicBezTo>
                    <a:pt x="1335" y="502"/>
                    <a:pt x="1300" y="405"/>
                    <a:pt x="1223" y="394"/>
                  </a:cubicBezTo>
                  <a:lnTo>
                    <a:pt x="951" y="355"/>
                  </a:lnTo>
                  <a:cubicBezTo>
                    <a:pt x="920" y="351"/>
                    <a:pt x="893" y="328"/>
                    <a:pt x="877" y="301"/>
                  </a:cubicBezTo>
                  <a:lnTo>
                    <a:pt x="757" y="56"/>
                  </a:lnTo>
                  <a:cubicBezTo>
                    <a:pt x="738" y="19"/>
                    <a:pt x="703"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05550" y="3390608"/>
              <a:ext cx="66807" cy="61148"/>
            </a:xfrm>
            <a:custGeom>
              <a:avLst/>
              <a:gdLst/>
              <a:ahLst/>
              <a:cxnLst/>
              <a:rect l="l" t="t" r="r" b="b"/>
              <a:pathLst>
                <a:path w="1334" h="1221" extrusionOk="0">
                  <a:moveTo>
                    <a:pt x="667" y="1"/>
                  </a:moveTo>
                  <a:cubicBezTo>
                    <a:pt x="632" y="1"/>
                    <a:pt x="597" y="19"/>
                    <a:pt x="577" y="56"/>
                  </a:cubicBezTo>
                  <a:lnTo>
                    <a:pt x="457" y="299"/>
                  </a:lnTo>
                  <a:cubicBezTo>
                    <a:pt x="446" y="326"/>
                    <a:pt x="415" y="346"/>
                    <a:pt x="384" y="354"/>
                  </a:cubicBezTo>
                  <a:lnTo>
                    <a:pt x="112" y="393"/>
                  </a:lnTo>
                  <a:cubicBezTo>
                    <a:pt x="35" y="405"/>
                    <a:pt x="1" y="501"/>
                    <a:pt x="58" y="559"/>
                  </a:cubicBezTo>
                  <a:lnTo>
                    <a:pt x="256" y="750"/>
                  </a:lnTo>
                  <a:cubicBezTo>
                    <a:pt x="280" y="773"/>
                    <a:pt x="291" y="804"/>
                    <a:pt x="283" y="834"/>
                  </a:cubicBezTo>
                  <a:lnTo>
                    <a:pt x="237" y="1106"/>
                  </a:lnTo>
                  <a:cubicBezTo>
                    <a:pt x="227" y="1171"/>
                    <a:pt x="277" y="1221"/>
                    <a:pt x="335" y="1221"/>
                  </a:cubicBezTo>
                  <a:cubicBezTo>
                    <a:pt x="350" y="1221"/>
                    <a:pt x="365" y="1218"/>
                    <a:pt x="380" y="1210"/>
                  </a:cubicBezTo>
                  <a:lnTo>
                    <a:pt x="620" y="1083"/>
                  </a:lnTo>
                  <a:cubicBezTo>
                    <a:pt x="636" y="1075"/>
                    <a:pt x="652" y="1071"/>
                    <a:pt x="667" y="1071"/>
                  </a:cubicBezTo>
                  <a:cubicBezTo>
                    <a:pt x="683" y="1071"/>
                    <a:pt x="698" y="1075"/>
                    <a:pt x="713" y="1083"/>
                  </a:cubicBezTo>
                  <a:lnTo>
                    <a:pt x="954" y="1210"/>
                  </a:lnTo>
                  <a:cubicBezTo>
                    <a:pt x="969" y="1218"/>
                    <a:pt x="985" y="1221"/>
                    <a:pt x="999" y="1221"/>
                  </a:cubicBezTo>
                  <a:cubicBezTo>
                    <a:pt x="1057" y="1221"/>
                    <a:pt x="1106" y="1171"/>
                    <a:pt x="1098" y="1106"/>
                  </a:cubicBezTo>
                  <a:lnTo>
                    <a:pt x="1051" y="834"/>
                  </a:lnTo>
                  <a:cubicBezTo>
                    <a:pt x="1047" y="804"/>
                    <a:pt x="1055" y="773"/>
                    <a:pt x="1078" y="750"/>
                  </a:cubicBezTo>
                  <a:lnTo>
                    <a:pt x="1275" y="559"/>
                  </a:lnTo>
                  <a:cubicBezTo>
                    <a:pt x="1334" y="501"/>
                    <a:pt x="1299" y="405"/>
                    <a:pt x="1221" y="393"/>
                  </a:cubicBezTo>
                  <a:lnTo>
                    <a:pt x="950" y="354"/>
                  </a:lnTo>
                  <a:cubicBezTo>
                    <a:pt x="919" y="346"/>
                    <a:pt x="892" y="326"/>
                    <a:pt x="876" y="299"/>
                  </a:cubicBezTo>
                  <a:lnTo>
                    <a:pt x="756" y="56"/>
                  </a:lnTo>
                  <a:cubicBezTo>
                    <a:pt x="737" y="19"/>
                    <a:pt x="702"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175018"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43203" y="3027566"/>
              <a:ext cx="115384" cy="106019"/>
            </a:xfrm>
            <a:custGeom>
              <a:avLst/>
              <a:gdLst/>
              <a:ahLst/>
              <a:cxnLst/>
              <a:rect l="l" t="t" r="r" b="b"/>
              <a:pathLst>
                <a:path w="2304" h="2117" extrusionOk="0">
                  <a:moveTo>
                    <a:pt x="1152" y="1"/>
                  </a:moveTo>
                  <a:cubicBezTo>
                    <a:pt x="1092" y="1"/>
                    <a:pt x="1032" y="33"/>
                    <a:pt x="1001" y="97"/>
                  </a:cubicBezTo>
                  <a:lnTo>
                    <a:pt x="791" y="520"/>
                  </a:lnTo>
                  <a:cubicBezTo>
                    <a:pt x="764" y="570"/>
                    <a:pt x="718" y="605"/>
                    <a:pt x="664" y="613"/>
                  </a:cubicBezTo>
                  <a:lnTo>
                    <a:pt x="194" y="683"/>
                  </a:lnTo>
                  <a:cubicBezTo>
                    <a:pt x="54" y="702"/>
                    <a:pt x="0" y="872"/>
                    <a:pt x="101" y="969"/>
                  </a:cubicBezTo>
                  <a:lnTo>
                    <a:pt x="439" y="1303"/>
                  </a:lnTo>
                  <a:cubicBezTo>
                    <a:pt x="478" y="1341"/>
                    <a:pt x="496" y="1396"/>
                    <a:pt x="489" y="1450"/>
                  </a:cubicBezTo>
                  <a:lnTo>
                    <a:pt x="408" y="1919"/>
                  </a:lnTo>
                  <a:cubicBezTo>
                    <a:pt x="389" y="2027"/>
                    <a:pt x="477" y="2116"/>
                    <a:pt x="575" y="2116"/>
                  </a:cubicBezTo>
                  <a:cubicBezTo>
                    <a:pt x="601" y="2116"/>
                    <a:pt x="626" y="2110"/>
                    <a:pt x="652" y="2098"/>
                  </a:cubicBezTo>
                  <a:lnTo>
                    <a:pt x="1070" y="1876"/>
                  </a:lnTo>
                  <a:cubicBezTo>
                    <a:pt x="1095" y="1863"/>
                    <a:pt x="1123" y="1856"/>
                    <a:pt x="1150" y="1856"/>
                  </a:cubicBezTo>
                  <a:cubicBezTo>
                    <a:pt x="1177" y="1856"/>
                    <a:pt x="1204" y="1863"/>
                    <a:pt x="1229" y="1876"/>
                  </a:cubicBezTo>
                  <a:lnTo>
                    <a:pt x="1648" y="2098"/>
                  </a:lnTo>
                  <a:cubicBezTo>
                    <a:pt x="1673" y="2110"/>
                    <a:pt x="1699" y="2116"/>
                    <a:pt x="1725" y="2116"/>
                  </a:cubicBezTo>
                  <a:cubicBezTo>
                    <a:pt x="1825" y="2116"/>
                    <a:pt x="1915" y="2027"/>
                    <a:pt x="1897" y="1919"/>
                  </a:cubicBezTo>
                  <a:lnTo>
                    <a:pt x="1815" y="1450"/>
                  </a:lnTo>
                  <a:cubicBezTo>
                    <a:pt x="1807" y="1396"/>
                    <a:pt x="1822" y="1341"/>
                    <a:pt x="1865" y="1303"/>
                  </a:cubicBezTo>
                  <a:lnTo>
                    <a:pt x="2203" y="969"/>
                  </a:lnTo>
                  <a:cubicBezTo>
                    <a:pt x="2303" y="872"/>
                    <a:pt x="2249" y="702"/>
                    <a:pt x="2110" y="683"/>
                  </a:cubicBezTo>
                  <a:lnTo>
                    <a:pt x="1641" y="613"/>
                  </a:lnTo>
                  <a:cubicBezTo>
                    <a:pt x="1586" y="605"/>
                    <a:pt x="1536" y="570"/>
                    <a:pt x="1512" y="520"/>
                  </a:cubicBezTo>
                  <a:lnTo>
                    <a:pt x="1303" y="97"/>
                  </a:lnTo>
                  <a:cubicBezTo>
                    <a:pt x="1272" y="33"/>
                    <a:pt x="1212" y="1"/>
                    <a:pt x="11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56383"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17114"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16764"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22209"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ONE_COLUMN_TEXT_1_1_1_1_1">
    <p:spTree>
      <p:nvGrpSpPr>
        <p:cNvPr id="1" name="Shape 392"/>
        <p:cNvGrpSpPr/>
        <p:nvPr/>
      </p:nvGrpSpPr>
      <p:grpSpPr>
        <a:xfrm>
          <a:off x="0" y="0"/>
          <a:ext cx="0" cy="0"/>
          <a:chOff x="0" y="0"/>
          <a:chExt cx="0" cy="0"/>
        </a:xfrm>
      </p:grpSpPr>
      <p:grpSp>
        <p:nvGrpSpPr>
          <p:cNvPr id="393" name="Google Shape;393;p26"/>
          <p:cNvGrpSpPr/>
          <p:nvPr/>
        </p:nvGrpSpPr>
        <p:grpSpPr>
          <a:xfrm>
            <a:off x="-865101" y="3399851"/>
            <a:ext cx="4094632" cy="1752568"/>
            <a:chOff x="-199351" y="2855375"/>
            <a:chExt cx="5366490" cy="2296943"/>
          </a:xfrm>
        </p:grpSpPr>
        <p:grpSp>
          <p:nvGrpSpPr>
            <p:cNvPr id="394" name="Google Shape;394;p26"/>
            <p:cNvGrpSpPr/>
            <p:nvPr/>
          </p:nvGrpSpPr>
          <p:grpSpPr>
            <a:xfrm flipH="1">
              <a:off x="-199351" y="2855375"/>
              <a:ext cx="5366490" cy="2296943"/>
              <a:chOff x="5005549" y="2855375"/>
              <a:chExt cx="5366490" cy="2296943"/>
            </a:xfrm>
          </p:grpSpPr>
          <p:sp>
            <p:nvSpPr>
              <p:cNvPr id="395" name="Google Shape;395;p26"/>
              <p:cNvSpPr/>
              <p:nvPr/>
            </p:nvSpPr>
            <p:spPr>
              <a:xfrm>
                <a:off x="5005549" y="2855375"/>
                <a:ext cx="5366490" cy="2296943"/>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92190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26"/>
            <p:cNvSpPr/>
            <p:nvPr/>
          </p:nvSpPr>
          <p:spPr>
            <a:xfrm flipH="1">
              <a:off x="2887271" y="362680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26"/>
          <p:cNvSpPr txBox="1">
            <a:spLocks noGrp="1"/>
          </p:cNvSpPr>
          <p:nvPr>
            <p:ph type="ctrTitle"/>
          </p:nvPr>
        </p:nvSpPr>
        <p:spPr>
          <a:xfrm flipH="1">
            <a:off x="720000" y="540000"/>
            <a:ext cx="4592400" cy="1064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399" name="Google Shape;399;p26"/>
          <p:cNvSpPr txBox="1">
            <a:spLocks noGrp="1"/>
          </p:cNvSpPr>
          <p:nvPr>
            <p:ph type="subTitle" idx="1"/>
          </p:nvPr>
        </p:nvSpPr>
        <p:spPr>
          <a:xfrm flipH="1">
            <a:off x="719900" y="1958775"/>
            <a:ext cx="3857400" cy="14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800"/>
              <a:buNone/>
              <a:defRPr sz="1400"/>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400" name="Google Shape;400;p26"/>
          <p:cNvSpPr txBox="1"/>
          <p:nvPr/>
        </p:nvSpPr>
        <p:spPr>
          <a:xfrm>
            <a:off x="720000" y="3454125"/>
            <a:ext cx="5498400" cy="53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lt1"/>
                </a:solidFill>
                <a:latin typeface="Catamaran"/>
                <a:ea typeface="Catamaran"/>
                <a:cs typeface="Catamaran"/>
                <a:sym typeface="Catamaran"/>
              </a:rPr>
              <a:t>CREDITS</a:t>
            </a:r>
            <a:r>
              <a:rPr lang="en" sz="1200">
                <a:solidFill>
                  <a:schemeClr val="lt1"/>
                </a:solidFill>
                <a:latin typeface="Catamaran Light"/>
                <a:ea typeface="Catamaran Light"/>
                <a:cs typeface="Catamaran Light"/>
                <a:sym typeface="Catamaran Light"/>
              </a:rPr>
              <a:t>: This presentation template was created by </a:t>
            </a:r>
            <a:r>
              <a:rPr lang="en" sz="1200" b="1">
                <a:solidFill>
                  <a:schemeClr val="lt1"/>
                </a:solidFill>
                <a:uFill>
                  <a:noFill/>
                </a:uFill>
                <a:latin typeface="Catamaran"/>
                <a:ea typeface="Catamaran"/>
                <a:cs typeface="Catamaran"/>
                <a:sym typeface="Catamaran"/>
                <a:hlinkClick r:id="rId2"/>
              </a:rPr>
              <a:t>Slidesgo</a:t>
            </a:r>
            <a:r>
              <a:rPr lang="en" sz="1200">
                <a:solidFill>
                  <a:schemeClr val="lt1"/>
                </a:solidFill>
                <a:latin typeface="Catamaran Light"/>
                <a:ea typeface="Catamaran Light"/>
                <a:cs typeface="Catamaran Light"/>
                <a:sym typeface="Catamaran Light"/>
              </a:rPr>
              <a:t>, including icons by </a:t>
            </a:r>
            <a:r>
              <a:rPr lang="en" sz="1200" b="1">
                <a:solidFill>
                  <a:schemeClr val="lt1"/>
                </a:solidFill>
                <a:uFill>
                  <a:noFill/>
                </a:uFill>
                <a:latin typeface="Catamaran"/>
                <a:ea typeface="Catamaran"/>
                <a:cs typeface="Catamaran"/>
                <a:sym typeface="Catamaran"/>
                <a:hlinkClick r:id="rId3"/>
              </a:rPr>
              <a:t>Flaticon</a:t>
            </a:r>
            <a:r>
              <a:rPr lang="en" sz="1200">
                <a:solidFill>
                  <a:schemeClr val="lt1"/>
                </a:solidFill>
                <a:latin typeface="Catamaran Light"/>
                <a:ea typeface="Catamaran Light"/>
                <a:cs typeface="Catamaran Light"/>
                <a:sym typeface="Catamaran Light"/>
              </a:rPr>
              <a:t>, and infographics &amp; images by </a:t>
            </a:r>
            <a:r>
              <a:rPr lang="en" sz="1200" b="1">
                <a:solidFill>
                  <a:schemeClr val="lt1"/>
                </a:solidFill>
                <a:uFill>
                  <a:noFill/>
                </a:uFill>
                <a:latin typeface="Catamaran"/>
                <a:ea typeface="Catamaran"/>
                <a:cs typeface="Catamaran"/>
                <a:sym typeface="Catamaran"/>
                <a:hlinkClick r:id="rId4"/>
              </a:rPr>
              <a:t>Freepik</a:t>
            </a:r>
            <a:endParaRPr sz="1200" b="1">
              <a:solidFill>
                <a:schemeClr val="lt1"/>
              </a:solidFill>
              <a:latin typeface="Catamaran"/>
              <a:ea typeface="Catamaran"/>
              <a:cs typeface="Catamaran"/>
              <a:sym typeface="Catamaran"/>
            </a:endParaRPr>
          </a:p>
          <a:p>
            <a:pPr marL="0" lvl="0" indent="0" algn="l" rtl="0">
              <a:spcBef>
                <a:spcPts val="0"/>
              </a:spcBef>
              <a:spcAft>
                <a:spcPts val="0"/>
              </a:spcAft>
              <a:buNone/>
            </a:pPr>
            <a:endParaRPr sz="1200">
              <a:solidFill>
                <a:schemeClr val="lt1"/>
              </a:solidFill>
              <a:latin typeface="Catamaran Light"/>
              <a:ea typeface="Catamaran Light"/>
              <a:cs typeface="Catamaran Light"/>
              <a:sym typeface="Catamaran Light"/>
            </a:endParaRPr>
          </a:p>
          <a:p>
            <a:pPr marL="0" lvl="0" indent="0" algn="l" rtl="0">
              <a:lnSpc>
                <a:spcPct val="115000"/>
              </a:lnSpc>
              <a:spcBef>
                <a:spcPts val="300"/>
              </a:spcBef>
              <a:spcAft>
                <a:spcPts val="0"/>
              </a:spcAft>
              <a:buNone/>
            </a:pPr>
            <a:endParaRPr sz="1200">
              <a:solidFill>
                <a:schemeClr val="lt1"/>
              </a:solidFill>
              <a:latin typeface="Catamaran Light"/>
              <a:ea typeface="Catamaran Light"/>
              <a:cs typeface="Catamaran Light"/>
              <a:sym typeface="Catamaran Light"/>
            </a:endParaRPr>
          </a:p>
        </p:txBody>
      </p:sp>
      <p:grpSp>
        <p:nvGrpSpPr>
          <p:cNvPr id="401" name="Google Shape;401;p26"/>
          <p:cNvGrpSpPr/>
          <p:nvPr/>
        </p:nvGrpSpPr>
        <p:grpSpPr>
          <a:xfrm>
            <a:off x="719997" y="446124"/>
            <a:ext cx="4402902" cy="1772088"/>
            <a:chOff x="3982947" y="764924"/>
            <a:chExt cx="4402902" cy="1772088"/>
          </a:xfrm>
        </p:grpSpPr>
        <p:sp>
          <p:nvSpPr>
            <p:cNvPr id="402" name="Google Shape;402;p26"/>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grpSp>
        <p:nvGrpSpPr>
          <p:cNvPr id="37" name="Google Shape;37;p4"/>
          <p:cNvGrpSpPr/>
          <p:nvPr/>
        </p:nvGrpSpPr>
        <p:grpSpPr>
          <a:xfrm>
            <a:off x="-1309276" y="2855375"/>
            <a:ext cx="5366490" cy="2296943"/>
            <a:chOff x="-199351" y="2855375"/>
            <a:chExt cx="5366490" cy="2296943"/>
          </a:xfrm>
        </p:grpSpPr>
        <p:grpSp>
          <p:nvGrpSpPr>
            <p:cNvPr id="38" name="Google Shape;38;p4"/>
            <p:cNvGrpSpPr/>
            <p:nvPr/>
          </p:nvGrpSpPr>
          <p:grpSpPr>
            <a:xfrm flipH="1">
              <a:off x="-199351" y="2855375"/>
              <a:ext cx="5366490" cy="2296943"/>
              <a:chOff x="5005549" y="2855375"/>
              <a:chExt cx="5366490" cy="2296943"/>
            </a:xfrm>
          </p:grpSpPr>
          <p:sp>
            <p:nvSpPr>
              <p:cNvPr id="39" name="Google Shape;39;p4"/>
              <p:cNvSpPr/>
              <p:nvPr/>
            </p:nvSpPr>
            <p:spPr>
              <a:xfrm>
                <a:off x="5005549" y="2855375"/>
                <a:ext cx="5366490" cy="2296943"/>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92190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p:nvPr/>
          </p:nvSpPr>
          <p:spPr>
            <a:xfrm flipH="1">
              <a:off x="2887271" y="362680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txBox="1">
            <a:spLocks noGrp="1"/>
          </p:cNvSpPr>
          <p:nvPr>
            <p:ph type="subTitle" idx="1"/>
          </p:nvPr>
        </p:nvSpPr>
        <p:spPr>
          <a:xfrm flipH="1">
            <a:off x="720013" y="2358800"/>
            <a:ext cx="2829600" cy="208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43" name="Google Shape;43;p4"/>
          <p:cNvSpPr txBox="1">
            <a:spLocks noGrp="1"/>
          </p:cNvSpPr>
          <p:nvPr>
            <p:ph type="title"/>
          </p:nvPr>
        </p:nvSpPr>
        <p:spPr>
          <a:xfrm>
            <a:off x="720013" y="540000"/>
            <a:ext cx="3337200" cy="1671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lvl1pPr>
            <a:lvl2pPr lvl="1" rtl="0">
              <a:spcBef>
                <a:spcPts val="0"/>
              </a:spcBef>
              <a:spcAft>
                <a:spcPts val="0"/>
              </a:spcAft>
              <a:buNone/>
              <a:defRPr sz="4800">
                <a:latin typeface="Roboto Slab"/>
                <a:ea typeface="Roboto Slab"/>
                <a:cs typeface="Roboto Slab"/>
                <a:sym typeface="Roboto Slab"/>
              </a:defRPr>
            </a:lvl2pPr>
            <a:lvl3pPr lvl="2" rtl="0">
              <a:spcBef>
                <a:spcPts val="0"/>
              </a:spcBef>
              <a:spcAft>
                <a:spcPts val="0"/>
              </a:spcAft>
              <a:buNone/>
              <a:defRPr sz="4800">
                <a:latin typeface="Roboto Slab"/>
                <a:ea typeface="Roboto Slab"/>
                <a:cs typeface="Roboto Slab"/>
                <a:sym typeface="Roboto Slab"/>
              </a:defRPr>
            </a:lvl3pPr>
            <a:lvl4pPr lvl="3" rtl="0">
              <a:spcBef>
                <a:spcPts val="0"/>
              </a:spcBef>
              <a:spcAft>
                <a:spcPts val="0"/>
              </a:spcAft>
              <a:buNone/>
              <a:defRPr sz="4800">
                <a:latin typeface="Roboto Slab"/>
                <a:ea typeface="Roboto Slab"/>
                <a:cs typeface="Roboto Slab"/>
                <a:sym typeface="Roboto Slab"/>
              </a:defRPr>
            </a:lvl4pPr>
            <a:lvl5pPr lvl="4" rtl="0">
              <a:spcBef>
                <a:spcPts val="0"/>
              </a:spcBef>
              <a:spcAft>
                <a:spcPts val="0"/>
              </a:spcAft>
              <a:buNone/>
              <a:defRPr sz="4800">
                <a:latin typeface="Roboto Slab"/>
                <a:ea typeface="Roboto Slab"/>
                <a:cs typeface="Roboto Slab"/>
                <a:sym typeface="Roboto Slab"/>
              </a:defRPr>
            </a:lvl5pPr>
            <a:lvl6pPr lvl="5" rtl="0">
              <a:spcBef>
                <a:spcPts val="0"/>
              </a:spcBef>
              <a:spcAft>
                <a:spcPts val="0"/>
              </a:spcAft>
              <a:buNone/>
              <a:defRPr sz="4800">
                <a:latin typeface="Roboto Slab"/>
                <a:ea typeface="Roboto Slab"/>
                <a:cs typeface="Roboto Slab"/>
                <a:sym typeface="Roboto Slab"/>
              </a:defRPr>
            </a:lvl6pPr>
            <a:lvl7pPr lvl="6" rtl="0">
              <a:spcBef>
                <a:spcPts val="0"/>
              </a:spcBef>
              <a:spcAft>
                <a:spcPts val="0"/>
              </a:spcAft>
              <a:buNone/>
              <a:defRPr sz="4800">
                <a:latin typeface="Roboto Slab"/>
                <a:ea typeface="Roboto Slab"/>
                <a:cs typeface="Roboto Slab"/>
                <a:sym typeface="Roboto Slab"/>
              </a:defRPr>
            </a:lvl7pPr>
            <a:lvl8pPr lvl="7" rtl="0">
              <a:spcBef>
                <a:spcPts val="0"/>
              </a:spcBef>
              <a:spcAft>
                <a:spcPts val="0"/>
              </a:spcAft>
              <a:buNone/>
              <a:defRPr sz="4800">
                <a:latin typeface="Roboto Slab"/>
                <a:ea typeface="Roboto Slab"/>
                <a:cs typeface="Roboto Slab"/>
                <a:sym typeface="Roboto Slab"/>
              </a:defRPr>
            </a:lvl8pPr>
            <a:lvl9pPr lvl="8" rtl="0">
              <a:spcBef>
                <a:spcPts val="0"/>
              </a:spcBef>
              <a:spcAft>
                <a:spcPts val="0"/>
              </a:spcAft>
              <a:buNone/>
              <a:defRPr sz="4800">
                <a:latin typeface="Roboto Slab"/>
                <a:ea typeface="Roboto Slab"/>
                <a:cs typeface="Roboto Slab"/>
                <a:sym typeface="Roboto Slab"/>
              </a:defRPr>
            </a:lvl9pPr>
          </a:lstStyle>
          <a:p>
            <a:endParaRPr/>
          </a:p>
        </p:txBody>
      </p:sp>
      <p:grpSp>
        <p:nvGrpSpPr>
          <p:cNvPr id="44" name="Google Shape;44;p4"/>
          <p:cNvGrpSpPr/>
          <p:nvPr/>
        </p:nvGrpSpPr>
        <p:grpSpPr>
          <a:xfrm>
            <a:off x="719997" y="446124"/>
            <a:ext cx="4402902" cy="1772088"/>
            <a:chOff x="3982947" y="764924"/>
            <a:chExt cx="4402902" cy="1772088"/>
          </a:xfrm>
        </p:grpSpPr>
        <p:sp>
          <p:nvSpPr>
            <p:cNvPr id="45" name="Google Shape;45;p4"/>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p:nvPr/>
        </p:nvSpPr>
        <p:spPr>
          <a:xfrm>
            <a:off x="6928575" y="4174715"/>
            <a:ext cx="2283928" cy="977558"/>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txBox="1">
            <a:spLocks noGrp="1"/>
          </p:cNvSpPr>
          <p:nvPr>
            <p:ph type="subTitle" idx="1"/>
          </p:nvPr>
        </p:nvSpPr>
        <p:spPr>
          <a:xfrm>
            <a:off x="5427000" y="2176843"/>
            <a:ext cx="2997000" cy="108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2"/>
                </a:solidFill>
              </a:defRPr>
            </a:lvl1pPr>
            <a:lvl2pPr lvl="1" algn="r" rtl="0">
              <a:lnSpc>
                <a:spcPct val="100000"/>
              </a:lnSpc>
              <a:spcBef>
                <a:spcPts val="1600"/>
              </a:spcBef>
              <a:spcAft>
                <a:spcPts val="0"/>
              </a:spcAft>
              <a:buNone/>
              <a:defRPr sz="1400">
                <a:solidFill>
                  <a:schemeClr val="dk2"/>
                </a:solidFill>
              </a:defRPr>
            </a:lvl2pPr>
            <a:lvl3pPr lvl="2" algn="r" rtl="0">
              <a:lnSpc>
                <a:spcPct val="100000"/>
              </a:lnSpc>
              <a:spcBef>
                <a:spcPts val="1600"/>
              </a:spcBef>
              <a:spcAft>
                <a:spcPts val="0"/>
              </a:spcAft>
              <a:buNone/>
              <a:defRPr sz="1400">
                <a:solidFill>
                  <a:schemeClr val="dk2"/>
                </a:solidFill>
              </a:defRPr>
            </a:lvl3pPr>
            <a:lvl4pPr lvl="3" algn="r" rtl="0">
              <a:lnSpc>
                <a:spcPct val="100000"/>
              </a:lnSpc>
              <a:spcBef>
                <a:spcPts val="1600"/>
              </a:spcBef>
              <a:spcAft>
                <a:spcPts val="0"/>
              </a:spcAft>
              <a:buNone/>
              <a:defRPr sz="1400">
                <a:solidFill>
                  <a:schemeClr val="dk2"/>
                </a:solidFill>
              </a:defRPr>
            </a:lvl4pPr>
            <a:lvl5pPr lvl="4" algn="r" rtl="0">
              <a:lnSpc>
                <a:spcPct val="100000"/>
              </a:lnSpc>
              <a:spcBef>
                <a:spcPts val="1600"/>
              </a:spcBef>
              <a:spcAft>
                <a:spcPts val="0"/>
              </a:spcAft>
              <a:buNone/>
              <a:defRPr sz="1400">
                <a:solidFill>
                  <a:schemeClr val="dk2"/>
                </a:solidFill>
              </a:defRPr>
            </a:lvl5pPr>
            <a:lvl6pPr lvl="5" algn="r" rtl="0">
              <a:lnSpc>
                <a:spcPct val="100000"/>
              </a:lnSpc>
              <a:spcBef>
                <a:spcPts val="1600"/>
              </a:spcBef>
              <a:spcAft>
                <a:spcPts val="0"/>
              </a:spcAft>
              <a:buNone/>
              <a:defRPr sz="1400">
                <a:solidFill>
                  <a:schemeClr val="dk2"/>
                </a:solidFill>
              </a:defRPr>
            </a:lvl6pPr>
            <a:lvl7pPr lvl="6" algn="r" rtl="0">
              <a:lnSpc>
                <a:spcPct val="100000"/>
              </a:lnSpc>
              <a:spcBef>
                <a:spcPts val="1600"/>
              </a:spcBef>
              <a:spcAft>
                <a:spcPts val="0"/>
              </a:spcAft>
              <a:buNone/>
              <a:defRPr sz="1400">
                <a:solidFill>
                  <a:schemeClr val="dk2"/>
                </a:solidFill>
              </a:defRPr>
            </a:lvl7pPr>
            <a:lvl8pPr lvl="7" algn="r" rtl="0">
              <a:lnSpc>
                <a:spcPct val="100000"/>
              </a:lnSpc>
              <a:spcBef>
                <a:spcPts val="1600"/>
              </a:spcBef>
              <a:spcAft>
                <a:spcPts val="0"/>
              </a:spcAft>
              <a:buNone/>
              <a:defRPr sz="1400">
                <a:solidFill>
                  <a:schemeClr val="dk2"/>
                </a:solidFill>
              </a:defRPr>
            </a:lvl8pPr>
            <a:lvl9pPr lvl="8" algn="r" rtl="0">
              <a:lnSpc>
                <a:spcPct val="100000"/>
              </a:lnSpc>
              <a:spcBef>
                <a:spcPts val="1600"/>
              </a:spcBef>
              <a:spcAft>
                <a:spcPts val="1600"/>
              </a:spcAft>
              <a:buNone/>
              <a:defRPr sz="1400">
                <a:solidFill>
                  <a:schemeClr val="dk2"/>
                </a:solidFill>
              </a:defRPr>
            </a:lvl9pPr>
          </a:lstStyle>
          <a:p>
            <a:endParaRPr/>
          </a:p>
        </p:txBody>
      </p:sp>
      <p:sp>
        <p:nvSpPr>
          <p:cNvPr id="55" name="Google Shape;55;p5"/>
          <p:cNvSpPr txBox="1">
            <a:spLocks noGrp="1"/>
          </p:cNvSpPr>
          <p:nvPr>
            <p:ph type="ctrTitle"/>
          </p:nvPr>
        </p:nvSpPr>
        <p:spPr>
          <a:xfrm>
            <a:off x="2101161" y="359450"/>
            <a:ext cx="63228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000"/>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56" name="Google Shape;56;p5"/>
          <p:cNvSpPr txBox="1">
            <a:spLocks noGrp="1"/>
          </p:cNvSpPr>
          <p:nvPr>
            <p:ph type="subTitle" idx="2"/>
          </p:nvPr>
        </p:nvSpPr>
        <p:spPr>
          <a:xfrm>
            <a:off x="5426900" y="3878487"/>
            <a:ext cx="2997000" cy="107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2"/>
                </a:solidFill>
              </a:defRPr>
            </a:lvl1pPr>
            <a:lvl2pPr lvl="1" algn="r" rtl="0">
              <a:lnSpc>
                <a:spcPct val="100000"/>
              </a:lnSpc>
              <a:spcBef>
                <a:spcPts val="1600"/>
              </a:spcBef>
              <a:spcAft>
                <a:spcPts val="0"/>
              </a:spcAft>
              <a:buNone/>
              <a:defRPr sz="1400">
                <a:solidFill>
                  <a:schemeClr val="dk2"/>
                </a:solidFill>
              </a:defRPr>
            </a:lvl2pPr>
            <a:lvl3pPr lvl="2" algn="r" rtl="0">
              <a:lnSpc>
                <a:spcPct val="100000"/>
              </a:lnSpc>
              <a:spcBef>
                <a:spcPts val="1600"/>
              </a:spcBef>
              <a:spcAft>
                <a:spcPts val="0"/>
              </a:spcAft>
              <a:buNone/>
              <a:defRPr sz="1400">
                <a:solidFill>
                  <a:schemeClr val="dk2"/>
                </a:solidFill>
              </a:defRPr>
            </a:lvl3pPr>
            <a:lvl4pPr lvl="3" algn="r" rtl="0">
              <a:lnSpc>
                <a:spcPct val="100000"/>
              </a:lnSpc>
              <a:spcBef>
                <a:spcPts val="1600"/>
              </a:spcBef>
              <a:spcAft>
                <a:spcPts val="0"/>
              </a:spcAft>
              <a:buNone/>
              <a:defRPr sz="1400">
                <a:solidFill>
                  <a:schemeClr val="dk2"/>
                </a:solidFill>
              </a:defRPr>
            </a:lvl4pPr>
            <a:lvl5pPr lvl="4" algn="r" rtl="0">
              <a:lnSpc>
                <a:spcPct val="100000"/>
              </a:lnSpc>
              <a:spcBef>
                <a:spcPts val="1600"/>
              </a:spcBef>
              <a:spcAft>
                <a:spcPts val="0"/>
              </a:spcAft>
              <a:buNone/>
              <a:defRPr sz="1400">
                <a:solidFill>
                  <a:schemeClr val="dk2"/>
                </a:solidFill>
              </a:defRPr>
            </a:lvl5pPr>
            <a:lvl6pPr lvl="5" algn="r" rtl="0">
              <a:lnSpc>
                <a:spcPct val="100000"/>
              </a:lnSpc>
              <a:spcBef>
                <a:spcPts val="1600"/>
              </a:spcBef>
              <a:spcAft>
                <a:spcPts val="0"/>
              </a:spcAft>
              <a:buNone/>
              <a:defRPr sz="1400">
                <a:solidFill>
                  <a:schemeClr val="dk2"/>
                </a:solidFill>
              </a:defRPr>
            </a:lvl6pPr>
            <a:lvl7pPr lvl="6" algn="r" rtl="0">
              <a:lnSpc>
                <a:spcPct val="100000"/>
              </a:lnSpc>
              <a:spcBef>
                <a:spcPts val="1600"/>
              </a:spcBef>
              <a:spcAft>
                <a:spcPts val="0"/>
              </a:spcAft>
              <a:buNone/>
              <a:defRPr sz="1400">
                <a:solidFill>
                  <a:schemeClr val="dk2"/>
                </a:solidFill>
              </a:defRPr>
            </a:lvl7pPr>
            <a:lvl8pPr lvl="7" algn="r" rtl="0">
              <a:lnSpc>
                <a:spcPct val="100000"/>
              </a:lnSpc>
              <a:spcBef>
                <a:spcPts val="1600"/>
              </a:spcBef>
              <a:spcAft>
                <a:spcPts val="0"/>
              </a:spcAft>
              <a:buNone/>
              <a:defRPr sz="1400">
                <a:solidFill>
                  <a:schemeClr val="dk2"/>
                </a:solidFill>
              </a:defRPr>
            </a:lvl8pPr>
            <a:lvl9pPr lvl="8" algn="r" rtl="0">
              <a:lnSpc>
                <a:spcPct val="100000"/>
              </a:lnSpc>
              <a:spcBef>
                <a:spcPts val="1600"/>
              </a:spcBef>
              <a:spcAft>
                <a:spcPts val="1600"/>
              </a:spcAft>
              <a:buNone/>
              <a:defRPr sz="1400">
                <a:solidFill>
                  <a:schemeClr val="dk2"/>
                </a:solidFill>
              </a:defRPr>
            </a:lvl9pPr>
          </a:lstStyle>
          <a:p>
            <a:endParaRPr/>
          </a:p>
        </p:txBody>
      </p:sp>
      <p:sp>
        <p:nvSpPr>
          <p:cNvPr id="57" name="Google Shape;57;p5"/>
          <p:cNvSpPr txBox="1">
            <a:spLocks noGrp="1"/>
          </p:cNvSpPr>
          <p:nvPr>
            <p:ph type="subTitle" idx="3"/>
          </p:nvPr>
        </p:nvSpPr>
        <p:spPr>
          <a:xfrm>
            <a:off x="5427000" y="1764575"/>
            <a:ext cx="2997000" cy="41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b="1">
                <a:latin typeface="DM Sans"/>
                <a:ea typeface="DM Sans"/>
                <a:cs typeface="DM Sans"/>
                <a:sym typeface="DM Sans"/>
              </a:defRPr>
            </a:lvl1pPr>
            <a:lvl2pPr lvl="1" algn="r" rtl="0">
              <a:lnSpc>
                <a:spcPct val="100000"/>
              </a:lnSpc>
              <a:spcBef>
                <a:spcPts val="1600"/>
              </a:spcBef>
              <a:spcAft>
                <a:spcPts val="0"/>
              </a:spcAft>
              <a:buNone/>
              <a:defRPr b="1">
                <a:latin typeface="DM Sans"/>
                <a:ea typeface="DM Sans"/>
                <a:cs typeface="DM Sans"/>
                <a:sym typeface="DM Sans"/>
              </a:defRPr>
            </a:lvl2pPr>
            <a:lvl3pPr lvl="2" algn="r" rtl="0">
              <a:lnSpc>
                <a:spcPct val="100000"/>
              </a:lnSpc>
              <a:spcBef>
                <a:spcPts val="1600"/>
              </a:spcBef>
              <a:spcAft>
                <a:spcPts val="0"/>
              </a:spcAft>
              <a:buNone/>
              <a:defRPr b="1">
                <a:latin typeface="DM Sans"/>
                <a:ea typeface="DM Sans"/>
                <a:cs typeface="DM Sans"/>
                <a:sym typeface="DM Sans"/>
              </a:defRPr>
            </a:lvl3pPr>
            <a:lvl4pPr lvl="3" algn="r" rtl="0">
              <a:lnSpc>
                <a:spcPct val="100000"/>
              </a:lnSpc>
              <a:spcBef>
                <a:spcPts val="1600"/>
              </a:spcBef>
              <a:spcAft>
                <a:spcPts val="0"/>
              </a:spcAft>
              <a:buNone/>
              <a:defRPr b="1">
                <a:latin typeface="DM Sans"/>
                <a:ea typeface="DM Sans"/>
                <a:cs typeface="DM Sans"/>
                <a:sym typeface="DM Sans"/>
              </a:defRPr>
            </a:lvl4pPr>
            <a:lvl5pPr lvl="4" algn="r" rtl="0">
              <a:lnSpc>
                <a:spcPct val="100000"/>
              </a:lnSpc>
              <a:spcBef>
                <a:spcPts val="1600"/>
              </a:spcBef>
              <a:spcAft>
                <a:spcPts val="0"/>
              </a:spcAft>
              <a:buNone/>
              <a:defRPr b="1">
                <a:latin typeface="DM Sans"/>
                <a:ea typeface="DM Sans"/>
                <a:cs typeface="DM Sans"/>
                <a:sym typeface="DM Sans"/>
              </a:defRPr>
            </a:lvl5pPr>
            <a:lvl6pPr lvl="5" algn="r" rtl="0">
              <a:lnSpc>
                <a:spcPct val="100000"/>
              </a:lnSpc>
              <a:spcBef>
                <a:spcPts val="1600"/>
              </a:spcBef>
              <a:spcAft>
                <a:spcPts val="0"/>
              </a:spcAft>
              <a:buNone/>
              <a:defRPr b="1">
                <a:latin typeface="DM Sans"/>
                <a:ea typeface="DM Sans"/>
                <a:cs typeface="DM Sans"/>
                <a:sym typeface="DM Sans"/>
              </a:defRPr>
            </a:lvl6pPr>
            <a:lvl7pPr lvl="6" algn="r" rtl="0">
              <a:lnSpc>
                <a:spcPct val="100000"/>
              </a:lnSpc>
              <a:spcBef>
                <a:spcPts val="1600"/>
              </a:spcBef>
              <a:spcAft>
                <a:spcPts val="0"/>
              </a:spcAft>
              <a:buNone/>
              <a:defRPr b="1">
                <a:latin typeface="DM Sans"/>
                <a:ea typeface="DM Sans"/>
                <a:cs typeface="DM Sans"/>
                <a:sym typeface="DM Sans"/>
              </a:defRPr>
            </a:lvl7pPr>
            <a:lvl8pPr lvl="7" algn="r" rtl="0">
              <a:lnSpc>
                <a:spcPct val="100000"/>
              </a:lnSpc>
              <a:spcBef>
                <a:spcPts val="1600"/>
              </a:spcBef>
              <a:spcAft>
                <a:spcPts val="0"/>
              </a:spcAft>
              <a:buNone/>
              <a:defRPr b="1">
                <a:latin typeface="DM Sans"/>
                <a:ea typeface="DM Sans"/>
                <a:cs typeface="DM Sans"/>
                <a:sym typeface="DM Sans"/>
              </a:defRPr>
            </a:lvl8pPr>
            <a:lvl9pPr lvl="8" algn="r" rtl="0">
              <a:lnSpc>
                <a:spcPct val="100000"/>
              </a:lnSpc>
              <a:spcBef>
                <a:spcPts val="1600"/>
              </a:spcBef>
              <a:spcAft>
                <a:spcPts val="1600"/>
              </a:spcAft>
              <a:buNone/>
              <a:defRPr b="1">
                <a:latin typeface="DM Sans"/>
                <a:ea typeface="DM Sans"/>
                <a:cs typeface="DM Sans"/>
                <a:sym typeface="DM Sans"/>
              </a:defRPr>
            </a:lvl9pPr>
          </a:lstStyle>
          <a:p>
            <a:endParaRPr/>
          </a:p>
        </p:txBody>
      </p:sp>
      <p:sp>
        <p:nvSpPr>
          <p:cNvPr id="58" name="Google Shape;58;p5"/>
          <p:cNvSpPr txBox="1">
            <a:spLocks noGrp="1"/>
          </p:cNvSpPr>
          <p:nvPr>
            <p:ph type="subTitle" idx="4"/>
          </p:nvPr>
        </p:nvSpPr>
        <p:spPr>
          <a:xfrm>
            <a:off x="5426900" y="3471975"/>
            <a:ext cx="2997000" cy="40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b="1">
                <a:latin typeface="DM Sans"/>
                <a:ea typeface="DM Sans"/>
                <a:cs typeface="DM Sans"/>
                <a:sym typeface="DM Sans"/>
              </a:defRPr>
            </a:lvl1pPr>
            <a:lvl2pPr lvl="1" algn="r" rtl="0">
              <a:lnSpc>
                <a:spcPct val="100000"/>
              </a:lnSpc>
              <a:spcBef>
                <a:spcPts val="1600"/>
              </a:spcBef>
              <a:spcAft>
                <a:spcPts val="0"/>
              </a:spcAft>
              <a:buNone/>
              <a:defRPr b="1">
                <a:latin typeface="DM Sans"/>
                <a:ea typeface="DM Sans"/>
                <a:cs typeface="DM Sans"/>
                <a:sym typeface="DM Sans"/>
              </a:defRPr>
            </a:lvl2pPr>
            <a:lvl3pPr lvl="2" algn="r" rtl="0">
              <a:lnSpc>
                <a:spcPct val="100000"/>
              </a:lnSpc>
              <a:spcBef>
                <a:spcPts val="1600"/>
              </a:spcBef>
              <a:spcAft>
                <a:spcPts val="0"/>
              </a:spcAft>
              <a:buNone/>
              <a:defRPr b="1">
                <a:latin typeface="DM Sans"/>
                <a:ea typeface="DM Sans"/>
                <a:cs typeface="DM Sans"/>
                <a:sym typeface="DM Sans"/>
              </a:defRPr>
            </a:lvl3pPr>
            <a:lvl4pPr lvl="3" algn="r" rtl="0">
              <a:lnSpc>
                <a:spcPct val="100000"/>
              </a:lnSpc>
              <a:spcBef>
                <a:spcPts val="1600"/>
              </a:spcBef>
              <a:spcAft>
                <a:spcPts val="0"/>
              </a:spcAft>
              <a:buNone/>
              <a:defRPr b="1">
                <a:latin typeface="DM Sans"/>
                <a:ea typeface="DM Sans"/>
                <a:cs typeface="DM Sans"/>
                <a:sym typeface="DM Sans"/>
              </a:defRPr>
            </a:lvl4pPr>
            <a:lvl5pPr lvl="4" algn="r" rtl="0">
              <a:lnSpc>
                <a:spcPct val="100000"/>
              </a:lnSpc>
              <a:spcBef>
                <a:spcPts val="1600"/>
              </a:spcBef>
              <a:spcAft>
                <a:spcPts val="0"/>
              </a:spcAft>
              <a:buNone/>
              <a:defRPr b="1">
                <a:latin typeface="DM Sans"/>
                <a:ea typeface="DM Sans"/>
                <a:cs typeface="DM Sans"/>
                <a:sym typeface="DM Sans"/>
              </a:defRPr>
            </a:lvl5pPr>
            <a:lvl6pPr lvl="5" algn="r" rtl="0">
              <a:lnSpc>
                <a:spcPct val="100000"/>
              </a:lnSpc>
              <a:spcBef>
                <a:spcPts val="1600"/>
              </a:spcBef>
              <a:spcAft>
                <a:spcPts val="0"/>
              </a:spcAft>
              <a:buNone/>
              <a:defRPr b="1">
                <a:latin typeface="DM Sans"/>
                <a:ea typeface="DM Sans"/>
                <a:cs typeface="DM Sans"/>
                <a:sym typeface="DM Sans"/>
              </a:defRPr>
            </a:lvl6pPr>
            <a:lvl7pPr lvl="6" algn="r" rtl="0">
              <a:lnSpc>
                <a:spcPct val="100000"/>
              </a:lnSpc>
              <a:spcBef>
                <a:spcPts val="1600"/>
              </a:spcBef>
              <a:spcAft>
                <a:spcPts val="0"/>
              </a:spcAft>
              <a:buNone/>
              <a:defRPr b="1">
                <a:latin typeface="DM Sans"/>
                <a:ea typeface="DM Sans"/>
                <a:cs typeface="DM Sans"/>
                <a:sym typeface="DM Sans"/>
              </a:defRPr>
            </a:lvl7pPr>
            <a:lvl8pPr lvl="7" algn="r" rtl="0">
              <a:lnSpc>
                <a:spcPct val="100000"/>
              </a:lnSpc>
              <a:spcBef>
                <a:spcPts val="1600"/>
              </a:spcBef>
              <a:spcAft>
                <a:spcPts val="0"/>
              </a:spcAft>
              <a:buNone/>
              <a:defRPr b="1">
                <a:latin typeface="DM Sans"/>
                <a:ea typeface="DM Sans"/>
                <a:cs typeface="DM Sans"/>
                <a:sym typeface="DM Sans"/>
              </a:defRPr>
            </a:lvl8pPr>
            <a:lvl9pPr lvl="8" algn="r" rtl="0">
              <a:lnSpc>
                <a:spcPct val="100000"/>
              </a:lnSpc>
              <a:spcBef>
                <a:spcPts val="1600"/>
              </a:spcBef>
              <a:spcAft>
                <a:spcPts val="1600"/>
              </a:spcAft>
              <a:buNone/>
              <a:defRPr b="1">
                <a:latin typeface="DM Sans"/>
                <a:ea typeface="DM Sans"/>
                <a:cs typeface="DM Sans"/>
                <a:sym typeface="DM Sans"/>
              </a:defRPr>
            </a:lvl9pPr>
          </a:lstStyle>
          <a:p>
            <a:endParaRPr/>
          </a:p>
        </p:txBody>
      </p:sp>
      <p:grpSp>
        <p:nvGrpSpPr>
          <p:cNvPr id="59" name="Google Shape;59;p5"/>
          <p:cNvGrpSpPr/>
          <p:nvPr/>
        </p:nvGrpSpPr>
        <p:grpSpPr>
          <a:xfrm>
            <a:off x="693318" y="609711"/>
            <a:ext cx="4242637" cy="1707584"/>
            <a:chOff x="3982947" y="764924"/>
            <a:chExt cx="4402902" cy="1772088"/>
          </a:xfrm>
        </p:grpSpPr>
        <p:sp>
          <p:nvSpPr>
            <p:cNvPr id="60" name="Google Shape;60;p5"/>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3681725" y="2571746"/>
            <a:ext cx="4742100" cy="1053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4" name="Google Shape;114;p9"/>
          <p:cNvSpPr txBox="1">
            <a:spLocks noGrp="1"/>
          </p:cNvSpPr>
          <p:nvPr>
            <p:ph type="subTitle" idx="1"/>
          </p:nvPr>
        </p:nvSpPr>
        <p:spPr>
          <a:xfrm>
            <a:off x="3681936" y="3625646"/>
            <a:ext cx="4742100" cy="70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5" name="Google Shape;115;p9"/>
          <p:cNvSpPr txBox="1">
            <a:spLocks noGrp="1"/>
          </p:cNvSpPr>
          <p:nvPr>
            <p:ph type="title" idx="2" hasCustomPrompt="1"/>
          </p:nvPr>
        </p:nvSpPr>
        <p:spPr>
          <a:xfrm>
            <a:off x="1664950" y="759325"/>
            <a:ext cx="2100300" cy="1232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6000"/>
            </a:lvl1pPr>
            <a:lvl2pPr lvl="1" algn="r" rtl="0">
              <a:spcBef>
                <a:spcPts val="0"/>
              </a:spcBef>
              <a:spcAft>
                <a:spcPts val="0"/>
              </a:spcAft>
              <a:buSzPts val="4800"/>
              <a:buFont typeface="DM Sans"/>
              <a:buNone/>
              <a:defRPr sz="4800">
                <a:latin typeface="DM Sans"/>
                <a:ea typeface="DM Sans"/>
                <a:cs typeface="DM Sans"/>
                <a:sym typeface="DM Sans"/>
              </a:defRPr>
            </a:lvl2pPr>
            <a:lvl3pPr lvl="2" algn="r" rtl="0">
              <a:spcBef>
                <a:spcPts val="0"/>
              </a:spcBef>
              <a:spcAft>
                <a:spcPts val="0"/>
              </a:spcAft>
              <a:buSzPts val="4800"/>
              <a:buFont typeface="DM Sans"/>
              <a:buNone/>
              <a:defRPr sz="4800">
                <a:latin typeface="DM Sans"/>
                <a:ea typeface="DM Sans"/>
                <a:cs typeface="DM Sans"/>
                <a:sym typeface="DM Sans"/>
              </a:defRPr>
            </a:lvl3pPr>
            <a:lvl4pPr lvl="3" algn="r" rtl="0">
              <a:spcBef>
                <a:spcPts val="0"/>
              </a:spcBef>
              <a:spcAft>
                <a:spcPts val="0"/>
              </a:spcAft>
              <a:buSzPts val="4800"/>
              <a:buFont typeface="DM Sans"/>
              <a:buNone/>
              <a:defRPr sz="4800">
                <a:latin typeface="DM Sans"/>
                <a:ea typeface="DM Sans"/>
                <a:cs typeface="DM Sans"/>
                <a:sym typeface="DM Sans"/>
              </a:defRPr>
            </a:lvl4pPr>
            <a:lvl5pPr lvl="4" algn="r" rtl="0">
              <a:spcBef>
                <a:spcPts val="0"/>
              </a:spcBef>
              <a:spcAft>
                <a:spcPts val="0"/>
              </a:spcAft>
              <a:buSzPts val="4800"/>
              <a:buFont typeface="DM Sans"/>
              <a:buNone/>
              <a:defRPr sz="4800">
                <a:latin typeface="DM Sans"/>
                <a:ea typeface="DM Sans"/>
                <a:cs typeface="DM Sans"/>
                <a:sym typeface="DM Sans"/>
              </a:defRPr>
            </a:lvl5pPr>
            <a:lvl6pPr lvl="5" algn="r" rtl="0">
              <a:spcBef>
                <a:spcPts val="0"/>
              </a:spcBef>
              <a:spcAft>
                <a:spcPts val="0"/>
              </a:spcAft>
              <a:buSzPts val="4800"/>
              <a:buFont typeface="DM Sans"/>
              <a:buNone/>
              <a:defRPr sz="4800">
                <a:latin typeface="DM Sans"/>
                <a:ea typeface="DM Sans"/>
                <a:cs typeface="DM Sans"/>
                <a:sym typeface="DM Sans"/>
              </a:defRPr>
            </a:lvl6pPr>
            <a:lvl7pPr lvl="6" algn="r" rtl="0">
              <a:spcBef>
                <a:spcPts val="0"/>
              </a:spcBef>
              <a:spcAft>
                <a:spcPts val="0"/>
              </a:spcAft>
              <a:buSzPts val="4800"/>
              <a:buFont typeface="DM Sans"/>
              <a:buNone/>
              <a:defRPr sz="4800">
                <a:latin typeface="DM Sans"/>
                <a:ea typeface="DM Sans"/>
                <a:cs typeface="DM Sans"/>
                <a:sym typeface="DM Sans"/>
              </a:defRPr>
            </a:lvl7pPr>
            <a:lvl8pPr lvl="7" algn="r" rtl="0">
              <a:spcBef>
                <a:spcPts val="0"/>
              </a:spcBef>
              <a:spcAft>
                <a:spcPts val="0"/>
              </a:spcAft>
              <a:buSzPts val="4800"/>
              <a:buFont typeface="DM Sans"/>
              <a:buNone/>
              <a:defRPr sz="4800">
                <a:latin typeface="DM Sans"/>
                <a:ea typeface="DM Sans"/>
                <a:cs typeface="DM Sans"/>
                <a:sym typeface="DM Sans"/>
              </a:defRPr>
            </a:lvl8pPr>
            <a:lvl9pPr lvl="8" algn="r" rtl="0">
              <a:spcBef>
                <a:spcPts val="0"/>
              </a:spcBef>
              <a:spcAft>
                <a:spcPts val="0"/>
              </a:spcAft>
              <a:buSzPts val="4800"/>
              <a:buFont typeface="DM Sans"/>
              <a:buNone/>
              <a:defRPr sz="4800">
                <a:latin typeface="DM Sans"/>
                <a:ea typeface="DM Sans"/>
                <a:cs typeface="DM Sans"/>
                <a:sym typeface="DM Sans"/>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BLANK_1">
    <p:bg>
      <p:bgPr>
        <a:solidFill>
          <a:schemeClr val="dk1"/>
        </a:solidFill>
        <a:effectLst/>
      </p:bgPr>
    </p:bg>
    <p:spTree>
      <p:nvGrpSpPr>
        <p:cNvPr id="1" name="Shape 150"/>
        <p:cNvGrpSpPr/>
        <p:nvPr/>
      </p:nvGrpSpPr>
      <p:grpSpPr>
        <a:xfrm>
          <a:off x="0" y="0"/>
          <a:ext cx="0" cy="0"/>
          <a:chOff x="0" y="0"/>
          <a:chExt cx="0" cy="0"/>
        </a:xfrm>
      </p:grpSpPr>
      <p:sp>
        <p:nvSpPr>
          <p:cNvPr id="151" name="Google Shape;151;p13"/>
          <p:cNvSpPr txBox="1">
            <a:spLocks noGrp="1"/>
          </p:cNvSpPr>
          <p:nvPr>
            <p:ph type="body" idx="1"/>
          </p:nvPr>
        </p:nvSpPr>
        <p:spPr>
          <a:xfrm>
            <a:off x="720000" y="1249325"/>
            <a:ext cx="7703700" cy="320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2" name="Google Shape;152;p13"/>
          <p:cNvSpPr txBox="1">
            <a:spLocks noGrp="1"/>
          </p:cNvSpPr>
          <p:nvPr>
            <p:ph type="ctrTitle"/>
          </p:nvPr>
        </p:nvSpPr>
        <p:spPr>
          <a:xfrm>
            <a:off x="2101161" y="359450"/>
            <a:ext cx="63228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
    <p:bg>
      <p:bgPr>
        <a:solidFill>
          <a:schemeClr val="dk1"/>
        </a:solidFill>
        <a:effectLst/>
      </p:bgPr>
    </p:bg>
    <p:spTree>
      <p:nvGrpSpPr>
        <p:cNvPr id="1" name="Shape 181"/>
        <p:cNvGrpSpPr/>
        <p:nvPr/>
      </p:nvGrpSpPr>
      <p:grpSpPr>
        <a:xfrm>
          <a:off x="0" y="0"/>
          <a:ext cx="0" cy="0"/>
          <a:chOff x="0" y="0"/>
          <a:chExt cx="0" cy="0"/>
        </a:xfrm>
      </p:grpSpPr>
      <p:grpSp>
        <p:nvGrpSpPr>
          <p:cNvPr id="182" name="Google Shape;182;p15"/>
          <p:cNvGrpSpPr/>
          <p:nvPr/>
        </p:nvGrpSpPr>
        <p:grpSpPr>
          <a:xfrm>
            <a:off x="-7091" y="2220518"/>
            <a:ext cx="9151065" cy="2922962"/>
            <a:chOff x="-7091" y="2220518"/>
            <a:chExt cx="9151065" cy="2922962"/>
          </a:xfrm>
        </p:grpSpPr>
        <p:sp>
          <p:nvSpPr>
            <p:cNvPr id="183" name="Google Shape;183;p15"/>
            <p:cNvSpPr/>
            <p:nvPr/>
          </p:nvSpPr>
          <p:spPr>
            <a:xfrm rot="10800000" flipH="1">
              <a:off x="-7091" y="2220518"/>
              <a:ext cx="9151065" cy="2922962"/>
            </a:xfrm>
            <a:custGeom>
              <a:avLst/>
              <a:gdLst/>
              <a:ahLst/>
              <a:cxnLst/>
              <a:rect l="l" t="t" r="r" b="b"/>
              <a:pathLst>
                <a:path w="29260" h="9346" extrusionOk="0">
                  <a:moveTo>
                    <a:pt x="0" y="1"/>
                  </a:moveTo>
                  <a:lnTo>
                    <a:pt x="0" y="2717"/>
                  </a:lnTo>
                  <a:cubicBezTo>
                    <a:pt x="331" y="2833"/>
                    <a:pt x="706" y="2904"/>
                    <a:pt x="1072" y="2976"/>
                  </a:cubicBezTo>
                  <a:cubicBezTo>
                    <a:pt x="1456" y="3036"/>
                    <a:pt x="1840" y="3061"/>
                    <a:pt x="2223" y="3061"/>
                  </a:cubicBezTo>
                  <a:cubicBezTo>
                    <a:pt x="3480" y="3061"/>
                    <a:pt x="4733" y="2798"/>
                    <a:pt x="5986" y="2681"/>
                  </a:cubicBezTo>
                  <a:cubicBezTo>
                    <a:pt x="6301" y="2652"/>
                    <a:pt x="6622" y="2635"/>
                    <a:pt x="6943" y="2635"/>
                  </a:cubicBezTo>
                  <a:cubicBezTo>
                    <a:pt x="8294" y="2635"/>
                    <a:pt x="9651" y="2931"/>
                    <a:pt x="10641" y="3834"/>
                  </a:cubicBezTo>
                  <a:cubicBezTo>
                    <a:pt x="12017" y="5138"/>
                    <a:pt x="12240" y="7372"/>
                    <a:pt x="13732" y="8524"/>
                  </a:cubicBezTo>
                  <a:cubicBezTo>
                    <a:pt x="14410" y="9066"/>
                    <a:pt x="15265" y="9279"/>
                    <a:pt x="16140" y="9279"/>
                  </a:cubicBezTo>
                  <a:cubicBezTo>
                    <a:pt x="16707" y="9279"/>
                    <a:pt x="17283" y="9190"/>
                    <a:pt x="17824" y="9042"/>
                  </a:cubicBezTo>
                  <a:cubicBezTo>
                    <a:pt x="19209" y="8676"/>
                    <a:pt x="20468" y="7970"/>
                    <a:pt x="21808" y="7443"/>
                  </a:cubicBezTo>
                  <a:cubicBezTo>
                    <a:pt x="22667" y="7102"/>
                    <a:pt x="23623" y="6838"/>
                    <a:pt x="24559" y="6838"/>
                  </a:cubicBezTo>
                  <a:cubicBezTo>
                    <a:pt x="25044" y="6838"/>
                    <a:pt x="25523" y="6909"/>
                    <a:pt x="25981" y="7077"/>
                  </a:cubicBezTo>
                  <a:cubicBezTo>
                    <a:pt x="26874" y="7407"/>
                    <a:pt x="27616" y="8042"/>
                    <a:pt x="28366" y="8676"/>
                  </a:cubicBezTo>
                  <a:cubicBezTo>
                    <a:pt x="28661" y="8899"/>
                    <a:pt x="28956" y="9123"/>
                    <a:pt x="29260" y="9346"/>
                  </a:cubicBezTo>
                  <a:lnTo>
                    <a:pt x="29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5"/>
            <p:cNvGrpSpPr/>
            <p:nvPr/>
          </p:nvGrpSpPr>
          <p:grpSpPr>
            <a:xfrm>
              <a:off x="720053" y="4703864"/>
              <a:ext cx="545456" cy="283819"/>
              <a:chOff x="510100" y="3797400"/>
              <a:chExt cx="734225" cy="821950"/>
            </a:xfrm>
          </p:grpSpPr>
          <p:sp>
            <p:nvSpPr>
              <p:cNvPr id="185" name="Google Shape;185;p15"/>
              <p:cNvSpPr/>
              <p:nvPr/>
            </p:nvSpPr>
            <p:spPr>
              <a:xfrm>
                <a:off x="510100" y="3797400"/>
                <a:ext cx="481800" cy="42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963525" y="4371550"/>
                <a:ext cx="280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 name="Google Shape;187;p15"/>
          <p:cNvSpPr txBox="1">
            <a:spLocks noGrp="1"/>
          </p:cNvSpPr>
          <p:nvPr>
            <p:ph type="ctrTitle"/>
          </p:nvPr>
        </p:nvSpPr>
        <p:spPr>
          <a:xfrm>
            <a:off x="2101161" y="359450"/>
            <a:ext cx="63228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8" name="Google Shape;188;p15"/>
          <p:cNvSpPr txBox="1">
            <a:spLocks noGrp="1"/>
          </p:cNvSpPr>
          <p:nvPr>
            <p:ph type="ctrTitle" idx="2"/>
          </p:nvPr>
        </p:nvSpPr>
        <p:spPr>
          <a:xfrm>
            <a:off x="978501" y="2940950"/>
            <a:ext cx="16371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DM Sans"/>
              <a:buNone/>
              <a:defRPr sz="1800">
                <a:latin typeface="DM Sans"/>
                <a:ea typeface="DM Sans"/>
                <a:cs typeface="DM Sans"/>
                <a:sym typeface="DM Sans"/>
              </a:defRPr>
            </a:lvl2pPr>
            <a:lvl3pPr lvl="2" algn="ctr" rtl="0">
              <a:spcBef>
                <a:spcPts val="0"/>
              </a:spcBef>
              <a:spcAft>
                <a:spcPts val="0"/>
              </a:spcAft>
              <a:buSzPts val="1800"/>
              <a:buFont typeface="DM Sans"/>
              <a:buNone/>
              <a:defRPr sz="1800">
                <a:latin typeface="DM Sans"/>
                <a:ea typeface="DM Sans"/>
                <a:cs typeface="DM Sans"/>
                <a:sym typeface="DM Sans"/>
              </a:defRPr>
            </a:lvl3pPr>
            <a:lvl4pPr lvl="3" algn="ctr" rtl="0">
              <a:spcBef>
                <a:spcPts val="0"/>
              </a:spcBef>
              <a:spcAft>
                <a:spcPts val="0"/>
              </a:spcAft>
              <a:buSzPts val="1800"/>
              <a:buFont typeface="DM Sans"/>
              <a:buNone/>
              <a:defRPr sz="1800">
                <a:latin typeface="DM Sans"/>
                <a:ea typeface="DM Sans"/>
                <a:cs typeface="DM Sans"/>
                <a:sym typeface="DM Sans"/>
              </a:defRPr>
            </a:lvl4pPr>
            <a:lvl5pPr lvl="4" algn="ctr" rtl="0">
              <a:spcBef>
                <a:spcPts val="0"/>
              </a:spcBef>
              <a:spcAft>
                <a:spcPts val="0"/>
              </a:spcAft>
              <a:buSzPts val="1800"/>
              <a:buFont typeface="DM Sans"/>
              <a:buNone/>
              <a:defRPr sz="1800">
                <a:latin typeface="DM Sans"/>
                <a:ea typeface="DM Sans"/>
                <a:cs typeface="DM Sans"/>
                <a:sym typeface="DM Sans"/>
              </a:defRPr>
            </a:lvl5pPr>
            <a:lvl6pPr lvl="5" algn="ctr" rtl="0">
              <a:spcBef>
                <a:spcPts val="0"/>
              </a:spcBef>
              <a:spcAft>
                <a:spcPts val="0"/>
              </a:spcAft>
              <a:buSzPts val="1800"/>
              <a:buFont typeface="DM Sans"/>
              <a:buNone/>
              <a:defRPr sz="1800">
                <a:latin typeface="DM Sans"/>
                <a:ea typeface="DM Sans"/>
                <a:cs typeface="DM Sans"/>
                <a:sym typeface="DM Sans"/>
              </a:defRPr>
            </a:lvl6pPr>
            <a:lvl7pPr lvl="6" algn="ctr" rtl="0">
              <a:spcBef>
                <a:spcPts val="0"/>
              </a:spcBef>
              <a:spcAft>
                <a:spcPts val="0"/>
              </a:spcAft>
              <a:buSzPts val="1800"/>
              <a:buFont typeface="DM Sans"/>
              <a:buNone/>
              <a:defRPr sz="1800">
                <a:latin typeface="DM Sans"/>
                <a:ea typeface="DM Sans"/>
                <a:cs typeface="DM Sans"/>
                <a:sym typeface="DM Sans"/>
              </a:defRPr>
            </a:lvl7pPr>
            <a:lvl8pPr lvl="7" algn="ctr" rtl="0">
              <a:spcBef>
                <a:spcPts val="0"/>
              </a:spcBef>
              <a:spcAft>
                <a:spcPts val="0"/>
              </a:spcAft>
              <a:buSzPts val="1800"/>
              <a:buFont typeface="DM Sans"/>
              <a:buNone/>
              <a:defRPr sz="1800">
                <a:latin typeface="DM Sans"/>
                <a:ea typeface="DM Sans"/>
                <a:cs typeface="DM Sans"/>
                <a:sym typeface="DM Sans"/>
              </a:defRPr>
            </a:lvl8pPr>
            <a:lvl9pPr lvl="8" algn="ctr" rtl="0">
              <a:spcBef>
                <a:spcPts val="0"/>
              </a:spcBef>
              <a:spcAft>
                <a:spcPts val="0"/>
              </a:spcAft>
              <a:buSzPts val="1800"/>
              <a:buFont typeface="DM Sans"/>
              <a:buNone/>
              <a:defRPr sz="1800">
                <a:latin typeface="DM Sans"/>
                <a:ea typeface="DM Sans"/>
                <a:cs typeface="DM Sans"/>
                <a:sym typeface="DM Sans"/>
              </a:defRPr>
            </a:lvl9pPr>
          </a:lstStyle>
          <a:p>
            <a:endParaRPr/>
          </a:p>
        </p:txBody>
      </p:sp>
      <p:sp>
        <p:nvSpPr>
          <p:cNvPr id="189" name="Google Shape;189;p15"/>
          <p:cNvSpPr txBox="1">
            <a:spLocks noGrp="1"/>
          </p:cNvSpPr>
          <p:nvPr>
            <p:ph type="subTitle" idx="1"/>
          </p:nvPr>
        </p:nvSpPr>
        <p:spPr>
          <a:xfrm>
            <a:off x="720050" y="3312925"/>
            <a:ext cx="2154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2"/>
                </a:solidFill>
              </a:defRPr>
            </a:lvl1pPr>
            <a:lvl2pPr lvl="1" algn="ctr" rtl="0">
              <a:lnSpc>
                <a:spcPct val="100000"/>
              </a:lnSpc>
              <a:spcBef>
                <a:spcPts val="1600"/>
              </a:spcBef>
              <a:spcAft>
                <a:spcPts val="0"/>
              </a:spcAft>
              <a:buNone/>
              <a:defRPr sz="1400">
                <a:solidFill>
                  <a:schemeClr val="dk2"/>
                </a:solidFill>
              </a:defRPr>
            </a:lvl2pPr>
            <a:lvl3pPr lvl="2" algn="ctr" rtl="0">
              <a:lnSpc>
                <a:spcPct val="100000"/>
              </a:lnSpc>
              <a:spcBef>
                <a:spcPts val="1600"/>
              </a:spcBef>
              <a:spcAft>
                <a:spcPts val="0"/>
              </a:spcAft>
              <a:buNone/>
              <a:defRPr sz="1400">
                <a:solidFill>
                  <a:schemeClr val="dk2"/>
                </a:solidFill>
              </a:defRPr>
            </a:lvl3pPr>
            <a:lvl4pPr lvl="3" algn="ctr" rtl="0">
              <a:lnSpc>
                <a:spcPct val="100000"/>
              </a:lnSpc>
              <a:spcBef>
                <a:spcPts val="1600"/>
              </a:spcBef>
              <a:spcAft>
                <a:spcPts val="0"/>
              </a:spcAft>
              <a:buNone/>
              <a:defRPr sz="1400">
                <a:solidFill>
                  <a:schemeClr val="dk2"/>
                </a:solidFill>
              </a:defRPr>
            </a:lvl4pPr>
            <a:lvl5pPr lvl="4" algn="ctr" rtl="0">
              <a:lnSpc>
                <a:spcPct val="100000"/>
              </a:lnSpc>
              <a:spcBef>
                <a:spcPts val="1600"/>
              </a:spcBef>
              <a:spcAft>
                <a:spcPts val="0"/>
              </a:spcAft>
              <a:buNone/>
              <a:defRPr sz="1400">
                <a:solidFill>
                  <a:schemeClr val="dk2"/>
                </a:solidFill>
              </a:defRPr>
            </a:lvl5pPr>
            <a:lvl6pPr lvl="5" algn="ctr" rtl="0">
              <a:lnSpc>
                <a:spcPct val="100000"/>
              </a:lnSpc>
              <a:spcBef>
                <a:spcPts val="1600"/>
              </a:spcBef>
              <a:spcAft>
                <a:spcPts val="0"/>
              </a:spcAft>
              <a:buNone/>
              <a:defRPr sz="1400">
                <a:solidFill>
                  <a:schemeClr val="dk2"/>
                </a:solidFill>
              </a:defRPr>
            </a:lvl6pPr>
            <a:lvl7pPr lvl="6" algn="ctr" rtl="0">
              <a:lnSpc>
                <a:spcPct val="100000"/>
              </a:lnSpc>
              <a:spcBef>
                <a:spcPts val="1600"/>
              </a:spcBef>
              <a:spcAft>
                <a:spcPts val="0"/>
              </a:spcAft>
              <a:buNone/>
              <a:defRPr sz="1400">
                <a:solidFill>
                  <a:schemeClr val="dk2"/>
                </a:solidFill>
              </a:defRPr>
            </a:lvl7pPr>
            <a:lvl8pPr lvl="7" algn="ctr" rtl="0">
              <a:lnSpc>
                <a:spcPct val="100000"/>
              </a:lnSpc>
              <a:spcBef>
                <a:spcPts val="1600"/>
              </a:spcBef>
              <a:spcAft>
                <a:spcPts val="0"/>
              </a:spcAft>
              <a:buNone/>
              <a:defRPr sz="1400">
                <a:solidFill>
                  <a:schemeClr val="dk2"/>
                </a:solidFill>
              </a:defRPr>
            </a:lvl8pPr>
            <a:lvl9pPr lvl="8" algn="ctr" rtl="0">
              <a:lnSpc>
                <a:spcPct val="100000"/>
              </a:lnSpc>
              <a:spcBef>
                <a:spcPts val="1600"/>
              </a:spcBef>
              <a:spcAft>
                <a:spcPts val="1600"/>
              </a:spcAft>
              <a:buNone/>
              <a:defRPr sz="1400">
                <a:solidFill>
                  <a:schemeClr val="dk2"/>
                </a:solidFill>
              </a:defRPr>
            </a:lvl9pPr>
          </a:lstStyle>
          <a:p>
            <a:endParaRPr/>
          </a:p>
        </p:txBody>
      </p:sp>
      <p:sp>
        <p:nvSpPr>
          <p:cNvPr id="190" name="Google Shape;190;p15"/>
          <p:cNvSpPr txBox="1">
            <a:spLocks noGrp="1"/>
          </p:cNvSpPr>
          <p:nvPr>
            <p:ph type="ctrTitle" idx="3"/>
          </p:nvPr>
        </p:nvSpPr>
        <p:spPr>
          <a:xfrm>
            <a:off x="3758274" y="2940950"/>
            <a:ext cx="16371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DM Sans"/>
              <a:buNone/>
              <a:defRPr sz="1800">
                <a:latin typeface="DM Sans"/>
                <a:ea typeface="DM Sans"/>
                <a:cs typeface="DM Sans"/>
                <a:sym typeface="DM Sans"/>
              </a:defRPr>
            </a:lvl2pPr>
            <a:lvl3pPr lvl="2" algn="ctr" rtl="0">
              <a:spcBef>
                <a:spcPts val="0"/>
              </a:spcBef>
              <a:spcAft>
                <a:spcPts val="0"/>
              </a:spcAft>
              <a:buSzPts val="1800"/>
              <a:buFont typeface="DM Sans"/>
              <a:buNone/>
              <a:defRPr sz="1800">
                <a:latin typeface="DM Sans"/>
                <a:ea typeface="DM Sans"/>
                <a:cs typeface="DM Sans"/>
                <a:sym typeface="DM Sans"/>
              </a:defRPr>
            </a:lvl3pPr>
            <a:lvl4pPr lvl="3" algn="ctr" rtl="0">
              <a:spcBef>
                <a:spcPts val="0"/>
              </a:spcBef>
              <a:spcAft>
                <a:spcPts val="0"/>
              </a:spcAft>
              <a:buSzPts val="1800"/>
              <a:buFont typeface="DM Sans"/>
              <a:buNone/>
              <a:defRPr sz="1800">
                <a:latin typeface="DM Sans"/>
                <a:ea typeface="DM Sans"/>
                <a:cs typeface="DM Sans"/>
                <a:sym typeface="DM Sans"/>
              </a:defRPr>
            </a:lvl4pPr>
            <a:lvl5pPr lvl="4" algn="ctr" rtl="0">
              <a:spcBef>
                <a:spcPts val="0"/>
              </a:spcBef>
              <a:spcAft>
                <a:spcPts val="0"/>
              </a:spcAft>
              <a:buSzPts val="1800"/>
              <a:buFont typeface="DM Sans"/>
              <a:buNone/>
              <a:defRPr sz="1800">
                <a:latin typeface="DM Sans"/>
                <a:ea typeface="DM Sans"/>
                <a:cs typeface="DM Sans"/>
                <a:sym typeface="DM Sans"/>
              </a:defRPr>
            </a:lvl5pPr>
            <a:lvl6pPr lvl="5" algn="ctr" rtl="0">
              <a:spcBef>
                <a:spcPts val="0"/>
              </a:spcBef>
              <a:spcAft>
                <a:spcPts val="0"/>
              </a:spcAft>
              <a:buSzPts val="1800"/>
              <a:buFont typeface="DM Sans"/>
              <a:buNone/>
              <a:defRPr sz="1800">
                <a:latin typeface="DM Sans"/>
                <a:ea typeface="DM Sans"/>
                <a:cs typeface="DM Sans"/>
                <a:sym typeface="DM Sans"/>
              </a:defRPr>
            </a:lvl6pPr>
            <a:lvl7pPr lvl="6" algn="ctr" rtl="0">
              <a:spcBef>
                <a:spcPts val="0"/>
              </a:spcBef>
              <a:spcAft>
                <a:spcPts val="0"/>
              </a:spcAft>
              <a:buSzPts val="1800"/>
              <a:buFont typeface="DM Sans"/>
              <a:buNone/>
              <a:defRPr sz="1800">
                <a:latin typeface="DM Sans"/>
                <a:ea typeface="DM Sans"/>
                <a:cs typeface="DM Sans"/>
                <a:sym typeface="DM Sans"/>
              </a:defRPr>
            </a:lvl7pPr>
            <a:lvl8pPr lvl="7" algn="ctr" rtl="0">
              <a:spcBef>
                <a:spcPts val="0"/>
              </a:spcBef>
              <a:spcAft>
                <a:spcPts val="0"/>
              </a:spcAft>
              <a:buSzPts val="1800"/>
              <a:buFont typeface="DM Sans"/>
              <a:buNone/>
              <a:defRPr sz="1800">
                <a:latin typeface="DM Sans"/>
                <a:ea typeface="DM Sans"/>
                <a:cs typeface="DM Sans"/>
                <a:sym typeface="DM Sans"/>
              </a:defRPr>
            </a:lvl8pPr>
            <a:lvl9pPr lvl="8" algn="ctr" rtl="0">
              <a:spcBef>
                <a:spcPts val="0"/>
              </a:spcBef>
              <a:spcAft>
                <a:spcPts val="0"/>
              </a:spcAft>
              <a:buSzPts val="1800"/>
              <a:buFont typeface="DM Sans"/>
              <a:buNone/>
              <a:defRPr sz="1800">
                <a:latin typeface="DM Sans"/>
                <a:ea typeface="DM Sans"/>
                <a:cs typeface="DM Sans"/>
                <a:sym typeface="DM Sans"/>
              </a:defRPr>
            </a:lvl9pPr>
          </a:lstStyle>
          <a:p>
            <a:endParaRPr/>
          </a:p>
        </p:txBody>
      </p:sp>
      <p:sp>
        <p:nvSpPr>
          <p:cNvPr id="191" name="Google Shape;191;p15"/>
          <p:cNvSpPr txBox="1">
            <a:spLocks noGrp="1"/>
          </p:cNvSpPr>
          <p:nvPr>
            <p:ph type="subTitle" idx="4"/>
          </p:nvPr>
        </p:nvSpPr>
        <p:spPr>
          <a:xfrm>
            <a:off x="3494963" y="3312925"/>
            <a:ext cx="2154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2"/>
                </a:solidFill>
              </a:defRPr>
            </a:lvl1pPr>
            <a:lvl2pPr lvl="1" algn="ctr" rtl="0">
              <a:lnSpc>
                <a:spcPct val="100000"/>
              </a:lnSpc>
              <a:spcBef>
                <a:spcPts val="1600"/>
              </a:spcBef>
              <a:spcAft>
                <a:spcPts val="0"/>
              </a:spcAft>
              <a:buNone/>
              <a:defRPr sz="1400">
                <a:solidFill>
                  <a:schemeClr val="dk2"/>
                </a:solidFill>
              </a:defRPr>
            </a:lvl2pPr>
            <a:lvl3pPr lvl="2" algn="ctr" rtl="0">
              <a:lnSpc>
                <a:spcPct val="100000"/>
              </a:lnSpc>
              <a:spcBef>
                <a:spcPts val="1600"/>
              </a:spcBef>
              <a:spcAft>
                <a:spcPts val="0"/>
              </a:spcAft>
              <a:buNone/>
              <a:defRPr sz="1400">
                <a:solidFill>
                  <a:schemeClr val="dk2"/>
                </a:solidFill>
              </a:defRPr>
            </a:lvl3pPr>
            <a:lvl4pPr lvl="3" algn="ctr" rtl="0">
              <a:lnSpc>
                <a:spcPct val="100000"/>
              </a:lnSpc>
              <a:spcBef>
                <a:spcPts val="1600"/>
              </a:spcBef>
              <a:spcAft>
                <a:spcPts val="0"/>
              </a:spcAft>
              <a:buNone/>
              <a:defRPr sz="1400">
                <a:solidFill>
                  <a:schemeClr val="dk2"/>
                </a:solidFill>
              </a:defRPr>
            </a:lvl4pPr>
            <a:lvl5pPr lvl="4" algn="ctr" rtl="0">
              <a:lnSpc>
                <a:spcPct val="100000"/>
              </a:lnSpc>
              <a:spcBef>
                <a:spcPts val="1600"/>
              </a:spcBef>
              <a:spcAft>
                <a:spcPts val="0"/>
              </a:spcAft>
              <a:buNone/>
              <a:defRPr sz="1400">
                <a:solidFill>
                  <a:schemeClr val="dk2"/>
                </a:solidFill>
              </a:defRPr>
            </a:lvl5pPr>
            <a:lvl6pPr lvl="5" algn="ctr" rtl="0">
              <a:lnSpc>
                <a:spcPct val="100000"/>
              </a:lnSpc>
              <a:spcBef>
                <a:spcPts val="1600"/>
              </a:spcBef>
              <a:spcAft>
                <a:spcPts val="0"/>
              </a:spcAft>
              <a:buNone/>
              <a:defRPr sz="1400">
                <a:solidFill>
                  <a:schemeClr val="dk2"/>
                </a:solidFill>
              </a:defRPr>
            </a:lvl6pPr>
            <a:lvl7pPr lvl="6" algn="ctr" rtl="0">
              <a:lnSpc>
                <a:spcPct val="100000"/>
              </a:lnSpc>
              <a:spcBef>
                <a:spcPts val="1600"/>
              </a:spcBef>
              <a:spcAft>
                <a:spcPts val="0"/>
              </a:spcAft>
              <a:buNone/>
              <a:defRPr sz="1400">
                <a:solidFill>
                  <a:schemeClr val="dk2"/>
                </a:solidFill>
              </a:defRPr>
            </a:lvl7pPr>
            <a:lvl8pPr lvl="7" algn="ctr" rtl="0">
              <a:lnSpc>
                <a:spcPct val="100000"/>
              </a:lnSpc>
              <a:spcBef>
                <a:spcPts val="1600"/>
              </a:spcBef>
              <a:spcAft>
                <a:spcPts val="0"/>
              </a:spcAft>
              <a:buNone/>
              <a:defRPr sz="1400">
                <a:solidFill>
                  <a:schemeClr val="dk2"/>
                </a:solidFill>
              </a:defRPr>
            </a:lvl8pPr>
            <a:lvl9pPr lvl="8" algn="ctr" rtl="0">
              <a:lnSpc>
                <a:spcPct val="100000"/>
              </a:lnSpc>
              <a:spcBef>
                <a:spcPts val="1600"/>
              </a:spcBef>
              <a:spcAft>
                <a:spcPts val="1600"/>
              </a:spcAft>
              <a:buNone/>
              <a:defRPr sz="1400">
                <a:solidFill>
                  <a:schemeClr val="dk2"/>
                </a:solidFill>
              </a:defRPr>
            </a:lvl9pPr>
          </a:lstStyle>
          <a:p>
            <a:endParaRPr/>
          </a:p>
        </p:txBody>
      </p:sp>
      <p:sp>
        <p:nvSpPr>
          <p:cNvPr id="192" name="Google Shape;192;p15"/>
          <p:cNvSpPr txBox="1">
            <a:spLocks noGrp="1"/>
          </p:cNvSpPr>
          <p:nvPr>
            <p:ph type="ctrTitle" idx="5"/>
          </p:nvPr>
        </p:nvSpPr>
        <p:spPr>
          <a:xfrm>
            <a:off x="6538050" y="2940950"/>
            <a:ext cx="1637100" cy="4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DM Sans"/>
              <a:buNone/>
              <a:defRPr sz="1800">
                <a:latin typeface="DM Sans"/>
                <a:ea typeface="DM Sans"/>
                <a:cs typeface="DM Sans"/>
                <a:sym typeface="DM Sans"/>
              </a:defRPr>
            </a:lvl2pPr>
            <a:lvl3pPr lvl="2" algn="ctr" rtl="0">
              <a:spcBef>
                <a:spcPts val="0"/>
              </a:spcBef>
              <a:spcAft>
                <a:spcPts val="0"/>
              </a:spcAft>
              <a:buSzPts val="1800"/>
              <a:buFont typeface="DM Sans"/>
              <a:buNone/>
              <a:defRPr sz="1800">
                <a:latin typeface="DM Sans"/>
                <a:ea typeface="DM Sans"/>
                <a:cs typeface="DM Sans"/>
                <a:sym typeface="DM Sans"/>
              </a:defRPr>
            </a:lvl3pPr>
            <a:lvl4pPr lvl="3" algn="ctr" rtl="0">
              <a:spcBef>
                <a:spcPts val="0"/>
              </a:spcBef>
              <a:spcAft>
                <a:spcPts val="0"/>
              </a:spcAft>
              <a:buSzPts val="1800"/>
              <a:buFont typeface="DM Sans"/>
              <a:buNone/>
              <a:defRPr sz="1800">
                <a:latin typeface="DM Sans"/>
                <a:ea typeface="DM Sans"/>
                <a:cs typeface="DM Sans"/>
                <a:sym typeface="DM Sans"/>
              </a:defRPr>
            </a:lvl4pPr>
            <a:lvl5pPr lvl="4" algn="ctr" rtl="0">
              <a:spcBef>
                <a:spcPts val="0"/>
              </a:spcBef>
              <a:spcAft>
                <a:spcPts val="0"/>
              </a:spcAft>
              <a:buSzPts val="1800"/>
              <a:buFont typeface="DM Sans"/>
              <a:buNone/>
              <a:defRPr sz="1800">
                <a:latin typeface="DM Sans"/>
                <a:ea typeface="DM Sans"/>
                <a:cs typeface="DM Sans"/>
                <a:sym typeface="DM Sans"/>
              </a:defRPr>
            </a:lvl5pPr>
            <a:lvl6pPr lvl="5" algn="ctr" rtl="0">
              <a:spcBef>
                <a:spcPts val="0"/>
              </a:spcBef>
              <a:spcAft>
                <a:spcPts val="0"/>
              </a:spcAft>
              <a:buSzPts val="1800"/>
              <a:buFont typeface="DM Sans"/>
              <a:buNone/>
              <a:defRPr sz="1800">
                <a:latin typeface="DM Sans"/>
                <a:ea typeface="DM Sans"/>
                <a:cs typeface="DM Sans"/>
                <a:sym typeface="DM Sans"/>
              </a:defRPr>
            </a:lvl6pPr>
            <a:lvl7pPr lvl="6" algn="ctr" rtl="0">
              <a:spcBef>
                <a:spcPts val="0"/>
              </a:spcBef>
              <a:spcAft>
                <a:spcPts val="0"/>
              </a:spcAft>
              <a:buSzPts val="1800"/>
              <a:buFont typeface="DM Sans"/>
              <a:buNone/>
              <a:defRPr sz="1800">
                <a:latin typeface="DM Sans"/>
                <a:ea typeface="DM Sans"/>
                <a:cs typeface="DM Sans"/>
                <a:sym typeface="DM Sans"/>
              </a:defRPr>
            </a:lvl7pPr>
            <a:lvl8pPr lvl="7" algn="ctr" rtl="0">
              <a:spcBef>
                <a:spcPts val="0"/>
              </a:spcBef>
              <a:spcAft>
                <a:spcPts val="0"/>
              </a:spcAft>
              <a:buSzPts val="1800"/>
              <a:buFont typeface="DM Sans"/>
              <a:buNone/>
              <a:defRPr sz="1800">
                <a:latin typeface="DM Sans"/>
                <a:ea typeface="DM Sans"/>
                <a:cs typeface="DM Sans"/>
                <a:sym typeface="DM Sans"/>
              </a:defRPr>
            </a:lvl8pPr>
            <a:lvl9pPr lvl="8" algn="ctr" rtl="0">
              <a:spcBef>
                <a:spcPts val="0"/>
              </a:spcBef>
              <a:spcAft>
                <a:spcPts val="0"/>
              </a:spcAft>
              <a:buSzPts val="1800"/>
              <a:buFont typeface="DM Sans"/>
              <a:buNone/>
              <a:defRPr sz="1800">
                <a:latin typeface="DM Sans"/>
                <a:ea typeface="DM Sans"/>
                <a:cs typeface="DM Sans"/>
                <a:sym typeface="DM Sans"/>
              </a:defRPr>
            </a:lvl9pPr>
          </a:lstStyle>
          <a:p>
            <a:endParaRPr/>
          </a:p>
        </p:txBody>
      </p:sp>
      <p:sp>
        <p:nvSpPr>
          <p:cNvPr id="193" name="Google Shape;193;p15"/>
          <p:cNvSpPr txBox="1">
            <a:spLocks noGrp="1"/>
          </p:cNvSpPr>
          <p:nvPr>
            <p:ph type="subTitle" idx="6"/>
          </p:nvPr>
        </p:nvSpPr>
        <p:spPr>
          <a:xfrm>
            <a:off x="6279606" y="3312925"/>
            <a:ext cx="21540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2"/>
                </a:solidFill>
              </a:defRPr>
            </a:lvl1pPr>
            <a:lvl2pPr lvl="1" algn="ctr" rtl="0">
              <a:lnSpc>
                <a:spcPct val="100000"/>
              </a:lnSpc>
              <a:spcBef>
                <a:spcPts val="1600"/>
              </a:spcBef>
              <a:spcAft>
                <a:spcPts val="0"/>
              </a:spcAft>
              <a:buNone/>
              <a:defRPr sz="1400">
                <a:solidFill>
                  <a:schemeClr val="dk2"/>
                </a:solidFill>
              </a:defRPr>
            </a:lvl2pPr>
            <a:lvl3pPr lvl="2" algn="ctr" rtl="0">
              <a:lnSpc>
                <a:spcPct val="100000"/>
              </a:lnSpc>
              <a:spcBef>
                <a:spcPts val="1600"/>
              </a:spcBef>
              <a:spcAft>
                <a:spcPts val="0"/>
              </a:spcAft>
              <a:buNone/>
              <a:defRPr sz="1400">
                <a:solidFill>
                  <a:schemeClr val="dk2"/>
                </a:solidFill>
              </a:defRPr>
            </a:lvl3pPr>
            <a:lvl4pPr lvl="3" algn="ctr" rtl="0">
              <a:lnSpc>
                <a:spcPct val="100000"/>
              </a:lnSpc>
              <a:spcBef>
                <a:spcPts val="1600"/>
              </a:spcBef>
              <a:spcAft>
                <a:spcPts val="0"/>
              </a:spcAft>
              <a:buNone/>
              <a:defRPr sz="1400">
                <a:solidFill>
                  <a:schemeClr val="dk2"/>
                </a:solidFill>
              </a:defRPr>
            </a:lvl4pPr>
            <a:lvl5pPr lvl="4" algn="ctr" rtl="0">
              <a:lnSpc>
                <a:spcPct val="100000"/>
              </a:lnSpc>
              <a:spcBef>
                <a:spcPts val="1600"/>
              </a:spcBef>
              <a:spcAft>
                <a:spcPts val="0"/>
              </a:spcAft>
              <a:buNone/>
              <a:defRPr sz="1400">
                <a:solidFill>
                  <a:schemeClr val="dk2"/>
                </a:solidFill>
              </a:defRPr>
            </a:lvl5pPr>
            <a:lvl6pPr lvl="5" algn="ctr" rtl="0">
              <a:lnSpc>
                <a:spcPct val="100000"/>
              </a:lnSpc>
              <a:spcBef>
                <a:spcPts val="1600"/>
              </a:spcBef>
              <a:spcAft>
                <a:spcPts val="0"/>
              </a:spcAft>
              <a:buNone/>
              <a:defRPr sz="1400">
                <a:solidFill>
                  <a:schemeClr val="dk2"/>
                </a:solidFill>
              </a:defRPr>
            </a:lvl6pPr>
            <a:lvl7pPr lvl="6" algn="ctr" rtl="0">
              <a:lnSpc>
                <a:spcPct val="100000"/>
              </a:lnSpc>
              <a:spcBef>
                <a:spcPts val="1600"/>
              </a:spcBef>
              <a:spcAft>
                <a:spcPts val="0"/>
              </a:spcAft>
              <a:buNone/>
              <a:defRPr sz="1400">
                <a:solidFill>
                  <a:schemeClr val="dk2"/>
                </a:solidFill>
              </a:defRPr>
            </a:lvl7pPr>
            <a:lvl8pPr lvl="7" algn="ctr" rtl="0">
              <a:lnSpc>
                <a:spcPct val="100000"/>
              </a:lnSpc>
              <a:spcBef>
                <a:spcPts val="1600"/>
              </a:spcBef>
              <a:spcAft>
                <a:spcPts val="0"/>
              </a:spcAft>
              <a:buNone/>
              <a:defRPr sz="1400">
                <a:solidFill>
                  <a:schemeClr val="dk2"/>
                </a:solidFill>
              </a:defRPr>
            </a:lvl8pPr>
            <a:lvl9pPr lvl="8" algn="ctr" rtl="0">
              <a:lnSpc>
                <a:spcPct val="100000"/>
              </a:lnSpc>
              <a:spcBef>
                <a:spcPts val="1600"/>
              </a:spcBef>
              <a:spcAft>
                <a:spcPts val="1600"/>
              </a:spcAft>
              <a:buNone/>
              <a:defRPr sz="1400">
                <a:solidFill>
                  <a:schemeClr val="dk2"/>
                </a:solidFill>
              </a:defRPr>
            </a:lvl9pPr>
          </a:lstStyle>
          <a:p>
            <a:endParaRPr/>
          </a:p>
        </p:txBody>
      </p:sp>
      <p:grpSp>
        <p:nvGrpSpPr>
          <p:cNvPr id="194" name="Google Shape;194;p15"/>
          <p:cNvGrpSpPr/>
          <p:nvPr/>
        </p:nvGrpSpPr>
        <p:grpSpPr>
          <a:xfrm>
            <a:off x="719997" y="446124"/>
            <a:ext cx="4402902" cy="1772088"/>
            <a:chOff x="3982947" y="764924"/>
            <a:chExt cx="4402902" cy="1772088"/>
          </a:xfrm>
        </p:grpSpPr>
        <p:sp>
          <p:nvSpPr>
            <p:cNvPr id="195" name="Google Shape;195;p15"/>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lte 3">
  <p:cSld name="CAPTION_ONLY_2_1">
    <p:spTree>
      <p:nvGrpSpPr>
        <p:cNvPr id="1" name="Shape 238"/>
        <p:cNvGrpSpPr/>
        <p:nvPr/>
      </p:nvGrpSpPr>
      <p:grpSpPr>
        <a:xfrm>
          <a:off x="0" y="0"/>
          <a:ext cx="0" cy="0"/>
          <a:chOff x="0" y="0"/>
          <a:chExt cx="0" cy="0"/>
        </a:xfrm>
      </p:grpSpPr>
      <p:sp>
        <p:nvSpPr>
          <p:cNvPr id="239" name="Google Shape;239;p18"/>
          <p:cNvSpPr txBox="1">
            <a:spLocks noGrp="1"/>
          </p:cNvSpPr>
          <p:nvPr>
            <p:ph type="ctrTitle"/>
          </p:nvPr>
        </p:nvSpPr>
        <p:spPr>
          <a:xfrm>
            <a:off x="741725" y="359450"/>
            <a:ext cx="76821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40" name="Google Shape;240;p18"/>
          <p:cNvGrpSpPr/>
          <p:nvPr/>
        </p:nvGrpSpPr>
        <p:grpSpPr>
          <a:xfrm>
            <a:off x="719997" y="446124"/>
            <a:ext cx="4402902" cy="1772088"/>
            <a:chOff x="3982947" y="764924"/>
            <a:chExt cx="4402902" cy="1772088"/>
          </a:xfrm>
        </p:grpSpPr>
        <p:sp>
          <p:nvSpPr>
            <p:cNvPr id="241" name="Google Shape;241;p18"/>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8"/>
          <p:cNvGrpSpPr/>
          <p:nvPr/>
        </p:nvGrpSpPr>
        <p:grpSpPr>
          <a:xfrm>
            <a:off x="719997" y="446124"/>
            <a:ext cx="4402902" cy="1772088"/>
            <a:chOff x="3982947" y="764924"/>
            <a:chExt cx="4402902" cy="1772088"/>
          </a:xfrm>
        </p:grpSpPr>
        <p:sp>
          <p:nvSpPr>
            <p:cNvPr id="249" name="Google Shape;249;p18"/>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8"/>
          <p:cNvSpPr/>
          <p:nvPr/>
        </p:nvSpPr>
        <p:spPr>
          <a:xfrm flipH="1">
            <a:off x="-218995" y="4348466"/>
            <a:ext cx="1877995" cy="803812"/>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lte 4">
  <p:cSld name="CAPTION_ONLY_2_1_1">
    <p:spTree>
      <p:nvGrpSpPr>
        <p:cNvPr id="1" name="Shape 257"/>
        <p:cNvGrpSpPr/>
        <p:nvPr/>
      </p:nvGrpSpPr>
      <p:grpSpPr>
        <a:xfrm>
          <a:off x="0" y="0"/>
          <a:ext cx="0" cy="0"/>
          <a:chOff x="0" y="0"/>
          <a:chExt cx="0" cy="0"/>
        </a:xfrm>
      </p:grpSpPr>
      <p:sp>
        <p:nvSpPr>
          <p:cNvPr id="258" name="Google Shape;258;p19"/>
          <p:cNvSpPr txBox="1">
            <a:spLocks noGrp="1"/>
          </p:cNvSpPr>
          <p:nvPr>
            <p:ph type="ctrTitle"/>
          </p:nvPr>
        </p:nvSpPr>
        <p:spPr>
          <a:xfrm>
            <a:off x="741725" y="359450"/>
            <a:ext cx="7682100" cy="57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59" name="Google Shape;259;p19"/>
          <p:cNvGrpSpPr/>
          <p:nvPr/>
        </p:nvGrpSpPr>
        <p:grpSpPr>
          <a:xfrm>
            <a:off x="719997" y="446124"/>
            <a:ext cx="4402902" cy="1772088"/>
            <a:chOff x="3982947" y="764924"/>
            <a:chExt cx="4402902" cy="1772088"/>
          </a:xfrm>
        </p:grpSpPr>
        <p:sp>
          <p:nvSpPr>
            <p:cNvPr id="260" name="Google Shape;260;p19"/>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19"/>
          <p:cNvGrpSpPr/>
          <p:nvPr/>
        </p:nvGrpSpPr>
        <p:grpSpPr>
          <a:xfrm>
            <a:off x="719997" y="446124"/>
            <a:ext cx="4402902" cy="1772088"/>
            <a:chOff x="3982947" y="764924"/>
            <a:chExt cx="4402902" cy="1772088"/>
          </a:xfrm>
        </p:grpSpPr>
        <p:sp>
          <p:nvSpPr>
            <p:cNvPr id="268" name="Google Shape;268;p19"/>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9"/>
          <p:cNvSpPr/>
          <p:nvPr/>
        </p:nvSpPr>
        <p:spPr>
          <a:xfrm>
            <a:off x="6928575" y="4174715"/>
            <a:ext cx="2283928" cy="977558"/>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EE7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1130"/>
              </a:buClr>
              <a:buSzPts val="2800"/>
              <a:buFont typeface="DM Sans"/>
              <a:buNone/>
              <a:defRPr sz="2800" b="1">
                <a:solidFill>
                  <a:srgbClr val="4C1130"/>
                </a:solidFill>
                <a:latin typeface="DM Sans"/>
                <a:ea typeface="DM Sans"/>
                <a:cs typeface="DM Sans"/>
                <a:sym typeface="DM Sans"/>
              </a:defRPr>
            </a:lvl1pPr>
            <a:lvl2pPr lvl="1" rtl="0">
              <a:spcBef>
                <a:spcPts val="0"/>
              </a:spcBef>
              <a:spcAft>
                <a:spcPts val="0"/>
              </a:spcAft>
              <a:buClr>
                <a:srgbClr val="4C1130"/>
              </a:buClr>
              <a:buSzPts val="2800"/>
              <a:buNone/>
              <a:defRPr sz="2800" b="1">
                <a:solidFill>
                  <a:srgbClr val="4C1130"/>
                </a:solidFill>
              </a:defRPr>
            </a:lvl2pPr>
            <a:lvl3pPr lvl="2" rtl="0">
              <a:spcBef>
                <a:spcPts val="0"/>
              </a:spcBef>
              <a:spcAft>
                <a:spcPts val="0"/>
              </a:spcAft>
              <a:buClr>
                <a:srgbClr val="4C1130"/>
              </a:buClr>
              <a:buSzPts val="2800"/>
              <a:buNone/>
              <a:defRPr sz="2800" b="1">
                <a:solidFill>
                  <a:srgbClr val="4C1130"/>
                </a:solidFill>
              </a:defRPr>
            </a:lvl3pPr>
            <a:lvl4pPr lvl="3" rtl="0">
              <a:spcBef>
                <a:spcPts val="0"/>
              </a:spcBef>
              <a:spcAft>
                <a:spcPts val="0"/>
              </a:spcAft>
              <a:buClr>
                <a:srgbClr val="4C1130"/>
              </a:buClr>
              <a:buSzPts val="2800"/>
              <a:buNone/>
              <a:defRPr sz="2800" b="1">
                <a:solidFill>
                  <a:srgbClr val="4C1130"/>
                </a:solidFill>
              </a:defRPr>
            </a:lvl4pPr>
            <a:lvl5pPr lvl="4" rtl="0">
              <a:spcBef>
                <a:spcPts val="0"/>
              </a:spcBef>
              <a:spcAft>
                <a:spcPts val="0"/>
              </a:spcAft>
              <a:buClr>
                <a:srgbClr val="4C1130"/>
              </a:buClr>
              <a:buSzPts val="2800"/>
              <a:buNone/>
              <a:defRPr sz="2800" b="1">
                <a:solidFill>
                  <a:srgbClr val="4C1130"/>
                </a:solidFill>
              </a:defRPr>
            </a:lvl5pPr>
            <a:lvl6pPr lvl="5" rtl="0">
              <a:spcBef>
                <a:spcPts val="0"/>
              </a:spcBef>
              <a:spcAft>
                <a:spcPts val="0"/>
              </a:spcAft>
              <a:buClr>
                <a:srgbClr val="4C1130"/>
              </a:buClr>
              <a:buSzPts val="2800"/>
              <a:buNone/>
              <a:defRPr sz="2800" b="1">
                <a:solidFill>
                  <a:srgbClr val="4C1130"/>
                </a:solidFill>
              </a:defRPr>
            </a:lvl6pPr>
            <a:lvl7pPr lvl="6" rtl="0">
              <a:spcBef>
                <a:spcPts val="0"/>
              </a:spcBef>
              <a:spcAft>
                <a:spcPts val="0"/>
              </a:spcAft>
              <a:buClr>
                <a:srgbClr val="4C1130"/>
              </a:buClr>
              <a:buSzPts val="2800"/>
              <a:buNone/>
              <a:defRPr sz="2800" b="1">
                <a:solidFill>
                  <a:srgbClr val="4C1130"/>
                </a:solidFill>
              </a:defRPr>
            </a:lvl7pPr>
            <a:lvl8pPr lvl="7" rtl="0">
              <a:spcBef>
                <a:spcPts val="0"/>
              </a:spcBef>
              <a:spcAft>
                <a:spcPts val="0"/>
              </a:spcAft>
              <a:buClr>
                <a:srgbClr val="4C1130"/>
              </a:buClr>
              <a:buSzPts val="2800"/>
              <a:buNone/>
              <a:defRPr sz="2800" b="1">
                <a:solidFill>
                  <a:srgbClr val="4C1130"/>
                </a:solidFill>
              </a:defRPr>
            </a:lvl8pPr>
            <a:lvl9pPr lvl="8" rtl="0">
              <a:spcBef>
                <a:spcPts val="0"/>
              </a:spcBef>
              <a:spcAft>
                <a:spcPts val="0"/>
              </a:spcAft>
              <a:buClr>
                <a:srgbClr val="4C1130"/>
              </a:buClr>
              <a:buSzPts val="2800"/>
              <a:buNone/>
              <a:defRPr sz="2800" b="1">
                <a:solidFill>
                  <a:srgbClr val="4C1130"/>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C1130"/>
              </a:buClr>
              <a:buSzPts val="1800"/>
              <a:buFont typeface="Catamaran Light"/>
              <a:buChar char="●"/>
              <a:defRPr sz="1800">
                <a:solidFill>
                  <a:srgbClr val="4C1130"/>
                </a:solidFill>
                <a:latin typeface="Catamaran Light"/>
                <a:ea typeface="Catamaran Light"/>
                <a:cs typeface="Catamaran Light"/>
                <a:sym typeface="Catamaran Light"/>
              </a:defRPr>
            </a:lvl1pPr>
            <a:lvl2pPr marL="914400" lvl="1"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2pPr>
            <a:lvl3pPr marL="1371600" lvl="2"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3pPr>
            <a:lvl4pPr marL="1828800" lvl="3"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4pPr>
            <a:lvl5pPr marL="2286000" lvl="4"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5pPr>
            <a:lvl6pPr marL="2743200" lvl="5"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6pPr>
            <a:lvl7pPr marL="3200400" lvl="6"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7pPr>
            <a:lvl8pPr marL="3657600" lvl="7" indent="-317500" rtl="0">
              <a:lnSpc>
                <a:spcPct val="115000"/>
              </a:lnSpc>
              <a:spcBef>
                <a:spcPts val="1600"/>
              </a:spcBef>
              <a:spcAft>
                <a:spcPts val="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8pPr>
            <a:lvl9pPr marL="4114800" lvl="8" indent="-317500" rtl="0">
              <a:lnSpc>
                <a:spcPct val="115000"/>
              </a:lnSpc>
              <a:spcBef>
                <a:spcPts val="1600"/>
              </a:spcBef>
              <a:spcAft>
                <a:spcPts val="1600"/>
              </a:spcAft>
              <a:buClr>
                <a:srgbClr val="4C1130"/>
              </a:buClr>
              <a:buSzPts val="1400"/>
              <a:buFont typeface="Catamaran Light"/>
              <a:buChar char="■"/>
              <a:defRPr>
                <a:solidFill>
                  <a:srgbClr val="4C1130"/>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59" r:id="rId6"/>
    <p:sldLayoutId id="2147483661" r:id="rId7"/>
    <p:sldLayoutId id="2147483664" r:id="rId8"/>
    <p:sldLayoutId id="2147483665"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0.png"/><Relationship Id="rId4" Type="http://schemas.openxmlformats.org/officeDocument/2006/relationships/image" Target="../media/image28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0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grpSp>
        <p:nvGrpSpPr>
          <p:cNvPr id="417" name="Google Shape;417;p29"/>
          <p:cNvGrpSpPr/>
          <p:nvPr/>
        </p:nvGrpSpPr>
        <p:grpSpPr>
          <a:xfrm>
            <a:off x="0" y="504399"/>
            <a:ext cx="5999834" cy="4447001"/>
            <a:chOff x="0" y="504399"/>
            <a:chExt cx="5999834" cy="4447001"/>
          </a:xfrm>
        </p:grpSpPr>
        <p:sp>
          <p:nvSpPr>
            <p:cNvPr id="418" name="Google Shape;418;p29"/>
            <p:cNvSpPr/>
            <p:nvPr/>
          </p:nvSpPr>
          <p:spPr>
            <a:xfrm>
              <a:off x="0" y="4433710"/>
              <a:ext cx="5999834" cy="2905"/>
            </a:xfrm>
            <a:custGeom>
              <a:avLst/>
              <a:gdLst/>
              <a:ahLst/>
              <a:cxnLst/>
              <a:rect l="l" t="t" r="r" b="b"/>
              <a:pathLst>
                <a:path w="119805" h="58" extrusionOk="0">
                  <a:moveTo>
                    <a:pt x="0" y="0"/>
                  </a:moveTo>
                  <a:lnTo>
                    <a:pt x="0" y="58"/>
                  </a:lnTo>
                  <a:lnTo>
                    <a:pt x="119804" y="58"/>
                  </a:lnTo>
                  <a:lnTo>
                    <a:pt x="119804" y="0"/>
                  </a:lnTo>
                  <a:close/>
                </a:path>
              </a:pathLst>
            </a:custGeom>
            <a:solidFill>
              <a:srgbClr val="ECECE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5001234" y="4626925"/>
              <a:ext cx="397485" cy="2905"/>
            </a:xfrm>
            <a:custGeom>
              <a:avLst/>
              <a:gdLst/>
              <a:ahLst/>
              <a:cxnLst/>
              <a:rect l="l" t="t" r="r" b="b"/>
              <a:pathLst>
                <a:path w="7937" h="58" extrusionOk="0">
                  <a:moveTo>
                    <a:pt x="1" y="0"/>
                  </a:moveTo>
                  <a:lnTo>
                    <a:pt x="1" y="58"/>
                  </a:lnTo>
                  <a:lnTo>
                    <a:pt x="7937" y="58"/>
                  </a:lnTo>
                  <a:lnTo>
                    <a:pt x="7937" y="0"/>
                  </a:lnTo>
                  <a:close/>
                </a:path>
              </a:pathLst>
            </a:custGeom>
            <a:solidFill>
              <a:srgbClr val="ECECEC"/>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3870233" y="4659278"/>
              <a:ext cx="104317" cy="3205"/>
            </a:xfrm>
            <a:custGeom>
              <a:avLst/>
              <a:gdLst/>
              <a:ahLst/>
              <a:cxnLst/>
              <a:rect l="l" t="t" r="r" b="b"/>
              <a:pathLst>
                <a:path w="2083" h="64" extrusionOk="0">
                  <a:moveTo>
                    <a:pt x="1" y="1"/>
                  </a:moveTo>
                  <a:lnTo>
                    <a:pt x="1" y="63"/>
                  </a:lnTo>
                  <a:lnTo>
                    <a:pt x="2083" y="63"/>
                  </a:lnTo>
                  <a:lnTo>
                    <a:pt x="2083"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4758937" y="4515444"/>
              <a:ext cx="230318" cy="2955"/>
            </a:xfrm>
            <a:custGeom>
              <a:avLst/>
              <a:gdLst/>
              <a:ahLst/>
              <a:cxnLst/>
              <a:rect l="l" t="t" r="r" b="b"/>
              <a:pathLst>
                <a:path w="4599" h="59" extrusionOk="0">
                  <a:moveTo>
                    <a:pt x="0" y="0"/>
                  </a:moveTo>
                  <a:lnTo>
                    <a:pt x="0" y="58"/>
                  </a:lnTo>
                  <a:lnTo>
                    <a:pt x="4599" y="58"/>
                  </a:lnTo>
                  <a:lnTo>
                    <a:pt x="4599"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629430" y="4535626"/>
              <a:ext cx="518478" cy="2955"/>
            </a:xfrm>
            <a:custGeom>
              <a:avLst/>
              <a:gdLst/>
              <a:ahLst/>
              <a:cxnLst/>
              <a:rect l="l" t="t" r="r" b="b"/>
              <a:pathLst>
                <a:path w="10353" h="59" extrusionOk="0">
                  <a:moveTo>
                    <a:pt x="1" y="0"/>
                  </a:moveTo>
                  <a:lnTo>
                    <a:pt x="1" y="59"/>
                  </a:lnTo>
                  <a:lnTo>
                    <a:pt x="10352" y="59"/>
                  </a:lnTo>
                  <a:lnTo>
                    <a:pt x="10352"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254653" y="4535626"/>
              <a:ext cx="75971" cy="2955"/>
            </a:xfrm>
            <a:custGeom>
              <a:avLst/>
              <a:gdLst/>
              <a:ahLst/>
              <a:cxnLst/>
              <a:rect l="l" t="t" r="r" b="b"/>
              <a:pathLst>
                <a:path w="1517" h="59" extrusionOk="0">
                  <a:moveTo>
                    <a:pt x="1" y="0"/>
                  </a:moveTo>
                  <a:lnTo>
                    <a:pt x="1" y="59"/>
                  </a:lnTo>
                  <a:lnTo>
                    <a:pt x="1516" y="59"/>
                  </a:lnTo>
                  <a:lnTo>
                    <a:pt x="151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577531" y="4586109"/>
              <a:ext cx="1124246" cy="3155"/>
            </a:xfrm>
            <a:custGeom>
              <a:avLst/>
              <a:gdLst/>
              <a:ahLst/>
              <a:cxnLst/>
              <a:rect l="l" t="t" r="r" b="b"/>
              <a:pathLst>
                <a:path w="22449" h="63" extrusionOk="0">
                  <a:moveTo>
                    <a:pt x="1" y="1"/>
                  </a:moveTo>
                  <a:lnTo>
                    <a:pt x="1" y="62"/>
                  </a:lnTo>
                  <a:lnTo>
                    <a:pt x="22448" y="62"/>
                  </a:lnTo>
                  <a:lnTo>
                    <a:pt x="22448"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458400" y="504399"/>
              <a:ext cx="2454170" cy="3393922"/>
            </a:xfrm>
            <a:custGeom>
              <a:avLst/>
              <a:gdLst/>
              <a:ahLst/>
              <a:cxnLst/>
              <a:rect l="l" t="t" r="r" b="b"/>
              <a:pathLst>
                <a:path w="49005" h="67770" extrusionOk="0">
                  <a:moveTo>
                    <a:pt x="47636" y="58"/>
                  </a:moveTo>
                  <a:cubicBezTo>
                    <a:pt x="48357" y="58"/>
                    <a:pt x="48943" y="644"/>
                    <a:pt x="48943" y="1366"/>
                  </a:cubicBezTo>
                  <a:lnTo>
                    <a:pt x="48943" y="66405"/>
                  </a:lnTo>
                  <a:cubicBezTo>
                    <a:pt x="48943" y="67126"/>
                    <a:pt x="48357" y="67711"/>
                    <a:pt x="47636" y="67711"/>
                  </a:cubicBezTo>
                  <a:lnTo>
                    <a:pt x="1369" y="67711"/>
                  </a:lnTo>
                  <a:cubicBezTo>
                    <a:pt x="648" y="67711"/>
                    <a:pt x="62" y="67126"/>
                    <a:pt x="62" y="66405"/>
                  </a:cubicBezTo>
                  <a:lnTo>
                    <a:pt x="62" y="1366"/>
                  </a:lnTo>
                  <a:cubicBezTo>
                    <a:pt x="62" y="644"/>
                    <a:pt x="648" y="58"/>
                    <a:pt x="1369" y="58"/>
                  </a:cubicBezTo>
                  <a:close/>
                  <a:moveTo>
                    <a:pt x="1369" y="1"/>
                  </a:moveTo>
                  <a:cubicBezTo>
                    <a:pt x="617" y="1"/>
                    <a:pt x="1" y="613"/>
                    <a:pt x="1" y="1366"/>
                  </a:cubicBezTo>
                  <a:lnTo>
                    <a:pt x="1" y="66405"/>
                  </a:lnTo>
                  <a:cubicBezTo>
                    <a:pt x="1" y="67157"/>
                    <a:pt x="617" y="67769"/>
                    <a:pt x="1369" y="67769"/>
                  </a:cubicBezTo>
                  <a:lnTo>
                    <a:pt x="47636" y="67769"/>
                  </a:lnTo>
                  <a:cubicBezTo>
                    <a:pt x="48392" y="67769"/>
                    <a:pt x="49005" y="67157"/>
                    <a:pt x="49005" y="66405"/>
                  </a:cubicBezTo>
                  <a:lnTo>
                    <a:pt x="49005" y="1366"/>
                  </a:lnTo>
                  <a:cubicBezTo>
                    <a:pt x="49005" y="613"/>
                    <a:pt x="48392" y="1"/>
                    <a:pt x="47636"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3053997" y="504399"/>
              <a:ext cx="2454170" cy="3393922"/>
            </a:xfrm>
            <a:custGeom>
              <a:avLst/>
              <a:gdLst/>
              <a:ahLst/>
              <a:cxnLst/>
              <a:rect l="l" t="t" r="r" b="b"/>
              <a:pathLst>
                <a:path w="49005" h="67770" extrusionOk="0">
                  <a:moveTo>
                    <a:pt x="47636" y="58"/>
                  </a:moveTo>
                  <a:cubicBezTo>
                    <a:pt x="48357" y="58"/>
                    <a:pt x="48943" y="644"/>
                    <a:pt x="48943" y="1366"/>
                  </a:cubicBezTo>
                  <a:lnTo>
                    <a:pt x="48943" y="66405"/>
                  </a:lnTo>
                  <a:cubicBezTo>
                    <a:pt x="48943" y="67126"/>
                    <a:pt x="48357" y="67711"/>
                    <a:pt x="47636" y="67711"/>
                  </a:cubicBezTo>
                  <a:lnTo>
                    <a:pt x="1368" y="67711"/>
                  </a:lnTo>
                  <a:cubicBezTo>
                    <a:pt x="647" y="67711"/>
                    <a:pt x="62" y="67126"/>
                    <a:pt x="62" y="66405"/>
                  </a:cubicBezTo>
                  <a:lnTo>
                    <a:pt x="62" y="1366"/>
                  </a:lnTo>
                  <a:cubicBezTo>
                    <a:pt x="62" y="644"/>
                    <a:pt x="647" y="58"/>
                    <a:pt x="1368" y="58"/>
                  </a:cubicBezTo>
                  <a:close/>
                  <a:moveTo>
                    <a:pt x="1368" y="1"/>
                  </a:moveTo>
                  <a:cubicBezTo>
                    <a:pt x="613" y="1"/>
                    <a:pt x="1" y="613"/>
                    <a:pt x="1" y="1366"/>
                  </a:cubicBezTo>
                  <a:lnTo>
                    <a:pt x="1" y="66405"/>
                  </a:lnTo>
                  <a:cubicBezTo>
                    <a:pt x="1" y="67157"/>
                    <a:pt x="613" y="67769"/>
                    <a:pt x="1368" y="67769"/>
                  </a:cubicBezTo>
                  <a:lnTo>
                    <a:pt x="47636" y="67769"/>
                  </a:lnTo>
                  <a:cubicBezTo>
                    <a:pt x="48392" y="67769"/>
                    <a:pt x="49004" y="67157"/>
                    <a:pt x="49004" y="66405"/>
                  </a:cubicBezTo>
                  <a:lnTo>
                    <a:pt x="49004" y="1366"/>
                  </a:lnTo>
                  <a:cubicBezTo>
                    <a:pt x="49004" y="613"/>
                    <a:pt x="48392" y="1"/>
                    <a:pt x="47636"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3791204" y="1027653"/>
              <a:ext cx="31901" cy="31901"/>
            </a:xfrm>
            <a:custGeom>
              <a:avLst/>
              <a:gdLst/>
              <a:ahLst/>
              <a:cxnLst/>
              <a:rect l="l" t="t" r="r" b="b"/>
              <a:pathLst>
                <a:path w="637" h="637" extrusionOk="0">
                  <a:moveTo>
                    <a:pt x="319" y="1"/>
                  </a:moveTo>
                  <a:cubicBezTo>
                    <a:pt x="140" y="1"/>
                    <a:pt x="1" y="140"/>
                    <a:pt x="1" y="319"/>
                  </a:cubicBezTo>
                  <a:cubicBezTo>
                    <a:pt x="1" y="493"/>
                    <a:pt x="140" y="636"/>
                    <a:pt x="319" y="636"/>
                  </a:cubicBezTo>
                  <a:cubicBezTo>
                    <a:pt x="494" y="636"/>
                    <a:pt x="637" y="493"/>
                    <a:pt x="637" y="319"/>
                  </a:cubicBezTo>
                  <a:cubicBezTo>
                    <a:pt x="637" y="140"/>
                    <a:pt x="494" y="1"/>
                    <a:pt x="31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4249253" y="4120900"/>
              <a:ext cx="31901" cy="31901"/>
            </a:xfrm>
            <a:custGeom>
              <a:avLst/>
              <a:gdLst/>
              <a:ahLst/>
              <a:cxnLst/>
              <a:rect l="l" t="t" r="r" b="b"/>
              <a:pathLst>
                <a:path w="637" h="637" extrusionOk="0">
                  <a:moveTo>
                    <a:pt x="318" y="0"/>
                  </a:moveTo>
                  <a:cubicBezTo>
                    <a:pt x="144" y="0"/>
                    <a:pt x="1" y="143"/>
                    <a:pt x="1" y="318"/>
                  </a:cubicBezTo>
                  <a:cubicBezTo>
                    <a:pt x="1" y="497"/>
                    <a:pt x="144" y="637"/>
                    <a:pt x="318" y="637"/>
                  </a:cubicBezTo>
                  <a:cubicBezTo>
                    <a:pt x="493" y="637"/>
                    <a:pt x="636" y="497"/>
                    <a:pt x="636" y="318"/>
                  </a:cubicBezTo>
                  <a:cubicBezTo>
                    <a:pt x="636" y="143"/>
                    <a:pt x="493" y="0"/>
                    <a:pt x="31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3870233" y="903600"/>
              <a:ext cx="1568506" cy="1901538"/>
            </a:xfrm>
            <a:custGeom>
              <a:avLst/>
              <a:gdLst/>
              <a:ahLst/>
              <a:cxnLst/>
              <a:rect l="l" t="t" r="r" b="b"/>
              <a:pathLst>
                <a:path w="31320" h="37970" extrusionOk="0">
                  <a:moveTo>
                    <a:pt x="11166" y="1"/>
                  </a:moveTo>
                  <a:cubicBezTo>
                    <a:pt x="15865" y="6817"/>
                    <a:pt x="16808" y="15903"/>
                    <a:pt x="12845" y="23832"/>
                  </a:cubicBezTo>
                  <a:cubicBezTo>
                    <a:pt x="10069" y="29384"/>
                    <a:pt x="5401" y="33353"/>
                    <a:pt x="1" y="35346"/>
                  </a:cubicBezTo>
                  <a:cubicBezTo>
                    <a:pt x="362" y="35563"/>
                    <a:pt x="738" y="35765"/>
                    <a:pt x="1126" y="35959"/>
                  </a:cubicBezTo>
                  <a:cubicBezTo>
                    <a:pt x="3855" y="37323"/>
                    <a:pt x="6756" y="37970"/>
                    <a:pt x="9612" y="37970"/>
                  </a:cubicBezTo>
                  <a:cubicBezTo>
                    <a:pt x="16585" y="37970"/>
                    <a:pt x="23296" y="34117"/>
                    <a:pt x="26624" y="27453"/>
                  </a:cubicBezTo>
                  <a:cubicBezTo>
                    <a:pt x="31319" y="18059"/>
                    <a:pt x="27512" y="6642"/>
                    <a:pt x="18118" y="1946"/>
                  </a:cubicBezTo>
                  <a:cubicBezTo>
                    <a:pt x="15877" y="826"/>
                    <a:pt x="13524" y="194"/>
                    <a:pt x="11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4587307" y="1114394"/>
              <a:ext cx="268379" cy="204927"/>
            </a:xfrm>
            <a:custGeom>
              <a:avLst/>
              <a:gdLst/>
              <a:ahLst/>
              <a:cxnLst/>
              <a:rect l="l" t="t" r="r" b="b"/>
              <a:pathLst>
                <a:path w="5359" h="4092" extrusionOk="0">
                  <a:moveTo>
                    <a:pt x="1047" y="1"/>
                  </a:moveTo>
                  <a:cubicBezTo>
                    <a:pt x="695" y="1"/>
                    <a:pt x="343" y="44"/>
                    <a:pt x="1" y="130"/>
                  </a:cubicBezTo>
                  <a:cubicBezTo>
                    <a:pt x="1008" y="475"/>
                    <a:pt x="2028" y="1002"/>
                    <a:pt x="2982" y="1708"/>
                  </a:cubicBezTo>
                  <a:cubicBezTo>
                    <a:pt x="3935" y="2413"/>
                    <a:pt x="4738" y="3227"/>
                    <a:pt x="5358" y="4092"/>
                  </a:cubicBezTo>
                  <a:cubicBezTo>
                    <a:pt x="5292" y="2848"/>
                    <a:pt x="4687" y="1649"/>
                    <a:pt x="3614" y="851"/>
                  </a:cubicBezTo>
                  <a:cubicBezTo>
                    <a:pt x="2838" y="279"/>
                    <a:pt x="1940" y="1"/>
                    <a:pt x="104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4345561" y="2442762"/>
              <a:ext cx="278645" cy="192908"/>
            </a:xfrm>
            <a:custGeom>
              <a:avLst/>
              <a:gdLst/>
              <a:ahLst/>
              <a:cxnLst/>
              <a:rect l="l" t="t" r="r" b="b"/>
              <a:pathLst>
                <a:path w="5564" h="3852" extrusionOk="0">
                  <a:moveTo>
                    <a:pt x="5564" y="0"/>
                  </a:moveTo>
                  <a:lnTo>
                    <a:pt x="5564" y="0"/>
                  </a:lnTo>
                  <a:cubicBezTo>
                    <a:pt x="4894" y="826"/>
                    <a:pt x="4048" y="1597"/>
                    <a:pt x="3056" y="2253"/>
                  </a:cubicBezTo>
                  <a:cubicBezTo>
                    <a:pt x="2067" y="2904"/>
                    <a:pt x="1024" y="3377"/>
                    <a:pt x="0" y="3660"/>
                  </a:cubicBezTo>
                  <a:cubicBezTo>
                    <a:pt x="412" y="3787"/>
                    <a:pt x="840" y="3852"/>
                    <a:pt x="1271" y="3852"/>
                  </a:cubicBezTo>
                  <a:cubicBezTo>
                    <a:pt x="2087" y="3852"/>
                    <a:pt x="2911" y="3620"/>
                    <a:pt x="3641" y="3141"/>
                  </a:cubicBezTo>
                  <a:cubicBezTo>
                    <a:pt x="4761" y="2400"/>
                    <a:pt x="5429" y="1237"/>
                    <a:pt x="556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4713663" y="1576198"/>
              <a:ext cx="170773" cy="301932"/>
            </a:xfrm>
            <a:custGeom>
              <a:avLst/>
              <a:gdLst/>
              <a:ahLst/>
              <a:cxnLst/>
              <a:rect l="l" t="t" r="r" b="b"/>
              <a:pathLst>
                <a:path w="3410" h="6029" extrusionOk="0">
                  <a:moveTo>
                    <a:pt x="1" y="0"/>
                  </a:moveTo>
                  <a:lnTo>
                    <a:pt x="1" y="0"/>
                  </a:lnTo>
                  <a:cubicBezTo>
                    <a:pt x="726" y="784"/>
                    <a:pt x="1373" y="1729"/>
                    <a:pt x="1878" y="2803"/>
                  </a:cubicBezTo>
                  <a:cubicBezTo>
                    <a:pt x="2386" y="3878"/>
                    <a:pt x="2708" y="4975"/>
                    <a:pt x="2843" y="6029"/>
                  </a:cubicBezTo>
                  <a:cubicBezTo>
                    <a:pt x="3370" y="4905"/>
                    <a:pt x="3409" y="3559"/>
                    <a:pt x="2839" y="2350"/>
                  </a:cubicBezTo>
                  <a:cubicBezTo>
                    <a:pt x="2269" y="1136"/>
                    <a:pt x="1207" y="310"/>
                    <a:pt x="1"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4844978" y="2168164"/>
              <a:ext cx="221754" cy="259865"/>
            </a:xfrm>
            <a:custGeom>
              <a:avLst/>
              <a:gdLst/>
              <a:ahLst/>
              <a:cxnLst/>
              <a:rect l="l" t="t" r="r" b="b"/>
              <a:pathLst>
                <a:path w="4428" h="5189" extrusionOk="0">
                  <a:moveTo>
                    <a:pt x="4180" y="1"/>
                  </a:moveTo>
                  <a:lnTo>
                    <a:pt x="4180" y="1"/>
                  </a:lnTo>
                  <a:cubicBezTo>
                    <a:pt x="3792" y="994"/>
                    <a:pt x="3221" y="1990"/>
                    <a:pt x="2477" y="2912"/>
                  </a:cubicBezTo>
                  <a:cubicBezTo>
                    <a:pt x="1733" y="3835"/>
                    <a:pt x="888" y="4607"/>
                    <a:pt x="0" y="5188"/>
                  </a:cubicBezTo>
                  <a:cubicBezTo>
                    <a:pt x="1244" y="5172"/>
                    <a:pt x="2466" y="4623"/>
                    <a:pt x="3307" y="3579"/>
                  </a:cubicBezTo>
                  <a:cubicBezTo>
                    <a:pt x="4148" y="2533"/>
                    <a:pt x="4427" y="1223"/>
                    <a:pt x="418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3043881" y="1296942"/>
              <a:ext cx="125701" cy="142027"/>
            </a:xfrm>
            <a:custGeom>
              <a:avLst/>
              <a:gdLst/>
              <a:ahLst/>
              <a:cxnLst/>
              <a:rect l="l" t="t" r="r" b="b"/>
              <a:pathLst>
                <a:path w="2510" h="2836" extrusionOk="0">
                  <a:moveTo>
                    <a:pt x="2354" y="1"/>
                  </a:moveTo>
                  <a:cubicBezTo>
                    <a:pt x="1543" y="842"/>
                    <a:pt x="753" y="1754"/>
                    <a:pt x="1" y="2703"/>
                  </a:cubicBezTo>
                  <a:lnTo>
                    <a:pt x="164" y="2835"/>
                  </a:lnTo>
                  <a:cubicBezTo>
                    <a:pt x="915" y="1889"/>
                    <a:pt x="1703" y="986"/>
                    <a:pt x="2509" y="149"/>
                  </a:cubicBezTo>
                  <a:lnTo>
                    <a:pt x="2354"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2968558" y="1478338"/>
              <a:ext cx="47075" cy="55338"/>
            </a:xfrm>
            <a:custGeom>
              <a:avLst/>
              <a:gdLst/>
              <a:ahLst/>
              <a:cxnLst/>
              <a:rect l="l" t="t" r="r" b="b"/>
              <a:pathLst>
                <a:path w="940" h="1105" extrusionOk="0">
                  <a:moveTo>
                    <a:pt x="776" y="0"/>
                  </a:moveTo>
                  <a:lnTo>
                    <a:pt x="0" y="974"/>
                  </a:lnTo>
                  <a:lnTo>
                    <a:pt x="167" y="1105"/>
                  </a:lnTo>
                  <a:lnTo>
                    <a:pt x="939" y="132"/>
                  </a:lnTo>
                  <a:lnTo>
                    <a:pt x="776"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2195392" y="984883"/>
              <a:ext cx="1940850" cy="2209630"/>
            </a:xfrm>
            <a:custGeom>
              <a:avLst/>
              <a:gdLst/>
              <a:ahLst/>
              <a:cxnLst/>
              <a:rect l="l" t="t" r="r" b="b"/>
              <a:pathLst>
                <a:path w="38755" h="44122" extrusionOk="0">
                  <a:moveTo>
                    <a:pt x="31886" y="1"/>
                  </a:moveTo>
                  <a:cubicBezTo>
                    <a:pt x="27848" y="1"/>
                    <a:pt x="22266" y="3417"/>
                    <a:pt x="17524" y="9396"/>
                  </a:cubicBezTo>
                  <a:lnTo>
                    <a:pt x="1" y="31479"/>
                  </a:lnTo>
                  <a:lnTo>
                    <a:pt x="17950" y="44121"/>
                  </a:lnTo>
                  <a:lnTo>
                    <a:pt x="32842" y="20181"/>
                  </a:lnTo>
                  <a:cubicBezTo>
                    <a:pt x="38045" y="11811"/>
                    <a:pt x="38755" y="3565"/>
                    <a:pt x="34967" y="894"/>
                  </a:cubicBezTo>
                  <a:cubicBezTo>
                    <a:pt x="34110" y="291"/>
                    <a:pt x="33064" y="1"/>
                    <a:pt x="3188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3028155" y="1173641"/>
              <a:ext cx="984623" cy="1710432"/>
            </a:xfrm>
            <a:custGeom>
              <a:avLst/>
              <a:gdLst/>
              <a:ahLst/>
              <a:cxnLst/>
              <a:rect l="l" t="t" r="r" b="b"/>
              <a:pathLst>
                <a:path w="19661" h="34154" extrusionOk="0">
                  <a:moveTo>
                    <a:pt x="18761" y="1"/>
                  </a:moveTo>
                  <a:cubicBezTo>
                    <a:pt x="18382" y="2273"/>
                    <a:pt x="17137" y="5371"/>
                    <a:pt x="15144" y="8856"/>
                  </a:cubicBezTo>
                  <a:cubicBezTo>
                    <a:pt x="15183" y="9198"/>
                    <a:pt x="15183" y="9543"/>
                    <a:pt x="15140" y="9883"/>
                  </a:cubicBezTo>
                  <a:cubicBezTo>
                    <a:pt x="15055" y="10620"/>
                    <a:pt x="14783" y="11306"/>
                    <a:pt x="14376" y="11892"/>
                  </a:cubicBezTo>
                  <a:cubicBezTo>
                    <a:pt x="14089" y="12299"/>
                    <a:pt x="13737" y="12660"/>
                    <a:pt x="13329" y="12950"/>
                  </a:cubicBezTo>
                  <a:cubicBezTo>
                    <a:pt x="12942" y="13260"/>
                    <a:pt x="12496" y="13544"/>
                    <a:pt x="12008" y="13753"/>
                  </a:cubicBezTo>
                  <a:lnTo>
                    <a:pt x="2773" y="26938"/>
                  </a:lnTo>
                  <a:cubicBezTo>
                    <a:pt x="3544" y="27873"/>
                    <a:pt x="4160" y="28854"/>
                    <a:pt x="4602" y="29827"/>
                  </a:cubicBezTo>
                  <a:lnTo>
                    <a:pt x="14163" y="14970"/>
                  </a:lnTo>
                  <a:cubicBezTo>
                    <a:pt x="17606" y="9616"/>
                    <a:pt x="19502" y="4553"/>
                    <a:pt x="19661" y="1110"/>
                  </a:cubicBezTo>
                  <a:cubicBezTo>
                    <a:pt x="19405" y="730"/>
                    <a:pt x="19103" y="362"/>
                    <a:pt x="18761" y="1"/>
                  </a:cubicBezTo>
                  <a:close/>
                  <a:moveTo>
                    <a:pt x="0" y="30892"/>
                  </a:moveTo>
                  <a:lnTo>
                    <a:pt x="0" y="30897"/>
                  </a:lnTo>
                  <a:cubicBezTo>
                    <a:pt x="811" y="31944"/>
                    <a:pt x="1424" y="33048"/>
                    <a:pt x="1819" y="34154"/>
                  </a:cubicBezTo>
                  <a:lnTo>
                    <a:pt x="1823" y="34154"/>
                  </a:lnTo>
                  <a:cubicBezTo>
                    <a:pt x="1424" y="33048"/>
                    <a:pt x="811" y="31944"/>
                    <a:pt x="0" y="30892"/>
                  </a:cubicBezTo>
                  <a:close/>
                </a:path>
              </a:pathLst>
            </a:custGeom>
            <a:solidFill>
              <a:srgbClr val="AF5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2074044" y="2433396"/>
              <a:ext cx="1141924" cy="889020"/>
            </a:xfrm>
            <a:custGeom>
              <a:avLst/>
              <a:gdLst/>
              <a:ahLst/>
              <a:cxnLst/>
              <a:rect l="l" t="t" r="r" b="b"/>
              <a:pathLst>
                <a:path w="22802" h="17752" extrusionOk="0">
                  <a:moveTo>
                    <a:pt x="8088" y="1"/>
                  </a:moveTo>
                  <a:cubicBezTo>
                    <a:pt x="5698" y="1"/>
                    <a:pt x="3624" y="851"/>
                    <a:pt x="2424" y="2556"/>
                  </a:cubicBezTo>
                  <a:cubicBezTo>
                    <a:pt x="0" y="5999"/>
                    <a:pt x="2055" y="11616"/>
                    <a:pt x="7014" y="15105"/>
                  </a:cubicBezTo>
                  <a:cubicBezTo>
                    <a:pt x="9515" y="16868"/>
                    <a:pt x="12278" y="17752"/>
                    <a:pt x="14712" y="17752"/>
                  </a:cubicBezTo>
                  <a:cubicBezTo>
                    <a:pt x="17101" y="17752"/>
                    <a:pt x="19174" y="16901"/>
                    <a:pt x="20373" y="15198"/>
                  </a:cubicBezTo>
                  <a:cubicBezTo>
                    <a:pt x="22801" y="11756"/>
                    <a:pt x="20746" y="6134"/>
                    <a:pt x="15787" y="2645"/>
                  </a:cubicBezTo>
                  <a:cubicBezTo>
                    <a:pt x="13287" y="884"/>
                    <a:pt x="10523" y="1"/>
                    <a:pt x="8088"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2144509" y="2433447"/>
              <a:ext cx="1000949" cy="888469"/>
            </a:xfrm>
            <a:custGeom>
              <a:avLst/>
              <a:gdLst/>
              <a:ahLst/>
              <a:cxnLst/>
              <a:rect l="l" t="t" r="r" b="b"/>
              <a:pathLst>
                <a:path w="19987" h="17741" extrusionOk="0">
                  <a:moveTo>
                    <a:pt x="6681" y="0"/>
                  </a:moveTo>
                  <a:cubicBezTo>
                    <a:pt x="4292" y="0"/>
                    <a:pt x="2218" y="849"/>
                    <a:pt x="1017" y="2555"/>
                  </a:cubicBezTo>
                  <a:cubicBezTo>
                    <a:pt x="327" y="3536"/>
                    <a:pt x="1" y="4695"/>
                    <a:pt x="1" y="5932"/>
                  </a:cubicBezTo>
                  <a:cubicBezTo>
                    <a:pt x="1" y="6393"/>
                    <a:pt x="47" y="6870"/>
                    <a:pt x="137" y="7351"/>
                  </a:cubicBezTo>
                  <a:cubicBezTo>
                    <a:pt x="733" y="6827"/>
                    <a:pt x="1303" y="6365"/>
                    <a:pt x="1826" y="6005"/>
                  </a:cubicBezTo>
                  <a:cubicBezTo>
                    <a:pt x="1451" y="5304"/>
                    <a:pt x="1350" y="4563"/>
                    <a:pt x="1586" y="3958"/>
                  </a:cubicBezTo>
                  <a:cubicBezTo>
                    <a:pt x="1637" y="3830"/>
                    <a:pt x="1699" y="3710"/>
                    <a:pt x="1780" y="3594"/>
                  </a:cubicBezTo>
                  <a:cubicBezTo>
                    <a:pt x="2129" y="3101"/>
                    <a:pt x="2707" y="2834"/>
                    <a:pt x="3377" y="2791"/>
                  </a:cubicBezTo>
                  <a:cubicBezTo>
                    <a:pt x="3440" y="2788"/>
                    <a:pt x="3498" y="2788"/>
                    <a:pt x="3560" y="2788"/>
                  </a:cubicBezTo>
                  <a:cubicBezTo>
                    <a:pt x="4301" y="2788"/>
                    <a:pt x="5130" y="3051"/>
                    <a:pt x="5882" y="3579"/>
                  </a:cubicBezTo>
                  <a:cubicBezTo>
                    <a:pt x="7391" y="4640"/>
                    <a:pt x="8003" y="6374"/>
                    <a:pt x="7246" y="7444"/>
                  </a:cubicBezTo>
                  <a:cubicBezTo>
                    <a:pt x="6867" y="7983"/>
                    <a:pt x="6215" y="8254"/>
                    <a:pt x="5467" y="8254"/>
                  </a:cubicBezTo>
                  <a:cubicBezTo>
                    <a:pt x="4785" y="8254"/>
                    <a:pt x="4021" y="8025"/>
                    <a:pt x="3315" y="7575"/>
                  </a:cubicBezTo>
                  <a:cubicBezTo>
                    <a:pt x="2583" y="7850"/>
                    <a:pt x="1610" y="8176"/>
                    <a:pt x="594" y="8944"/>
                  </a:cubicBezTo>
                  <a:cubicBezTo>
                    <a:pt x="1230" y="10615"/>
                    <a:pt x="2366" y="12286"/>
                    <a:pt x="3925" y="13739"/>
                  </a:cubicBezTo>
                  <a:cubicBezTo>
                    <a:pt x="4351" y="13306"/>
                    <a:pt x="4781" y="12871"/>
                    <a:pt x="5211" y="12433"/>
                  </a:cubicBezTo>
                  <a:cubicBezTo>
                    <a:pt x="4804" y="11708"/>
                    <a:pt x="4692" y="10937"/>
                    <a:pt x="4948" y="10312"/>
                  </a:cubicBezTo>
                  <a:cubicBezTo>
                    <a:pt x="4995" y="10189"/>
                    <a:pt x="5060" y="10076"/>
                    <a:pt x="5134" y="9967"/>
                  </a:cubicBezTo>
                  <a:cubicBezTo>
                    <a:pt x="5514" y="9428"/>
                    <a:pt x="6169" y="9157"/>
                    <a:pt x="6913" y="9157"/>
                  </a:cubicBezTo>
                  <a:cubicBezTo>
                    <a:pt x="7069" y="9157"/>
                    <a:pt x="7231" y="9169"/>
                    <a:pt x="7394" y="9192"/>
                  </a:cubicBezTo>
                  <a:cubicBezTo>
                    <a:pt x="7595" y="9223"/>
                    <a:pt x="7805" y="9269"/>
                    <a:pt x="8014" y="9339"/>
                  </a:cubicBezTo>
                  <a:cubicBezTo>
                    <a:pt x="8475" y="8758"/>
                    <a:pt x="8910" y="8165"/>
                    <a:pt x="9302" y="7544"/>
                  </a:cubicBezTo>
                  <a:cubicBezTo>
                    <a:pt x="8565" y="6591"/>
                    <a:pt x="8359" y="5458"/>
                    <a:pt x="8871" y="4664"/>
                  </a:cubicBezTo>
                  <a:cubicBezTo>
                    <a:pt x="8883" y="4644"/>
                    <a:pt x="8898" y="4625"/>
                    <a:pt x="8914" y="4606"/>
                  </a:cubicBezTo>
                  <a:cubicBezTo>
                    <a:pt x="9182" y="4222"/>
                    <a:pt x="9588" y="3974"/>
                    <a:pt x="10069" y="3865"/>
                  </a:cubicBezTo>
                  <a:lnTo>
                    <a:pt x="10073" y="3865"/>
                  </a:lnTo>
                  <a:lnTo>
                    <a:pt x="10073" y="3862"/>
                  </a:lnTo>
                  <a:cubicBezTo>
                    <a:pt x="10216" y="3830"/>
                    <a:pt x="10363" y="3811"/>
                    <a:pt x="10519" y="3799"/>
                  </a:cubicBezTo>
                  <a:lnTo>
                    <a:pt x="10526" y="3799"/>
                  </a:lnTo>
                  <a:cubicBezTo>
                    <a:pt x="10581" y="3799"/>
                    <a:pt x="10635" y="3795"/>
                    <a:pt x="10694" y="3795"/>
                  </a:cubicBezTo>
                  <a:cubicBezTo>
                    <a:pt x="11430" y="3795"/>
                    <a:pt x="12263" y="4059"/>
                    <a:pt x="13011" y="4586"/>
                  </a:cubicBezTo>
                  <a:cubicBezTo>
                    <a:pt x="13736" y="5098"/>
                    <a:pt x="14253" y="5761"/>
                    <a:pt x="14512" y="6431"/>
                  </a:cubicBezTo>
                  <a:cubicBezTo>
                    <a:pt x="14667" y="6831"/>
                    <a:pt x="14729" y="7226"/>
                    <a:pt x="14690" y="7598"/>
                  </a:cubicBezTo>
                  <a:lnTo>
                    <a:pt x="14690" y="7603"/>
                  </a:lnTo>
                  <a:cubicBezTo>
                    <a:pt x="14659" y="7909"/>
                    <a:pt x="14555" y="8199"/>
                    <a:pt x="14380" y="8455"/>
                  </a:cubicBezTo>
                  <a:cubicBezTo>
                    <a:pt x="14376" y="8459"/>
                    <a:pt x="14373" y="8464"/>
                    <a:pt x="14369" y="8467"/>
                  </a:cubicBezTo>
                  <a:cubicBezTo>
                    <a:pt x="14369" y="8467"/>
                    <a:pt x="14369" y="8471"/>
                    <a:pt x="14364" y="8471"/>
                  </a:cubicBezTo>
                  <a:cubicBezTo>
                    <a:pt x="13985" y="8999"/>
                    <a:pt x="13337" y="9262"/>
                    <a:pt x="12597" y="9262"/>
                  </a:cubicBezTo>
                  <a:cubicBezTo>
                    <a:pt x="12267" y="9262"/>
                    <a:pt x="11922" y="9212"/>
                    <a:pt x="11569" y="9107"/>
                  </a:cubicBezTo>
                  <a:cubicBezTo>
                    <a:pt x="11104" y="9534"/>
                    <a:pt x="10526" y="10014"/>
                    <a:pt x="9964" y="10584"/>
                  </a:cubicBezTo>
                  <a:cubicBezTo>
                    <a:pt x="10329" y="10980"/>
                    <a:pt x="10596" y="11413"/>
                    <a:pt x="10755" y="11851"/>
                  </a:cubicBezTo>
                  <a:cubicBezTo>
                    <a:pt x="11000" y="12519"/>
                    <a:pt x="10988" y="13189"/>
                    <a:pt x="10666" y="13721"/>
                  </a:cubicBezTo>
                  <a:cubicBezTo>
                    <a:pt x="10662" y="13721"/>
                    <a:pt x="10662" y="13721"/>
                    <a:pt x="10662" y="13724"/>
                  </a:cubicBezTo>
                  <a:lnTo>
                    <a:pt x="10662" y="13728"/>
                  </a:lnTo>
                  <a:cubicBezTo>
                    <a:pt x="10643" y="13759"/>
                    <a:pt x="10624" y="13786"/>
                    <a:pt x="10601" y="13818"/>
                  </a:cubicBezTo>
                  <a:cubicBezTo>
                    <a:pt x="10601" y="13818"/>
                    <a:pt x="10601" y="13821"/>
                    <a:pt x="10596" y="13825"/>
                  </a:cubicBezTo>
                  <a:cubicBezTo>
                    <a:pt x="10523" y="13930"/>
                    <a:pt x="10438" y="14023"/>
                    <a:pt x="10340" y="14108"/>
                  </a:cubicBezTo>
                  <a:cubicBezTo>
                    <a:pt x="9957" y="14453"/>
                    <a:pt x="9418" y="14628"/>
                    <a:pt x="8821" y="14628"/>
                  </a:cubicBezTo>
                  <a:cubicBezTo>
                    <a:pt x="8511" y="14628"/>
                    <a:pt x="8181" y="14577"/>
                    <a:pt x="7847" y="14484"/>
                  </a:cubicBezTo>
                  <a:cubicBezTo>
                    <a:pt x="7820" y="14716"/>
                    <a:pt x="7805" y="14954"/>
                    <a:pt x="7805" y="15201"/>
                  </a:cubicBezTo>
                  <a:cubicBezTo>
                    <a:pt x="7805" y="15600"/>
                    <a:pt x="7844" y="16019"/>
                    <a:pt x="7933" y="16466"/>
                  </a:cubicBezTo>
                  <a:cubicBezTo>
                    <a:pt x="9089" y="17008"/>
                    <a:pt x="10259" y="17380"/>
                    <a:pt x="11399" y="17582"/>
                  </a:cubicBezTo>
                  <a:cubicBezTo>
                    <a:pt x="12074" y="16853"/>
                    <a:pt x="12628" y="16062"/>
                    <a:pt x="12922" y="15135"/>
                  </a:cubicBezTo>
                  <a:cubicBezTo>
                    <a:pt x="13000" y="14891"/>
                    <a:pt x="13074" y="14662"/>
                    <a:pt x="13144" y="14449"/>
                  </a:cubicBezTo>
                  <a:cubicBezTo>
                    <a:pt x="12000" y="13387"/>
                    <a:pt x="11596" y="11925"/>
                    <a:pt x="12263" y="10980"/>
                  </a:cubicBezTo>
                  <a:cubicBezTo>
                    <a:pt x="12643" y="10441"/>
                    <a:pt x="13299" y="10169"/>
                    <a:pt x="14047" y="10169"/>
                  </a:cubicBezTo>
                  <a:cubicBezTo>
                    <a:pt x="14783" y="10169"/>
                    <a:pt x="15613" y="10432"/>
                    <a:pt x="16365" y="10960"/>
                  </a:cubicBezTo>
                  <a:cubicBezTo>
                    <a:pt x="17230" y="11569"/>
                    <a:pt x="17800" y="12395"/>
                    <a:pt x="17986" y="13193"/>
                  </a:cubicBezTo>
                  <a:cubicBezTo>
                    <a:pt x="18129" y="13786"/>
                    <a:pt x="18056" y="14367"/>
                    <a:pt x="17734" y="14829"/>
                  </a:cubicBezTo>
                  <a:cubicBezTo>
                    <a:pt x="17653" y="14942"/>
                    <a:pt x="17560" y="15042"/>
                    <a:pt x="17454" y="15135"/>
                  </a:cubicBezTo>
                  <a:lnTo>
                    <a:pt x="17454" y="15131"/>
                  </a:lnTo>
                  <a:cubicBezTo>
                    <a:pt x="17071" y="15469"/>
                    <a:pt x="16540" y="15636"/>
                    <a:pt x="15951" y="15636"/>
                  </a:cubicBezTo>
                  <a:cubicBezTo>
                    <a:pt x="15590" y="15636"/>
                    <a:pt x="15202" y="15573"/>
                    <a:pt x="14815" y="15442"/>
                  </a:cubicBezTo>
                  <a:cubicBezTo>
                    <a:pt x="14512" y="16101"/>
                    <a:pt x="14117" y="16865"/>
                    <a:pt x="13760" y="17740"/>
                  </a:cubicBezTo>
                  <a:cubicBezTo>
                    <a:pt x="15958" y="17640"/>
                    <a:pt x="17846" y="16791"/>
                    <a:pt x="18966" y="15197"/>
                  </a:cubicBezTo>
                  <a:cubicBezTo>
                    <a:pt x="19661" y="14213"/>
                    <a:pt x="19986" y="13057"/>
                    <a:pt x="19986" y="11821"/>
                  </a:cubicBezTo>
                  <a:cubicBezTo>
                    <a:pt x="19986" y="10910"/>
                    <a:pt x="19808" y="9956"/>
                    <a:pt x="19463" y="8999"/>
                  </a:cubicBezTo>
                  <a:cubicBezTo>
                    <a:pt x="19068" y="7893"/>
                    <a:pt x="18455" y="6789"/>
                    <a:pt x="17644" y="5742"/>
                  </a:cubicBezTo>
                  <a:cubicBezTo>
                    <a:pt x="16772" y="4613"/>
                    <a:pt x="15675" y="3555"/>
                    <a:pt x="14380" y="2644"/>
                  </a:cubicBezTo>
                  <a:cubicBezTo>
                    <a:pt x="11880" y="884"/>
                    <a:pt x="9116" y="0"/>
                    <a:pt x="6681" y="0"/>
                  </a:cubicBezTo>
                  <a:close/>
                </a:path>
              </a:pathLst>
            </a:custGeom>
            <a:solidFill>
              <a:srgbClr val="D3A6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2214624" y="2319461"/>
              <a:ext cx="1043016" cy="848656"/>
            </a:xfrm>
            <a:custGeom>
              <a:avLst/>
              <a:gdLst/>
              <a:ahLst/>
              <a:cxnLst/>
              <a:rect l="l" t="t" r="r" b="b"/>
              <a:pathLst>
                <a:path w="20827" h="16946" extrusionOk="0">
                  <a:moveTo>
                    <a:pt x="3450" y="0"/>
                  </a:moveTo>
                  <a:lnTo>
                    <a:pt x="10" y="4333"/>
                  </a:lnTo>
                  <a:lnTo>
                    <a:pt x="10" y="4333"/>
                  </a:lnTo>
                  <a:cubicBezTo>
                    <a:pt x="12" y="4332"/>
                    <a:pt x="14" y="4332"/>
                    <a:pt x="16" y="4331"/>
                  </a:cubicBezTo>
                  <a:lnTo>
                    <a:pt x="3450" y="0"/>
                  </a:lnTo>
                  <a:close/>
                  <a:moveTo>
                    <a:pt x="10" y="4333"/>
                  </a:moveTo>
                  <a:lnTo>
                    <a:pt x="10" y="4333"/>
                  </a:lnTo>
                  <a:cubicBezTo>
                    <a:pt x="6" y="4336"/>
                    <a:pt x="3" y="4340"/>
                    <a:pt x="0" y="4346"/>
                  </a:cubicBezTo>
                  <a:lnTo>
                    <a:pt x="10" y="4333"/>
                  </a:lnTo>
                  <a:close/>
                  <a:moveTo>
                    <a:pt x="20827" y="12236"/>
                  </a:moveTo>
                  <a:lnTo>
                    <a:pt x="17901" y="16938"/>
                  </a:lnTo>
                  <a:lnTo>
                    <a:pt x="17901" y="16938"/>
                  </a:lnTo>
                  <a:cubicBezTo>
                    <a:pt x="17902" y="16937"/>
                    <a:pt x="17903" y="16936"/>
                    <a:pt x="17904" y="16935"/>
                  </a:cubicBezTo>
                  <a:lnTo>
                    <a:pt x="20827" y="12236"/>
                  </a:lnTo>
                  <a:close/>
                  <a:moveTo>
                    <a:pt x="17901" y="16938"/>
                  </a:moveTo>
                  <a:cubicBezTo>
                    <a:pt x="17898" y="16941"/>
                    <a:pt x="17896" y="16943"/>
                    <a:pt x="17896" y="16946"/>
                  </a:cubicBezTo>
                  <a:lnTo>
                    <a:pt x="17901" y="16938"/>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2215425" y="2226058"/>
              <a:ext cx="1081277" cy="941504"/>
            </a:xfrm>
            <a:custGeom>
              <a:avLst/>
              <a:gdLst/>
              <a:ahLst/>
              <a:cxnLst/>
              <a:rect l="l" t="t" r="r" b="b"/>
              <a:pathLst>
                <a:path w="21591" h="18800" extrusionOk="0">
                  <a:moveTo>
                    <a:pt x="7517" y="1"/>
                  </a:moveTo>
                  <a:cubicBezTo>
                    <a:pt x="6897" y="1"/>
                    <a:pt x="6304" y="58"/>
                    <a:pt x="5749" y="178"/>
                  </a:cubicBezTo>
                  <a:cubicBezTo>
                    <a:pt x="5644" y="310"/>
                    <a:pt x="5544" y="443"/>
                    <a:pt x="5440" y="574"/>
                  </a:cubicBezTo>
                  <a:cubicBezTo>
                    <a:pt x="4928" y="1233"/>
                    <a:pt x="4218" y="1672"/>
                    <a:pt x="3434" y="1865"/>
                  </a:cubicBezTo>
                  <a:lnTo>
                    <a:pt x="0" y="6196"/>
                  </a:lnTo>
                  <a:cubicBezTo>
                    <a:pt x="1233" y="4823"/>
                    <a:pt x="3121" y="4141"/>
                    <a:pt x="5265" y="4141"/>
                  </a:cubicBezTo>
                  <a:cubicBezTo>
                    <a:pt x="7700" y="4141"/>
                    <a:pt x="10464" y="5025"/>
                    <a:pt x="12964" y="6785"/>
                  </a:cubicBezTo>
                  <a:cubicBezTo>
                    <a:pt x="14259" y="7696"/>
                    <a:pt x="15356" y="8754"/>
                    <a:pt x="16228" y="9878"/>
                  </a:cubicBezTo>
                  <a:lnTo>
                    <a:pt x="19001" y="5924"/>
                  </a:lnTo>
                  <a:cubicBezTo>
                    <a:pt x="18098" y="4827"/>
                    <a:pt x="16985" y="3788"/>
                    <a:pt x="15690" y="2877"/>
                  </a:cubicBezTo>
                  <a:cubicBezTo>
                    <a:pt x="12984" y="969"/>
                    <a:pt x="10026" y="1"/>
                    <a:pt x="7517" y="1"/>
                  </a:cubicBezTo>
                  <a:close/>
                  <a:moveTo>
                    <a:pt x="20830" y="8813"/>
                  </a:moveTo>
                  <a:lnTo>
                    <a:pt x="18051" y="13140"/>
                  </a:lnTo>
                  <a:cubicBezTo>
                    <a:pt x="18772" y="15159"/>
                    <a:pt x="18764" y="17175"/>
                    <a:pt x="17888" y="18800"/>
                  </a:cubicBezTo>
                  <a:lnTo>
                    <a:pt x="20811" y="14101"/>
                  </a:lnTo>
                  <a:cubicBezTo>
                    <a:pt x="20796" y="13969"/>
                    <a:pt x="20788" y="13841"/>
                    <a:pt x="20788" y="13713"/>
                  </a:cubicBezTo>
                  <a:cubicBezTo>
                    <a:pt x="20788" y="13038"/>
                    <a:pt x="20970" y="12367"/>
                    <a:pt x="21346" y="11778"/>
                  </a:cubicBezTo>
                  <a:lnTo>
                    <a:pt x="21591" y="11395"/>
                  </a:lnTo>
                  <a:cubicBezTo>
                    <a:pt x="21485" y="10558"/>
                    <a:pt x="21229" y="9689"/>
                    <a:pt x="20830" y="8813"/>
                  </a:cubicBezTo>
                  <a:close/>
                </a:path>
              </a:pathLst>
            </a:custGeom>
            <a:solidFill>
              <a:srgbClr val="954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3028155" y="2522692"/>
              <a:ext cx="230518" cy="361427"/>
            </a:xfrm>
            <a:custGeom>
              <a:avLst/>
              <a:gdLst/>
              <a:ahLst/>
              <a:cxnLst/>
              <a:rect l="l" t="t" r="r" b="b"/>
              <a:pathLst>
                <a:path w="4603" h="7217" extrusionOk="0">
                  <a:moveTo>
                    <a:pt x="2773" y="1"/>
                  </a:moveTo>
                  <a:lnTo>
                    <a:pt x="0" y="3955"/>
                  </a:lnTo>
                  <a:cubicBezTo>
                    <a:pt x="811" y="5007"/>
                    <a:pt x="1424" y="6111"/>
                    <a:pt x="1823" y="7217"/>
                  </a:cubicBezTo>
                  <a:lnTo>
                    <a:pt x="4602" y="2890"/>
                  </a:lnTo>
                  <a:cubicBezTo>
                    <a:pt x="4160" y="1917"/>
                    <a:pt x="3544" y="936"/>
                    <a:pt x="2773" y="1"/>
                  </a:cubicBezTo>
                  <a:close/>
                </a:path>
              </a:pathLst>
            </a:custGeom>
            <a:solidFill>
              <a:srgbClr val="9D5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3254125" y="1532877"/>
              <a:ext cx="382761" cy="349108"/>
            </a:xfrm>
            <a:custGeom>
              <a:avLst/>
              <a:gdLst/>
              <a:ahLst/>
              <a:cxnLst/>
              <a:rect l="l" t="t" r="r" b="b"/>
              <a:pathLst>
                <a:path w="7643" h="6971" extrusionOk="0">
                  <a:moveTo>
                    <a:pt x="614" y="1"/>
                  </a:moveTo>
                  <a:lnTo>
                    <a:pt x="614" y="1"/>
                  </a:lnTo>
                  <a:cubicBezTo>
                    <a:pt x="1" y="1772"/>
                    <a:pt x="63" y="4129"/>
                    <a:pt x="2591" y="5909"/>
                  </a:cubicBezTo>
                  <a:cubicBezTo>
                    <a:pt x="3676" y="6673"/>
                    <a:pt x="4708" y="6971"/>
                    <a:pt x="5650" y="6971"/>
                  </a:cubicBezTo>
                  <a:cubicBezTo>
                    <a:pt x="6317" y="6971"/>
                    <a:pt x="6933" y="6820"/>
                    <a:pt x="7496" y="6580"/>
                  </a:cubicBezTo>
                  <a:lnTo>
                    <a:pt x="7643" y="6366"/>
                  </a:lnTo>
                  <a:lnTo>
                    <a:pt x="7643" y="6366"/>
                  </a:lnTo>
                  <a:cubicBezTo>
                    <a:pt x="7217" y="6506"/>
                    <a:pt x="6759" y="6580"/>
                    <a:pt x="6278" y="6580"/>
                  </a:cubicBezTo>
                  <a:cubicBezTo>
                    <a:pt x="5239" y="6580"/>
                    <a:pt x="4095" y="6231"/>
                    <a:pt x="2937" y="5417"/>
                  </a:cubicBezTo>
                  <a:cubicBezTo>
                    <a:pt x="699" y="3839"/>
                    <a:pt x="122" y="1737"/>
                    <a:pt x="614"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3629489" y="1822199"/>
              <a:ext cx="66256" cy="40264"/>
            </a:xfrm>
            <a:custGeom>
              <a:avLst/>
              <a:gdLst/>
              <a:ahLst/>
              <a:cxnLst/>
              <a:rect l="l" t="t" r="r" b="b"/>
              <a:pathLst>
                <a:path w="1323" h="804" extrusionOk="0">
                  <a:moveTo>
                    <a:pt x="1322" y="0"/>
                  </a:moveTo>
                  <a:lnTo>
                    <a:pt x="1322" y="0"/>
                  </a:lnTo>
                  <a:cubicBezTo>
                    <a:pt x="969" y="252"/>
                    <a:pt x="574" y="454"/>
                    <a:pt x="148" y="589"/>
                  </a:cubicBezTo>
                  <a:lnTo>
                    <a:pt x="1" y="803"/>
                  </a:lnTo>
                  <a:cubicBezTo>
                    <a:pt x="489" y="594"/>
                    <a:pt x="935" y="310"/>
                    <a:pt x="1322" y="0"/>
                  </a:cubicBezTo>
                  <a:close/>
                </a:path>
              </a:pathLst>
            </a:custGeom>
            <a:solidFill>
              <a:srgbClr val="8C4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213208" y="1371764"/>
              <a:ext cx="584834" cy="490734"/>
            </a:xfrm>
            <a:custGeom>
              <a:avLst/>
              <a:gdLst/>
              <a:ahLst/>
              <a:cxnLst/>
              <a:rect l="l" t="t" r="r" b="b"/>
              <a:pathLst>
                <a:path w="11678" h="9799" extrusionOk="0">
                  <a:moveTo>
                    <a:pt x="5812" y="1"/>
                  </a:moveTo>
                  <a:cubicBezTo>
                    <a:pt x="5085" y="1"/>
                    <a:pt x="4361" y="149"/>
                    <a:pt x="3707" y="477"/>
                  </a:cubicBezTo>
                  <a:cubicBezTo>
                    <a:pt x="923" y="1869"/>
                    <a:pt x="0" y="5990"/>
                    <a:pt x="3754" y="8634"/>
                  </a:cubicBezTo>
                  <a:cubicBezTo>
                    <a:pt x="4913" y="9450"/>
                    <a:pt x="6055" y="9799"/>
                    <a:pt x="7091" y="9799"/>
                  </a:cubicBezTo>
                  <a:cubicBezTo>
                    <a:pt x="9405" y="9799"/>
                    <a:pt x="11188" y="8062"/>
                    <a:pt x="11445" y="5927"/>
                  </a:cubicBezTo>
                  <a:cubicBezTo>
                    <a:pt x="11677" y="4024"/>
                    <a:pt x="10596" y="2093"/>
                    <a:pt x="9099" y="1039"/>
                  </a:cubicBezTo>
                  <a:cubicBezTo>
                    <a:pt x="8177" y="390"/>
                    <a:pt x="6989" y="1"/>
                    <a:pt x="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3316126" y="1416237"/>
              <a:ext cx="435145" cy="402042"/>
            </a:xfrm>
            <a:custGeom>
              <a:avLst/>
              <a:gdLst/>
              <a:ahLst/>
              <a:cxnLst/>
              <a:rect l="l" t="t" r="r" b="b"/>
              <a:pathLst>
                <a:path w="8689" h="8028" extrusionOk="0">
                  <a:moveTo>
                    <a:pt x="3764" y="0"/>
                  </a:moveTo>
                  <a:cubicBezTo>
                    <a:pt x="3151" y="0"/>
                    <a:pt x="2558" y="125"/>
                    <a:pt x="2048" y="380"/>
                  </a:cubicBezTo>
                  <a:cubicBezTo>
                    <a:pt x="942" y="934"/>
                    <a:pt x="198" y="2031"/>
                    <a:pt x="108" y="3248"/>
                  </a:cubicBezTo>
                  <a:cubicBezTo>
                    <a:pt x="1" y="4652"/>
                    <a:pt x="749" y="5993"/>
                    <a:pt x="2206" y="7020"/>
                  </a:cubicBezTo>
                  <a:cubicBezTo>
                    <a:pt x="3154" y="7687"/>
                    <a:pt x="4124" y="8027"/>
                    <a:pt x="5039" y="8027"/>
                  </a:cubicBezTo>
                  <a:cubicBezTo>
                    <a:pt x="5535" y="8027"/>
                    <a:pt x="6015" y="7928"/>
                    <a:pt x="6467" y="7727"/>
                  </a:cubicBezTo>
                  <a:cubicBezTo>
                    <a:pt x="7584" y="7230"/>
                    <a:pt x="8366" y="6160"/>
                    <a:pt x="8514" y="4935"/>
                  </a:cubicBezTo>
                  <a:cubicBezTo>
                    <a:pt x="8688" y="3489"/>
                    <a:pt x="7874" y="1818"/>
                    <a:pt x="6537" y="876"/>
                  </a:cubicBezTo>
                  <a:cubicBezTo>
                    <a:pt x="5721" y="300"/>
                    <a:pt x="4718" y="0"/>
                    <a:pt x="376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3349281" y="1416187"/>
              <a:ext cx="394430" cy="333433"/>
            </a:xfrm>
            <a:custGeom>
              <a:avLst/>
              <a:gdLst/>
              <a:ahLst/>
              <a:cxnLst/>
              <a:rect l="l" t="t" r="r" b="b"/>
              <a:pathLst>
                <a:path w="7876" h="6658" extrusionOk="0">
                  <a:moveTo>
                    <a:pt x="3102" y="1"/>
                  </a:moveTo>
                  <a:cubicBezTo>
                    <a:pt x="2490" y="1"/>
                    <a:pt x="1897" y="125"/>
                    <a:pt x="1386" y="381"/>
                  </a:cubicBezTo>
                  <a:cubicBezTo>
                    <a:pt x="811" y="667"/>
                    <a:pt x="339" y="1102"/>
                    <a:pt x="1" y="1617"/>
                  </a:cubicBezTo>
                  <a:cubicBezTo>
                    <a:pt x="303" y="1225"/>
                    <a:pt x="703" y="900"/>
                    <a:pt x="1172" y="683"/>
                  </a:cubicBezTo>
                  <a:cubicBezTo>
                    <a:pt x="1622" y="474"/>
                    <a:pt x="2145" y="373"/>
                    <a:pt x="2692" y="373"/>
                  </a:cubicBezTo>
                  <a:cubicBezTo>
                    <a:pt x="3281" y="373"/>
                    <a:pt x="3901" y="489"/>
                    <a:pt x="4487" y="717"/>
                  </a:cubicBezTo>
                  <a:cubicBezTo>
                    <a:pt x="4870" y="865"/>
                    <a:pt x="5239" y="1059"/>
                    <a:pt x="5576" y="1299"/>
                  </a:cubicBezTo>
                  <a:cubicBezTo>
                    <a:pt x="5913" y="1536"/>
                    <a:pt x="6219" y="1815"/>
                    <a:pt x="6487" y="2125"/>
                  </a:cubicBezTo>
                  <a:cubicBezTo>
                    <a:pt x="6720" y="2392"/>
                    <a:pt x="6922" y="2684"/>
                    <a:pt x="7092" y="2982"/>
                  </a:cubicBezTo>
                  <a:cubicBezTo>
                    <a:pt x="7305" y="3366"/>
                    <a:pt x="7464" y="3765"/>
                    <a:pt x="7557" y="4165"/>
                  </a:cubicBezTo>
                  <a:cubicBezTo>
                    <a:pt x="7620" y="4436"/>
                    <a:pt x="7654" y="4704"/>
                    <a:pt x="7650" y="4967"/>
                  </a:cubicBezTo>
                  <a:cubicBezTo>
                    <a:pt x="7650" y="5056"/>
                    <a:pt x="7647" y="5146"/>
                    <a:pt x="7638" y="5235"/>
                  </a:cubicBezTo>
                  <a:cubicBezTo>
                    <a:pt x="7592" y="5754"/>
                    <a:pt x="7421" y="6239"/>
                    <a:pt x="7154" y="6658"/>
                  </a:cubicBezTo>
                  <a:cubicBezTo>
                    <a:pt x="7527" y="6165"/>
                    <a:pt x="7774" y="5572"/>
                    <a:pt x="7852" y="4936"/>
                  </a:cubicBezTo>
                  <a:cubicBezTo>
                    <a:pt x="7867" y="4804"/>
                    <a:pt x="7875" y="4672"/>
                    <a:pt x="7875" y="4541"/>
                  </a:cubicBezTo>
                  <a:cubicBezTo>
                    <a:pt x="7875" y="3195"/>
                    <a:pt x="7092" y="1734"/>
                    <a:pt x="5875" y="877"/>
                  </a:cubicBezTo>
                  <a:cubicBezTo>
                    <a:pt x="5061" y="303"/>
                    <a:pt x="4056" y="1"/>
                    <a:pt x="3102" y="1"/>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3314975" y="1434817"/>
              <a:ext cx="423076" cy="385766"/>
            </a:xfrm>
            <a:custGeom>
              <a:avLst/>
              <a:gdLst/>
              <a:ahLst/>
              <a:cxnLst/>
              <a:rect l="l" t="t" r="r" b="b"/>
              <a:pathLst>
                <a:path w="8448" h="7703" extrusionOk="0">
                  <a:moveTo>
                    <a:pt x="3379" y="1"/>
                  </a:moveTo>
                  <a:cubicBezTo>
                    <a:pt x="2832" y="1"/>
                    <a:pt x="2308" y="102"/>
                    <a:pt x="1857" y="311"/>
                  </a:cubicBezTo>
                  <a:cubicBezTo>
                    <a:pt x="799" y="800"/>
                    <a:pt x="104" y="1827"/>
                    <a:pt x="58" y="2982"/>
                  </a:cubicBezTo>
                  <a:cubicBezTo>
                    <a:pt x="0" y="4319"/>
                    <a:pt x="772" y="5622"/>
                    <a:pt x="2229" y="6649"/>
                  </a:cubicBezTo>
                  <a:cubicBezTo>
                    <a:pt x="3220" y="7346"/>
                    <a:pt x="4221" y="7703"/>
                    <a:pt x="5150" y="7703"/>
                  </a:cubicBezTo>
                  <a:cubicBezTo>
                    <a:pt x="5591" y="7703"/>
                    <a:pt x="6016" y="7622"/>
                    <a:pt x="6416" y="7460"/>
                  </a:cubicBezTo>
                  <a:cubicBezTo>
                    <a:pt x="7490" y="7022"/>
                    <a:pt x="8219" y="6030"/>
                    <a:pt x="8323" y="4863"/>
                  </a:cubicBezTo>
                  <a:cubicBezTo>
                    <a:pt x="8448" y="3486"/>
                    <a:pt x="7598" y="1870"/>
                    <a:pt x="6261" y="927"/>
                  </a:cubicBezTo>
                  <a:cubicBezTo>
                    <a:pt x="5405" y="322"/>
                    <a:pt x="4354" y="1"/>
                    <a:pt x="3379"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3323138" y="1434867"/>
              <a:ext cx="409504" cy="385816"/>
            </a:xfrm>
            <a:custGeom>
              <a:avLst/>
              <a:gdLst/>
              <a:ahLst/>
              <a:cxnLst/>
              <a:rect l="l" t="t" r="r" b="b"/>
              <a:pathLst>
                <a:path w="8177" h="7704" extrusionOk="0">
                  <a:moveTo>
                    <a:pt x="7009" y="1752"/>
                  </a:moveTo>
                  <a:lnTo>
                    <a:pt x="7009" y="1752"/>
                  </a:lnTo>
                  <a:cubicBezTo>
                    <a:pt x="7034" y="1781"/>
                    <a:pt x="7059" y="1810"/>
                    <a:pt x="7083" y="1839"/>
                  </a:cubicBezTo>
                  <a:lnTo>
                    <a:pt x="7083" y="1839"/>
                  </a:lnTo>
                  <a:cubicBezTo>
                    <a:pt x="7059" y="1810"/>
                    <a:pt x="7034" y="1780"/>
                    <a:pt x="7009" y="1752"/>
                  </a:cubicBezTo>
                  <a:close/>
                  <a:moveTo>
                    <a:pt x="3214" y="0"/>
                  </a:moveTo>
                  <a:cubicBezTo>
                    <a:pt x="2667" y="0"/>
                    <a:pt x="2144" y="101"/>
                    <a:pt x="1694" y="310"/>
                  </a:cubicBezTo>
                  <a:cubicBezTo>
                    <a:pt x="905" y="674"/>
                    <a:pt x="321" y="1332"/>
                    <a:pt x="55" y="2123"/>
                  </a:cubicBezTo>
                  <a:lnTo>
                    <a:pt x="55" y="2123"/>
                  </a:lnTo>
                  <a:cubicBezTo>
                    <a:pt x="61" y="2108"/>
                    <a:pt x="67" y="2093"/>
                    <a:pt x="74" y="2078"/>
                  </a:cubicBezTo>
                  <a:lnTo>
                    <a:pt x="4423" y="158"/>
                  </a:lnTo>
                  <a:cubicBezTo>
                    <a:pt x="4621" y="210"/>
                    <a:pt x="4819" y="271"/>
                    <a:pt x="5009" y="344"/>
                  </a:cubicBezTo>
                  <a:cubicBezTo>
                    <a:pt x="4423" y="116"/>
                    <a:pt x="3803" y="0"/>
                    <a:pt x="3214" y="0"/>
                  </a:cubicBezTo>
                  <a:close/>
                  <a:moveTo>
                    <a:pt x="55" y="2123"/>
                  </a:moveTo>
                  <a:cubicBezTo>
                    <a:pt x="33" y="2183"/>
                    <a:pt x="15" y="2245"/>
                    <a:pt x="0" y="2307"/>
                  </a:cubicBezTo>
                  <a:cubicBezTo>
                    <a:pt x="17" y="2245"/>
                    <a:pt x="35" y="2184"/>
                    <a:pt x="55" y="2123"/>
                  </a:cubicBezTo>
                  <a:close/>
                  <a:moveTo>
                    <a:pt x="7083" y="1839"/>
                  </a:moveTo>
                  <a:lnTo>
                    <a:pt x="7083" y="1839"/>
                  </a:lnTo>
                  <a:cubicBezTo>
                    <a:pt x="7092" y="1850"/>
                    <a:pt x="7101" y="1861"/>
                    <a:pt x="7110" y="1872"/>
                  </a:cubicBezTo>
                  <a:lnTo>
                    <a:pt x="368" y="4846"/>
                  </a:lnTo>
                  <a:cubicBezTo>
                    <a:pt x="233" y="4610"/>
                    <a:pt x="124" y="4365"/>
                    <a:pt x="47" y="4117"/>
                  </a:cubicBezTo>
                  <a:lnTo>
                    <a:pt x="47" y="4117"/>
                  </a:lnTo>
                  <a:cubicBezTo>
                    <a:pt x="333" y="5043"/>
                    <a:pt x="1027" y="5916"/>
                    <a:pt x="2066" y="6648"/>
                  </a:cubicBezTo>
                  <a:cubicBezTo>
                    <a:pt x="3059" y="7346"/>
                    <a:pt x="4059" y="7703"/>
                    <a:pt x="4989" y="7703"/>
                  </a:cubicBezTo>
                  <a:cubicBezTo>
                    <a:pt x="5431" y="7703"/>
                    <a:pt x="5854" y="7622"/>
                    <a:pt x="6253" y="7459"/>
                  </a:cubicBezTo>
                  <a:cubicBezTo>
                    <a:pt x="7327" y="7021"/>
                    <a:pt x="8056" y="6029"/>
                    <a:pt x="8160" y="4862"/>
                  </a:cubicBezTo>
                  <a:cubicBezTo>
                    <a:pt x="8169" y="4773"/>
                    <a:pt x="8172" y="4683"/>
                    <a:pt x="8172" y="4594"/>
                  </a:cubicBezTo>
                  <a:cubicBezTo>
                    <a:pt x="8176" y="4331"/>
                    <a:pt x="8142" y="4063"/>
                    <a:pt x="8079" y="3792"/>
                  </a:cubicBezTo>
                  <a:lnTo>
                    <a:pt x="1892" y="6517"/>
                  </a:lnTo>
                  <a:cubicBezTo>
                    <a:pt x="1496" y="6226"/>
                    <a:pt x="1158" y="5912"/>
                    <a:pt x="879" y="5578"/>
                  </a:cubicBezTo>
                  <a:lnTo>
                    <a:pt x="7614" y="2609"/>
                  </a:lnTo>
                  <a:cubicBezTo>
                    <a:pt x="7462" y="2342"/>
                    <a:pt x="7285" y="2082"/>
                    <a:pt x="7083" y="1839"/>
                  </a:cubicBezTo>
                  <a:close/>
                </a:path>
              </a:pathLst>
            </a:custGeom>
            <a:solidFill>
              <a:srgbClr val="B87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3317278" y="1550806"/>
              <a:ext cx="8213" cy="90294"/>
            </a:xfrm>
            <a:custGeom>
              <a:avLst/>
              <a:gdLst/>
              <a:ahLst/>
              <a:cxnLst/>
              <a:rect l="l" t="t" r="r" b="b"/>
              <a:pathLst>
                <a:path w="164" h="1803" extrusionOk="0">
                  <a:moveTo>
                    <a:pt x="115" y="1"/>
                  </a:moveTo>
                  <a:cubicBezTo>
                    <a:pt x="54" y="215"/>
                    <a:pt x="19" y="437"/>
                    <a:pt x="8" y="666"/>
                  </a:cubicBezTo>
                  <a:cubicBezTo>
                    <a:pt x="0" y="864"/>
                    <a:pt x="11" y="1061"/>
                    <a:pt x="39" y="1257"/>
                  </a:cubicBezTo>
                  <a:lnTo>
                    <a:pt x="39" y="1257"/>
                  </a:lnTo>
                  <a:cubicBezTo>
                    <a:pt x="18" y="1107"/>
                    <a:pt x="8" y="957"/>
                    <a:pt x="8" y="806"/>
                  </a:cubicBezTo>
                  <a:cubicBezTo>
                    <a:pt x="8" y="759"/>
                    <a:pt x="8" y="713"/>
                    <a:pt x="12" y="666"/>
                  </a:cubicBezTo>
                  <a:cubicBezTo>
                    <a:pt x="19" y="437"/>
                    <a:pt x="54" y="215"/>
                    <a:pt x="115" y="1"/>
                  </a:cubicBezTo>
                  <a:close/>
                  <a:moveTo>
                    <a:pt x="39" y="1257"/>
                  </a:moveTo>
                  <a:cubicBezTo>
                    <a:pt x="64" y="1440"/>
                    <a:pt x="106" y="1623"/>
                    <a:pt x="164" y="1802"/>
                  </a:cubicBezTo>
                  <a:cubicBezTo>
                    <a:pt x="107" y="1622"/>
                    <a:pt x="65" y="1440"/>
                    <a:pt x="39" y="1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573948" y="1452095"/>
              <a:ext cx="100260" cy="70563"/>
            </a:xfrm>
            <a:custGeom>
              <a:avLst/>
              <a:gdLst/>
              <a:ahLst/>
              <a:cxnLst/>
              <a:rect l="l" t="t" r="r" b="b"/>
              <a:pathLst>
                <a:path w="2002" h="1409" extrusionOk="0">
                  <a:moveTo>
                    <a:pt x="1" y="0"/>
                  </a:moveTo>
                  <a:cubicBezTo>
                    <a:pt x="384" y="148"/>
                    <a:pt x="753" y="342"/>
                    <a:pt x="1090" y="582"/>
                  </a:cubicBezTo>
                  <a:cubicBezTo>
                    <a:pt x="1427" y="819"/>
                    <a:pt x="1733" y="1098"/>
                    <a:pt x="2001" y="1408"/>
                  </a:cubicBezTo>
                  <a:cubicBezTo>
                    <a:pt x="1733" y="1098"/>
                    <a:pt x="1427" y="819"/>
                    <a:pt x="1090" y="582"/>
                  </a:cubicBezTo>
                  <a:cubicBezTo>
                    <a:pt x="753" y="342"/>
                    <a:pt x="384" y="148"/>
                    <a:pt x="1" y="0"/>
                  </a:cubicBezTo>
                  <a:close/>
                </a:path>
              </a:pathLst>
            </a:custGeom>
            <a:solidFill>
              <a:srgbClr val="9E7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317679" y="1442780"/>
              <a:ext cx="361528" cy="234825"/>
            </a:xfrm>
            <a:custGeom>
              <a:avLst/>
              <a:gdLst/>
              <a:ahLst/>
              <a:cxnLst/>
              <a:rect l="l" t="t" r="r" b="b"/>
              <a:pathLst>
                <a:path w="7219" h="4689" extrusionOk="0">
                  <a:moveTo>
                    <a:pt x="4532" y="0"/>
                  </a:moveTo>
                  <a:lnTo>
                    <a:pt x="183" y="1920"/>
                  </a:lnTo>
                  <a:cubicBezTo>
                    <a:pt x="151" y="1993"/>
                    <a:pt x="128" y="2071"/>
                    <a:pt x="109" y="2149"/>
                  </a:cubicBezTo>
                  <a:cubicBezTo>
                    <a:pt x="47" y="2366"/>
                    <a:pt x="11" y="2591"/>
                    <a:pt x="4" y="2823"/>
                  </a:cubicBezTo>
                  <a:cubicBezTo>
                    <a:pt x="0" y="2870"/>
                    <a:pt x="0" y="2916"/>
                    <a:pt x="0" y="2963"/>
                  </a:cubicBezTo>
                  <a:cubicBezTo>
                    <a:pt x="0" y="3300"/>
                    <a:pt x="50" y="3634"/>
                    <a:pt x="156" y="3959"/>
                  </a:cubicBezTo>
                  <a:cubicBezTo>
                    <a:pt x="233" y="4207"/>
                    <a:pt x="342" y="4452"/>
                    <a:pt x="477" y="4688"/>
                  </a:cubicBezTo>
                  <a:lnTo>
                    <a:pt x="7219" y="1714"/>
                  </a:lnTo>
                  <a:cubicBezTo>
                    <a:pt x="7188" y="1675"/>
                    <a:pt x="7153" y="1633"/>
                    <a:pt x="7118" y="1594"/>
                  </a:cubicBezTo>
                  <a:cubicBezTo>
                    <a:pt x="6850" y="1284"/>
                    <a:pt x="6544" y="1005"/>
                    <a:pt x="6207" y="768"/>
                  </a:cubicBezTo>
                  <a:cubicBezTo>
                    <a:pt x="5870" y="528"/>
                    <a:pt x="5501" y="334"/>
                    <a:pt x="5118" y="186"/>
                  </a:cubicBezTo>
                  <a:cubicBezTo>
                    <a:pt x="4928" y="113"/>
                    <a:pt x="4730" y="52"/>
                    <a:pt x="4532" y="0"/>
                  </a:cubicBezTo>
                  <a:close/>
                </a:path>
              </a:pathLst>
            </a:custGeom>
            <a:solidFill>
              <a:srgbClr val="CD9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704462" y="1565530"/>
              <a:ext cx="23337" cy="59245"/>
            </a:xfrm>
            <a:custGeom>
              <a:avLst/>
              <a:gdLst/>
              <a:ahLst/>
              <a:cxnLst/>
              <a:rect l="l" t="t" r="r" b="b"/>
              <a:pathLst>
                <a:path w="466" h="1183" extrusionOk="0">
                  <a:moveTo>
                    <a:pt x="0" y="0"/>
                  </a:moveTo>
                  <a:lnTo>
                    <a:pt x="0" y="0"/>
                  </a:lnTo>
                  <a:cubicBezTo>
                    <a:pt x="213" y="384"/>
                    <a:pt x="372" y="783"/>
                    <a:pt x="465" y="1183"/>
                  </a:cubicBezTo>
                  <a:lnTo>
                    <a:pt x="465" y="1183"/>
                  </a:lnTo>
                  <a:cubicBezTo>
                    <a:pt x="372" y="783"/>
                    <a:pt x="213" y="384"/>
                    <a:pt x="0" y="0"/>
                  </a:cubicBezTo>
                  <a:close/>
                </a:path>
              </a:pathLst>
            </a:custGeom>
            <a:solidFill>
              <a:srgbClr val="9E7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3367160" y="1565530"/>
              <a:ext cx="360626" cy="195763"/>
            </a:xfrm>
            <a:custGeom>
              <a:avLst/>
              <a:gdLst/>
              <a:ahLst/>
              <a:cxnLst/>
              <a:rect l="l" t="t" r="r" b="b"/>
              <a:pathLst>
                <a:path w="7201" h="3909" extrusionOk="0">
                  <a:moveTo>
                    <a:pt x="6735" y="0"/>
                  </a:moveTo>
                  <a:lnTo>
                    <a:pt x="0" y="2969"/>
                  </a:lnTo>
                  <a:cubicBezTo>
                    <a:pt x="279" y="3303"/>
                    <a:pt x="617" y="3617"/>
                    <a:pt x="1013" y="3908"/>
                  </a:cubicBezTo>
                  <a:lnTo>
                    <a:pt x="7200" y="1183"/>
                  </a:lnTo>
                  <a:cubicBezTo>
                    <a:pt x="7107" y="783"/>
                    <a:pt x="6948" y="384"/>
                    <a:pt x="6735" y="0"/>
                  </a:cubicBezTo>
                  <a:close/>
                </a:path>
              </a:pathLst>
            </a:custGeom>
            <a:solidFill>
              <a:srgbClr val="CD9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597637" y="984933"/>
              <a:ext cx="474608" cy="372645"/>
            </a:xfrm>
            <a:custGeom>
              <a:avLst/>
              <a:gdLst/>
              <a:ahLst/>
              <a:cxnLst/>
              <a:rect l="l" t="t" r="r" b="b"/>
              <a:pathLst>
                <a:path w="9477" h="7441" extrusionOk="0">
                  <a:moveTo>
                    <a:pt x="3885" y="1"/>
                  </a:moveTo>
                  <a:cubicBezTo>
                    <a:pt x="2702" y="1"/>
                    <a:pt x="1389" y="292"/>
                    <a:pt x="0" y="857"/>
                  </a:cubicBezTo>
                  <a:cubicBezTo>
                    <a:pt x="326" y="788"/>
                    <a:pt x="671" y="750"/>
                    <a:pt x="1040" y="750"/>
                  </a:cubicBezTo>
                  <a:cubicBezTo>
                    <a:pt x="2505" y="750"/>
                    <a:pt x="4254" y="1331"/>
                    <a:pt x="5862" y="2463"/>
                  </a:cubicBezTo>
                  <a:cubicBezTo>
                    <a:pt x="6433" y="2862"/>
                    <a:pt x="6944" y="3304"/>
                    <a:pt x="7390" y="3769"/>
                  </a:cubicBezTo>
                  <a:cubicBezTo>
                    <a:pt x="7467" y="3289"/>
                    <a:pt x="7510" y="2847"/>
                    <a:pt x="7510" y="2448"/>
                  </a:cubicBezTo>
                  <a:cubicBezTo>
                    <a:pt x="7510" y="2285"/>
                    <a:pt x="7642" y="2195"/>
                    <a:pt x="7770" y="2195"/>
                  </a:cubicBezTo>
                  <a:cubicBezTo>
                    <a:pt x="7867" y="2195"/>
                    <a:pt x="7964" y="2246"/>
                    <a:pt x="8002" y="2362"/>
                  </a:cubicBezTo>
                  <a:cubicBezTo>
                    <a:pt x="8243" y="3048"/>
                    <a:pt x="8336" y="3897"/>
                    <a:pt x="8290" y="4878"/>
                  </a:cubicBezTo>
                  <a:cubicBezTo>
                    <a:pt x="8879" y="5735"/>
                    <a:pt x="9244" y="6619"/>
                    <a:pt x="9348" y="7441"/>
                  </a:cubicBezTo>
                  <a:cubicBezTo>
                    <a:pt x="9476" y="4456"/>
                    <a:pt x="8681" y="2102"/>
                    <a:pt x="6964" y="893"/>
                  </a:cubicBezTo>
                  <a:cubicBezTo>
                    <a:pt x="6107" y="292"/>
                    <a:pt x="5060" y="1"/>
                    <a:pt x="3885" y="1"/>
                  </a:cubicBezTo>
                  <a:close/>
                </a:path>
              </a:pathLst>
            </a:custGeom>
            <a:solidFill>
              <a:srgbClr val="954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578338" y="4758500"/>
              <a:ext cx="4914300" cy="192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3967743" y="1094863"/>
              <a:ext cx="47426" cy="134415"/>
            </a:xfrm>
            <a:custGeom>
              <a:avLst/>
              <a:gdLst/>
              <a:ahLst/>
              <a:cxnLst/>
              <a:rect l="l" t="t" r="r" b="b"/>
              <a:pathLst>
                <a:path w="947" h="2684" extrusionOk="0">
                  <a:moveTo>
                    <a:pt x="380" y="0"/>
                  </a:moveTo>
                  <a:cubicBezTo>
                    <a:pt x="252" y="0"/>
                    <a:pt x="120" y="90"/>
                    <a:pt x="120" y="253"/>
                  </a:cubicBezTo>
                  <a:cubicBezTo>
                    <a:pt x="120" y="652"/>
                    <a:pt x="77" y="1094"/>
                    <a:pt x="0" y="1574"/>
                  </a:cubicBezTo>
                  <a:cubicBezTo>
                    <a:pt x="342" y="1935"/>
                    <a:pt x="644" y="2303"/>
                    <a:pt x="900" y="2683"/>
                  </a:cubicBezTo>
                  <a:cubicBezTo>
                    <a:pt x="946" y="1702"/>
                    <a:pt x="853" y="853"/>
                    <a:pt x="612" y="167"/>
                  </a:cubicBezTo>
                  <a:cubicBezTo>
                    <a:pt x="574" y="51"/>
                    <a:pt x="477" y="0"/>
                    <a:pt x="380" y="0"/>
                  </a:cubicBezTo>
                  <a:close/>
                </a:path>
              </a:pathLst>
            </a:custGeom>
            <a:solidFill>
              <a:srgbClr val="9D5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563144" y="2657111"/>
              <a:ext cx="317657" cy="240184"/>
            </a:xfrm>
            <a:custGeom>
              <a:avLst/>
              <a:gdLst/>
              <a:ahLst/>
              <a:cxnLst/>
              <a:rect l="l" t="t" r="r" b="b"/>
              <a:pathLst>
                <a:path w="6343" h="4796" extrusionOk="0">
                  <a:moveTo>
                    <a:pt x="6154" y="1967"/>
                  </a:moveTo>
                  <a:cubicBezTo>
                    <a:pt x="6278" y="2288"/>
                    <a:pt x="6342" y="2609"/>
                    <a:pt x="6342" y="2914"/>
                  </a:cubicBezTo>
                  <a:lnTo>
                    <a:pt x="6342" y="2914"/>
                  </a:lnTo>
                  <a:cubicBezTo>
                    <a:pt x="6343" y="2607"/>
                    <a:pt x="6278" y="2288"/>
                    <a:pt x="6154" y="1967"/>
                  </a:cubicBezTo>
                  <a:close/>
                  <a:moveTo>
                    <a:pt x="6342" y="2914"/>
                  </a:moveTo>
                  <a:lnTo>
                    <a:pt x="6342" y="2914"/>
                  </a:lnTo>
                  <a:cubicBezTo>
                    <a:pt x="6342" y="2987"/>
                    <a:pt x="6339" y="3060"/>
                    <a:pt x="6331" y="3132"/>
                  </a:cubicBezTo>
                  <a:cubicBezTo>
                    <a:pt x="6339" y="3061"/>
                    <a:pt x="6342" y="2988"/>
                    <a:pt x="6342" y="2914"/>
                  </a:cubicBezTo>
                  <a:close/>
                  <a:moveTo>
                    <a:pt x="6005" y="4005"/>
                  </a:moveTo>
                  <a:cubicBezTo>
                    <a:pt x="5983" y="4036"/>
                    <a:pt x="5960" y="4066"/>
                    <a:pt x="5936" y="4095"/>
                  </a:cubicBezTo>
                  <a:lnTo>
                    <a:pt x="5936" y="4095"/>
                  </a:lnTo>
                  <a:cubicBezTo>
                    <a:pt x="5961" y="4066"/>
                    <a:pt x="5984" y="4036"/>
                    <a:pt x="6005" y="4005"/>
                  </a:cubicBezTo>
                  <a:close/>
                  <a:moveTo>
                    <a:pt x="1857" y="0"/>
                  </a:moveTo>
                  <a:cubicBezTo>
                    <a:pt x="1272" y="0"/>
                    <a:pt x="741" y="167"/>
                    <a:pt x="357" y="500"/>
                  </a:cubicBezTo>
                  <a:cubicBezTo>
                    <a:pt x="399" y="399"/>
                    <a:pt x="451" y="294"/>
                    <a:pt x="512" y="198"/>
                  </a:cubicBezTo>
                  <a:lnTo>
                    <a:pt x="512" y="198"/>
                  </a:lnTo>
                  <a:cubicBezTo>
                    <a:pt x="0" y="992"/>
                    <a:pt x="206" y="2125"/>
                    <a:pt x="943" y="3078"/>
                  </a:cubicBezTo>
                  <a:cubicBezTo>
                    <a:pt x="1120" y="2803"/>
                    <a:pt x="1288" y="2520"/>
                    <a:pt x="1442" y="2237"/>
                  </a:cubicBezTo>
                  <a:cubicBezTo>
                    <a:pt x="1660" y="1838"/>
                    <a:pt x="2063" y="1659"/>
                    <a:pt x="2498" y="1659"/>
                  </a:cubicBezTo>
                  <a:cubicBezTo>
                    <a:pt x="3300" y="1659"/>
                    <a:pt x="4203" y="2276"/>
                    <a:pt x="4199" y="3237"/>
                  </a:cubicBezTo>
                  <a:lnTo>
                    <a:pt x="4199" y="3284"/>
                  </a:lnTo>
                  <a:cubicBezTo>
                    <a:pt x="4187" y="3687"/>
                    <a:pt x="3781" y="4121"/>
                    <a:pt x="3210" y="4641"/>
                  </a:cubicBezTo>
                  <a:cubicBezTo>
                    <a:pt x="3563" y="4746"/>
                    <a:pt x="3908" y="4796"/>
                    <a:pt x="4238" y="4796"/>
                  </a:cubicBezTo>
                  <a:cubicBezTo>
                    <a:pt x="4935" y="4796"/>
                    <a:pt x="5550" y="4562"/>
                    <a:pt x="5936" y="4095"/>
                  </a:cubicBezTo>
                  <a:lnTo>
                    <a:pt x="5936" y="4095"/>
                  </a:lnTo>
                  <a:cubicBezTo>
                    <a:pt x="5877" y="4165"/>
                    <a:pt x="5810" y="4232"/>
                    <a:pt x="5742" y="4292"/>
                  </a:cubicBezTo>
                  <a:cubicBezTo>
                    <a:pt x="6161" y="3225"/>
                    <a:pt x="5529" y="1741"/>
                    <a:pt x="4180" y="795"/>
                  </a:cubicBezTo>
                  <a:cubicBezTo>
                    <a:pt x="3428" y="264"/>
                    <a:pt x="2598" y="0"/>
                    <a:pt x="1857" y="0"/>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2212120" y="2606379"/>
              <a:ext cx="311548" cy="240484"/>
            </a:xfrm>
            <a:custGeom>
              <a:avLst/>
              <a:gdLst/>
              <a:ahLst/>
              <a:cxnLst/>
              <a:rect l="l" t="t" r="r" b="b"/>
              <a:pathLst>
                <a:path w="6221" h="4802" extrusionOk="0">
                  <a:moveTo>
                    <a:pt x="4532" y="126"/>
                  </a:moveTo>
                  <a:cubicBezTo>
                    <a:pt x="5602" y="881"/>
                    <a:pt x="6221" y="1970"/>
                    <a:pt x="6221" y="2922"/>
                  </a:cubicBezTo>
                  <a:lnTo>
                    <a:pt x="6221" y="2922"/>
                  </a:lnTo>
                  <a:cubicBezTo>
                    <a:pt x="6221" y="1969"/>
                    <a:pt x="5602" y="879"/>
                    <a:pt x="4532" y="126"/>
                  </a:cubicBezTo>
                  <a:close/>
                  <a:moveTo>
                    <a:pt x="6221" y="2922"/>
                  </a:moveTo>
                  <a:cubicBezTo>
                    <a:pt x="6221" y="3312"/>
                    <a:pt x="6116" y="3680"/>
                    <a:pt x="5896" y="3991"/>
                  </a:cubicBezTo>
                  <a:cubicBezTo>
                    <a:pt x="6117" y="3679"/>
                    <a:pt x="6221" y="3312"/>
                    <a:pt x="6221" y="2922"/>
                  </a:cubicBezTo>
                  <a:close/>
                  <a:moveTo>
                    <a:pt x="5896" y="3991"/>
                  </a:moveTo>
                  <a:cubicBezTo>
                    <a:pt x="5838" y="4072"/>
                    <a:pt x="5773" y="4149"/>
                    <a:pt x="5704" y="4219"/>
                  </a:cubicBezTo>
                  <a:lnTo>
                    <a:pt x="5704" y="4219"/>
                  </a:lnTo>
                  <a:cubicBezTo>
                    <a:pt x="5774" y="4149"/>
                    <a:pt x="5838" y="4073"/>
                    <a:pt x="5896" y="3991"/>
                  </a:cubicBezTo>
                  <a:close/>
                  <a:moveTo>
                    <a:pt x="5704" y="4219"/>
                  </a:moveTo>
                  <a:cubicBezTo>
                    <a:pt x="5678" y="4245"/>
                    <a:pt x="5651" y="4271"/>
                    <a:pt x="5623" y="4295"/>
                  </a:cubicBezTo>
                  <a:lnTo>
                    <a:pt x="5623" y="4295"/>
                  </a:lnTo>
                  <a:cubicBezTo>
                    <a:pt x="5622" y="4296"/>
                    <a:pt x="5622" y="4296"/>
                    <a:pt x="5622" y="4297"/>
                  </a:cubicBezTo>
                  <a:cubicBezTo>
                    <a:pt x="5650" y="4272"/>
                    <a:pt x="5677" y="4246"/>
                    <a:pt x="5704" y="4219"/>
                  </a:cubicBezTo>
                  <a:close/>
                  <a:moveTo>
                    <a:pt x="1737" y="1"/>
                  </a:moveTo>
                  <a:cubicBezTo>
                    <a:pt x="1151" y="1"/>
                    <a:pt x="621" y="172"/>
                    <a:pt x="236" y="505"/>
                  </a:cubicBezTo>
                  <a:cubicBezTo>
                    <a:pt x="0" y="1110"/>
                    <a:pt x="101" y="1851"/>
                    <a:pt x="476" y="2552"/>
                  </a:cubicBezTo>
                  <a:cubicBezTo>
                    <a:pt x="1225" y="2037"/>
                    <a:pt x="1880" y="1722"/>
                    <a:pt x="2361" y="1722"/>
                  </a:cubicBezTo>
                  <a:cubicBezTo>
                    <a:pt x="2752" y="1722"/>
                    <a:pt x="3031" y="1924"/>
                    <a:pt x="3164" y="2389"/>
                  </a:cubicBezTo>
                  <a:cubicBezTo>
                    <a:pt x="3226" y="2599"/>
                    <a:pt x="3253" y="2781"/>
                    <a:pt x="3253" y="2936"/>
                  </a:cubicBezTo>
                  <a:cubicBezTo>
                    <a:pt x="3253" y="3592"/>
                    <a:pt x="2745" y="3828"/>
                    <a:pt x="1965" y="4122"/>
                  </a:cubicBezTo>
                  <a:cubicBezTo>
                    <a:pt x="2671" y="4572"/>
                    <a:pt x="3435" y="4801"/>
                    <a:pt x="4117" y="4801"/>
                  </a:cubicBezTo>
                  <a:cubicBezTo>
                    <a:pt x="4708" y="4801"/>
                    <a:pt x="5239" y="4632"/>
                    <a:pt x="5623" y="4295"/>
                  </a:cubicBezTo>
                  <a:lnTo>
                    <a:pt x="5623" y="4295"/>
                  </a:lnTo>
                  <a:cubicBezTo>
                    <a:pt x="6040" y="3225"/>
                    <a:pt x="5407" y="1745"/>
                    <a:pt x="4059" y="796"/>
                  </a:cubicBezTo>
                  <a:cubicBezTo>
                    <a:pt x="3307" y="269"/>
                    <a:pt x="2477" y="1"/>
                    <a:pt x="1737" y="1"/>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725260" y="2942727"/>
              <a:ext cx="320011" cy="273787"/>
            </a:xfrm>
            <a:custGeom>
              <a:avLst/>
              <a:gdLst/>
              <a:ahLst/>
              <a:cxnLst/>
              <a:rect l="l" t="t" r="r" b="b"/>
              <a:pathLst>
                <a:path w="6390" h="5467" extrusionOk="0">
                  <a:moveTo>
                    <a:pt x="2447" y="0"/>
                  </a:moveTo>
                  <a:cubicBezTo>
                    <a:pt x="2075" y="0"/>
                    <a:pt x="1725" y="68"/>
                    <a:pt x="1421" y="203"/>
                  </a:cubicBezTo>
                  <a:lnTo>
                    <a:pt x="1421" y="203"/>
                  </a:lnTo>
                  <a:cubicBezTo>
                    <a:pt x="1726" y="68"/>
                    <a:pt x="2076" y="0"/>
                    <a:pt x="2449" y="0"/>
                  </a:cubicBezTo>
                  <a:lnTo>
                    <a:pt x="2449" y="0"/>
                  </a:lnTo>
                  <a:cubicBezTo>
                    <a:pt x="3188" y="1"/>
                    <a:pt x="4018" y="264"/>
                    <a:pt x="4769" y="795"/>
                  </a:cubicBezTo>
                  <a:cubicBezTo>
                    <a:pt x="5634" y="1400"/>
                    <a:pt x="6200" y="2226"/>
                    <a:pt x="6390" y="3024"/>
                  </a:cubicBezTo>
                  <a:cubicBezTo>
                    <a:pt x="6204" y="2226"/>
                    <a:pt x="5634" y="1400"/>
                    <a:pt x="4769" y="791"/>
                  </a:cubicBezTo>
                  <a:cubicBezTo>
                    <a:pt x="4017" y="263"/>
                    <a:pt x="3187" y="0"/>
                    <a:pt x="2451" y="0"/>
                  </a:cubicBezTo>
                  <a:cubicBezTo>
                    <a:pt x="2450" y="0"/>
                    <a:pt x="2450" y="0"/>
                    <a:pt x="2449" y="0"/>
                  </a:cubicBezTo>
                  <a:lnTo>
                    <a:pt x="2449" y="0"/>
                  </a:lnTo>
                  <a:cubicBezTo>
                    <a:pt x="2449" y="0"/>
                    <a:pt x="2448" y="0"/>
                    <a:pt x="2447" y="0"/>
                  </a:cubicBezTo>
                  <a:close/>
                  <a:moveTo>
                    <a:pt x="1421" y="203"/>
                  </a:moveTo>
                  <a:cubicBezTo>
                    <a:pt x="1116" y="339"/>
                    <a:pt x="857" y="541"/>
                    <a:pt x="667" y="811"/>
                  </a:cubicBezTo>
                  <a:cubicBezTo>
                    <a:pt x="0" y="1756"/>
                    <a:pt x="404" y="3218"/>
                    <a:pt x="1548" y="4280"/>
                  </a:cubicBezTo>
                  <a:cubicBezTo>
                    <a:pt x="1854" y="3338"/>
                    <a:pt x="2133" y="2691"/>
                    <a:pt x="2652" y="2691"/>
                  </a:cubicBezTo>
                  <a:cubicBezTo>
                    <a:pt x="2807" y="2691"/>
                    <a:pt x="2978" y="2749"/>
                    <a:pt x="3183" y="2869"/>
                  </a:cubicBezTo>
                  <a:cubicBezTo>
                    <a:pt x="3544" y="3090"/>
                    <a:pt x="3691" y="3377"/>
                    <a:pt x="3691" y="3738"/>
                  </a:cubicBezTo>
                  <a:cubicBezTo>
                    <a:pt x="3691" y="4157"/>
                    <a:pt x="3494" y="4668"/>
                    <a:pt x="3219" y="5273"/>
                  </a:cubicBezTo>
                  <a:cubicBezTo>
                    <a:pt x="3606" y="5404"/>
                    <a:pt x="3994" y="5467"/>
                    <a:pt x="4355" y="5467"/>
                  </a:cubicBezTo>
                  <a:cubicBezTo>
                    <a:pt x="4944" y="5467"/>
                    <a:pt x="5475" y="5300"/>
                    <a:pt x="5858" y="4962"/>
                  </a:cubicBezTo>
                  <a:cubicBezTo>
                    <a:pt x="6277" y="3892"/>
                    <a:pt x="5645" y="2412"/>
                    <a:pt x="4296" y="1462"/>
                  </a:cubicBezTo>
                  <a:cubicBezTo>
                    <a:pt x="3548" y="934"/>
                    <a:pt x="2714" y="671"/>
                    <a:pt x="1977" y="671"/>
                  </a:cubicBezTo>
                  <a:cubicBezTo>
                    <a:pt x="1389" y="671"/>
                    <a:pt x="857" y="838"/>
                    <a:pt x="474" y="1174"/>
                  </a:cubicBezTo>
                  <a:cubicBezTo>
                    <a:pt x="524" y="1047"/>
                    <a:pt x="590" y="923"/>
                    <a:pt x="671" y="811"/>
                  </a:cubicBezTo>
                  <a:cubicBezTo>
                    <a:pt x="859" y="541"/>
                    <a:pt x="1117" y="339"/>
                    <a:pt x="1421" y="203"/>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2379594" y="2925600"/>
              <a:ext cx="299278" cy="240434"/>
            </a:xfrm>
            <a:custGeom>
              <a:avLst/>
              <a:gdLst/>
              <a:ahLst/>
              <a:cxnLst/>
              <a:rect l="l" t="t" r="r" b="b"/>
              <a:pathLst>
                <a:path w="5976" h="4801" extrusionOk="0">
                  <a:moveTo>
                    <a:pt x="1750" y="1"/>
                  </a:moveTo>
                  <a:cubicBezTo>
                    <a:pt x="1162" y="1"/>
                    <a:pt x="631" y="172"/>
                    <a:pt x="247" y="504"/>
                  </a:cubicBezTo>
                  <a:lnTo>
                    <a:pt x="247" y="504"/>
                  </a:lnTo>
                  <a:cubicBezTo>
                    <a:pt x="249" y="498"/>
                    <a:pt x="252" y="492"/>
                    <a:pt x="254" y="485"/>
                  </a:cubicBezTo>
                  <a:lnTo>
                    <a:pt x="254" y="485"/>
                  </a:lnTo>
                  <a:cubicBezTo>
                    <a:pt x="249" y="493"/>
                    <a:pt x="249" y="498"/>
                    <a:pt x="246" y="505"/>
                  </a:cubicBezTo>
                  <a:cubicBezTo>
                    <a:pt x="246" y="505"/>
                    <a:pt x="246" y="505"/>
                    <a:pt x="247" y="504"/>
                  </a:cubicBezTo>
                  <a:lnTo>
                    <a:pt x="247" y="504"/>
                  </a:lnTo>
                  <a:cubicBezTo>
                    <a:pt x="1" y="1125"/>
                    <a:pt x="114" y="1888"/>
                    <a:pt x="517" y="2606"/>
                  </a:cubicBezTo>
                  <a:cubicBezTo>
                    <a:pt x="1296" y="1808"/>
                    <a:pt x="2064" y="1001"/>
                    <a:pt x="2781" y="160"/>
                  </a:cubicBezTo>
                  <a:cubicBezTo>
                    <a:pt x="2429" y="56"/>
                    <a:pt x="2080" y="1"/>
                    <a:pt x="1750" y="1"/>
                  </a:cubicBezTo>
                  <a:close/>
                  <a:moveTo>
                    <a:pt x="5646" y="4281"/>
                  </a:moveTo>
                  <a:cubicBezTo>
                    <a:pt x="5642" y="4285"/>
                    <a:pt x="5637" y="4289"/>
                    <a:pt x="5633" y="4293"/>
                  </a:cubicBezTo>
                  <a:lnTo>
                    <a:pt x="5633" y="4293"/>
                  </a:lnTo>
                  <a:cubicBezTo>
                    <a:pt x="5632" y="4294"/>
                    <a:pt x="5632" y="4295"/>
                    <a:pt x="5631" y="4297"/>
                  </a:cubicBezTo>
                  <a:cubicBezTo>
                    <a:pt x="5635" y="4293"/>
                    <a:pt x="5642" y="4285"/>
                    <a:pt x="5646" y="4281"/>
                  </a:cubicBezTo>
                  <a:close/>
                  <a:moveTo>
                    <a:pt x="4724" y="1350"/>
                  </a:moveTo>
                  <a:cubicBezTo>
                    <a:pt x="3968" y="2238"/>
                    <a:pt x="3328" y="3312"/>
                    <a:pt x="3153" y="4657"/>
                  </a:cubicBezTo>
                  <a:cubicBezTo>
                    <a:pt x="3487" y="4750"/>
                    <a:pt x="3817" y="4801"/>
                    <a:pt x="4127" y="4801"/>
                  </a:cubicBezTo>
                  <a:cubicBezTo>
                    <a:pt x="4717" y="4801"/>
                    <a:pt x="5250" y="4630"/>
                    <a:pt x="5633" y="4293"/>
                  </a:cubicBezTo>
                  <a:lnTo>
                    <a:pt x="5633" y="4293"/>
                  </a:lnTo>
                  <a:cubicBezTo>
                    <a:pt x="5975" y="3417"/>
                    <a:pt x="5610" y="2259"/>
                    <a:pt x="4724" y="1350"/>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2588736" y="2623507"/>
              <a:ext cx="291416" cy="234024"/>
            </a:xfrm>
            <a:custGeom>
              <a:avLst/>
              <a:gdLst/>
              <a:ahLst/>
              <a:cxnLst/>
              <a:rect l="l" t="t" r="r" b="b"/>
              <a:pathLst>
                <a:path w="5819" h="4673" extrusionOk="0">
                  <a:moveTo>
                    <a:pt x="1819" y="0"/>
                  </a:moveTo>
                  <a:cubicBezTo>
                    <a:pt x="1765" y="0"/>
                    <a:pt x="1711" y="4"/>
                    <a:pt x="1656" y="4"/>
                  </a:cubicBezTo>
                  <a:cubicBezTo>
                    <a:pt x="1711" y="4"/>
                    <a:pt x="1764" y="1"/>
                    <a:pt x="1822" y="0"/>
                  </a:cubicBezTo>
                  <a:lnTo>
                    <a:pt x="1822" y="0"/>
                  </a:lnTo>
                  <a:cubicBezTo>
                    <a:pt x="1821" y="0"/>
                    <a:pt x="1820" y="0"/>
                    <a:pt x="1819" y="0"/>
                  </a:cubicBezTo>
                  <a:close/>
                  <a:moveTo>
                    <a:pt x="1180" y="75"/>
                  </a:moveTo>
                  <a:lnTo>
                    <a:pt x="1180" y="75"/>
                  </a:lnTo>
                  <a:cubicBezTo>
                    <a:pt x="708" y="186"/>
                    <a:pt x="308" y="432"/>
                    <a:pt x="40" y="811"/>
                  </a:cubicBezTo>
                  <a:cubicBezTo>
                    <a:pt x="28" y="830"/>
                    <a:pt x="13" y="849"/>
                    <a:pt x="1" y="869"/>
                  </a:cubicBezTo>
                  <a:cubicBezTo>
                    <a:pt x="13" y="849"/>
                    <a:pt x="28" y="830"/>
                    <a:pt x="44" y="811"/>
                  </a:cubicBezTo>
                  <a:cubicBezTo>
                    <a:pt x="308" y="432"/>
                    <a:pt x="708" y="186"/>
                    <a:pt x="1180" y="75"/>
                  </a:cubicBezTo>
                  <a:close/>
                  <a:moveTo>
                    <a:pt x="1824" y="0"/>
                  </a:moveTo>
                  <a:cubicBezTo>
                    <a:pt x="1823" y="0"/>
                    <a:pt x="1822" y="0"/>
                    <a:pt x="1822" y="0"/>
                  </a:cubicBezTo>
                  <a:lnTo>
                    <a:pt x="1822" y="0"/>
                  </a:lnTo>
                  <a:cubicBezTo>
                    <a:pt x="2562" y="1"/>
                    <a:pt x="3391" y="264"/>
                    <a:pt x="4141" y="795"/>
                  </a:cubicBezTo>
                  <a:cubicBezTo>
                    <a:pt x="4866" y="1303"/>
                    <a:pt x="5382" y="1964"/>
                    <a:pt x="5642" y="2634"/>
                  </a:cubicBezTo>
                  <a:lnTo>
                    <a:pt x="5642" y="2634"/>
                  </a:lnTo>
                  <a:cubicBezTo>
                    <a:pt x="5382" y="1964"/>
                    <a:pt x="4866" y="1303"/>
                    <a:pt x="4141" y="791"/>
                  </a:cubicBezTo>
                  <a:cubicBezTo>
                    <a:pt x="3393" y="264"/>
                    <a:pt x="2560" y="0"/>
                    <a:pt x="1824" y="0"/>
                  </a:cubicBezTo>
                  <a:close/>
                  <a:moveTo>
                    <a:pt x="5819" y="3820"/>
                  </a:moveTo>
                  <a:cubicBezTo>
                    <a:pt x="5787" y="4122"/>
                    <a:pt x="5683" y="4408"/>
                    <a:pt x="5506" y="4660"/>
                  </a:cubicBezTo>
                  <a:cubicBezTo>
                    <a:pt x="5506" y="4664"/>
                    <a:pt x="5503" y="4669"/>
                    <a:pt x="5499" y="4672"/>
                  </a:cubicBezTo>
                  <a:cubicBezTo>
                    <a:pt x="5503" y="4669"/>
                    <a:pt x="5506" y="4664"/>
                    <a:pt x="5510" y="4660"/>
                  </a:cubicBezTo>
                  <a:cubicBezTo>
                    <a:pt x="5683" y="4408"/>
                    <a:pt x="5787" y="4122"/>
                    <a:pt x="5819" y="3820"/>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2581023" y="2623507"/>
              <a:ext cx="301181" cy="248547"/>
            </a:xfrm>
            <a:custGeom>
              <a:avLst/>
              <a:gdLst/>
              <a:ahLst/>
              <a:cxnLst/>
              <a:rect l="l" t="t" r="r" b="b"/>
              <a:pathLst>
                <a:path w="6014" h="4963" extrusionOk="0">
                  <a:moveTo>
                    <a:pt x="1973" y="0"/>
                  </a:moveTo>
                  <a:cubicBezTo>
                    <a:pt x="1919" y="0"/>
                    <a:pt x="1865" y="4"/>
                    <a:pt x="1810" y="4"/>
                  </a:cubicBezTo>
                  <a:lnTo>
                    <a:pt x="1803" y="4"/>
                  </a:lnTo>
                  <a:cubicBezTo>
                    <a:pt x="1647" y="16"/>
                    <a:pt x="1500" y="35"/>
                    <a:pt x="1357" y="67"/>
                  </a:cubicBezTo>
                  <a:lnTo>
                    <a:pt x="1357" y="70"/>
                  </a:lnTo>
                  <a:lnTo>
                    <a:pt x="1353" y="70"/>
                  </a:lnTo>
                  <a:cubicBezTo>
                    <a:pt x="872" y="179"/>
                    <a:pt x="466" y="427"/>
                    <a:pt x="194" y="811"/>
                  </a:cubicBezTo>
                  <a:cubicBezTo>
                    <a:pt x="182" y="830"/>
                    <a:pt x="167" y="849"/>
                    <a:pt x="155" y="869"/>
                  </a:cubicBezTo>
                  <a:cubicBezTo>
                    <a:pt x="94" y="965"/>
                    <a:pt x="42" y="1070"/>
                    <a:pt x="0" y="1171"/>
                  </a:cubicBezTo>
                  <a:cubicBezTo>
                    <a:pt x="384" y="838"/>
                    <a:pt x="915" y="671"/>
                    <a:pt x="1500" y="671"/>
                  </a:cubicBezTo>
                  <a:cubicBezTo>
                    <a:pt x="2241" y="671"/>
                    <a:pt x="3071" y="935"/>
                    <a:pt x="3823" y="1466"/>
                  </a:cubicBezTo>
                  <a:cubicBezTo>
                    <a:pt x="5172" y="2412"/>
                    <a:pt x="5804" y="3896"/>
                    <a:pt x="5385" y="4963"/>
                  </a:cubicBezTo>
                  <a:cubicBezTo>
                    <a:pt x="5482" y="4878"/>
                    <a:pt x="5575" y="4780"/>
                    <a:pt x="5648" y="4676"/>
                  </a:cubicBezTo>
                  <a:cubicBezTo>
                    <a:pt x="5653" y="4676"/>
                    <a:pt x="5653" y="4672"/>
                    <a:pt x="5653" y="4672"/>
                  </a:cubicBezTo>
                  <a:cubicBezTo>
                    <a:pt x="5657" y="4669"/>
                    <a:pt x="5660" y="4664"/>
                    <a:pt x="5660" y="4660"/>
                  </a:cubicBezTo>
                  <a:cubicBezTo>
                    <a:pt x="5839" y="4404"/>
                    <a:pt x="5943" y="4114"/>
                    <a:pt x="5974" y="3808"/>
                  </a:cubicBezTo>
                  <a:lnTo>
                    <a:pt x="5974" y="3803"/>
                  </a:lnTo>
                  <a:cubicBezTo>
                    <a:pt x="6013" y="3436"/>
                    <a:pt x="5951" y="3036"/>
                    <a:pt x="5796" y="2636"/>
                  </a:cubicBezTo>
                  <a:cubicBezTo>
                    <a:pt x="5537" y="1966"/>
                    <a:pt x="5020" y="1303"/>
                    <a:pt x="4295" y="795"/>
                  </a:cubicBezTo>
                  <a:cubicBezTo>
                    <a:pt x="3544" y="264"/>
                    <a:pt x="2714" y="0"/>
                    <a:pt x="1973" y="0"/>
                  </a:cubicBezTo>
                  <a:close/>
                </a:path>
              </a:pathLst>
            </a:custGeom>
            <a:solidFill>
              <a:srgbClr val="B16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2223939" y="2613390"/>
              <a:ext cx="9716" cy="18329"/>
            </a:xfrm>
            <a:custGeom>
              <a:avLst/>
              <a:gdLst/>
              <a:ahLst/>
              <a:cxnLst/>
              <a:rect l="l" t="t" r="r" b="b"/>
              <a:pathLst>
                <a:path w="194" h="366" extrusionOk="0">
                  <a:moveTo>
                    <a:pt x="194" y="1"/>
                  </a:moveTo>
                  <a:cubicBezTo>
                    <a:pt x="113" y="117"/>
                    <a:pt x="51" y="237"/>
                    <a:pt x="0" y="365"/>
                  </a:cubicBezTo>
                  <a:cubicBezTo>
                    <a:pt x="51" y="237"/>
                    <a:pt x="117" y="117"/>
                    <a:pt x="194" y="1"/>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2223939" y="2573024"/>
              <a:ext cx="321363" cy="248547"/>
            </a:xfrm>
            <a:custGeom>
              <a:avLst/>
              <a:gdLst/>
              <a:ahLst/>
              <a:cxnLst/>
              <a:rect l="l" t="t" r="r" b="b"/>
              <a:pathLst>
                <a:path w="6417" h="4963" extrusionOk="0">
                  <a:moveTo>
                    <a:pt x="1974" y="1"/>
                  </a:moveTo>
                  <a:cubicBezTo>
                    <a:pt x="1912" y="1"/>
                    <a:pt x="1854" y="1"/>
                    <a:pt x="1791" y="4"/>
                  </a:cubicBezTo>
                  <a:cubicBezTo>
                    <a:pt x="1121" y="47"/>
                    <a:pt x="543" y="314"/>
                    <a:pt x="194" y="807"/>
                  </a:cubicBezTo>
                  <a:cubicBezTo>
                    <a:pt x="117" y="923"/>
                    <a:pt x="51" y="1043"/>
                    <a:pt x="0" y="1171"/>
                  </a:cubicBezTo>
                  <a:cubicBezTo>
                    <a:pt x="385" y="838"/>
                    <a:pt x="915" y="667"/>
                    <a:pt x="1501" y="667"/>
                  </a:cubicBezTo>
                  <a:cubicBezTo>
                    <a:pt x="2241" y="667"/>
                    <a:pt x="3071" y="935"/>
                    <a:pt x="3823" y="1462"/>
                  </a:cubicBezTo>
                  <a:cubicBezTo>
                    <a:pt x="5172" y="2412"/>
                    <a:pt x="5805" y="3893"/>
                    <a:pt x="5386" y="4963"/>
                  </a:cubicBezTo>
                  <a:cubicBezTo>
                    <a:pt x="5486" y="4874"/>
                    <a:pt x="5579" y="4769"/>
                    <a:pt x="5660" y="4657"/>
                  </a:cubicBezTo>
                  <a:cubicBezTo>
                    <a:pt x="6417" y="3587"/>
                    <a:pt x="5805" y="1857"/>
                    <a:pt x="4296" y="792"/>
                  </a:cubicBezTo>
                  <a:cubicBezTo>
                    <a:pt x="3544" y="264"/>
                    <a:pt x="2715" y="1"/>
                    <a:pt x="1974" y="1"/>
                  </a:cubicBezTo>
                  <a:close/>
                </a:path>
              </a:pathLst>
            </a:custGeom>
            <a:solidFill>
              <a:srgbClr val="B16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018640" y="3095477"/>
              <a:ext cx="33704" cy="96003"/>
            </a:xfrm>
            <a:custGeom>
              <a:avLst/>
              <a:gdLst/>
              <a:ahLst/>
              <a:cxnLst/>
              <a:rect l="l" t="t" r="r" b="b"/>
              <a:pathLst>
                <a:path w="673" h="1917" extrusionOk="0">
                  <a:moveTo>
                    <a:pt x="538" y="1"/>
                  </a:moveTo>
                  <a:lnTo>
                    <a:pt x="538" y="1"/>
                  </a:lnTo>
                  <a:cubicBezTo>
                    <a:pt x="673" y="584"/>
                    <a:pt x="597" y="1155"/>
                    <a:pt x="276" y="1606"/>
                  </a:cubicBezTo>
                  <a:cubicBezTo>
                    <a:pt x="199" y="1723"/>
                    <a:pt x="106" y="1823"/>
                    <a:pt x="0" y="1912"/>
                  </a:cubicBezTo>
                  <a:lnTo>
                    <a:pt x="0" y="1916"/>
                  </a:lnTo>
                  <a:cubicBezTo>
                    <a:pt x="106" y="1823"/>
                    <a:pt x="199" y="1723"/>
                    <a:pt x="280" y="1610"/>
                  </a:cubicBezTo>
                  <a:cubicBezTo>
                    <a:pt x="597" y="1155"/>
                    <a:pt x="673" y="584"/>
                    <a:pt x="538" y="1"/>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2748948" y="2942727"/>
              <a:ext cx="303535" cy="248547"/>
            </a:xfrm>
            <a:custGeom>
              <a:avLst/>
              <a:gdLst/>
              <a:ahLst/>
              <a:cxnLst/>
              <a:rect l="l" t="t" r="r" b="b"/>
              <a:pathLst>
                <a:path w="6061" h="4963" extrusionOk="0">
                  <a:moveTo>
                    <a:pt x="1974" y="0"/>
                  </a:moveTo>
                  <a:cubicBezTo>
                    <a:pt x="1230" y="0"/>
                    <a:pt x="574" y="272"/>
                    <a:pt x="198" y="811"/>
                  </a:cubicBezTo>
                  <a:cubicBezTo>
                    <a:pt x="117" y="923"/>
                    <a:pt x="51" y="1047"/>
                    <a:pt x="1" y="1174"/>
                  </a:cubicBezTo>
                  <a:cubicBezTo>
                    <a:pt x="384" y="838"/>
                    <a:pt x="916" y="671"/>
                    <a:pt x="1504" y="671"/>
                  </a:cubicBezTo>
                  <a:cubicBezTo>
                    <a:pt x="2241" y="671"/>
                    <a:pt x="3075" y="934"/>
                    <a:pt x="3823" y="1462"/>
                  </a:cubicBezTo>
                  <a:cubicBezTo>
                    <a:pt x="5172" y="2412"/>
                    <a:pt x="5804" y="3892"/>
                    <a:pt x="5385" y="4962"/>
                  </a:cubicBezTo>
                  <a:cubicBezTo>
                    <a:pt x="5491" y="4873"/>
                    <a:pt x="5584" y="4773"/>
                    <a:pt x="5661" y="4656"/>
                  </a:cubicBezTo>
                  <a:cubicBezTo>
                    <a:pt x="5987" y="4198"/>
                    <a:pt x="6060" y="3617"/>
                    <a:pt x="5917" y="3024"/>
                  </a:cubicBezTo>
                  <a:cubicBezTo>
                    <a:pt x="5727" y="2226"/>
                    <a:pt x="5161" y="1400"/>
                    <a:pt x="4296" y="795"/>
                  </a:cubicBezTo>
                  <a:cubicBezTo>
                    <a:pt x="3544" y="263"/>
                    <a:pt x="2714" y="0"/>
                    <a:pt x="1974" y="0"/>
                  </a:cubicBezTo>
                  <a:close/>
                </a:path>
              </a:pathLst>
            </a:custGeom>
            <a:solidFill>
              <a:srgbClr val="B16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392315" y="2891995"/>
              <a:ext cx="299328" cy="228615"/>
            </a:xfrm>
            <a:custGeom>
              <a:avLst/>
              <a:gdLst/>
              <a:ahLst/>
              <a:cxnLst/>
              <a:rect l="l" t="t" r="r" b="b"/>
              <a:pathLst>
                <a:path w="5977" h="4565" extrusionOk="0">
                  <a:moveTo>
                    <a:pt x="1965" y="1"/>
                  </a:moveTo>
                  <a:cubicBezTo>
                    <a:pt x="2121" y="1"/>
                    <a:pt x="2283" y="13"/>
                    <a:pt x="2446" y="36"/>
                  </a:cubicBezTo>
                  <a:cubicBezTo>
                    <a:pt x="2283" y="13"/>
                    <a:pt x="2124" y="1"/>
                    <a:pt x="1965" y="1"/>
                  </a:cubicBezTo>
                  <a:close/>
                  <a:moveTo>
                    <a:pt x="186" y="811"/>
                  </a:moveTo>
                  <a:cubicBezTo>
                    <a:pt x="112" y="920"/>
                    <a:pt x="47" y="1033"/>
                    <a:pt x="0" y="1156"/>
                  </a:cubicBezTo>
                  <a:cubicBezTo>
                    <a:pt x="50" y="1036"/>
                    <a:pt x="112" y="920"/>
                    <a:pt x="186" y="811"/>
                  </a:cubicBezTo>
                  <a:close/>
                  <a:moveTo>
                    <a:pt x="5808" y="2698"/>
                  </a:moveTo>
                  <a:lnTo>
                    <a:pt x="5808" y="2698"/>
                  </a:lnTo>
                  <a:cubicBezTo>
                    <a:pt x="5919" y="3001"/>
                    <a:pt x="5977" y="3305"/>
                    <a:pt x="5977" y="3596"/>
                  </a:cubicBezTo>
                  <a:lnTo>
                    <a:pt x="5977" y="3596"/>
                  </a:lnTo>
                  <a:cubicBezTo>
                    <a:pt x="5977" y="3305"/>
                    <a:pt x="5919" y="3001"/>
                    <a:pt x="5808" y="2698"/>
                  </a:cubicBezTo>
                  <a:close/>
                  <a:moveTo>
                    <a:pt x="5977" y="3596"/>
                  </a:moveTo>
                  <a:cubicBezTo>
                    <a:pt x="5977" y="3945"/>
                    <a:pt x="5893" y="4275"/>
                    <a:pt x="5718" y="4565"/>
                  </a:cubicBezTo>
                  <a:cubicBezTo>
                    <a:pt x="5893" y="4277"/>
                    <a:pt x="5977" y="3946"/>
                    <a:pt x="5977" y="3596"/>
                  </a:cubicBezTo>
                  <a:close/>
                </a:path>
              </a:pathLst>
            </a:custGeom>
            <a:solidFill>
              <a:srgbClr val="BC7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391864" y="2891995"/>
              <a:ext cx="303535" cy="248797"/>
            </a:xfrm>
            <a:custGeom>
              <a:avLst/>
              <a:gdLst/>
              <a:ahLst/>
              <a:cxnLst/>
              <a:rect l="l" t="t" r="r" b="b"/>
              <a:pathLst>
                <a:path w="6061" h="4968" extrusionOk="0">
                  <a:moveTo>
                    <a:pt x="1974" y="1"/>
                  </a:moveTo>
                  <a:cubicBezTo>
                    <a:pt x="1230" y="1"/>
                    <a:pt x="575" y="272"/>
                    <a:pt x="195" y="811"/>
                  </a:cubicBezTo>
                  <a:cubicBezTo>
                    <a:pt x="121" y="920"/>
                    <a:pt x="59" y="1036"/>
                    <a:pt x="9" y="1156"/>
                  </a:cubicBezTo>
                  <a:cubicBezTo>
                    <a:pt x="4" y="1164"/>
                    <a:pt x="4" y="1169"/>
                    <a:pt x="1" y="1176"/>
                  </a:cubicBezTo>
                  <a:cubicBezTo>
                    <a:pt x="385" y="843"/>
                    <a:pt x="916" y="672"/>
                    <a:pt x="1505" y="672"/>
                  </a:cubicBezTo>
                  <a:cubicBezTo>
                    <a:pt x="1835" y="672"/>
                    <a:pt x="2184" y="727"/>
                    <a:pt x="2536" y="831"/>
                  </a:cubicBezTo>
                  <a:cubicBezTo>
                    <a:pt x="2719" y="618"/>
                    <a:pt x="2897" y="401"/>
                    <a:pt x="3075" y="183"/>
                  </a:cubicBezTo>
                  <a:cubicBezTo>
                    <a:pt x="2866" y="113"/>
                    <a:pt x="2656" y="67"/>
                    <a:pt x="2455" y="36"/>
                  </a:cubicBezTo>
                  <a:cubicBezTo>
                    <a:pt x="2292" y="13"/>
                    <a:pt x="2133" y="1"/>
                    <a:pt x="1974" y="1"/>
                  </a:cubicBezTo>
                  <a:close/>
                  <a:moveTo>
                    <a:pt x="5025" y="1428"/>
                  </a:moveTo>
                  <a:cubicBezTo>
                    <a:pt x="4839" y="1618"/>
                    <a:pt x="4657" y="1815"/>
                    <a:pt x="4479" y="2021"/>
                  </a:cubicBezTo>
                  <a:cubicBezTo>
                    <a:pt x="5367" y="2932"/>
                    <a:pt x="5731" y="4091"/>
                    <a:pt x="5386" y="4968"/>
                  </a:cubicBezTo>
                  <a:cubicBezTo>
                    <a:pt x="5390" y="4964"/>
                    <a:pt x="5397" y="4956"/>
                    <a:pt x="5401" y="4952"/>
                  </a:cubicBezTo>
                  <a:cubicBezTo>
                    <a:pt x="5499" y="4867"/>
                    <a:pt x="5584" y="4774"/>
                    <a:pt x="5657" y="4669"/>
                  </a:cubicBezTo>
                  <a:cubicBezTo>
                    <a:pt x="5662" y="4665"/>
                    <a:pt x="5662" y="4662"/>
                    <a:pt x="5662" y="4662"/>
                  </a:cubicBezTo>
                  <a:cubicBezTo>
                    <a:pt x="5685" y="4630"/>
                    <a:pt x="5704" y="4603"/>
                    <a:pt x="5723" y="4572"/>
                  </a:cubicBezTo>
                  <a:lnTo>
                    <a:pt x="5723" y="4568"/>
                  </a:lnTo>
                  <a:cubicBezTo>
                    <a:pt x="5723" y="4565"/>
                    <a:pt x="5723" y="4565"/>
                    <a:pt x="5727" y="4565"/>
                  </a:cubicBezTo>
                  <a:cubicBezTo>
                    <a:pt x="6049" y="4037"/>
                    <a:pt x="6061" y="3363"/>
                    <a:pt x="5816" y="2695"/>
                  </a:cubicBezTo>
                  <a:cubicBezTo>
                    <a:pt x="5657" y="2257"/>
                    <a:pt x="5390" y="1824"/>
                    <a:pt x="5025" y="1428"/>
                  </a:cubicBezTo>
                  <a:close/>
                </a:path>
              </a:pathLst>
            </a:custGeom>
            <a:solidFill>
              <a:srgbClr val="B16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1992911" y="1854452"/>
              <a:ext cx="798025" cy="541114"/>
            </a:xfrm>
            <a:custGeom>
              <a:avLst/>
              <a:gdLst/>
              <a:ahLst/>
              <a:cxnLst/>
              <a:rect l="l" t="t" r="r" b="b"/>
              <a:pathLst>
                <a:path w="15935" h="10805" extrusionOk="0">
                  <a:moveTo>
                    <a:pt x="14225" y="0"/>
                  </a:moveTo>
                  <a:cubicBezTo>
                    <a:pt x="6582" y="0"/>
                    <a:pt x="0" y="10805"/>
                    <a:pt x="0" y="10805"/>
                  </a:cubicBezTo>
                  <a:cubicBezTo>
                    <a:pt x="0" y="10805"/>
                    <a:pt x="3401" y="9327"/>
                    <a:pt x="5862" y="9327"/>
                  </a:cubicBezTo>
                  <a:cubicBezTo>
                    <a:pt x="6075" y="9327"/>
                    <a:pt x="6282" y="9338"/>
                    <a:pt x="6478" y="9362"/>
                  </a:cubicBezTo>
                  <a:cubicBezTo>
                    <a:pt x="6641" y="9383"/>
                    <a:pt x="6804" y="9393"/>
                    <a:pt x="6965" y="9393"/>
                  </a:cubicBezTo>
                  <a:cubicBezTo>
                    <a:pt x="8097" y="9393"/>
                    <a:pt x="9177" y="8900"/>
                    <a:pt x="9883" y="7994"/>
                  </a:cubicBezTo>
                  <a:cubicBezTo>
                    <a:pt x="12701" y="4381"/>
                    <a:pt x="15934" y="186"/>
                    <a:pt x="15934" y="186"/>
                  </a:cubicBezTo>
                  <a:cubicBezTo>
                    <a:pt x="15360" y="59"/>
                    <a:pt x="14790" y="0"/>
                    <a:pt x="14225"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992911" y="1854452"/>
              <a:ext cx="798025" cy="541114"/>
            </a:xfrm>
            <a:custGeom>
              <a:avLst/>
              <a:gdLst/>
              <a:ahLst/>
              <a:cxnLst/>
              <a:rect l="l" t="t" r="r" b="b"/>
              <a:pathLst>
                <a:path w="15935" h="10805" extrusionOk="0">
                  <a:moveTo>
                    <a:pt x="14224" y="0"/>
                  </a:moveTo>
                  <a:cubicBezTo>
                    <a:pt x="6583" y="0"/>
                    <a:pt x="0" y="10805"/>
                    <a:pt x="0" y="10805"/>
                  </a:cubicBezTo>
                  <a:cubicBezTo>
                    <a:pt x="0" y="10805"/>
                    <a:pt x="3396" y="9328"/>
                    <a:pt x="5858" y="9328"/>
                  </a:cubicBezTo>
                  <a:cubicBezTo>
                    <a:pt x="6075" y="9328"/>
                    <a:pt x="6281" y="9339"/>
                    <a:pt x="6478" y="9362"/>
                  </a:cubicBezTo>
                  <a:cubicBezTo>
                    <a:pt x="6641" y="9382"/>
                    <a:pt x="6804" y="9394"/>
                    <a:pt x="6963" y="9394"/>
                  </a:cubicBezTo>
                  <a:cubicBezTo>
                    <a:pt x="8095" y="9394"/>
                    <a:pt x="9176" y="8901"/>
                    <a:pt x="9883" y="7994"/>
                  </a:cubicBezTo>
                  <a:cubicBezTo>
                    <a:pt x="12701" y="4381"/>
                    <a:pt x="15934" y="186"/>
                    <a:pt x="15934" y="186"/>
                  </a:cubicBezTo>
                  <a:cubicBezTo>
                    <a:pt x="15686" y="131"/>
                    <a:pt x="15442" y="89"/>
                    <a:pt x="15197" y="58"/>
                  </a:cubicBezTo>
                  <a:cubicBezTo>
                    <a:pt x="14872" y="20"/>
                    <a:pt x="14546" y="0"/>
                    <a:pt x="14224" y="0"/>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247965" y="2398640"/>
              <a:ext cx="530247" cy="930687"/>
            </a:xfrm>
            <a:custGeom>
              <a:avLst/>
              <a:gdLst/>
              <a:ahLst/>
              <a:cxnLst/>
              <a:rect l="l" t="t" r="r" b="b"/>
              <a:pathLst>
                <a:path w="10588" h="18584" extrusionOk="0">
                  <a:moveTo>
                    <a:pt x="6045" y="1"/>
                  </a:moveTo>
                  <a:cubicBezTo>
                    <a:pt x="6044" y="1"/>
                    <a:pt x="3183" y="4460"/>
                    <a:pt x="729" y="8332"/>
                  </a:cubicBezTo>
                  <a:cubicBezTo>
                    <a:pt x="27" y="9438"/>
                    <a:pt x="0" y="10825"/>
                    <a:pt x="589" y="11997"/>
                  </a:cubicBezTo>
                  <a:cubicBezTo>
                    <a:pt x="1706" y="14214"/>
                    <a:pt x="1415" y="18583"/>
                    <a:pt x="1415" y="18583"/>
                  </a:cubicBezTo>
                  <a:cubicBezTo>
                    <a:pt x="1415" y="18583"/>
                    <a:pt x="10588" y="7235"/>
                    <a:pt x="604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256479" y="2398640"/>
              <a:ext cx="357521" cy="930687"/>
            </a:xfrm>
            <a:custGeom>
              <a:avLst/>
              <a:gdLst/>
              <a:ahLst/>
              <a:cxnLst/>
              <a:rect l="l" t="t" r="r" b="b"/>
              <a:pathLst>
                <a:path w="7139" h="18584" extrusionOk="0">
                  <a:moveTo>
                    <a:pt x="5875" y="1"/>
                  </a:moveTo>
                  <a:cubicBezTo>
                    <a:pt x="5875" y="1"/>
                    <a:pt x="3196" y="4172"/>
                    <a:pt x="804" y="7949"/>
                  </a:cubicBezTo>
                  <a:lnTo>
                    <a:pt x="559" y="8332"/>
                  </a:lnTo>
                  <a:cubicBezTo>
                    <a:pt x="183" y="8921"/>
                    <a:pt x="1" y="9592"/>
                    <a:pt x="1" y="10267"/>
                  </a:cubicBezTo>
                  <a:cubicBezTo>
                    <a:pt x="5" y="10857"/>
                    <a:pt x="145" y="11449"/>
                    <a:pt x="419" y="11997"/>
                  </a:cubicBezTo>
                  <a:cubicBezTo>
                    <a:pt x="1156" y="13454"/>
                    <a:pt x="1280" y="15846"/>
                    <a:pt x="1280" y="17311"/>
                  </a:cubicBezTo>
                  <a:cubicBezTo>
                    <a:pt x="1280" y="18072"/>
                    <a:pt x="1245" y="18583"/>
                    <a:pt x="1245" y="18583"/>
                  </a:cubicBezTo>
                  <a:cubicBezTo>
                    <a:pt x="1245" y="18583"/>
                    <a:pt x="7134" y="11299"/>
                    <a:pt x="7138" y="4680"/>
                  </a:cubicBezTo>
                  <a:cubicBezTo>
                    <a:pt x="7138" y="3041"/>
                    <a:pt x="6778" y="1439"/>
                    <a:pt x="5875" y="1"/>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1874417" y="3077497"/>
              <a:ext cx="3262061" cy="1762165"/>
            </a:xfrm>
            <a:custGeom>
              <a:avLst/>
              <a:gdLst/>
              <a:ahLst/>
              <a:cxnLst/>
              <a:rect l="l" t="t" r="r" b="b"/>
              <a:pathLst>
                <a:path w="65137" h="35187" extrusionOk="0">
                  <a:moveTo>
                    <a:pt x="19642" y="0"/>
                  </a:moveTo>
                  <a:cubicBezTo>
                    <a:pt x="19004" y="0"/>
                    <a:pt x="18732" y="977"/>
                    <a:pt x="18315" y="2275"/>
                  </a:cubicBezTo>
                  <a:cubicBezTo>
                    <a:pt x="16738" y="7219"/>
                    <a:pt x="7809" y="8401"/>
                    <a:pt x="11918" y="15562"/>
                  </a:cubicBezTo>
                  <a:cubicBezTo>
                    <a:pt x="16024" y="22722"/>
                    <a:pt x="13845" y="21168"/>
                    <a:pt x="6922" y="24040"/>
                  </a:cubicBezTo>
                  <a:cubicBezTo>
                    <a:pt x="1" y="26917"/>
                    <a:pt x="3560" y="35187"/>
                    <a:pt x="10256" y="35187"/>
                  </a:cubicBezTo>
                  <a:lnTo>
                    <a:pt x="50532" y="35187"/>
                  </a:lnTo>
                  <a:cubicBezTo>
                    <a:pt x="65137" y="35187"/>
                    <a:pt x="57246" y="13070"/>
                    <a:pt x="49554" y="13070"/>
                  </a:cubicBezTo>
                  <a:cubicBezTo>
                    <a:pt x="47524" y="13070"/>
                    <a:pt x="45508" y="14610"/>
                    <a:pt x="43922" y="18504"/>
                  </a:cubicBezTo>
                  <a:cubicBezTo>
                    <a:pt x="46229" y="12837"/>
                    <a:pt x="39013" y="10313"/>
                    <a:pt x="33254" y="10313"/>
                  </a:cubicBezTo>
                  <a:cubicBezTo>
                    <a:pt x="31571" y="10313"/>
                    <a:pt x="30013" y="10529"/>
                    <a:pt x="28853" y="10944"/>
                  </a:cubicBezTo>
                  <a:cubicBezTo>
                    <a:pt x="26354" y="11840"/>
                    <a:pt x="23834" y="12624"/>
                    <a:pt x="21884" y="12624"/>
                  </a:cubicBezTo>
                  <a:cubicBezTo>
                    <a:pt x="19834" y="12624"/>
                    <a:pt x="18413" y="11758"/>
                    <a:pt x="18308" y="9246"/>
                  </a:cubicBezTo>
                  <a:cubicBezTo>
                    <a:pt x="18102" y="4350"/>
                    <a:pt x="22049" y="1310"/>
                    <a:pt x="20172" y="178"/>
                  </a:cubicBezTo>
                  <a:cubicBezTo>
                    <a:pt x="19970" y="56"/>
                    <a:pt x="19796" y="0"/>
                    <a:pt x="1964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1024977" y="2692619"/>
              <a:ext cx="2387564" cy="2147030"/>
            </a:xfrm>
            <a:custGeom>
              <a:avLst/>
              <a:gdLst/>
              <a:ahLst/>
              <a:cxnLst/>
              <a:rect l="l" t="t" r="r" b="b"/>
              <a:pathLst>
                <a:path w="47675" h="42872" extrusionOk="0">
                  <a:moveTo>
                    <a:pt x="26066" y="1"/>
                  </a:moveTo>
                  <a:cubicBezTo>
                    <a:pt x="24891" y="1"/>
                    <a:pt x="22716" y="1856"/>
                    <a:pt x="20564" y="3982"/>
                  </a:cubicBezTo>
                  <a:cubicBezTo>
                    <a:pt x="17679" y="6839"/>
                    <a:pt x="16295" y="13306"/>
                    <a:pt x="13527" y="16675"/>
                  </a:cubicBezTo>
                  <a:cubicBezTo>
                    <a:pt x="10744" y="20068"/>
                    <a:pt x="2835" y="23115"/>
                    <a:pt x="5932" y="28193"/>
                  </a:cubicBezTo>
                  <a:cubicBezTo>
                    <a:pt x="10503" y="35684"/>
                    <a:pt x="1" y="42872"/>
                    <a:pt x="12438" y="42872"/>
                  </a:cubicBezTo>
                  <a:lnTo>
                    <a:pt x="37951" y="42872"/>
                  </a:lnTo>
                  <a:cubicBezTo>
                    <a:pt x="42616" y="42872"/>
                    <a:pt x="47675" y="37169"/>
                    <a:pt x="40410" y="33280"/>
                  </a:cubicBezTo>
                  <a:cubicBezTo>
                    <a:pt x="38990" y="32522"/>
                    <a:pt x="37433" y="32257"/>
                    <a:pt x="35824" y="32257"/>
                  </a:cubicBezTo>
                  <a:cubicBezTo>
                    <a:pt x="33953" y="32257"/>
                    <a:pt x="32011" y="32615"/>
                    <a:pt x="30135" y="32974"/>
                  </a:cubicBezTo>
                  <a:cubicBezTo>
                    <a:pt x="28259" y="33334"/>
                    <a:pt x="26448" y="33693"/>
                    <a:pt x="24839" y="33693"/>
                  </a:cubicBezTo>
                  <a:cubicBezTo>
                    <a:pt x="22358" y="33693"/>
                    <a:pt x="20355" y="32840"/>
                    <a:pt x="19327" y="29818"/>
                  </a:cubicBezTo>
                  <a:cubicBezTo>
                    <a:pt x="17869" y="25538"/>
                    <a:pt x="23149" y="27504"/>
                    <a:pt x="20707" y="20490"/>
                  </a:cubicBezTo>
                  <a:cubicBezTo>
                    <a:pt x="18261" y="13477"/>
                    <a:pt x="18420" y="11570"/>
                    <a:pt x="19668" y="8444"/>
                  </a:cubicBezTo>
                  <a:cubicBezTo>
                    <a:pt x="22704" y="846"/>
                    <a:pt x="27685" y="3498"/>
                    <a:pt x="26868" y="667"/>
                  </a:cubicBezTo>
                  <a:cubicBezTo>
                    <a:pt x="26735" y="204"/>
                    <a:pt x="26455" y="1"/>
                    <a:pt x="2606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1586496" y="2740197"/>
              <a:ext cx="2880952" cy="2099454"/>
            </a:xfrm>
            <a:custGeom>
              <a:avLst/>
              <a:gdLst/>
              <a:ahLst/>
              <a:cxnLst/>
              <a:rect l="l" t="t" r="r" b="b"/>
              <a:pathLst>
                <a:path w="57527" h="41922" extrusionOk="0">
                  <a:moveTo>
                    <a:pt x="21996" y="0"/>
                  </a:moveTo>
                  <a:cubicBezTo>
                    <a:pt x="21565" y="0"/>
                    <a:pt x="21162" y="178"/>
                    <a:pt x="20943" y="578"/>
                  </a:cubicBezTo>
                  <a:cubicBezTo>
                    <a:pt x="18517" y="5005"/>
                    <a:pt x="13713" y="8258"/>
                    <a:pt x="11073" y="12259"/>
                  </a:cubicBezTo>
                  <a:cubicBezTo>
                    <a:pt x="8437" y="16264"/>
                    <a:pt x="14136" y="14240"/>
                    <a:pt x="7068" y="20486"/>
                  </a:cubicBezTo>
                  <a:cubicBezTo>
                    <a:pt x="1" y="26732"/>
                    <a:pt x="5374" y="41922"/>
                    <a:pt x="12728" y="41922"/>
                  </a:cubicBezTo>
                  <a:lnTo>
                    <a:pt x="46551" y="41922"/>
                  </a:lnTo>
                  <a:cubicBezTo>
                    <a:pt x="57526" y="41922"/>
                    <a:pt x="51544" y="30024"/>
                    <a:pt x="45562" y="28093"/>
                  </a:cubicBezTo>
                  <a:cubicBezTo>
                    <a:pt x="44861" y="27866"/>
                    <a:pt x="44127" y="27769"/>
                    <a:pt x="43373" y="27769"/>
                  </a:cubicBezTo>
                  <a:cubicBezTo>
                    <a:pt x="41119" y="27769"/>
                    <a:pt x="38685" y="28636"/>
                    <a:pt x="36416" y="29504"/>
                  </a:cubicBezTo>
                  <a:cubicBezTo>
                    <a:pt x="34151" y="30369"/>
                    <a:pt x="32051" y="31236"/>
                    <a:pt x="30467" y="31236"/>
                  </a:cubicBezTo>
                  <a:cubicBezTo>
                    <a:pt x="29638" y="31236"/>
                    <a:pt x="28950" y="30999"/>
                    <a:pt x="28453" y="30400"/>
                  </a:cubicBezTo>
                  <a:cubicBezTo>
                    <a:pt x="25744" y="27131"/>
                    <a:pt x="34866" y="26395"/>
                    <a:pt x="32508" y="21165"/>
                  </a:cubicBezTo>
                  <a:cubicBezTo>
                    <a:pt x="30155" y="15935"/>
                    <a:pt x="20118" y="15559"/>
                    <a:pt x="19075" y="10341"/>
                  </a:cubicBezTo>
                  <a:cubicBezTo>
                    <a:pt x="18028" y="5118"/>
                    <a:pt x="23654" y="3137"/>
                    <a:pt x="23700" y="1625"/>
                  </a:cubicBezTo>
                  <a:cubicBezTo>
                    <a:pt x="23731" y="638"/>
                    <a:pt x="22812" y="0"/>
                    <a:pt x="21996" y="0"/>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29"/>
          <p:cNvSpPr txBox="1">
            <a:spLocks noGrp="1"/>
          </p:cNvSpPr>
          <p:nvPr>
            <p:ph type="ctrTitle"/>
          </p:nvPr>
        </p:nvSpPr>
        <p:spPr>
          <a:xfrm flipH="1">
            <a:off x="3831600" y="1935025"/>
            <a:ext cx="45924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dirty="0"/>
              <a:t>数据尾巴太长了怎么办</a:t>
            </a:r>
            <a:r>
              <a:rPr lang="en-US" altLang="zh-CN" dirty="0"/>
              <a:t>?</a:t>
            </a:r>
            <a:endParaRPr dirty="0"/>
          </a:p>
        </p:txBody>
      </p:sp>
      <p:sp>
        <p:nvSpPr>
          <p:cNvPr id="478" name="Google Shape;478;p29"/>
          <p:cNvSpPr txBox="1">
            <a:spLocks noGrp="1"/>
          </p:cNvSpPr>
          <p:nvPr>
            <p:ph type="subTitle" idx="1"/>
          </p:nvPr>
        </p:nvSpPr>
        <p:spPr>
          <a:xfrm flipH="1">
            <a:off x="6456600" y="3624400"/>
            <a:ext cx="1967400" cy="37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数据不平衡问题</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192B53-A9F8-49C9-B0D1-20AF0532FC19}"/>
              </a:ext>
            </a:extLst>
          </p:cNvPr>
          <p:cNvSpPr>
            <a:spLocks noGrp="1"/>
          </p:cNvSpPr>
          <p:nvPr>
            <p:ph type="body" idx="1"/>
          </p:nvPr>
        </p:nvSpPr>
        <p:spPr>
          <a:xfrm>
            <a:off x="720000" y="1249325"/>
            <a:ext cx="7703700" cy="803812"/>
          </a:xfrm>
        </p:spPr>
        <p:txBody>
          <a:bodyPr/>
          <a:lstStyle/>
          <a:p>
            <a:r>
              <a:rPr lang="zh-CN" altLang="en-US" dirty="0"/>
              <a:t>不再使用</a:t>
            </a:r>
            <a:r>
              <a:rPr lang="en-US" altLang="zh-CN" dirty="0"/>
              <a:t>p</a:t>
            </a:r>
            <a:r>
              <a:rPr lang="zh-CN" altLang="en-US" dirty="0"/>
              <a:t>的大小来获取权重</a:t>
            </a:r>
            <a:r>
              <a:rPr lang="en-US" altLang="zh-CN" dirty="0"/>
              <a:t>, </a:t>
            </a:r>
            <a:r>
              <a:rPr lang="zh-CN" altLang="en-US" dirty="0"/>
              <a:t>而是根据梯度密度来判断该样本该获得多少权重关注度</a:t>
            </a:r>
            <a:r>
              <a:rPr lang="en-US" altLang="zh-CN" dirty="0"/>
              <a:t>. </a:t>
            </a:r>
            <a:r>
              <a:rPr lang="zh-CN" altLang="en-US" dirty="0"/>
              <a:t>样本对应梯度所在区域的密度越高则权重越小</a:t>
            </a:r>
            <a:r>
              <a:rPr lang="en-US" altLang="zh-CN" dirty="0"/>
              <a:t>. </a:t>
            </a:r>
            <a:endParaRPr lang="zh-CN" altLang="en-US" dirty="0"/>
          </a:p>
        </p:txBody>
      </p:sp>
      <p:sp>
        <p:nvSpPr>
          <p:cNvPr id="3" name="标题 2">
            <a:extLst>
              <a:ext uri="{FF2B5EF4-FFF2-40B4-BE49-F238E27FC236}">
                <a16:creationId xmlns:a16="http://schemas.microsoft.com/office/drawing/2014/main" id="{C4759479-C4F4-45F3-A9EA-0DB1999885B8}"/>
              </a:ext>
            </a:extLst>
          </p:cNvPr>
          <p:cNvSpPr>
            <a:spLocks noGrp="1"/>
          </p:cNvSpPr>
          <p:nvPr>
            <p:ph type="ctrTitle"/>
          </p:nvPr>
        </p:nvSpPr>
        <p:spPr/>
        <p:txBody>
          <a:bodyPr/>
          <a:lstStyle/>
          <a:p>
            <a:r>
              <a:rPr lang="en-US" altLang="zh-CN" dirty="0"/>
              <a:t>GHM</a:t>
            </a:r>
            <a:endParaRPr lang="zh-CN" altLang="en-US" dirty="0"/>
          </a:p>
        </p:txBody>
      </p:sp>
      <p:grpSp>
        <p:nvGrpSpPr>
          <p:cNvPr id="31" name="Google Shape;248;p18">
            <a:extLst>
              <a:ext uri="{FF2B5EF4-FFF2-40B4-BE49-F238E27FC236}">
                <a16:creationId xmlns:a16="http://schemas.microsoft.com/office/drawing/2014/main" id="{A0438F5C-60DD-4A9A-9A44-D5F77592C02E}"/>
              </a:ext>
            </a:extLst>
          </p:cNvPr>
          <p:cNvGrpSpPr/>
          <p:nvPr/>
        </p:nvGrpSpPr>
        <p:grpSpPr>
          <a:xfrm>
            <a:off x="928133" y="553083"/>
            <a:ext cx="4402902" cy="1772088"/>
            <a:chOff x="3982947" y="764924"/>
            <a:chExt cx="4402902" cy="1772088"/>
          </a:xfrm>
        </p:grpSpPr>
        <p:sp>
          <p:nvSpPr>
            <p:cNvPr id="32" name="Google Shape;249;p18">
              <a:extLst>
                <a:ext uri="{FF2B5EF4-FFF2-40B4-BE49-F238E27FC236}">
                  <a16:creationId xmlns:a16="http://schemas.microsoft.com/office/drawing/2014/main" id="{DB47C45D-3B64-48ED-9D15-E5014B65747B}"/>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0;p18">
              <a:extLst>
                <a:ext uri="{FF2B5EF4-FFF2-40B4-BE49-F238E27FC236}">
                  <a16:creationId xmlns:a16="http://schemas.microsoft.com/office/drawing/2014/main" id="{4184F754-D7EC-4335-B248-8C357AD51E62}"/>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1;p18">
              <a:extLst>
                <a:ext uri="{FF2B5EF4-FFF2-40B4-BE49-F238E27FC236}">
                  <a16:creationId xmlns:a16="http://schemas.microsoft.com/office/drawing/2014/main" id="{E4F8A070-469A-4A5C-A900-1616730951A9}"/>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2;p18">
              <a:extLst>
                <a:ext uri="{FF2B5EF4-FFF2-40B4-BE49-F238E27FC236}">
                  <a16:creationId xmlns:a16="http://schemas.microsoft.com/office/drawing/2014/main" id="{53373BE1-04A8-408B-881E-80C366BF8D50}"/>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p18">
              <a:extLst>
                <a:ext uri="{FF2B5EF4-FFF2-40B4-BE49-F238E27FC236}">
                  <a16:creationId xmlns:a16="http://schemas.microsoft.com/office/drawing/2014/main" id="{42A0BD67-3F90-41ED-B1E2-7776DD44C10B}"/>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4;p18">
              <a:extLst>
                <a:ext uri="{FF2B5EF4-FFF2-40B4-BE49-F238E27FC236}">
                  <a16:creationId xmlns:a16="http://schemas.microsoft.com/office/drawing/2014/main" id="{5D881541-3B7A-42FD-BBFD-D97C5B5EEDB3}"/>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5;p18">
              <a:extLst>
                <a:ext uri="{FF2B5EF4-FFF2-40B4-BE49-F238E27FC236}">
                  <a16:creationId xmlns:a16="http://schemas.microsoft.com/office/drawing/2014/main" id="{38F7D0E5-B5A6-43F5-BC45-B3E110D912B5}"/>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256;p18">
            <a:extLst>
              <a:ext uri="{FF2B5EF4-FFF2-40B4-BE49-F238E27FC236}">
                <a16:creationId xmlns:a16="http://schemas.microsoft.com/office/drawing/2014/main" id="{517A42A8-79B7-4200-8FCA-A5C87A62B73C}"/>
              </a:ext>
            </a:extLst>
          </p:cNvPr>
          <p:cNvSpPr/>
          <p:nvPr/>
        </p:nvSpPr>
        <p:spPr>
          <a:xfrm flipH="1">
            <a:off x="-60960" y="4455425"/>
            <a:ext cx="1877995" cy="803812"/>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A91965E-B794-4DC8-9529-E73190919D42}"/>
                  </a:ext>
                </a:extLst>
              </p:cNvPr>
              <p:cNvSpPr txBox="1"/>
              <p:nvPr/>
            </p:nvSpPr>
            <p:spPr>
              <a:xfrm>
                <a:off x="1230119" y="2028175"/>
                <a:ext cx="2251918" cy="6981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𝐺𝐻𝑀</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𝐺𝐷</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en>
                          </m:f>
                        </m:e>
                      </m:nary>
                    </m:oMath>
                  </m:oMathPara>
                </a14:m>
                <a:endParaRPr lang="zh-CN" altLang="en-US" dirty="0"/>
              </a:p>
            </p:txBody>
          </p:sp>
        </mc:Choice>
        <mc:Fallback xmlns="">
          <p:sp>
            <p:nvSpPr>
              <p:cNvPr id="14" name="文本框 13">
                <a:extLst>
                  <a:ext uri="{FF2B5EF4-FFF2-40B4-BE49-F238E27FC236}">
                    <a16:creationId xmlns:a16="http://schemas.microsoft.com/office/drawing/2014/main" id="{1A91965E-B794-4DC8-9529-E73190919D42}"/>
                  </a:ext>
                </a:extLst>
              </p:cNvPr>
              <p:cNvSpPr txBox="1">
                <a:spLocks noRot="1" noChangeAspect="1" noMove="1" noResize="1" noEditPoints="1" noAdjustHandles="1" noChangeArrowheads="1" noChangeShapeType="1" noTextEdit="1"/>
              </p:cNvSpPr>
              <p:nvPr/>
            </p:nvSpPr>
            <p:spPr>
              <a:xfrm>
                <a:off x="1230119" y="2028175"/>
                <a:ext cx="2251918" cy="698140"/>
              </a:xfrm>
              <a:prstGeom prst="rect">
                <a:avLst/>
              </a:prstGeom>
              <a:blipFill>
                <a:blip r:embed="rId3"/>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2A1DEA0-69F0-4425-A0A0-1B8B545B2CEA}"/>
              </a:ext>
            </a:extLst>
          </p:cNvPr>
          <p:cNvPicPr>
            <a:picLocks noChangeAspect="1"/>
          </p:cNvPicPr>
          <p:nvPr/>
        </p:nvPicPr>
        <p:blipFill>
          <a:blip r:embed="rId4"/>
          <a:stretch>
            <a:fillRect/>
          </a:stretch>
        </p:blipFill>
        <p:spPr>
          <a:xfrm>
            <a:off x="4873556" y="2111291"/>
            <a:ext cx="2593757" cy="2460993"/>
          </a:xfrm>
          <a:prstGeom prst="rect">
            <a:avLst/>
          </a:prstGeom>
        </p:spPr>
      </p:pic>
      <p:grpSp>
        <p:nvGrpSpPr>
          <p:cNvPr id="7" name="组合 6">
            <a:extLst>
              <a:ext uri="{FF2B5EF4-FFF2-40B4-BE49-F238E27FC236}">
                <a16:creationId xmlns:a16="http://schemas.microsoft.com/office/drawing/2014/main" id="{47C5F7CC-BF78-48DB-95BE-4BFF7714A020}"/>
              </a:ext>
            </a:extLst>
          </p:cNvPr>
          <p:cNvGrpSpPr/>
          <p:nvPr/>
        </p:nvGrpSpPr>
        <p:grpSpPr>
          <a:xfrm>
            <a:off x="7179013" y="2481590"/>
            <a:ext cx="1637440" cy="1553963"/>
            <a:chOff x="7179013" y="2481590"/>
            <a:chExt cx="1637440" cy="1553963"/>
          </a:xfrm>
        </p:grpSpPr>
        <p:cxnSp>
          <p:nvCxnSpPr>
            <p:cNvPr id="6" name="直接连接符 5">
              <a:extLst>
                <a:ext uri="{FF2B5EF4-FFF2-40B4-BE49-F238E27FC236}">
                  <a16:creationId xmlns:a16="http://schemas.microsoft.com/office/drawing/2014/main" id="{CB306393-8B51-4D41-95A4-317E7E5A4CD4}"/>
                </a:ext>
              </a:extLst>
            </p:cNvPr>
            <p:cNvCxnSpPr/>
            <p:nvPr/>
          </p:nvCxnSpPr>
          <p:spPr>
            <a:xfrm flipV="1">
              <a:off x="7256834" y="2743200"/>
              <a:ext cx="389106" cy="3988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750F858-F218-45C2-B047-78B558692127}"/>
                </a:ext>
              </a:extLst>
            </p:cNvPr>
            <p:cNvCxnSpPr>
              <a:cxnSpLocks/>
            </p:cNvCxnSpPr>
            <p:nvPr/>
          </p:nvCxnSpPr>
          <p:spPr>
            <a:xfrm>
              <a:off x="7179013" y="3492230"/>
              <a:ext cx="466927" cy="2817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FEF308D-50A6-4FED-ACB4-9C36CC192C68}"/>
                </a:ext>
              </a:extLst>
            </p:cNvPr>
            <p:cNvSpPr txBox="1"/>
            <p:nvPr/>
          </p:nvSpPr>
          <p:spPr>
            <a:xfrm>
              <a:off x="7645940" y="2481590"/>
              <a:ext cx="1170513" cy="523220"/>
            </a:xfrm>
            <a:prstGeom prst="rect">
              <a:avLst/>
            </a:prstGeom>
            <a:noFill/>
          </p:spPr>
          <p:txBody>
            <a:bodyPr wrap="none" rtlCol="0">
              <a:spAutoFit/>
            </a:bodyPr>
            <a:lstStyle/>
            <a:p>
              <a:r>
                <a:rPr lang="en-US" altLang="zh-CN" dirty="0"/>
                <a:t>Focal loss</a:t>
              </a:r>
              <a:r>
                <a:rPr lang="zh-CN" altLang="en-US" dirty="0"/>
                <a:t>离</a:t>
              </a:r>
              <a:endParaRPr lang="en-US" altLang="zh-CN" dirty="0"/>
            </a:p>
            <a:p>
              <a:r>
                <a:rPr lang="zh-CN" altLang="en-US" dirty="0"/>
                <a:t>群点的贡献</a:t>
              </a:r>
            </a:p>
          </p:txBody>
        </p:sp>
        <p:sp>
          <p:nvSpPr>
            <p:cNvPr id="22" name="文本框 21">
              <a:extLst>
                <a:ext uri="{FF2B5EF4-FFF2-40B4-BE49-F238E27FC236}">
                  <a16:creationId xmlns:a16="http://schemas.microsoft.com/office/drawing/2014/main" id="{CA36D6D6-D6F4-44EB-9303-F80BED5AE4A8}"/>
                </a:ext>
              </a:extLst>
            </p:cNvPr>
            <p:cNvSpPr txBox="1"/>
            <p:nvPr/>
          </p:nvSpPr>
          <p:spPr>
            <a:xfrm>
              <a:off x="7645940" y="3512333"/>
              <a:ext cx="962123" cy="523220"/>
            </a:xfrm>
            <a:prstGeom prst="rect">
              <a:avLst/>
            </a:prstGeom>
            <a:noFill/>
          </p:spPr>
          <p:txBody>
            <a:bodyPr wrap="none" rtlCol="0">
              <a:spAutoFit/>
            </a:bodyPr>
            <a:lstStyle/>
            <a:p>
              <a:r>
                <a:rPr lang="en-US" altLang="zh-CN" dirty="0"/>
                <a:t>GHM</a:t>
              </a:r>
              <a:r>
                <a:rPr lang="zh-CN" altLang="en-US" dirty="0"/>
                <a:t>离群</a:t>
              </a:r>
              <a:endParaRPr lang="en-US" altLang="zh-CN" dirty="0"/>
            </a:p>
            <a:p>
              <a:r>
                <a:rPr lang="zh-CN" altLang="en-US" dirty="0"/>
                <a:t>点的贡献</a:t>
              </a:r>
            </a:p>
          </p:txBody>
        </p:sp>
      </p:grpSp>
      <p:grpSp>
        <p:nvGrpSpPr>
          <p:cNvPr id="5" name="组合 4">
            <a:extLst>
              <a:ext uri="{FF2B5EF4-FFF2-40B4-BE49-F238E27FC236}">
                <a16:creationId xmlns:a16="http://schemas.microsoft.com/office/drawing/2014/main" id="{3D977B07-A06E-4505-B98B-86CDE09E12AD}"/>
              </a:ext>
            </a:extLst>
          </p:cNvPr>
          <p:cNvGrpSpPr/>
          <p:nvPr/>
        </p:nvGrpSpPr>
        <p:grpSpPr>
          <a:xfrm>
            <a:off x="4039951" y="2900917"/>
            <a:ext cx="1257757" cy="1134636"/>
            <a:chOff x="4039951" y="2900917"/>
            <a:chExt cx="1257757" cy="1134636"/>
          </a:xfrm>
        </p:grpSpPr>
        <p:cxnSp>
          <p:nvCxnSpPr>
            <p:cNvPr id="23" name="直接连接符 22">
              <a:extLst>
                <a:ext uri="{FF2B5EF4-FFF2-40B4-BE49-F238E27FC236}">
                  <a16:creationId xmlns:a16="http://schemas.microsoft.com/office/drawing/2014/main" id="{BBF9A06B-C502-44AB-A158-A2800CFA530D}"/>
                </a:ext>
              </a:extLst>
            </p:cNvPr>
            <p:cNvCxnSpPr>
              <a:cxnSpLocks/>
            </p:cNvCxnSpPr>
            <p:nvPr/>
          </p:nvCxnSpPr>
          <p:spPr>
            <a:xfrm flipH="1" flipV="1">
              <a:off x="4694929" y="3424137"/>
              <a:ext cx="602779" cy="4079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7B38913-FFA1-4B6A-A055-9E580A961E1A}"/>
                </a:ext>
              </a:extLst>
            </p:cNvPr>
            <p:cNvCxnSpPr>
              <a:cxnSpLocks/>
            </p:cNvCxnSpPr>
            <p:nvPr/>
          </p:nvCxnSpPr>
          <p:spPr>
            <a:xfrm flipH="1" flipV="1">
              <a:off x="4571851" y="3424137"/>
              <a:ext cx="725856" cy="6114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1A5BCDD5-F36D-4E14-BC14-1B03FAD980A6}"/>
                </a:ext>
              </a:extLst>
            </p:cNvPr>
            <p:cNvSpPr txBox="1"/>
            <p:nvPr/>
          </p:nvSpPr>
          <p:spPr>
            <a:xfrm>
              <a:off x="4039951" y="2900917"/>
              <a:ext cx="902811" cy="523220"/>
            </a:xfrm>
            <a:prstGeom prst="rect">
              <a:avLst/>
            </a:prstGeom>
            <a:noFill/>
          </p:spPr>
          <p:txBody>
            <a:bodyPr wrap="none" rtlCol="0">
              <a:spAutoFit/>
            </a:bodyPr>
            <a:lstStyle/>
            <a:p>
              <a:r>
                <a:rPr lang="zh-CN" altLang="en-US" dirty="0"/>
                <a:t>其余点基</a:t>
              </a:r>
              <a:endParaRPr lang="en-US" altLang="zh-CN" dirty="0"/>
            </a:p>
            <a:p>
              <a:r>
                <a:rPr lang="zh-CN" altLang="en-US" dirty="0"/>
                <a:t>本重合</a:t>
              </a:r>
              <a:endParaRPr lang="en-US" altLang="zh-CN" dirty="0"/>
            </a:p>
          </p:txBody>
        </p:sp>
      </p:grpSp>
      <mc:AlternateContent xmlns:mc="http://schemas.openxmlformats.org/markup-compatibility/2006" xmlns:a14="http://schemas.microsoft.com/office/drawing/2010/main">
        <mc:Choice Requires="a14">
          <p:sp>
            <p:nvSpPr>
              <p:cNvPr id="41" name="文本占位符 1">
                <a:extLst>
                  <a:ext uri="{FF2B5EF4-FFF2-40B4-BE49-F238E27FC236}">
                    <a16:creationId xmlns:a16="http://schemas.microsoft.com/office/drawing/2014/main" id="{6100AE49-FB49-4F01-A8D5-82E2C7642D55}"/>
                  </a:ext>
                </a:extLst>
              </p:cNvPr>
              <p:cNvSpPr txBox="1">
                <a:spLocks/>
              </p:cNvSpPr>
              <p:nvPr/>
            </p:nvSpPr>
            <p:spPr>
              <a:xfrm>
                <a:off x="720000" y="2735774"/>
                <a:ext cx="3221818" cy="21087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由于</a:t>
                </a:r>
                <a14:m>
                  <m:oMath xmlns:m="http://schemas.openxmlformats.org/officeDocument/2006/math">
                    <m:r>
                      <a:rPr lang="zh-CN" altLang="en-US" i="1">
                        <a:latin typeface="Cambria Math" panose="02040503050406030204" pitchFamily="18" charset="0"/>
                      </a:rPr>
                      <m:t>𝛿</m:t>
                    </m:r>
                  </m:oMath>
                </a14:m>
                <a:r>
                  <a:rPr lang="zh-CN" altLang="en-US" dirty="0"/>
                  <a:t>的计算使得复杂度为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en-US" altLang="zh-CN" dirty="0"/>
                  <a:t>, </a:t>
                </a:r>
                <a:r>
                  <a:rPr lang="zh-CN" altLang="en-US" dirty="0"/>
                  <a:t>计算复杂</a:t>
                </a:r>
                <a:r>
                  <a:rPr lang="en-US" altLang="zh-CN" dirty="0"/>
                  <a:t>, </a:t>
                </a:r>
                <a:r>
                  <a:rPr lang="zh-CN" altLang="en-US" dirty="0"/>
                  <a:t>因此将梯度区间分为</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zh-CN" altLang="en-US" b="0" i="1" smtClean="0">
                            <a:latin typeface="Cambria Math" panose="02040503050406030204" pitchFamily="18" charset="0"/>
                          </a:rPr>
                          <m:t>𝜖</m:t>
                        </m:r>
                      </m:den>
                    </m:f>
                  </m:oMath>
                </a14:m>
                <a:r>
                  <a:rPr lang="zh-CN" altLang="en-US" dirty="0"/>
                  <a:t>段</a:t>
                </a:r>
                <a:r>
                  <a:rPr lang="en-US" altLang="zh-CN" dirty="0"/>
                  <a:t>, </a:t>
                </a:r>
                <a:r>
                  <a:rPr lang="zh-CN" altLang="en-US" dirty="0"/>
                  <a:t>每段的样本点共享密度</a:t>
                </a:r>
                <a:r>
                  <a:rPr lang="en-US" altLang="zh-CN" dirty="0"/>
                  <a:t>, </a:t>
                </a:r>
                <a:r>
                  <a:rPr lang="zh-CN" altLang="en-US" dirty="0"/>
                  <a:t>复杂度变为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𝑀𝑁</m:t>
                    </m:r>
                    <m:r>
                      <a:rPr lang="en-US" altLang="zh-CN" b="0" i="1" smtClean="0">
                        <a:latin typeface="Cambria Math" panose="02040503050406030204" pitchFamily="18" charset="0"/>
                      </a:rPr>
                      <m:t>)</m:t>
                    </m:r>
                  </m:oMath>
                </a14:m>
                <a:r>
                  <a:rPr lang="en-US" altLang="zh-CN" dirty="0"/>
                  <a:t>. </a:t>
                </a:r>
                <a:endParaRPr lang="zh-CN" altLang="en-US" dirty="0"/>
              </a:p>
            </p:txBody>
          </p:sp>
        </mc:Choice>
        <mc:Fallback xmlns="">
          <p:sp>
            <p:nvSpPr>
              <p:cNvPr id="41" name="文本占位符 1">
                <a:extLst>
                  <a:ext uri="{FF2B5EF4-FFF2-40B4-BE49-F238E27FC236}">
                    <a16:creationId xmlns:a16="http://schemas.microsoft.com/office/drawing/2014/main" id="{6100AE49-FB49-4F01-A8D5-82E2C7642D55}"/>
                  </a:ext>
                </a:extLst>
              </p:cNvPr>
              <p:cNvSpPr txBox="1">
                <a:spLocks noRot="1" noChangeAspect="1" noMove="1" noResize="1" noEditPoints="1" noAdjustHandles="1" noChangeArrowheads="1" noChangeShapeType="1" noTextEdit="1"/>
              </p:cNvSpPr>
              <p:nvPr/>
            </p:nvSpPr>
            <p:spPr>
              <a:xfrm>
                <a:off x="720000" y="2735774"/>
                <a:ext cx="3221818" cy="2108761"/>
              </a:xfrm>
              <a:prstGeom prst="rect">
                <a:avLst/>
              </a:prstGeom>
              <a:blipFill>
                <a:blip r:embed="rId5"/>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5628944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up)">
                                      <p:cBhvr>
                                        <p:cTn id="10" dur="500"/>
                                        <p:tgtEl>
                                          <p:spTgt spid="2">
                                            <p:txEl>
                                              <p:pRg st="0" end="0"/>
                                            </p:txEl>
                                          </p:spTgt>
                                        </p:tgtEl>
                                      </p:cBhvr>
                                    </p:animEffect>
                                  </p:childTnLst>
                                </p:cTn>
                              </p:par>
                              <p:par>
                                <p:cTn id="11" presetID="22" presetClass="entr" presetSubtype="1"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54;p14">
            <a:extLst>
              <a:ext uri="{FF2B5EF4-FFF2-40B4-BE49-F238E27FC236}">
                <a16:creationId xmlns:a16="http://schemas.microsoft.com/office/drawing/2014/main" id="{05E0EEBC-55A2-4574-8DA9-D270E364FD1E}"/>
              </a:ext>
            </a:extLst>
          </p:cNvPr>
          <p:cNvGrpSpPr/>
          <p:nvPr/>
        </p:nvGrpSpPr>
        <p:grpSpPr>
          <a:xfrm>
            <a:off x="5005549" y="2855375"/>
            <a:ext cx="5366490" cy="2296943"/>
            <a:chOff x="5005549" y="2855375"/>
            <a:chExt cx="5366490" cy="2296943"/>
          </a:xfrm>
        </p:grpSpPr>
        <p:sp>
          <p:nvSpPr>
            <p:cNvPr id="5" name="Google Shape;155;p14">
              <a:extLst>
                <a:ext uri="{FF2B5EF4-FFF2-40B4-BE49-F238E27FC236}">
                  <a16:creationId xmlns:a16="http://schemas.microsoft.com/office/drawing/2014/main" id="{A86C5AEE-A352-43A9-B131-E910EC2A6CE1}"/>
                </a:ext>
              </a:extLst>
            </p:cNvPr>
            <p:cNvSpPr/>
            <p:nvPr/>
          </p:nvSpPr>
          <p:spPr>
            <a:xfrm>
              <a:off x="5005549" y="2855375"/>
              <a:ext cx="5366490" cy="2296943"/>
            </a:xfrm>
            <a:custGeom>
              <a:avLst/>
              <a:gdLst/>
              <a:ahLst/>
              <a:cxnLst/>
              <a:rect l="l" t="t" r="r" b="b"/>
              <a:pathLst>
                <a:path w="37543" h="16069" extrusionOk="0">
                  <a:moveTo>
                    <a:pt x="28590" y="1"/>
                  </a:moveTo>
                  <a:cubicBezTo>
                    <a:pt x="28571" y="1"/>
                    <a:pt x="28552" y="1"/>
                    <a:pt x="28533" y="1"/>
                  </a:cubicBezTo>
                  <a:cubicBezTo>
                    <a:pt x="8522" y="1"/>
                    <a:pt x="0" y="16069"/>
                    <a:pt x="0" y="16069"/>
                  </a:cubicBezTo>
                  <a:lnTo>
                    <a:pt x="37543" y="16069"/>
                  </a:lnTo>
                  <a:lnTo>
                    <a:pt x="37543" y="5854"/>
                  </a:lnTo>
                  <a:lnTo>
                    <a:pt x="36807" y="5854"/>
                  </a:lnTo>
                  <a:lnTo>
                    <a:pt x="36845" y="868"/>
                  </a:lnTo>
                  <a:cubicBezTo>
                    <a:pt x="33901" y="270"/>
                    <a:pt x="31154" y="1"/>
                    <a:pt x="28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p14">
              <a:extLst>
                <a:ext uri="{FF2B5EF4-FFF2-40B4-BE49-F238E27FC236}">
                  <a16:creationId xmlns:a16="http://schemas.microsoft.com/office/drawing/2014/main" id="{4CD1BC3B-2DCB-4675-B4D7-F7AB244D0644}"/>
                </a:ext>
              </a:extLst>
            </p:cNvPr>
            <p:cNvSpPr/>
            <p:nvPr/>
          </p:nvSpPr>
          <p:spPr>
            <a:xfrm>
              <a:off x="76002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7;p14">
              <a:extLst>
                <a:ext uri="{FF2B5EF4-FFF2-40B4-BE49-F238E27FC236}">
                  <a16:creationId xmlns:a16="http://schemas.microsoft.com/office/drawing/2014/main" id="{4392E3E0-B960-46BE-B26F-36A07B79A033}"/>
                </a:ext>
              </a:extLst>
            </p:cNvPr>
            <p:cNvSpPr/>
            <p:nvPr/>
          </p:nvSpPr>
          <p:spPr>
            <a:xfrm>
              <a:off x="6829525" y="3715075"/>
              <a:ext cx="1594469" cy="796494"/>
            </a:xfrm>
            <a:custGeom>
              <a:avLst/>
              <a:gdLst/>
              <a:ahLst/>
              <a:cxnLst/>
              <a:rect l="l" t="t" r="r" b="b"/>
              <a:pathLst>
                <a:path w="29063" h="14518" extrusionOk="0">
                  <a:moveTo>
                    <a:pt x="20037" y="0"/>
                  </a:moveTo>
                  <a:cubicBezTo>
                    <a:pt x="17439" y="0"/>
                    <a:pt x="14688" y="1017"/>
                    <a:pt x="12401" y="1771"/>
                  </a:cubicBezTo>
                  <a:cubicBezTo>
                    <a:pt x="10313" y="2463"/>
                    <a:pt x="1" y="2517"/>
                    <a:pt x="1332" y="8975"/>
                  </a:cubicBezTo>
                  <a:cubicBezTo>
                    <a:pt x="1509" y="9819"/>
                    <a:pt x="1848" y="10527"/>
                    <a:pt x="2255" y="11110"/>
                  </a:cubicBezTo>
                  <a:cubicBezTo>
                    <a:pt x="2421" y="11348"/>
                    <a:pt x="2598" y="11564"/>
                    <a:pt x="2781" y="11764"/>
                  </a:cubicBezTo>
                  <a:cubicBezTo>
                    <a:pt x="4387" y="13529"/>
                    <a:pt x="6248" y="14518"/>
                    <a:pt x="8145" y="14518"/>
                  </a:cubicBezTo>
                  <a:cubicBezTo>
                    <a:pt x="8737" y="14518"/>
                    <a:pt x="9333" y="14421"/>
                    <a:pt x="9926" y="14222"/>
                  </a:cubicBezTo>
                  <a:cubicBezTo>
                    <a:pt x="12292" y="13426"/>
                    <a:pt x="14557" y="11670"/>
                    <a:pt x="16980" y="11385"/>
                  </a:cubicBezTo>
                  <a:cubicBezTo>
                    <a:pt x="17146" y="11366"/>
                    <a:pt x="17309" y="11356"/>
                    <a:pt x="17468" y="11356"/>
                  </a:cubicBezTo>
                  <a:cubicBezTo>
                    <a:pt x="19841" y="11356"/>
                    <a:pt x="21613" y="13397"/>
                    <a:pt x="23909" y="14222"/>
                  </a:cubicBezTo>
                  <a:cubicBezTo>
                    <a:pt x="24297" y="14362"/>
                    <a:pt x="24666" y="14428"/>
                    <a:pt x="25012" y="14428"/>
                  </a:cubicBezTo>
                  <a:cubicBezTo>
                    <a:pt x="27743" y="14428"/>
                    <a:pt x="29062" y="10317"/>
                    <a:pt x="27360" y="5738"/>
                  </a:cubicBezTo>
                  <a:cubicBezTo>
                    <a:pt x="25709" y="1298"/>
                    <a:pt x="22971" y="0"/>
                    <a:pt x="20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73;p14">
            <a:extLst>
              <a:ext uri="{FF2B5EF4-FFF2-40B4-BE49-F238E27FC236}">
                <a16:creationId xmlns:a16="http://schemas.microsoft.com/office/drawing/2014/main" id="{FCFCD5C7-A32C-44F5-A537-95BF28B8E039}"/>
              </a:ext>
            </a:extLst>
          </p:cNvPr>
          <p:cNvGrpSpPr/>
          <p:nvPr/>
        </p:nvGrpSpPr>
        <p:grpSpPr>
          <a:xfrm>
            <a:off x="719997" y="201982"/>
            <a:ext cx="4402902" cy="1772088"/>
            <a:chOff x="3982947" y="764924"/>
            <a:chExt cx="4402902" cy="1772088"/>
          </a:xfrm>
        </p:grpSpPr>
        <p:sp>
          <p:nvSpPr>
            <p:cNvPr id="9" name="Google Shape;174;p14">
              <a:extLst>
                <a:ext uri="{FF2B5EF4-FFF2-40B4-BE49-F238E27FC236}">
                  <a16:creationId xmlns:a16="http://schemas.microsoft.com/office/drawing/2014/main" id="{AF29C1C9-E016-438E-B080-16B2C47C62A5}"/>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p14">
              <a:extLst>
                <a:ext uri="{FF2B5EF4-FFF2-40B4-BE49-F238E27FC236}">
                  <a16:creationId xmlns:a16="http://schemas.microsoft.com/office/drawing/2014/main" id="{C3FE28BF-910E-41EA-BEF2-D5690EF934DA}"/>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6;p14">
              <a:extLst>
                <a:ext uri="{FF2B5EF4-FFF2-40B4-BE49-F238E27FC236}">
                  <a16:creationId xmlns:a16="http://schemas.microsoft.com/office/drawing/2014/main" id="{6204EFB1-2349-4B59-8E55-310B73F981A2}"/>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p14">
              <a:extLst>
                <a:ext uri="{FF2B5EF4-FFF2-40B4-BE49-F238E27FC236}">
                  <a16:creationId xmlns:a16="http://schemas.microsoft.com/office/drawing/2014/main" id="{E3BA37B0-873A-4523-A90E-8681BE710DA4}"/>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8;p14">
              <a:extLst>
                <a:ext uri="{FF2B5EF4-FFF2-40B4-BE49-F238E27FC236}">
                  <a16:creationId xmlns:a16="http://schemas.microsoft.com/office/drawing/2014/main" id="{F6655294-56F1-4540-9622-C4BE02FD42FB}"/>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9;p14">
              <a:extLst>
                <a:ext uri="{FF2B5EF4-FFF2-40B4-BE49-F238E27FC236}">
                  <a16:creationId xmlns:a16="http://schemas.microsoft.com/office/drawing/2014/main" id="{43BE9334-2DAF-4D1C-A362-11491D26B7F5}"/>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0;p14">
              <a:extLst>
                <a:ext uri="{FF2B5EF4-FFF2-40B4-BE49-F238E27FC236}">
                  <a16:creationId xmlns:a16="http://schemas.microsoft.com/office/drawing/2014/main" id="{A157C5F4-FD6E-400B-A75D-815B7BEDE372}"/>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79A96A7D-57F1-4B89-AF0A-6635C5BC81E6}"/>
              </a:ext>
            </a:extLst>
          </p:cNvPr>
          <p:cNvSpPr>
            <a:spLocks noGrp="1"/>
          </p:cNvSpPr>
          <p:nvPr>
            <p:ph type="body" idx="1"/>
          </p:nvPr>
        </p:nvSpPr>
        <p:spPr>
          <a:xfrm>
            <a:off x="720000" y="585909"/>
            <a:ext cx="7703700" cy="3367528"/>
          </a:xfrm>
        </p:spPr>
        <p:txBody>
          <a:bodyPr/>
          <a:lstStyle/>
          <a:p>
            <a:r>
              <a:rPr lang="zh-CN" altLang="en-US" dirty="0"/>
              <a:t>前面提起的两种</a:t>
            </a:r>
            <a:r>
              <a:rPr lang="en-US" altLang="zh-CN" dirty="0"/>
              <a:t>Loss</a:t>
            </a:r>
            <a:r>
              <a:rPr lang="zh-CN" altLang="en-US" dirty="0"/>
              <a:t>策略</a:t>
            </a:r>
            <a:r>
              <a:rPr lang="en-US" altLang="zh-CN" dirty="0"/>
              <a:t>, </a:t>
            </a:r>
            <a:r>
              <a:rPr lang="zh-CN" altLang="en-US" dirty="0"/>
              <a:t>都是对数据的难易程度进行考量</a:t>
            </a:r>
            <a:r>
              <a:rPr lang="en-US" altLang="zh-CN" dirty="0"/>
              <a:t>. focal loss</a:t>
            </a:r>
            <a:r>
              <a:rPr lang="zh-CN" altLang="en-US" dirty="0"/>
              <a:t>对于数据不平衡问题仍然采用的是很经验化的</a:t>
            </a:r>
            <a:r>
              <a:rPr lang="en-US" altLang="zh-CN" dirty="0"/>
              <a:t>re-weight</a:t>
            </a:r>
            <a:r>
              <a:rPr lang="zh-CN" altLang="en-US" dirty="0"/>
              <a:t>策略</a:t>
            </a:r>
            <a:r>
              <a:rPr lang="en-US" altLang="zh-CN" dirty="0"/>
              <a:t>, alpha</a:t>
            </a:r>
            <a:r>
              <a:rPr lang="zh-CN" altLang="en-US" dirty="0"/>
              <a:t>的选取缺乏数学支撑</a:t>
            </a:r>
            <a:r>
              <a:rPr lang="en-US" altLang="zh-CN" dirty="0"/>
              <a:t>; GHM</a:t>
            </a:r>
            <a:r>
              <a:rPr lang="zh-CN" altLang="en-US" dirty="0"/>
              <a:t>则直接将多样本类别看作难分样本</a:t>
            </a:r>
            <a:r>
              <a:rPr lang="en-US" altLang="zh-CN" dirty="0"/>
              <a:t>, </a:t>
            </a:r>
            <a:r>
              <a:rPr lang="zh-CN" altLang="en-US" dirty="0"/>
              <a:t>少样本类别看作易分样本</a:t>
            </a:r>
            <a:r>
              <a:rPr lang="en-US" altLang="zh-CN" dirty="0"/>
              <a:t>(</a:t>
            </a:r>
            <a:r>
              <a:rPr lang="zh-CN" altLang="en-US" dirty="0"/>
              <a:t>阿</a:t>
            </a:r>
            <a:r>
              <a:rPr lang="en-US" altLang="zh-CN" dirty="0"/>
              <a:t>sir</a:t>
            </a:r>
            <a:r>
              <a:rPr lang="zh-CN" altLang="en-US" dirty="0"/>
              <a:t>这不合适吧🌚</a:t>
            </a:r>
            <a:r>
              <a:rPr lang="en-US" altLang="zh-CN" dirty="0"/>
              <a:t>). </a:t>
            </a:r>
          </a:p>
          <a:p>
            <a:pPr marL="114300" indent="0">
              <a:buNone/>
            </a:pPr>
            <a:endParaRPr lang="en-US" altLang="zh-CN" dirty="0"/>
          </a:p>
          <a:p>
            <a:r>
              <a:rPr lang="zh-CN" altLang="en-US" dirty="0"/>
              <a:t>除上述问题以外</a:t>
            </a:r>
            <a:r>
              <a:rPr lang="en-US" altLang="zh-CN" dirty="0"/>
              <a:t>, </a:t>
            </a:r>
            <a:r>
              <a:rPr lang="zh-CN" altLang="en-US" dirty="0"/>
              <a:t>两种</a:t>
            </a:r>
            <a:r>
              <a:rPr lang="en-US" altLang="zh-CN" dirty="0"/>
              <a:t>loss</a:t>
            </a:r>
            <a:r>
              <a:rPr lang="zh-CN" altLang="en-US" dirty="0"/>
              <a:t>针对的问题是单阶段物体检测任务</a:t>
            </a:r>
            <a:r>
              <a:rPr lang="en-US" altLang="zh-CN" dirty="0"/>
              <a:t>, </a:t>
            </a:r>
            <a:r>
              <a:rPr lang="zh-CN" altLang="en-US" dirty="0"/>
              <a:t>没有涉及到对长尾分布的任何讨论</a:t>
            </a:r>
            <a:r>
              <a:rPr lang="en-US" altLang="zh-CN" dirty="0"/>
              <a:t>. </a:t>
            </a:r>
            <a:endParaRPr lang="zh-CN" altLang="en-US" dirty="0"/>
          </a:p>
        </p:txBody>
      </p:sp>
      <p:sp>
        <p:nvSpPr>
          <p:cNvPr id="16" name="矩形 15">
            <a:extLst>
              <a:ext uri="{FF2B5EF4-FFF2-40B4-BE49-F238E27FC236}">
                <a16:creationId xmlns:a16="http://schemas.microsoft.com/office/drawing/2014/main" id="{3A18EF00-E89F-4463-8A9C-012D53A0A2B5}"/>
              </a:ext>
            </a:extLst>
          </p:cNvPr>
          <p:cNvSpPr/>
          <p:nvPr/>
        </p:nvSpPr>
        <p:spPr>
          <a:xfrm>
            <a:off x="88483" y="4740372"/>
            <a:ext cx="1751423" cy="261610"/>
          </a:xfrm>
          <a:prstGeom prst="rect">
            <a:avLst/>
          </a:prstGeom>
        </p:spPr>
        <p:txBody>
          <a:bodyPr wrap="square">
            <a:spAutoFit/>
          </a:bodyPr>
          <a:lstStyle/>
          <a:p>
            <a:pPr marL="114300" indent="0" algn="just">
              <a:buNone/>
            </a:pPr>
            <a:r>
              <a:rPr lang="en-US" altLang="zh-CN" sz="1100" dirty="0">
                <a:solidFill>
                  <a:schemeClr val="accent2"/>
                </a:solidFill>
              </a:rPr>
              <a:t>[</a:t>
            </a:r>
            <a:r>
              <a:rPr lang="zh-CN" altLang="en-US" sz="1100" dirty="0">
                <a:solidFill>
                  <a:schemeClr val="accent2"/>
                </a:solidFill>
              </a:rPr>
              <a:t>仅代表个人观点</a:t>
            </a:r>
            <a:r>
              <a:rPr lang="en-US" altLang="zh-CN" sz="1100" dirty="0">
                <a:solidFill>
                  <a:schemeClr val="accent2"/>
                </a:solidFill>
              </a:rPr>
              <a:t>]</a:t>
            </a:r>
            <a:endParaRPr lang="zh-CN" altLang="en-US" sz="1100" dirty="0">
              <a:solidFill>
                <a:schemeClr val="accent2"/>
              </a:solidFill>
            </a:endParaRPr>
          </a:p>
        </p:txBody>
      </p:sp>
    </p:spTree>
    <p:extLst>
      <p:ext uri="{BB962C8B-B14F-4D97-AF65-F5344CB8AC3E}">
        <p14:creationId xmlns:p14="http://schemas.microsoft.com/office/powerpoint/2010/main" val="244273465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2"/>
          <p:cNvSpPr txBox="1">
            <a:spLocks noGrp="1"/>
          </p:cNvSpPr>
          <p:nvPr>
            <p:ph type="subTitle" idx="1"/>
          </p:nvPr>
        </p:nvSpPr>
        <p:spPr>
          <a:xfrm flipH="1">
            <a:off x="720012" y="2358800"/>
            <a:ext cx="3131523" cy="178084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altLang="zh-CN" dirty="0"/>
              <a:t>Class-Balanced Loss Based on</a:t>
            </a:r>
            <a:r>
              <a:rPr lang="zh-CN" altLang="en-US" dirty="0"/>
              <a:t> </a:t>
            </a:r>
            <a:r>
              <a:rPr lang="en-US" altLang="zh-CN" dirty="0"/>
              <a:t>Effective</a:t>
            </a:r>
            <a:r>
              <a:rPr lang="zh-CN" altLang="en-US" dirty="0"/>
              <a:t> </a:t>
            </a:r>
            <a:r>
              <a:rPr lang="en-US" altLang="zh-CN" dirty="0"/>
              <a:t>Number</a:t>
            </a:r>
            <a:r>
              <a:rPr lang="zh-CN" altLang="en-US" dirty="0"/>
              <a:t> </a:t>
            </a:r>
            <a:r>
              <a:rPr lang="en-US" altLang="zh-CN" dirty="0"/>
              <a:t>of</a:t>
            </a:r>
            <a:r>
              <a:rPr lang="zh-CN" altLang="en-US" dirty="0"/>
              <a:t> </a:t>
            </a:r>
            <a:r>
              <a:rPr lang="en-US" altLang="zh-CN" dirty="0"/>
              <a:t>Samples. </a:t>
            </a:r>
          </a:p>
          <a:p>
            <a:pPr marL="0" lvl="0" indent="0" algn="just" rtl="0">
              <a:spcBef>
                <a:spcPts val="0"/>
              </a:spcBef>
              <a:spcAft>
                <a:spcPts val="0"/>
              </a:spcAft>
              <a:buNone/>
            </a:pPr>
            <a:r>
              <a:rPr lang="en-US" dirty="0"/>
              <a:t>Conference: </a:t>
            </a:r>
            <a:r>
              <a:rPr lang="en-US" b="1" dirty="0"/>
              <a:t>CVPR2019</a:t>
            </a:r>
            <a:r>
              <a:rPr lang="en-US" dirty="0"/>
              <a:t>. </a:t>
            </a:r>
          </a:p>
          <a:p>
            <a:pPr marL="0" lvl="0" indent="0" algn="just" rtl="0">
              <a:spcBef>
                <a:spcPts val="0"/>
              </a:spcBef>
              <a:spcAft>
                <a:spcPts val="0"/>
              </a:spcAft>
              <a:buNone/>
            </a:pPr>
            <a:r>
              <a:rPr lang="en-US" dirty="0"/>
              <a:t>Institutes: </a:t>
            </a:r>
            <a:r>
              <a:rPr lang="zh-CN" altLang="en-US" b="1" dirty="0"/>
              <a:t>康奈尔大学 </a:t>
            </a:r>
            <a:r>
              <a:rPr lang="en-US" dirty="0"/>
              <a:t>x </a:t>
            </a:r>
            <a:r>
              <a:rPr lang="zh-CN" altLang="en-US" b="1" dirty="0"/>
              <a:t>谷歌</a:t>
            </a:r>
            <a:endParaRPr lang="en-US" b="1" dirty="0"/>
          </a:p>
          <a:p>
            <a:pPr marL="0" lvl="0" indent="0" algn="just" rtl="0">
              <a:spcBef>
                <a:spcPts val="0"/>
              </a:spcBef>
              <a:spcAft>
                <a:spcPts val="0"/>
              </a:spcAft>
              <a:buNone/>
            </a:pPr>
            <a:endParaRPr lang="en-US" altLang="zh-CN" b="1" dirty="0"/>
          </a:p>
          <a:p>
            <a:pPr marL="0" lvl="0" indent="0" algn="just" rtl="0">
              <a:spcBef>
                <a:spcPts val="0"/>
              </a:spcBef>
              <a:spcAft>
                <a:spcPts val="0"/>
              </a:spcAft>
              <a:buNone/>
            </a:pPr>
            <a:r>
              <a:rPr lang="zh-CN" altLang="en-US" dirty="0"/>
              <a:t>基于样本有效数目的类别平衡误差函数</a:t>
            </a:r>
            <a:r>
              <a:rPr lang="en-US" altLang="zh-CN" dirty="0"/>
              <a:t>. </a:t>
            </a:r>
            <a:endParaRPr dirty="0"/>
          </a:p>
        </p:txBody>
      </p:sp>
      <p:sp>
        <p:nvSpPr>
          <p:cNvPr id="517" name="Google Shape;517;p32"/>
          <p:cNvSpPr txBox="1">
            <a:spLocks noGrp="1"/>
          </p:cNvSpPr>
          <p:nvPr>
            <p:ph type="title"/>
          </p:nvPr>
        </p:nvSpPr>
        <p:spPr>
          <a:xfrm>
            <a:off x="771377" y="1208931"/>
            <a:ext cx="3337200" cy="1099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zh-CN" sz="3200" dirty="0"/>
              <a:t>Class-Balanced Loss</a:t>
            </a:r>
            <a:endParaRPr sz="3200" dirty="0"/>
          </a:p>
        </p:txBody>
      </p:sp>
      <p:grpSp>
        <p:nvGrpSpPr>
          <p:cNvPr id="518" name="Google Shape;518;p32"/>
          <p:cNvGrpSpPr/>
          <p:nvPr/>
        </p:nvGrpSpPr>
        <p:grpSpPr>
          <a:xfrm>
            <a:off x="4366775" y="1391225"/>
            <a:ext cx="4777214" cy="3560182"/>
            <a:chOff x="0" y="1391225"/>
            <a:chExt cx="4777214" cy="3560182"/>
          </a:xfrm>
        </p:grpSpPr>
        <p:sp>
          <p:nvSpPr>
            <p:cNvPr id="519" name="Google Shape;519;p32"/>
            <p:cNvSpPr/>
            <p:nvPr/>
          </p:nvSpPr>
          <p:spPr>
            <a:xfrm>
              <a:off x="0" y="4519873"/>
              <a:ext cx="4777214" cy="2351"/>
            </a:xfrm>
            <a:custGeom>
              <a:avLst/>
              <a:gdLst/>
              <a:ahLst/>
              <a:cxnLst/>
              <a:rect l="l" t="t" r="r" b="b"/>
              <a:pathLst>
                <a:path w="125998" h="62" extrusionOk="0">
                  <a:moveTo>
                    <a:pt x="1" y="0"/>
                  </a:moveTo>
                  <a:lnTo>
                    <a:pt x="1" y="62"/>
                  </a:lnTo>
                  <a:lnTo>
                    <a:pt x="125998" y="62"/>
                  </a:lnTo>
                  <a:lnTo>
                    <a:pt x="125998"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785569" y="4592559"/>
              <a:ext cx="100209" cy="2389"/>
            </a:xfrm>
            <a:custGeom>
              <a:avLst/>
              <a:gdLst/>
              <a:ahLst/>
              <a:cxnLst/>
              <a:rect l="l" t="t" r="r" b="b"/>
              <a:pathLst>
                <a:path w="2643" h="63" extrusionOk="0">
                  <a:moveTo>
                    <a:pt x="0" y="0"/>
                  </a:moveTo>
                  <a:lnTo>
                    <a:pt x="0" y="62"/>
                  </a:lnTo>
                  <a:lnTo>
                    <a:pt x="2642" y="62"/>
                  </a:lnTo>
                  <a:lnTo>
                    <a:pt x="264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976706" y="4640258"/>
              <a:ext cx="384534" cy="2503"/>
            </a:xfrm>
            <a:custGeom>
              <a:avLst/>
              <a:gdLst/>
              <a:ahLst/>
              <a:cxnLst/>
              <a:rect l="l" t="t" r="r" b="b"/>
              <a:pathLst>
                <a:path w="10142" h="66" extrusionOk="0">
                  <a:moveTo>
                    <a:pt x="0" y="0"/>
                  </a:moveTo>
                  <a:lnTo>
                    <a:pt x="0" y="66"/>
                  </a:lnTo>
                  <a:lnTo>
                    <a:pt x="10142" y="66"/>
                  </a:lnTo>
                  <a:lnTo>
                    <a:pt x="1014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2666046" y="4633168"/>
              <a:ext cx="115110" cy="2540"/>
            </a:xfrm>
            <a:custGeom>
              <a:avLst/>
              <a:gdLst/>
              <a:ahLst/>
              <a:cxnLst/>
              <a:rect l="l" t="t" r="r" b="b"/>
              <a:pathLst>
                <a:path w="3036" h="67" extrusionOk="0">
                  <a:moveTo>
                    <a:pt x="0" y="1"/>
                  </a:moveTo>
                  <a:lnTo>
                    <a:pt x="0" y="66"/>
                  </a:lnTo>
                  <a:lnTo>
                    <a:pt x="3036" y="66"/>
                  </a:lnTo>
                  <a:lnTo>
                    <a:pt x="3036"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1998147" y="4633168"/>
              <a:ext cx="612858" cy="2540"/>
            </a:xfrm>
            <a:custGeom>
              <a:avLst/>
              <a:gdLst/>
              <a:ahLst/>
              <a:cxnLst/>
              <a:rect l="l" t="t" r="r" b="b"/>
              <a:pathLst>
                <a:path w="16164" h="67" extrusionOk="0">
                  <a:moveTo>
                    <a:pt x="1" y="1"/>
                  </a:moveTo>
                  <a:lnTo>
                    <a:pt x="1" y="66"/>
                  </a:lnTo>
                  <a:lnTo>
                    <a:pt x="16164" y="66"/>
                  </a:lnTo>
                  <a:lnTo>
                    <a:pt x="16164"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166733" y="4578757"/>
              <a:ext cx="394506" cy="2503"/>
            </a:xfrm>
            <a:custGeom>
              <a:avLst/>
              <a:gdLst/>
              <a:ahLst/>
              <a:cxnLst/>
              <a:rect l="l" t="t" r="r" b="b"/>
              <a:pathLst>
                <a:path w="10405" h="66" extrusionOk="0">
                  <a:moveTo>
                    <a:pt x="1" y="0"/>
                  </a:moveTo>
                  <a:lnTo>
                    <a:pt x="1" y="66"/>
                  </a:lnTo>
                  <a:lnTo>
                    <a:pt x="10405" y="66"/>
                  </a:lnTo>
                  <a:lnTo>
                    <a:pt x="10405"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468822" y="1391225"/>
              <a:ext cx="1954025" cy="2702608"/>
            </a:xfrm>
            <a:custGeom>
              <a:avLst/>
              <a:gdLst/>
              <a:ahLst/>
              <a:cxnLst/>
              <a:rect l="l" t="t" r="r" b="b"/>
              <a:pathLst>
                <a:path w="51537" h="71276" extrusionOk="0">
                  <a:moveTo>
                    <a:pt x="50101" y="63"/>
                  </a:moveTo>
                  <a:cubicBezTo>
                    <a:pt x="50858" y="63"/>
                    <a:pt x="51475" y="679"/>
                    <a:pt x="51475" y="1437"/>
                  </a:cubicBezTo>
                  <a:lnTo>
                    <a:pt x="51475" y="69836"/>
                  </a:lnTo>
                  <a:cubicBezTo>
                    <a:pt x="51475" y="70594"/>
                    <a:pt x="50858" y="71214"/>
                    <a:pt x="50101" y="71214"/>
                  </a:cubicBezTo>
                  <a:lnTo>
                    <a:pt x="1440" y="71214"/>
                  </a:lnTo>
                  <a:cubicBezTo>
                    <a:pt x="682" y="71214"/>
                    <a:pt x="63" y="70594"/>
                    <a:pt x="63" y="69836"/>
                  </a:cubicBezTo>
                  <a:lnTo>
                    <a:pt x="63" y="1437"/>
                  </a:lnTo>
                  <a:cubicBezTo>
                    <a:pt x="63" y="679"/>
                    <a:pt x="682" y="63"/>
                    <a:pt x="1440" y="63"/>
                  </a:cubicBezTo>
                  <a:close/>
                  <a:moveTo>
                    <a:pt x="1440" y="1"/>
                  </a:moveTo>
                  <a:cubicBezTo>
                    <a:pt x="646" y="1"/>
                    <a:pt x="0" y="645"/>
                    <a:pt x="0" y="1437"/>
                  </a:cubicBezTo>
                  <a:lnTo>
                    <a:pt x="0" y="69836"/>
                  </a:lnTo>
                  <a:cubicBezTo>
                    <a:pt x="0" y="70630"/>
                    <a:pt x="646" y="71276"/>
                    <a:pt x="1440" y="71276"/>
                  </a:cubicBezTo>
                  <a:lnTo>
                    <a:pt x="50101" y="71276"/>
                  </a:lnTo>
                  <a:cubicBezTo>
                    <a:pt x="50892" y="71276"/>
                    <a:pt x="51536" y="70630"/>
                    <a:pt x="51536" y="69836"/>
                  </a:cubicBezTo>
                  <a:lnTo>
                    <a:pt x="51536" y="1437"/>
                  </a:lnTo>
                  <a:cubicBezTo>
                    <a:pt x="51536" y="645"/>
                    <a:pt x="50892" y="1"/>
                    <a:pt x="50101"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2535537" y="1391225"/>
              <a:ext cx="1954063" cy="2702608"/>
            </a:xfrm>
            <a:custGeom>
              <a:avLst/>
              <a:gdLst/>
              <a:ahLst/>
              <a:cxnLst/>
              <a:rect l="l" t="t" r="r" b="b"/>
              <a:pathLst>
                <a:path w="51538" h="71276" extrusionOk="0">
                  <a:moveTo>
                    <a:pt x="50097" y="63"/>
                  </a:moveTo>
                  <a:cubicBezTo>
                    <a:pt x="50855" y="63"/>
                    <a:pt x="51475" y="679"/>
                    <a:pt x="51475" y="1437"/>
                  </a:cubicBezTo>
                  <a:lnTo>
                    <a:pt x="51475" y="69836"/>
                  </a:lnTo>
                  <a:cubicBezTo>
                    <a:pt x="51475" y="70594"/>
                    <a:pt x="50855" y="71214"/>
                    <a:pt x="50097" y="71214"/>
                  </a:cubicBezTo>
                  <a:lnTo>
                    <a:pt x="1437" y="71214"/>
                  </a:lnTo>
                  <a:cubicBezTo>
                    <a:pt x="678" y="71214"/>
                    <a:pt x="62" y="70594"/>
                    <a:pt x="62" y="69836"/>
                  </a:cubicBezTo>
                  <a:lnTo>
                    <a:pt x="62" y="1437"/>
                  </a:lnTo>
                  <a:cubicBezTo>
                    <a:pt x="62" y="679"/>
                    <a:pt x="678" y="63"/>
                    <a:pt x="1437" y="63"/>
                  </a:cubicBezTo>
                  <a:close/>
                  <a:moveTo>
                    <a:pt x="1437" y="1"/>
                  </a:moveTo>
                  <a:cubicBezTo>
                    <a:pt x="646" y="1"/>
                    <a:pt x="0" y="645"/>
                    <a:pt x="0" y="1437"/>
                  </a:cubicBezTo>
                  <a:lnTo>
                    <a:pt x="0" y="69836"/>
                  </a:lnTo>
                  <a:cubicBezTo>
                    <a:pt x="0" y="70630"/>
                    <a:pt x="646" y="71276"/>
                    <a:pt x="1437" y="71276"/>
                  </a:cubicBezTo>
                  <a:lnTo>
                    <a:pt x="50097" y="71276"/>
                  </a:lnTo>
                  <a:cubicBezTo>
                    <a:pt x="50892" y="71276"/>
                    <a:pt x="51537" y="70630"/>
                    <a:pt x="51537" y="69836"/>
                  </a:cubicBezTo>
                  <a:lnTo>
                    <a:pt x="51537" y="1437"/>
                  </a:lnTo>
                  <a:cubicBezTo>
                    <a:pt x="51537" y="645"/>
                    <a:pt x="50892" y="1"/>
                    <a:pt x="50097"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267402" y="1754314"/>
              <a:ext cx="896576" cy="953056"/>
            </a:xfrm>
            <a:custGeom>
              <a:avLst/>
              <a:gdLst/>
              <a:ahLst/>
              <a:cxnLst/>
              <a:rect l="l" t="t" r="r" b="b"/>
              <a:pathLst>
                <a:path w="23647" h="25135" extrusionOk="0">
                  <a:moveTo>
                    <a:pt x="0" y="1"/>
                  </a:moveTo>
                  <a:lnTo>
                    <a:pt x="0" y="25134"/>
                  </a:lnTo>
                  <a:lnTo>
                    <a:pt x="23647" y="25134"/>
                  </a:lnTo>
                  <a:lnTo>
                    <a:pt x="23647"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342552" y="1829351"/>
              <a:ext cx="746243" cy="802941"/>
            </a:xfrm>
            <a:custGeom>
              <a:avLst/>
              <a:gdLst/>
              <a:ahLst/>
              <a:cxnLst/>
              <a:rect l="l" t="t" r="r" b="b"/>
              <a:pathLst>
                <a:path w="19682" h="21176" extrusionOk="0">
                  <a:moveTo>
                    <a:pt x="1" y="1"/>
                  </a:moveTo>
                  <a:lnTo>
                    <a:pt x="1" y="21176"/>
                  </a:lnTo>
                  <a:lnTo>
                    <a:pt x="19681" y="21176"/>
                  </a:lnTo>
                  <a:lnTo>
                    <a:pt x="196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482881" y="1998004"/>
              <a:ext cx="465634" cy="465665"/>
            </a:xfrm>
            <a:custGeom>
              <a:avLst/>
              <a:gdLst/>
              <a:ahLst/>
              <a:cxnLst/>
              <a:rect l="l" t="t" r="r" b="b"/>
              <a:pathLst>
                <a:path w="12281" h="12281" extrusionOk="0">
                  <a:moveTo>
                    <a:pt x="6142" y="0"/>
                  </a:moveTo>
                  <a:cubicBezTo>
                    <a:pt x="2748" y="0"/>
                    <a:pt x="0" y="2748"/>
                    <a:pt x="0" y="6138"/>
                  </a:cubicBezTo>
                  <a:cubicBezTo>
                    <a:pt x="0" y="9532"/>
                    <a:pt x="2748" y="12281"/>
                    <a:pt x="6142" y="12281"/>
                  </a:cubicBezTo>
                  <a:cubicBezTo>
                    <a:pt x="9532" y="12281"/>
                    <a:pt x="12281" y="9532"/>
                    <a:pt x="12281" y="6138"/>
                  </a:cubicBezTo>
                  <a:cubicBezTo>
                    <a:pt x="12281" y="2748"/>
                    <a:pt x="9532" y="0"/>
                    <a:pt x="614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4133454" y="3686425"/>
              <a:ext cx="100195" cy="833502"/>
            </a:xfrm>
            <a:custGeom>
              <a:avLst/>
              <a:gdLst/>
              <a:ahLst/>
              <a:cxnLst/>
              <a:rect l="l" t="t" r="r" b="b"/>
              <a:pathLst>
                <a:path w="5541" h="21982" extrusionOk="0">
                  <a:moveTo>
                    <a:pt x="0" y="1"/>
                  </a:moveTo>
                  <a:lnTo>
                    <a:pt x="0" y="21981"/>
                  </a:lnTo>
                  <a:lnTo>
                    <a:pt x="5541" y="21981"/>
                  </a:lnTo>
                  <a:lnTo>
                    <a:pt x="5541"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151956" y="4406389"/>
              <a:ext cx="81707" cy="113525"/>
            </a:xfrm>
            <a:custGeom>
              <a:avLst/>
              <a:gdLst/>
              <a:ahLst/>
              <a:cxnLst/>
              <a:rect l="l" t="t" r="r" b="b"/>
              <a:pathLst>
                <a:path w="2155" h="2994" extrusionOk="0">
                  <a:moveTo>
                    <a:pt x="0" y="0"/>
                  </a:moveTo>
                  <a:lnTo>
                    <a:pt x="1105" y="2993"/>
                  </a:lnTo>
                  <a:lnTo>
                    <a:pt x="2155" y="2993"/>
                  </a:lnTo>
                  <a:lnTo>
                    <a:pt x="2155" y="0"/>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278170" y="3686429"/>
              <a:ext cx="955458" cy="763848"/>
            </a:xfrm>
            <a:custGeom>
              <a:avLst/>
              <a:gdLst/>
              <a:ahLst/>
              <a:cxnLst/>
              <a:rect l="l" t="t" r="r" b="b"/>
              <a:pathLst>
                <a:path w="25200" h="20145" extrusionOk="0">
                  <a:moveTo>
                    <a:pt x="1" y="1"/>
                  </a:moveTo>
                  <a:lnTo>
                    <a:pt x="1" y="20144"/>
                  </a:lnTo>
                  <a:lnTo>
                    <a:pt x="25200" y="20144"/>
                  </a:lnTo>
                  <a:lnTo>
                    <a:pt x="25200"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309110" y="3720137"/>
              <a:ext cx="893581" cy="209570"/>
            </a:xfrm>
            <a:custGeom>
              <a:avLst/>
              <a:gdLst/>
              <a:ahLst/>
              <a:cxnLst/>
              <a:rect l="l" t="t" r="r" b="b"/>
              <a:pathLst>
                <a:path w="23568" h="5527" extrusionOk="0">
                  <a:moveTo>
                    <a:pt x="1" y="0"/>
                  </a:moveTo>
                  <a:lnTo>
                    <a:pt x="1" y="5527"/>
                  </a:lnTo>
                  <a:lnTo>
                    <a:pt x="23568" y="5527"/>
                  </a:lnTo>
                  <a:lnTo>
                    <a:pt x="23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278170" y="4406389"/>
              <a:ext cx="81821" cy="113525"/>
            </a:xfrm>
            <a:custGeom>
              <a:avLst/>
              <a:gdLst/>
              <a:ahLst/>
              <a:cxnLst/>
              <a:rect l="l" t="t" r="r" b="b"/>
              <a:pathLst>
                <a:path w="2158" h="2994" extrusionOk="0">
                  <a:moveTo>
                    <a:pt x="1" y="0"/>
                  </a:moveTo>
                  <a:lnTo>
                    <a:pt x="1" y="2993"/>
                  </a:lnTo>
                  <a:lnTo>
                    <a:pt x="1054" y="2993"/>
                  </a:lnTo>
                  <a:lnTo>
                    <a:pt x="2158" y="0"/>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3734798" y="3803743"/>
              <a:ext cx="42351" cy="42354"/>
            </a:xfrm>
            <a:custGeom>
              <a:avLst/>
              <a:gdLst/>
              <a:ahLst/>
              <a:cxnLst/>
              <a:rect l="l" t="t" r="r" b="b"/>
              <a:pathLst>
                <a:path w="1117" h="1117" extrusionOk="0">
                  <a:moveTo>
                    <a:pt x="559" y="1"/>
                  </a:moveTo>
                  <a:cubicBezTo>
                    <a:pt x="249" y="1"/>
                    <a:pt x="1" y="253"/>
                    <a:pt x="1" y="559"/>
                  </a:cubicBezTo>
                  <a:cubicBezTo>
                    <a:pt x="1" y="869"/>
                    <a:pt x="249" y="1116"/>
                    <a:pt x="559" y="1116"/>
                  </a:cubicBezTo>
                  <a:cubicBezTo>
                    <a:pt x="865" y="1116"/>
                    <a:pt x="1116" y="869"/>
                    <a:pt x="1116" y="559"/>
                  </a:cubicBezTo>
                  <a:cubicBezTo>
                    <a:pt x="1116" y="253"/>
                    <a:pt x="865" y="1"/>
                    <a:pt x="559"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3309110" y="3963561"/>
              <a:ext cx="893581" cy="209532"/>
            </a:xfrm>
            <a:custGeom>
              <a:avLst/>
              <a:gdLst/>
              <a:ahLst/>
              <a:cxnLst/>
              <a:rect l="l" t="t" r="r" b="b"/>
              <a:pathLst>
                <a:path w="23568" h="5526" extrusionOk="0">
                  <a:moveTo>
                    <a:pt x="1" y="0"/>
                  </a:moveTo>
                  <a:lnTo>
                    <a:pt x="1" y="5526"/>
                  </a:lnTo>
                  <a:lnTo>
                    <a:pt x="23568" y="5526"/>
                  </a:lnTo>
                  <a:lnTo>
                    <a:pt x="23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3734798" y="4047167"/>
              <a:ext cx="42351" cy="42354"/>
            </a:xfrm>
            <a:custGeom>
              <a:avLst/>
              <a:gdLst/>
              <a:ahLst/>
              <a:cxnLst/>
              <a:rect l="l" t="t" r="r" b="b"/>
              <a:pathLst>
                <a:path w="1117" h="1117" extrusionOk="0">
                  <a:moveTo>
                    <a:pt x="559" y="1"/>
                  </a:moveTo>
                  <a:cubicBezTo>
                    <a:pt x="249" y="1"/>
                    <a:pt x="1" y="248"/>
                    <a:pt x="1" y="558"/>
                  </a:cubicBezTo>
                  <a:cubicBezTo>
                    <a:pt x="1" y="864"/>
                    <a:pt x="249" y="1116"/>
                    <a:pt x="559" y="1116"/>
                  </a:cubicBezTo>
                  <a:cubicBezTo>
                    <a:pt x="865" y="1116"/>
                    <a:pt x="1116" y="864"/>
                    <a:pt x="1116" y="558"/>
                  </a:cubicBezTo>
                  <a:cubicBezTo>
                    <a:pt x="1116" y="248"/>
                    <a:pt x="865" y="1"/>
                    <a:pt x="559"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3309110" y="4206909"/>
              <a:ext cx="893581" cy="209456"/>
            </a:xfrm>
            <a:custGeom>
              <a:avLst/>
              <a:gdLst/>
              <a:ahLst/>
              <a:cxnLst/>
              <a:rect l="l" t="t" r="r" b="b"/>
              <a:pathLst>
                <a:path w="23568" h="5524" extrusionOk="0">
                  <a:moveTo>
                    <a:pt x="1" y="1"/>
                  </a:moveTo>
                  <a:lnTo>
                    <a:pt x="1" y="5524"/>
                  </a:lnTo>
                  <a:lnTo>
                    <a:pt x="23568" y="5524"/>
                  </a:lnTo>
                  <a:lnTo>
                    <a:pt x="235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3734798" y="4290402"/>
              <a:ext cx="42351" cy="42354"/>
            </a:xfrm>
            <a:custGeom>
              <a:avLst/>
              <a:gdLst/>
              <a:ahLst/>
              <a:cxnLst/>
              <a:rect l="l" t="t" r="r" b="b"/>
              <a:pathLst>
                <a:path w="1117" h="1117" extrusionOk="0">
                  <a:moveTo>
                    <a:pt x="559" y="1"/>
                  </a:moveTo>
                  <a:cubicBezTo>
                    <a:pt x="249" y="1"/>
                    <a:pt x="1" y="252"/>
                    <a:pt x="1" y="558"/>
                  </a:cubicBezTo>
                  <a:cubicBezTo>
                    <a:pt x="1" y="869"/>
                    <a:pt x="249" y="1116"/>
                    <a:pt x="559" y="1116"/>
                  </a:cubicBezTo>
                  <a:cubicBezTo>
                    <a:pt x="865" y="1116"/>
                    <a:pt x="1116" y="869"/>
                    <a:pt x="1116" y="558"/>
                  </a:cubicBezTo>
                  <a:cubicBezTo>
                    <a:pt x="1116" y="252"/>
                    <a:pt x="865" y="1"/>
                    <a:pt x="559"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2406811" y="2293450"/>
              <a:ext cx="723570" cy="2079737"/>
            </a:xfrm>
            <a:custGeom>
              <a:avLst/>
              <a:gdLst/>
              <a:ahLst/>
              <a:cxnLst/>
              <a:rect l="l" t="t" r="r" b="b"/>
              <a:pathLst>
                <a:path w="19084" h="54849" extrusionOk="0">
                  <a:moveTo>
                    <a:pt x="3956" y="0"/>
                  </a:moveTo>
                  <a:cubicBezTo>
                    <a:pt x="3652" y="0"/>
                    <a:pt x="4983" y="6199"/>
                    <a:pt x="6526" y="9731"/>
                  </a:cubicBezTo>
                  <a:cubicBezTo>
                    <a:pt x="7642" y="12282"/>
                    <a:pt x="8098" y="13740"/>
                    <a:pt x="9282" y="15453"/>
                  </a:cubicBezTo>
                  <a:cubicBezTo>
                    <a:pt x="9425" y="15655"/>
                    <a:pt x="9665" y="16030"/>
                    <a:pt x="9869" y="16354"/>
                  </a:cubicBezTo>
                  <a:cubicBezTo>
                    <a:pt x="9921" y="16989"/>
                    <a:pt x="10030" y="19048"/>
                    <a:pt x="10063" y="25423"/>
                  </a:cubicBezTo>
                  <a:cubicBezTo>
                    <a:pt x="10074" y="27381"/>
                    <a:pt x="10084" y="29915"/>
                    <a:pt x="10096" y="32674"/>
                  </a:cubicBezTo>
                  <a:cubicBezTo>
                    <a:pt x="9771" y="29404"/>
                    <a:pt x="9250" y="26017"/>
                    <a:pt x="7376" y="21370"/>
                  </a:cubicBezTo>
                  <a:cubicBezTo>
                    <a:pt x="6829" y="20021"/>
                    <a:pt x="1788" y="10584"/>
                    <a:pt x="476" y="9559"/>
                  </a:cubicBezTo>
                  <a:cubicBezTo>
                    <a:pt x="452" y="9541"/>
                    <a:pt x="431" y="9531"/>
                    <a:pt x="415" y="9531"/>
                  </a:cubicBezTo>
                  <a:cubicBezTo>
                    <a:pt x="0" y="9531"/>
                    <a:pt x="2166" y="15529"/>
                    <a:pt x="4282" y="20615"/>
                  </a:cubicBezTo>
                  <a:cubicBezTo>
                    <a:pt x="5932" y="24578"/>
                    <a:pt x="6614" y="25708"/>
                    <a:pt x="8448" y="30304"/>
                  </a:cubicBezTo>
                  <a:cubicBezTo>
                    <a:pt x="8998" y="31678"/>
                    <a:pt x="9763" y="33421"/>
                    <a:pt x="10099" y="34180"/>
                  </a:cubicBezTo>
                  <a:cubicBezTo>
                    <a:pt x="10110" y="37117"/>
                    <a:pt x="10118" y="40230"/>
                    <a:pt x="10125" y="43129"/>
                  </a:cubicBezTo>
                  <a:cubicBezTo>
                    <a:pt x="9829" y="40570"/>
                    <a:pt x="9162" y="38630"/>
                    <a:pt x="8047" y="36782"/>
                  </a:cubicBezTo>
                  <a:cubicBezTo>
                    <a:pt x="6378" y="34005"/>
                    <a:pt x="4555" y="32032"/>
                    <a:pt x="3235" y="30953"/>
                  </a:cubicBezTo>
                  <a:cubicBezTo>
                    <a:pt x="3143" y="30877"/>
                    <a:pt x="3074" y="30842"/>
                    <a:pt x="3026" y="30842"/>
                  </a:cubicBezTo>
                  <a:cubicBezTo>
                    <a:pt x="2392" y="30842"/>
                    <a:pt x="5474" y="37101"/>
                    <a:pt x="6731" y="39542"/>
                  </a:cubicBezTo>
                  <a:cubicBezTo>
                    <a:pt x="7970" y="41947"/>
                    <a:pt x="9476" y="44583"/>
                    <a:pt x="10132" y="46890"/>
                  </a:cubicBezTo>
                  <a:cubicBezTo>
                    <a:pt x="10140" y="51144"/>
                    <a:pt x="10135" y="54359"/>
                    <a:pt x="10118" y="54848"/>
                  </a:cubicBezTo>
                  <a:lnTo>
                    <a:pt x="10391" y="54848"/>
                  </a:lnTo>
                  <a:cubicBezTo>
                    <a:pt x="10446" y="52952"/>
                    <a:pt x="10478" y="47375"/>
                    <a:pt x="10478" y="41058"/>
                  </a:cubicBezTo>
                  <a:cubicBezTo>
                    <a:pt x="10774" y="40511"/>
                    <a:pt x="11284" y="39556"/>
                    <a:pt x="11441" y="39308"/>
                  </a:cubicBezTo>
                  <a:cubicBezTo>
                    <a:pt x="12104" y="38248"/>
                    <a:pt x="12877" y="36483"/>
                    <a:pt x="13930" y="34609"/>
                  </a:cubicBezTo>
                  <a:cubicBezTo>
                    <a:pt x="14962" y="32778"/>
                    <a:pt x="16557" y="25986"/>
                    <a:pt x="16334" y="25986"/>
                  </a:cubicBezTo>
                  <a:cubicBezTo>
                    <a:pt x="16330" y="25986"/>
                    <a:pt x="16324" y="25989"/>
                    <a:pt x="16318" y="25995"/>
                  </a:cubicBezTo>
                  <a:cubicBezTo>
                    <a:pt x="15042" y="27225"/>
                    <a:pt x="13438" y="30844"/>
                    <a:pt x="12396" y="33202"/>
                  </a:cubicBezTo>
                  <a:cubicBezTo>
                    <a:pt x="11528" y="35167"/>
                    <a:pt x="10879" y="37701"/>
                    <a:pt x="10478" y="40055"/>
                  </a:cubicBezTo>
                  <a:cubicBezTo>
                    <a:pt x="10478" y="34883"/>
                    <a:pt x="10460" y="29324"/>
                    <a:pt x="10416" y="24932"/>
                  </a:cubicBezTo>
                  <a:cubicBezTo>
                    <a:pt x="11222" y="22824"/>
                    <a:pt x="12643" y="20681"/>
                    <a:pt x="14189" y="18253"/>
                  </a:cubicBezTo>
                  <a:cubicBezTo>
                    <a:pt x="15810" y="15710"/>
                    <a:pt x="19084" y="10095"/>
                    <a:pt x="18425" y="10095"/>
                  </a:cubicBezTo>
                  <a:cubicBezTo>
                    <a:pt x="18378" y="10095"/>
                    <a:pt x="18312" y="10123"/>
                    <a:pt x="18224" y="10182"/>
                  </a:cubicBezTo>
                  <a:cubicBezTo>
                    <a:pt x="16893" y="11079"/>
                    <a:pt x="15078" y="12796"/>
                    <a:pt x="13205" y="15337"/>
                  </a:cubicBezTo>
                  <a:cubicBezTo>
                    <a:pt x="11678" y="17404"/>
                    <a:pt x="10843" y="19679"/>
                    <a:pt x="10398" y="23130"/>
                  </a:cubicBezTo>
                  <a:cubicBezTo>
                    <a:pt x="10358" y="19890"/>
                    <a:pt x="10303" y="17553"/>
                    <a:pt x="10231" y="16934"/>
                  </a:cubicBezTo>
                  <a:cubicBezTo>
                    <a:pt x="9891" y="13777"/>
                    <a:pt x="10384" y="11652"/>
                    <a:pt x="8663" y="7956"/>
                  </a:cubicBezTo>
                  <a:cubicBezTo>
                    <a:pt x="6946" y="4260"/>
                    <a:pt x="5641" y="1361"/>
                    <a:pt x="3982" y="12"/>
                  </a:cubicBezTo>
                  <a:cubicBezTo>
                    <a:pt x="3973" y="4"/>
                    <a:pt x="3964" y="0"/>
                    <a:pt x="3956" y="0"/>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2623162" y="4226285"/>
              <a:ext cx="344572" cy="293633"/>
            </a:xfrm>
            <a:custGeom>
              <a:avLst/>
              <a:gdLst/>
              <a:ahLst/>
              <a:cxnLst/>
              <a:rect l="l" t="t" r="r" b="b"/>
              <a:pathLst>
                <a:path w="9088" h="7744" extrusionOk="0">
                  <a:moveTo>
                    <a:pt x="1" y="1"/>
                  </a:moveTo>
                  <a:lnTo>
                    <a:pt x="595" y="7743"/>
                  </a:lnTo>
                  <a:lnTo>
                    <a:pt x="8494" y="7743"/>
                  </a:lnTo>
                  <a:lnTo>
                    <a:pt x="9088"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2589568" y="4161448"/>
              <a:ext cx="411795" cy="99154"/>
            </a:xfrm>
            <a:custGeom>
              <a:avLst/>
              <a:gdLst/>
              <a:ahLst/>
              <a:cxnLst/>
              <a:rect l="l" t="t" r="r" b="b"/>
              <a:pathLst>
                <a:path w="10861" h="2615" extrusionOk="0">
                  <a:moveTo>
                    <a:pt x="0" y="1"/>
                  </a:moveTo>
                  <a:lnTo>
                    <a:pt x="296" y="2615"/>
                  </a:lnTo>
                  <a:lnTo>
                    <a:pt x="10564" y="2615"/>
                  </a:lnTo>
                  <a:lnTo>
                    <a:pt x="10860"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1519261" y="2080359"/>
              <a:ext cx="397235" cy="436279"/>
            </a:xfrm>
            <a:custGeom>
              <a:avLst/>
              <a:gdLst/>
              <a:ahLst/>
              <a:cxnLst/>
              <a:rect l="l" t="t" r="r" b="b"/>
              <a:pathLst>
                <a:path w="10477" h="11506" extrusionOk="0">
                  <a:moveTo>
                    <a:pt x="0" y="1"/>
                  </a:moveTo>
                  <a:lnTo>
                    <a:pt x="0" y="11505"/>
                  </a:lnTo>
                  <a:lnTo>
                    <a:pt x="10477" y="11505"/>
                  </a:lnTo>
                  <a:lnTo>
                    <a:pt x="1047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1549253" y="2080359"/>
              <a:ext cx="410392" cy="436279"/>
            </a:xfrm>
            <a:custGeom>
              <a:avLst/>
              <a:gdLst/>
              <a:ahLst/>
              <a:cxnLst/>
              <a:rect l="l" t="t" r="r" b="b"/>
              <a:pathLst>
                <a:path w="10824" h="11506" extrusionOk="0">
                  <a:moveTo>
                    <a:pt x="0" y="1"/>
                  </a:moveTo>
                  <a:lnTo>
                    <a:pt x="0" y="11505"/>
                  </a:lnTo>
                  <a:lnTo>
                    <a:pt x="10823" y="11505"/>
                  </a:lnTo>
                  <a:lnTo>
                    <a:pt x="10823" y="1"/>
                  </a:lnTo>
                  <a:close/>
                </a:path>
              </a:pathLst>
            </a:custGeom>
            <a:solidFill>
              <a:srgbClr val="EE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1583530" y="2114749"/>
              <a:ext cx="341690" cy="367610"/>
            </a:xfrm>
            <a:custGeom>
              <a:avLst/>
              <a:gdLst/>
              <a:ahLst/>
              <a:cxnLst/>
              <a:rect l="l" t="t" r="r" b="b"/>
              <a:pathLst>
                <a:path w="9012" h="9695" extrusionOk="0">
                  <a:moveTo>
                    <a:pt x="0" y="1"/>
                  </a:moveTo>
                  <a:lnTo>
                    <a:pt x="0" y="9694"/>
                  </a:lnTo>
                  <a:lnTo>
                    <a:pt x="9011" y="9694"/>
                  </a:lnTo>
                  <a:lnTo>
                    <a:pt x="9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1660917" y="2205597"/>
              <a:ext cx="186883" cy="161870"/>
            </a:xfrm>
            <a:custGeom>
              <a:avLst/>
              <a:gdLst/>
              <a:ahLst/>
              <a:cxnLst/>
              <a:rect l="l" t="t" r="r" b="b"/>
              <a:pathLst>
                <a:path w="4929" h="4269" extrusionOk="0">
                  <a:moveTo>
                    <a:pt x="2465" y="0"/>
                  </a:moveTo>
                  <a:lnTo>
                    <a:pt x="1" y="4269"/>
                  </a:lnTo>
                  <a:lnTo>
                    <a:pt x="4929" y="4269"/>
                  </a:lnTo>
                  <a:lnTo>
                    <a:pt x="2465" y="0"/>
                  </a:lnTo>
                  <a:close/>
                </a:path>
              </a:pathLst>
            </a:custGeom>
            <a:solidFill>
              <a:srgbClr val="EE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837447" y="4469103"/>
              <a:ext cx="1813626" cy="50809"/>
            </a:xfrm>
            <a:custGeom>
              <a:avLst/>
              <a:gdLst/>
              <a:ahLst/>
              <a:cxnLst/>
              <a:rect l="l" t="t" r="r" b="b"/>
              <a:pathLst>
                <a:path w="47834" h="1340" extrusionOk="0">
                  <a:moveTo>
                    <a:pt x="1" y="1"/>
                  </a:moveTo>
                  <a:lnTo>
                    <a:pt x="1" y="1339"/>
                  </a:lnTo>
                  <a:lnTo>
                    <a:pt x="47833" y="1339"/>
                  </a:lnTo>
                  <a:lnTo>
                    <a:pt x="47833"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1048338" y="3394092"/>
              <a:ext cx="1652904" cy="1075075"/>
            </a:xfrm>
            <a:custGeom>
              <a:avLst/>
              <a:gdLst/>
              <a:ahLst/>
              <a:cxnLst/>
              <a:rect l="l" t="t" r="r" b="b"/>
              <a:pathLst>
                <a:path w="43595" h="28353" extrusionOk="0">
                  <a:moveTo>
                    <a:pt x="1" y="0"/>
                  </a:moveTo>
                  <a:lnTo>
                    <a:pt x="1" y="28353"/>
                  </a:lnTo>
                  <a:lnTo>
                    <a:pt x="43594" y="28353"/>
                  </a:lnTo>
                  <a:lnTo>
                    <a:pt x="43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150940" y="3800292"/>
              <a:ext cx="1447595" cy="262692"/>
            </a:xfrm>
            <a:custGeom>
              <a:avLst/>
              <a:gdLst/>
              <a:ahLst/>
              <a:cxnLst/>
              <a:rect l="l" t="t" r="r" b="b"/>
              <a:pathLst>
                <a:path w="38180" h="6928" extrusionOk="0">
                  <a:moveTo>
                    <a:pt x="0" y="1"/>
                  </a:moveTo>
                  <a:lnTo>
                    <a:pt x="0" y="6927"/>
                  </a:lnTo>
                  <a:lnTo>
                    <a:pt x="38180" y="6927"/>
                  </a:lnTo>
                  <a:lnTo>
                    <a:pt x="38180"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1150940" y="4110715"/>
              <a:ext cx="1447595" cy="262692"/>
            </a:xfrm>
            <a:custGeom>
              <a:avLst/>
              <a:gdLst/>
              <a:ahLst/>
              <a:cxnLst/>
              <a:rect l="l" t="t" r="r" b="b"/>
              <a:pathLst>
                <a:path w="38180" h="6928" extrusionOk="0">
                  <a:moveTo>
                    <a:pt x="0" y="1"/>
                  </a:moveTo>
                  <a:lnTo>
                    <a:pt x="0" y="6927"/>
                  </a:lnTo>
                  <a:lnTo>
                    <a:pt x="38180" y="6927"/>
                  </a:lnTo>
                  <a:lnTo>
                    <a:pt x="38180"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1482634" y="3793126"/>
              <a:ext cx="784234" cy="35984"/>
            </a:xfrm>
            <a:custGeom>
              <a:avLst/>
              <a:gdLst/>
              <a:ahLst/>
              <a:cxnLst/>
              <a:rect l="l" t="t" r="r" b="b"/>
              <a:pathLst>
                <a:path w="20684" h="949" extrusionOk="0">
                  <a:moveTo>
                    <a:pt x="474" y="0"/>
                  </a:moveTo>
                  <a:cubicBezTo>
                    <a:pt x="215" y="0"/>
                    <a:pt x="1" y="212"/>
                    <a:pt x="1" y="474"/>
                  </a:cubicBezTo>
                  <a:cubicBezTo>
                    <a:pt x="1" y="737"/>
                    <a:pt x="215" y="948"/>
                    <a:pt x="474" y="948"/>
                  </a:cubicBezTo>
                  <a:lnTo>
                    <a:pt x="20210" y="948"/>
                  </a:lnTo>
                  <a:cubicBezTo>
                    <a:pt x="20472" y="948"/>
                    <a:pt x="20683" y="737"/>
                    <a:pt x="20683" y="474"/>
                  </a:cubicBezTo>
                  <a:cubicBezTo>
                    <a:pt x="20683" y="212"/>
                    <a:pt x="20472" y="0"/>
                    <a:pt x="20210" y="0"/>
                  </a:cubicBezTo>
                  <a:close/>
                </a:path>
              </a:pathLst>
            </a:custGeom>
            <a:solidFill>
              <a:srgbClr val="F3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1150940" y="3489907"/>
              <a:ext cx="1447595" cy="262617"/>
            </a:xfrm>
            <a:custGeom>
              <a:avLst/>
              <a:gdLst/>
              <a:ahLst/>
              <a:cxnLst/>
              <a:rect l="l" t="t" r="r" b="b"/>
              <a:pathLst>
                <a:path w="38180" h="6926" extrusionOk="0">
                  <a:moveTo>
                    <a:pt x="0" y="0"/>
                  </a:moveTo>
                  <a:lnTo>
                    <a:pt x="0" y="6925"/>
                  </a:lnTo>
                  <a:lnTo>
                    <a:pt x="38180" y="6925"/>
                  </a:lnTo>
                  <a:lnTo>
                    <a:pt x="38180" y="0"/>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1482634" y="3482551"/>
              <a:ext cx="784234" cy="36097"/>
            </a:xfrm>
            <a:custGeom>
              <a:avLst/>
              <a:gdLst/>
              <a:ahLst/>
              <a:cxnLst/>
              <a:rect l="l" t="t" r="r" b="b"/>
              <a:pathLst>
                <a:path w="20684" h="952" extrusionOk="0">
                  <a:moveTo>
                    <a:pt x="474" y="1"/>
                  </a:moveTo>
                  <a:cubicBezTo>
                    <a:pt x="215" y="1"/>
                    <a:pt x="1" y="216"/>
                    <a:pt x="1" y="478"/>
                  </a:cubicBezTo>
                  <a:cubicBezTo>
                    <a:pt x="1" y="736"/>
                    <a:pt x="215" y="952"/>
                    <a:pt x="474" y="952"/>
                  </a:cubicBezTo>
                  <a:lnTo>
                    <a:pt x="20210" y="952"/>
                  </a:lnTo>
                  <a:cubicBezTo>
                    <a:pt x="20472" y="952"/>
                    <a:pt x="20683" y="736"/>
                    <a:pt x="20683" y="478"/>
                  </a:cubicBezTo>
                  <a:cubicBezTo>
                    <a:pt x="20683" y="216"/>
                    <a:pt x="20472" y="1"/>
                    <a:pt x="20210" y="1"/>
                  </a:cubicBezTo>
                  <a:close/>
                </a:path>
              </a:pathLst>
            </a:custGeom>
            <a:solidFill>
              <a:srgbClr val="F3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482634" y="4103549"/>
              <a:ext cx="784234" cy="36097"/>
            </a:xfrm>
            <a:custGeom>
              <a:avLst/>
              <a:gdLst/>
              <a:ahLst/>
              <a:cxnLst/>
              <a:rect l="l" t="t" r="r" b="b"/>
              <a:pathLst>
                <a:path w="20684" h="952" extrusionOk="0">
                  <a:moveTo>
                    <a:pt x="474" y="1"/>
                  </a:moveTo>
                  <a:cubicBezTo>
                    <a:pt x="215" y="1"/>
                    <a:pt x="1" y="215"/>
                    <a:pt x="1" y="474"/>
                  </a:cubicBezTo>
                  <a:cubicBezTo>
                    <a:pt x="1" y="737"/>
                    <a:pt x="215" y="952"/>
                    <a:pt x="474" y="952"/>
                  </a:cubicBezTo>
                  <a:lnTo>
                    <a:pt x="20210" y="952"/>
                  </a:lnTo>
                  <a:cubicBezTo>
                    <a:pt x="20472" y="952"/>
                    <a:pt x="20683" y="737"/>
                    <a:pt x="20683" y="474"/>
                  </a:cubicBezTo>
                  <a:cubicBezTo>
                    <a:pt x="20683" y="215"/>
                    <a:pt x="20472" y="1"/>
                    <a:pt x="2021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048338" y="3305784"/>
              <a:ext cx="1687710" cy="88348"/>
            </a:xfrm>
            <a:custGeom>
              <a:avLst/>
              <a:gdLst/>
              <a:ahLst/>
              <a:cxnLst/>
              <a:rect l="l" t="t" r="r" b="b"/>
              <a:pathLst>
                <a:path w="44513" h="2330" extrusionOk="0">
                  <a:moveTo>
                    <a:pt x="1" y="1"/>
                  </a:moveTo>
                  <a:lnTo>
                    <a:pt x="1" y="2329"/>
                  </a:lnTo>
                  <a:lnTo>
                    <a:pt x="44513" y="2329"/>
                  </a:lnTo>
                  <a:lnTo>
                    <a:pt x="44513" y="1"/>
                  </a:lnTo>
                  <a:close/>
                </a:path>
              </a:pathLst>
            </a:custGeom>
            <a:solidFill>
              <a:srgbClr val="EABE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639902" y="4735049"/>
              <a:ext cx="3705016" cy="216357"/>
            </a:xfrm>
            <a:custGeom>
              <a:avLst/>
              <a:gdLst/>
              <a:ahLst/>
              <a:cxnLst/>
              <a:rect l="l" t="t" r="r" b="b"/>
              <a:pathLst>
                <a:path w="97719" h="5706" extrusionOk="0">
                  <a:moveTo>
                    <a:pt x="48858" y="1"/>
                  </a:moveTo>
                  <a:cubicBezTo>
                    <a:pt x="21877" y="1"/>
                    <a:pt x="1" y="1276"/>
                    <a:pt x="1" y="2851"/>
                  </a:cubicBezTo>
                  <a:cubicBezTo>
                    <a:pt x="1" y="4430"/>
                    <a:pt x="21877" y="5705"/>
                    <a:pt x="48858" y="5705"/>
                  </a:cubicBezTo>
                  <a:cubicBezTo>
                    <a:pt x="75844" y="5705"/>
                    <a:pt x="97719" y="4430"/>
                    <a:pt x="97719" y="2851"/>
                  </a:cubicBezTo>
                  <a:cubicBezTo>
                    <a:pt x="97719" y="1276"/>
                    <a:pt x="75844" y="1"/>
                    <a:pt x="48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2907347" y="1835721"/>
              <a:ext cx="12171" cy="64043"/>
            </a:xfrm>
            <a:custGeom>
              <a:avLst/>
              <a:gdLst/>
              <a:ahLst/>
              <a:cxnLst/>
              <a:rect l="l" t="t" r="r" b="b"/>
              <a:pathLst>
                <a:path w="321" h="1689" extrusionOk="0">
                  <a:moveTo>
                    <a:pt x="252" y="1"/>
                  </a:moveTo>
                  <a:lnTo>
                    <a:pt x="1" y="11"/>
                  </a:lnTo>
                  <a:lnTo>
                    <a:pt x="70" y="1688"/>
                  </a:lnTo>
                  <a:lnTo>
                    <a:pt x="321" y="1678"/>
                  </a:lnTo>
                  <a:lnTo>
                    <a:pt x="252" y="1"/>
                  </a:ln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899043" y="1641816"/>
              <a:ext cx="15507" cy="138664"/>
            </a:xfrm>
            <a:custGeom>
              <a:avLst/>
              <a:gdLst/>
              <a:ahLst/>
              <a:cxnLst/>
              <a:rect l="l" t="t" r="r" b="b"/>
              <a:pathLst>
                <a:path w="409" h="3657" extrusionOk="0">
                  <a:moveTo>
                    <a:pt x="255" y="0"/>
                  </a:moveTo>
                  <a:lnTo>
                    <a:pt x="1" y="12"/>
                  </a:lnTo>
                  <a:lnTo>
                    <a:pt x="157" y="3656"/>
                  </a:lnTo>
                  <a:lnTo>
                    <a:pt x="409" y="3646"/>
                  </a:lnTo>
                  <a:lnTo>
                    <a:pt x="255" y="0"/>
                  </a:ln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546361" y="1559006"/>
              <a:ext cx="2423792" cy="2420653"/>
            </a:xfrm>
            <a:custGeom>
              <a:avLst/>
              <a:gdLst/>
              <a:ahLst/>
              <a:cxnLst/>
              <a:rect l="l" t="t" r="r" b="b"/>
              <a:pathLst>
                <a:path w="63927" h="63840" extrusionOk="0">
                  <a:moveTo>
                    <a:pt x="61328" y="1"/>
                  </a:moveTo>
                  <a:lnTo>
                    <a:pt x="1" y="2596"/>
                  </a:lnTo>
                  <a:lnTo>
                    <a:pt x="2045" y="50892"/>
                  </a:lnTo>
                  <a:lnTo>
                    <a:pt x="4703" y="63840"/>
                  </a:lnTo>
                  <a:lnTo>
                    <a:pt x="63926" y="61328"/>
                  </a:lnTo>
                  <a:lnTo>
                    <a:pt x="61328" y="1"/>
                  </a:ln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623901" y="1639730"/>
              <a:ext cx="2265687" cy="2339927"/>
            </a:xfrm>
            <a:custGeom>
              <a:avLst/>
              <a:gdLst/>
              <a:ahLst/>
              <a:cxnLst/>
              <a:rect l="l" t="t" r="r" b="b"/>
              <a:pathLst>
                <a:path w="59757" h="61711" extrusionOk="0">
                  <a:moveTo>
                    <a:pt x="57212" y="128"/>
                  </a:moveTo>
                  <a:lnTo>
                    <a:pt x="57322" y="2720"/>
                  </a:lnTo>
                  <a:lnTo>
                    <a:pt x="54726" y="2833"/>
                  </a:lnTo>
                  <a:lnTo>
                    <a:pt x="54617" y="237"/>
                  </a:lnTo>
                  <a:lnTo>
                    <a:pt x="57212" y="128"/>
                  </a:lnTo>
                  <a:close/>
                  <a:moveTo>
                    <a:pt x="54489" y="242"/>
                  </a:moveTo>
                  <a:lnTo>
                    <a:pt x="54603" y="2836"/>
                  </a:lnTo>
                  <a:lnTo>
                    <a:pt x="52007" y="2946"/>
                  </a:lnTo>
                  <a:lnTo>
                    <a:pt x="51898" y="354"/>
                  </a:lnTo>
                  <a:lnTo>
                    <a:pt x="54489" y="242"/>
                  </a:lnTo>
                  <a:close/>
                  <a:moveTo>
                    <a:pt x="51770" y="358"/>
                  </a:moveTo>
                  <a:lnTo>
                    <a:pt x="51879" y="2954"/>
                  </a:lnTo>
                  <a:lnTo>
                    <a:pt x="49288" y="3063"/>
                  </a:lnTo>
                  <a:lnTo>
                    <a:pt x="49174" y="467"/>
                  </a:lnTo>
                  <a:lnTo>
                    <a:pt x="51770" y="358"/>
                  </a:lnTo>
                  <a:close/>
                  <a:moveTo>
                    <a:pt x="49051" y="474"/>
                  </a:moveTo>
                  <a:lnTo>
                    <a:pt x="49160" y="3066"/>
                  </a:lnTo>
                  <a:lnTo>
                    <a:pt x="46564" y="3176"/>
                  </a:lnTo>
                  <a:lnTo>
                    <a:pt x="46455" y="584"/>
                  </a:lnTo>
                  <a:lnTo>
                    <a:pt x="49051" y="474"/>
                  </a:lnTo>
                  <a:close/>
                  <a:moveTo>
                    <a:pt x="46331" y="587"/>
                  </a:moveTo>
                  <a:lnTo>
                    <a:pt x="46440" y="3183"/>
                  </a:lnTo>
                  <a:lnTo>
                    <a:pt x="43845" y="3292"/>
                  </a:lnTo>
                  <a:lnTo>
                    <a:pt x="43736" y="696"/>
                  </a:lnTo>
                  <a:lnTo>
                    <a:pt x="46331" y="587"/>
                  </a:lnTo>
                  <a:close/>
                  <a:moveTo>
                    <a:pt x="43608" y="704"/>
                  </a:moveTo>
                  <a:lnTo>
                    <a:pt x="43721" y="3299"/>
                  </a:lnTo>
                  <a:lnTo>
                    <a:pt x="41126" y="3408"/>
                  </a:lnTo>
                  <a:lnTo>
                    <a:pt x="41016" y="814"/>
                  </a:lnTo>
                  <a:lnTo>
                    <a:pt x="43608" y="704"/>
                  </a:lnTo>
                  <a:close/>
                  <a:moveTo>
                    <a:pt x="40889" y="817"/>
                  </a:moveTo>
                  <a:lnTo>
                    <a:pt x="40999" y="3413"/>
                  </a:lnTo>
                  <a:lnTo>
                    <a:pt x="38406" y="3522"/>
                  </a:lnTo>
                  <a:lnTo>
                    <a:pt x="38297" y="930"/>
                  </a:lnTo>
                  <a:lnTo>
                    <a:pt x="40889" y="817"/>
                  </a:lnTo>
                  <a:close/>
                  <a:moveTo>
                    <a:pt x="38169" y="934"/>
                  </a:moveTo>
                  <a:lnTo>
                    <a:pt x="38279" y="3529"/>
                  </a:lnTo>
                  <a:lnTo>
                    <a:pt x="35684" y="3639"/>
                  </a:lnTo>
                  <a:lnTo>
                    <a:pt x="35575" y="1043"/>
                  </a:lnTo>
                  <a:lnTo>
                    <a:pt x="38169" y="934"/>
                  </a:lnTo>
                  <a:close/>
                  <a:moveTo>
                    <a:pt x="35450" y="1051"/>
                  </a:moveTo>
                  <a:lnTo>
                    <a:pt x="35560" y="3642"/>
                  </a:lnTo>
                  <a:lnTo>
                    <a:pt x="32964" y="3755"/>
                  </a:lnTo>
                  <a:lnTo>
                    <a:pt x="32855" y="1160"/>
                  </a:lnTo>
                  <a:lnTo>
                    <a:pt x="35450" y="1051"/>
                  </a:lnTo>
                  <a:close/>
                  <a:moveTo>
                    <a:pt x="32727" y="1164"/>
                  </a:moveTo>
                  <a:lnTo>
                    <a:pt x="32841" y="3758"/>
                  </a:lnTo>
                  <a:lnTo>
                    <a:pt x="30245" y="3868"/>
                  </a:lnTo>
                  <a:lnTo>
                    <a:pt x="30136" y="1273"/>
                  </a:lnTo>
                  <a:lnTo>
                    <a:pt x="32727" y="1164"/>
                  </a:lnTo>
                  <a:close/>
                  <a:moveTo>
                    <a:pt x="30008" y="1280"/>
                  </a:moveTo>
                  <a:lnTo>
                    <a:pt x="30117" y="3876"/>
                  </a:lnTo>
                  <a:lnTo>
                    <a:pt x="27526" y="3985"/>
                  </a:lnTo>
                  <a:lnTo>
                    <a:pt x="27417" y="1389"/>
                  </a:lnTo>
                  <a:lnTo>
                    <a:pt x="30008" y="1280"/>
                  </a:lnTo>
                  <a:close/>
                  <a:moveTo>
                    <a:pt x="27289" y="1396"/>
                  </a:moveTo>
                  <a:lnTo>
                    <a:pt x="27398" y="3989"/>
                  </a:lnTo>
                  <a:lnTo>
                    <a:pt x="24802" y="4098"/>
                  </a:lnTo>
                  <a:lnTo>
                    <a:pt x="24693" y="1506"/>
                  </a:lnTo>
                  <a:lnTo>
                    <a:pt x="27289" y="1396"/>
                  </a:lnTo>
                  <a:close/>
                  <a:moveTo>
                    <a:pt x="24569" y="1510"/>
                  </a:moveTo>
                  <a:lnTo>
                    <a:pt x="24678" y="4105"/>
                  </a:lnTo>
                  <a:lnTo>
                    <a:pt x="22083" y="4214"/>
                  </a:lnTo>
                  <a:lnTo>
                    <a:pt x="21974" y="1619"/>
                  </a:lnTo>
                  <a:lnTo>
                    <a:pt x="24569" y="1510"/>
                  </a:lnTo>
                  <a:close/>
                  <a:moveTo>
                    <a:pt x="21850" y="1626"/>
                  </a:moveTo>
                  <a:lnTo>
                    <a:pt x="21959" y="4218"/>
                  </a:lnTo>
                  <a:lnTo>
                    <a:pt x="19364" y="4331"/>
                  </a:lnTo>
                  <a:lnTo>
                    <a:pt x="19254" y="1736"/>
                  </a:lnTo>
                  <a:lnTo>
                    <a:pt x="21850" y="1626"/>
                  </a:lnTo>
                  <a:close/>
                  <a:moveTo>
                    <a:pt x="19127" y="1739"/>
                  </a:moveTo>
                  <a:lnTo>
                    <a:pt x="19237" y="4335"/>
                  </a:lnTo>
                  <a:lnTo>
                    <a:pt x="16644" y="4444"/>
                  </a:lnTo>
                  <a:lnTo>
                    <a:pt x="16535" y="1852"/>
                  </a:lnTo>
                  <a:lnTo>
                    <a:pt x="19127" y="1739"/>
                  </a:lnTo>
                  <a:close/>
                  <a:moveTo>
                    <a:pt x="16407" y="1856"/>
                  </a:moveTo>
                  <a:lnTo>
                    <a:pt x="16517" y="4451"/>
                  </a:lnTo>
                  <a:lnTo>
                    <a:pt x="13925" y="4561"/>
                  </a:lnTo>
                  <a:lnTo>
                    <a:pt x="13813" y="1969"/>
                  </a:lnTo>
                  <a:lnTo>
                    <a:pt x="13813" y="1965"/>
                  </a:lnTo>
                  <a:lnTo>
                    <a:pt x="16407" y="1856"/>
                  </a:lnTo>
                  <a:close/>
                  <a:moveTo>
                    <a:pt x="13688" y="1973"/>
                  </a:moveTo>
                  <a:lnTo>
                    <a:pt x="13798" y="4564"/>
                  </a:lnTo>
                  <a:lnTo>
                    <a:pt x="11202" y="4674"/>
                  </a:lnTo>
                  <a:lnTo>
                    <a:pt x="11093" y="2086"/>
                  </a:lnTo>
                  <a:lnTo>
                    <a:pt x="11093" y="2082"/>
                  </a:lnTo>
                  <a:lnTo>
                    <a:pt x="13688" y="1973"/>
                  </a:lnTo>
                  <a:close/>
                  <a:moveTo>
                    <a:pt x="10969" y="2086"/>
                  </a:moveTo>
                  <a:lnTo>
                    <a:pt x="11079" y="4681"/>
                  </a:lnTo>
                  <a:lnTo>
                    <a:pt x="8483" y="4791"/>
                  </a:lnTo>
                  <a:lnTo>
                    <a:pt x="8374" y="2206"/>
                  </a:lnTo>
                  <a:lnTo>
                    <a:pt x="8374" y="2195"/>
                  </a:lnTo>
                  <a:lnTo>
                    <a:pt x="10969" y="2086"/>
                  </a:lnTo>
                  <a:close/>
                  <a:moveTo>
                    <a:pt x="8246" y="2202"/>
                  </a:moveTo>
                  <a:lnTo>
                    <a:pt x="8355" y="4794"/>
                  </a:lnTo>
                  <a:lnTo>
                    <a:pt x="5764" y="4907"/>
                  </a:lnTo>
                  <a:lnTo>
                    <a:pt x="5655" y="2326"/>
                  </a:lnTo>
                  <a:lnTo>
                    <a:pt x="5655" y="2311"/>
                  </a:lnTo>
                  <a:lnTo>
                    <a:pt x="8246" y="2202"/>
                  </a:lnTo>
                  <a:close/>
                  <a:moveTo>
                    <a:pt x="5527" y="2315"/>
                  </a:moveTo>
                  <a:lnTo>
                    <a:pt x="5636" y="4911"/>
                  </a:lnTo>
                  <a:lnTo>
                    <a:pt x="3044" y="5020"/>
                  </a:lnTo>
                  <a:lnTo>
                    <a:pt x="2935" y="2446"/>
                  </a:lnTo>
                  <a:cubicBezTo>
                    <a:pt x="2935" y="2443"/>
                    <a:pt x="2935" y="2436"/>
                    <a:pt x="2931" y="2429"/>
                  </a:cubicBezTo>
                  <a:lnTo>
                    <a:pt x="5527" y="2315"/>
                  </a:lnTo>
                  <a:close/>
                  <a:moveTo>
                    <a:pt x="2807" y="2432"/>
                  </a:moveTo>
                  <a:lnTo>
                    <a:pt x="2916" y="5027"/>
                  </a:lnTo>
                  <a:lnTo>
                    <a:pt x="321" y="5136"/>
                  </a:lnTo>
                  <a:lnTo>
                    <a:pt x="212" y="2542"/>
                  </a:lnTo>
                  <a:lnTo>
                    <a:pt x="2807" y="2432"/>
                  </a:lnTo>
                  <a:close/>
                  <a:moveTo>
                    <a:pt x="57325" y="2848"/>
                  </a:moveTo>
                  <a:lnTo>
                    <a:pt x="57435" y="5443"/>
                  </a:lnTo>
                  <a:lnTo>
                    <a:pt x="54843" y="5552"/>
                  </a:lnTo>
                  <a:lnTo>
                    <a:pt x="54734" y="2957"/>
                  </a:lnTo>
                  <a:lnTo>
                    <a:pt x="57325" y="2848"/>
                  </a:lnTo>
                  <a:close/>
                  <a:moveTo>
                    <a:pt x="54606" y="2964"/>
                  </a:moveTo>
                  <a:lnTo>
                    <a:pt x="54716" y="5556"/>
                  </a:lnTo>
                  <a:lnTo>
                    <a:pt x="52120" y="5666"/>
                  </a:lnTo>
                  <a:lnTo>
                    <a:pt x="52010" y="3073"/>
                  </a:lnTo>
                  <a:lnTo>
                    <a:pt x="54606" y="2964"/>
                  </a:lnTo>
                  <a:close/>
                  <a:moveTo>
                    <a:pt x="51886" y="3077"/>
                  </a:moveTo>
                  <a:lnTo>
                    <a:pt x="51996" y="5673"/>
                  </a:lnTo>
                  <a:lnTo>
                    <a:pt x="49401" y="5782"/>
                  </a:lnTo>
                  <a:lnTo>
                    <a:pt x="49291" y="3186"/>
                  </a:lnTo>
                  <a:lnTo>
                    <a:pt x="51886" y="3077"/>
                  </a:lnTo>
                  <a:close/>
                  <a:moveTo>
                    <a:pt x="49167" y="3194"/>
                  </a:moveTo>
                  <a:lnTo>
                    <a:pt x="49277" y="5789"/>
                  </a:lnTo>
                  <a:lnTo>
                    <a:pt x="46681" y="5898"/>
                  </a:lnTo>
                  <a:lnTo>
                    <a:pt x="46571" y="3304"/>
                  </a:lnTo>
                  <a:lnTo>
                    <a:pt x="49167" y="3194"/>
                  </a:lnTo>
                  <a:close/>
                  <a:moveTo>
                    <a:pt x="46445" y="3307"/>
                  </a:moveTo>
                  <a:lnTo>
                    <a:pt x="46554" y="5902"/>
                  </a:lnTo>
                  <a:lnTo>
                    <a:pt x="43962" y="6011"/>
                  </a:lnTo>
                  <a:lnTo>
                    <a:pt x="43852" y="3420"/>
                  </a:lnTo>
                  <a:lnTo>
                    <a:pt x="46445" y="3307"/>
                  </a:lnTo>
                  <a:close/>
                  <a:moveTo>
                    <a:pt x="43725" y="3423"/>
                  </a:moveTo>
                  <a:lnTo>
                    <a:pt x="43834" y="6019"/>
                  </a:lnTo>
                  <a:lnTo>
                    <a:pt x="41243" y="6128"/>
                  </a:lnTo>
                  <a:lnTo>
                    <a:pt x="41130" y="3533"/>
                  </a:lnTo>
                  <a:lnTo>
                    <a:pt x="43725" y="3423"/>
                  </a:lnTo>
                  <a:close/>
                  <a:moveTo>
                    <a:pt x="41006" y="3540"/>
                  </a:moveTo>
                  <a:lnTo>
                    <a:pt x="41115" y="6132"/>
                  </a:lnTo>
                  <a:lnTo>
                    <a:pt x="38519" y="6245"/>
                  </a:lnTo>
                  <a:lnTo>
                    <a:pt x="38410" y="3649"/>
                  </a:lnTo>
                  <a:lnTo>
                    <a:pt x="41006" y="3540"/>
                  </a:lnTo>
                  <a:close/>
                  <a:moveTo>
                    <a:pt x="38287" y="3653"/>
                  </a:moveTo>
                  <a:lnTo>
                    <a:pt x="38396" y="6248"/>
                  </a:lnTo>
                  <a:lnTo>
                    <a:pt x="35800" y="6358"/>
                  </a:lnTo>
                  <a:lnTo>
                    <a:pt x="35691" y="3763"/>
                  </a:lnTo>
                  <a:lnTo>
                    <a:pt x="38287" y="3653"/>
                  </a:lnTo>
                  <a:close/>
                  <a:moveTo>
                    <a:pt x="35563" y="3770"/>
                  </a:moveTo>
                  <a:lnTo>
                    <a:pt x="35673" y="6366"/>
                  </a:lnTo>
                  <a:lnTo>
                    <a:pt x="33081" y="6475"/>
                  </a:lnTo>
                  <a:lnTo>
                    <a:pt x="32972" y="3879"/>
                  </a:lnTo>
                  <a:lnTo>
                    <a:pt x="35563" y="3770"/>
                  </a:lnTo>
                  <a:close/>
                  <a:moveTo>
                    <a:pt x="32844" y="3886"/>
                  </a:moveTo>
                  <a:lnTo>
                    <a:pt x="32953" y="6478"/>
                  </a:lnTo>
                  <a:lnTo>
                    <a:pt x="30361" y="6588"/>
                  </a:lnTo>
                  <a:lnTo>
                    <a:pt x="30248" y="3996"/>
                  </a:lnTo>
                  <a:lnTo>
                    <a:pt x="32844" y="3886"/>
                  </a:lnTo>
                  <a:close/>
                  <a:moveTo>
                    <a:pt x="30124" y="3999"/>
                  </a:moveTo>
                  <a:lnTo>
                    <a:pt x="30234" y="6595"/>
                  </a:lnTo>
                  <a:lnTo>
                    <a:pt x="27639" y="6704"/>
                  </a:lnTo>
                  <a:lnTo>
                    <a:pt x="27529" y="4108"/>
                  </a:lnTo>
                  <a:lnTo>
                    <a:pt x="30124" y="3999"/>
                  </a:lnTo>
                  <a:close/>
                  <a:moveTo>
                    <a:pt x="27405" y="4116"/>
                  </a:moveTo>
                  <a:lnTo>
                    <a:pt x="27515" y="6708"/>
                  </a:lnTo>
                  <a:lnTo>
                    <a:pt x="24919" y="6820"/>
                  </a:lnTo>
                  <a:lnTo>
                    <a:pt x="24809" y="4226"/>
                  </a:lnTo>
                  <a:lnTo>
                    <a:pt x="27405" y="4116"/>
                  </a:lnTo>
                  <a:close/>
                  <a:moveTo>
                    <a:pt x="24683" y="4229"/>
                  </a:moveTo>
                  <a:lnTo>
                    <a:pt x="24795" y="6825"/>
                  </a:lnTo>
                  <a:lnTo>
                    <a:pt x="22200" y="6934"/>
                  </a:lnTo>
                  <a:lnTo>
                    <a:pt x="22090" y="4342"/>
                  </a:lnTo>
                  <a:lnTo>
                    <a:pt x="24683" y="4229"/>
                  </a:lnTo>
                  <a:close/>
                  <a:moveTo>
                    <a:pt x="21963" y="4345"/>
                  </a:moveTo>
                  <a:lnTo>
                    <a:pt x="22072" y="6941"/>
                  </a:lnTo>
                  <a:lnTo>
                    <a:pt x="19481" y="7051"/>
                  </a:lnTo>
                  <a:lnTo>
                    <a:pt x="19368" y="4455"/>
                  </a:lnTo>
                  <a:lnTo>
                    <a:pt x="21963" y="4345"/>
                  </a:lnTo>
                  <a:close/>
                  <a:moveTo>
                    <a:pt x="19244" y="4463"/>
                  </a:moveTo>
                  <a:lnTo>
                    <a:pt x="19353" y="7054"/>
                  </a:lnTo>
                  <a:lnTo>
                    <a:pt x="16757" y="7163"/>
                  </a:lnTo>
                  <a:lnTo>
                    <a:pt x="16648" y="4572"/>
                  </a:lnTo>
                  <a:lnTo>
                    <a:pt x="19244" y="4463"/>
                  </a:lnTo>
                  <a:close/>
                  <a:moveTo>
                    <a:pt x="16525" y="4576"/>
                  </a:moveTo>
                  <a:lnTo>
                    <a:pt x="16634" y="7170"/>
                  </a:lnTo>
                  <a:lnTo>
                    <a:pt x="14038" y="7280"/>
                  </a:lnTo>
                  <a:lnTo>
                    <a:pt x="13929" y="4685"/>
                  </a:lnTo>
                  <a:lnTo>
                    <a:pt x="16525" y="4576"/>
                  </a:lnTo>
                  <a:close/>
                  <a:moveTo>
                    <a:pt x="13801" y="4692"/>
                  </a:moveTo>
                  <a:lnTo>
                    <a:pt x="13914" y="7284"/>
                  </a:lnTo>
                  <a:lnTo>
                    <a:pt x="11319" y="7397"/>
                  </a:lnTo>
                  <a:lnTo>
                    <a:pt x="11210" y="4801"/>
                  </a:lnTo>
                  <a:lnTo>
                    <a:pt x="13801" y="4692"/>
                  </a:lnTo>
                  <a:close/>
                  <a:moveTo>
                    <a:pt x="11082" y="4805"/>
                  </a:moveTo>
                  <a:lnTo>
                    <a:pt x="11191" y="7400"/>
                  </a:lnTo>
                  <a:lnTo>
                    <a:pt x="8599" y="7510"/>
                  </a:lnTo>
                  <a:lnTo>
                    <a:pt x="8490" y="4918"/>
                  </a:lnTo>
                  <a:lnTo>
                    <a:pt x="11082" y="4805"/>
                  </a:lnTo>
                  <a:close/>
                  <a:moveTo>
                    <a:pt x="8362" y="4922"/>
                  </a:moveTo>
                  <a:lnTo>
                    <a:pt x="8472" y="7517"/>
                  </a:lnTo>
                  <a:lnTo>
                    <a:pt x="5877" y="7626"/>
                  </a:lnTo>
                  <a:lnTo>
                    <a:pt x="5767" y="5031"/>
                  </a:lnTo>
                  <a:lnTo>
                    <a:pt x="8362" y="4922"/>
                  </a:lnTo>
                  <a:close/>
                  <a:moveTo>
                    <a:pt x="5643" y="5038"/>
                  </a:moveTo>
                  <a:lnTo>
                    <a:pt x="5753" y="7630"/>
                  </a:lnTo>
                  <a:lnTo>
                    <a:pt x="3157" y="7739"/>
                  </a:lnTo>
                  <a:lnTo>
                    <a:pt x="3047" y="5148"/>
                  </a:lnTo>
                  <a:lnTo>
                    <a:pt x="5643" y="5038"/>
                  </a:lnTo>
                  <a:close/>
                  <a:moveTo>
                    <a:pt x="2921" y="5151"/>
                  </a:moveTo>
                  <a:lnTo>
                    <a:pt x="3033" y="7747"/>
                  </a:lnTo>
                  <a:lnTo>
                    <a:pt x="438" y="7856"/>
                  </a:lnTo>
                  <a:lnTo>
                    <a:pt x="328" y="5261"/>
                  </a:lnTo>
                  <a:lnTo>
                    <a:pt x="2921" y="5151"/>
                  </a:lnTo>
                  <a:close/>
                  <a:moveTo>
                    <a:pt x="57442" y="5567"/>
                  </a:moveTo>
                  <a:lnTo>
                    <a:pt x="57551" y="8162"/>
                  </a:lnTo>
                  <a:lnTo>
                    <a:pt x="54956" y="8272"/>
                  </a:lnTo>
                  <a:lnTo>
                    <a:pt x="54847" y="5676"/>
                  </a:lnTo>
                  <a:lnTo>
                    <a:pt x="57442" y="5567"/>
                  </a:lnTo>
                  <a:close/>
                  <a:moveTo>
                    <a:pt x="54723" y="5683"/>
                  </a:moveTo>
                  <a:lnTo>
                    <a:pt x="54832" y="8279"/>
                  </a:lnTo>
                  <a:lnTo>
                    <a:pt x="52236" y="8388"/>
                  </a:lnTo>
                  <a:lnTo>
                    <a:pt x="52127" y="5792"/>
                  </a:lnTo>
                  <a:lnTo>
                    <a:pt x="54723" y="5683"/>
                  </a:lnTo>
                  <a:close/>
                  <a:moveTo>
                    <a:pt x="52000" y="5797"/>
                  </a:moveTo>
                  <a:lnTo>
                    <a:pt x="52109" y="8392"/>
                  </a:lnTo>
                  <a:lnTo>
                    <a:pt x="49517" y="8501"/>
                  </a:lnTo>
                  <a:lnTo>
                    <a:pt x="49408" y="5910"/>
                  </a:lnTo>
                  <a:lnTo>
                    <a:pt x="52000" y="5797"/>
                  </a:lnTo>
                  <a:close/>
                  <a:moveTo>
                    <a:pt x="49280" y="5913"/>
                  </a:moveTo>
                  <a:lnTo>
                    <a:pt x="49389" y="8509"/>
                  </a:lnTo>
                  <a:lnTo>
                    <a:pt x="46798" y="8618"/>
                  </a:lnTo>
                  <a:lnTo>
                    <a:pt x="46685" y="6023"/>
                  </a:lnTo>
                  <a:lnTo>
                    <a:pt x="49280" y="5913"/>
                  </a:lnTo>
                  <a:close/>
                  <a:moveTo>
                    <a:pt x="46561" y="6030"/>
                  </a:moveTo>
                  <a:lnTo>
                    <a:pt x="46670" y="8622"/>
                  </a:lnTo>
                  <a:lnTo>
                    <a:pt x="44075" y="8735"/>
                  </a:lnTo>
                  <a:lnTo>
                    <a:pt x="43965" y="6139"/>
                  </a:lnTo>
                  <a:lnTo>
                    <a:pt x="46561" y="6030"/>
                  </a:lnTo>
                  <a:close/>
                  <a:moveTo>
                    <a:pt x="43842" y="6142"/>
                  </a:moveTo>
                  <a:lnTo>
                    <a:pt x="43951" y="8738"/>
                  </a:lnTo>
                  <a:lnTo>
                    <a:pt x="41356" y="8847"/>
                  </a:lnTo>
                  <a:lnTo>
                    <a:pt x="41246" y="6252"/>
                  </a:lnTo>
                  <a:lnTo>
                    <a:pt x="43842" y="6142"/>
                  </a:lnTo>
                  <a:close/>
                  <a:moveTo>
                    <a:pt x="41119" y="6260"/>
                  </a:moveTo>
                  <a:lnTo>
                    <a:pt x="41231" y="8854"/>
                  </a:lnTo>
                  <a:lnTo>
                    <a:pt x="38637" y="8964"/>
                  </a:lnTo>
                  <a:lnTo>
                    <a:pt x="38527" y="6369"/>
                  </a:lnTo>
                  <a:lnTo>
                    <a:pt x="41119" y="6260"/>
                  </a:lnTo>
                  <a:close/>
                  <a:moveTo>
                    <a:pt x="38399" y="6376"/>
                  </a:moveTo>
                  <a:lnTo>
                    <a:pt x="38509" y="8968"/>
                  </a:lnTo>
                  <a:lnTo>
                    <a:pt x="35917" y="9078"/>
                  </a:lnTo>
                  <a:lnTo>
                    <a:pt x="35804" y="6485"/>
                  </a:lnTo>
                  <a:lnTo>
                    <a:pt x="38399" y="6376"/>
                  </a:lnTo>
                  <a:close/>
                  <a:moveTo>
                    <a:pt x="35680" y="6489"/>
                  </a:moveTo>
                  <a:lnTo>
                    <a:pt x="35789" y="9085"/>
                  </a:lnTo>
                  <a:lnTo>
                    <a:pt x="33194" y="9194"/>
                  </a:lnTo>
                  <a:lnTo>
                    <a:pt x="33085" y="6598"/>
                  </a:lnTo>
                  <a:lnTo>
                    <a:pt x="35680" y="6489"/>
                  </a:lnTo>
                  <a:close/>
                  <a:moveTo>
                    <a:pt x="32960" y="6606"/>
                  </a:moveTo>
                  <a:lnTo>
                    <a:pt x="33070" y="9197"/>
                  </a:lnTo>
                  <a:lnTo>
                    <a:pt x="30474" y="9310"/>
                  </a:lnTo>
                  <a:lnTo>
                    <a:pt x="30365" y="6715"/>
                  </a:lnTo>
                  <a:lnTo>
                    <a:pt x="32960" y="6606"/>
                  </a:lnTo>
                  <a:close/>
                  <a:moveTo>
                    <a:pt x="30238" y="6719"/>
                  </a:moveTo>
                  <a:lnTo>
                    <a:pt x="30351" y="9314"/>
                  </a:lnTo>
                  <a:lnTo>
                    <a:pt x="27755" y="9423"/>
                  </a:lnTo>
                  <a:lnTo>
                    <a:pt x="27646" y="6832"/>
                  </a:lnTo>
                  <a:lnTo>
                    <a:pt x="30238" y="6719"/>
                  </a:lnTo>
                  <a:close/>
                  <a:moveTo>
                    <a:pt x="27518" y="6835"/>
                  </a:moveTo>
                  <a:lnTo>
                    <a:pt x="27627" y="9431"/>
                  </a:lnTo>
                  <a:lnTo>
                    <a:pt x="25036" y="9540"/>
                  </a:lnTo>
                  <a:lnTo>
                    <a:pt x="24927" y="6945"/>
                  </a:lnTo>
                  <a:lnTo>
                    <a:pt x="27518" y="6835"/>
                  </a:lnTo>
                  <a:close/>
                  <a:moveTo>
                    <a:pt x="24799" y="6952"/>
                  </a:moveTo>
                  <a:lnTo>
                    <a:pt x="24908" y="9544"/>
                  </a:lnTo>
                  <a:lnTo>
                    <a:pt x="22313" y="9653"/>
                  </a:lnTo>
                  <a:lnTo>
                    <a:pt x="22203" y="7061"/>
                  </a:lnTo>
                  <a:lnTo>
                    <a:pt x="24799" y="6952"/>
                  </a:lnTo>
                  <a:close/>
                  <a:moveTo>
                    <a:pt x="22080" y="7065"/>
                  </a:moveTo>
                  <a:lnTo>
                    <a:pt x="22189" y="9660"/>
                  </a:lnTo>
                  <a:lnTo>
                    <a:pt x="19594" y="9770"/>
                  </a:lnTo>
                  <a:lnTo>
                    <a:pt x="19484" y="7175"/>
                  </a:lnTo>
                  <a:lnTo>
                    <a:pt x="22080" y="7065"/>
                  </a:lnTo>
                  <a:close/>
                  <a:moveTo>
                    <a:pt x="19360" y="7182"/>
                  </a:moveTo>
                  <a:lnTo>
                    <a:pt x="19469" y="9777"/>
                  </a:lnTo>
                  <a:lnTo>
                    <a:pt x="16875" y="9887"/>
                  </a:lnTo>
                  <a:lnTo>
                    <a:pt x="16765" y="7291"/>
                  </a:lnTo>
                  <a:lnTo>
                    <a:pt x="19360" y="7182"/>
                  </a:lnTo>
                  <a:close/>
                  <a:moveTo>
                    <a:pt x="16637" y="7295"/>
                  </a:moveTo>
                  <a:lnTo>
                    <a:pt x="16747" y="9890"/>
                  </a:lnTo>
                  <a:lnTo>
                    <a:pt x="14155" y="10000"/>
                  </a:lnTo>
                  <a:lnTo>
                    <a:pt x="14045" y="7407"/>
                  </a:lnTo>
                  <a:lnTo>
                    <a:pt x="16637" y="7295"/>
                  </a:lnTo>
                  <a:close/>
                  <a:moveTo>
                    <a:pt x="13918" y="7411"/>
                  </a:moveTo>
                  <a:lnTo>
                    <a:pt x="14027" y="10007"/>
                  </a:lnTo>
                  <a:lnTo>
                    <a:pt x="11436" y="10116"/>
                  </a:lnTo>
                  <a:lnTo>
                    <a:pt x="11323" y="7520"/>
                  </a:lnTo>
                  <a:lnTo>
                    <a:pt x="13918" y="7411"/>
                  </a:lnTo>
                  <a:close/>
                  <a:moveTo>
                    <a:pt x="11198" y="7528"/>
                  </a:moveTo>
                  <a:lnTo>
                    <a:pt x="11308" y="10120"/>
                  </a:lnTo>
                  <a:lnTo>
                    <a:pt x="8712" y="10229"/>
                  </a:lnTo>
                  <a:lnTo>
                    <a:pt x="8603" y="7638"/>
                  </a:lnTo>
                  <a:lnTo>
                    <a:pt x="11198" y="7528"/>
                  </a:lnTo>
                  <a:close/>
                  <a:moveTo>
                    <a:pt x="8479" y="7641"/>
                  </a:moveTo>
                  <a:lnTo>
                    <a:pt x="8589" y="10237"/>
                  </a:lnTo>
                  <a:lnTo>
                    <a:pt x="5993" y="10346"/>
                  </a:lnTo>
                  <a:lnTo>
                    <a:pt x="5884" y="7750"/>
                  </a:lnTo>
                  <a:lnTo>
                    <a:pt x="8479" y="7641"/>
                  </a:lnTo>
                  <a:close/>
                  <a:moveTo>
                    <a:pt x="5756" y="7757"/>
                  </a:moveTo>
                  <a:lnTo>
                    <a:pt x="5865" y="10353"/>
                  </a:lnTo>
                  <a:lnTo>
                    <a:pt x="3274" y="10462"/>
                  </a:lnTo>
                  <a:lnTo>
                    <a:pt x="3165" y="7867"/>
                  </a:lnTo>
                  <a:lnTo>
                    <a:pt x="5756" y="7757"/>
                  </a:lnTo>
                  <a:close/>
                  <a:moveTo>
                    <a:pt x="3037" y="7870"/>
                  </a:moveTo>
                  <a:lnTo>
                    <a:pt x="3146" y="10466"/>
                  </a:lnTo>
                  <a:lnTo>
                    <a:pt x="554" y="10575"/>
                  </a:lnTo>
                  <a:lnTo>
                    <a:pt x="441" y="7984"/>
                  </a:lnTo>
                  <a:lnTo>
                    <a:pt x="3037" y="7870"/>
                  </a:lnTo>
                  <a:close/>
                  <a:moveTo>
                    <a:pt x="57555" y="8290"/>
                  </a:moveTo>
                  <a:lnTo>
                    <a:pt x="57668" y="10882"/>
                  </a:lnTo>
                  <a:lnTo>
                    <a:pt x="55072" y="10991"/>
                  </a:lnTo>
                  <a:lnTo>
                    <a:pt x="54963" y="8400"/>
                  </a:lnTo>
                  <a:lnTo>
                    <a:pt x="57555" y="8290"/>
                  </a:lnTo>
                  <a:close/>
                  <a:moveTo>
                    <a:pt x="54835" y="8403"/>
                  </a:moveTo>
                  <a:lnTo>
                    <a:pt x="54945" y="10998"/>
                  </a:lnTo>
                  <a:lnTo>
                    <a:pt x="52353" y="11107"/>
                  </a:lnTo>
                  <a:lnTo>
                    <a:pt x="52244" y="8512"/>
                  </a:lnTo>
                  <a:lnTo>
                    <a:pt x="54835" y="8403"/>
                  </a:lnTo>
                  <a:close/>
                  <a:moveTo>
                    <a:pt x="52116" y="8519"/>
                  </a:moveTo>
                  <a:lnTo>
                    <a:pt x="52226" y="11112"/>
                  </a:lnTo>
                  <a:lnTo>
                    <a:pt x="49630" y="11224"/>
                  </a:lnTo>
                  <a:lnTo>
                    <a:pt x="49521" y="8629"/>
                  </a:lnTo>
                  <a:lnTo>
                    <a:pt x="52116" y="8519"/>
                  </a:lnTo>
                  <a:close/>
                  <a:moveTo>
                    <a:pt x="49397" y="8632"/>
                  </a:moveTo>
                  <a:lnTo>
                    <a:pt x="49507" y="11228"/>
                  </a:lnTo>
                  <a:lnTo>
                    <a:pt x="46911" y="11337"/>
                  </a:lnTo>
                  <a:lnTo>
                    <a:pt x="46802" y="8742"/>
                  </a:lnTo>
                  <a:lnTo>
                    <a:pt x="49397" y="8632"/>
                  </a:lnTo>
                  <a:close/>
                  <a:moveTo>
                    <a:pt x="46674" y="8749"/>
                  </a:moveTo>
                  <a:lnTo>
                    <a:pt x="46787" y="11344"/>
                  </a:lnTo>
                  <a:lnTo>
                    <a:pt x="44192" y="11454"/>
                  </a:lnTo>
                  <a:lnTo>
                    <a:pt x="44083" y="8859"/>
                  </a:lnTo>
                  <a:lnTo>
                    <a:pt x="46674" y="8749"/>
                  </a:lnTo>
                  <a:close/>
                  <a:moveTo>
                    <a:pt x="43955" y="8866"/>
                  </a:moveTo>
                  <a:lnTo>
                    <a:pt x="44064" y="11457"/>
                  </a:lnTo>
                  <a:lnTo>
                    <a:pt x="41472" y="11567"/>
                  </a:lnTo>
                  <a:lnTo>
                    <a:pt x="41363" y="8975"/>
                  </a:lnTo>
                  <a:lnTo>
                    <a:pt x="43955" y="8866"/>
                  </a:lnTo>
                  <a:close/>
                  <a:moveTo>
                    <a:pt x="41235" y="8979"/>
                  </a:moveTo>
                  <a:lnTo>
                    <a:pt x="41344" y="11574"/>
                  </a:lnTo>
                  <a:lnTo>
                    <a:pt x="38749" y="11684"/>
                  </a:lnTo>
                  <a:lnTo>
                    <a:pt x="38640" y="9088"/>
                  </a:lnTo>
                  <a:lnTo>
                    <a:pt x="41235" y="8979"/>
                  </a:lnTo>
                  <a:close/>
                  <a:moveTo>
                    <a:pt x="38516" y="9095"/>
                  </a:moveTo>
                  <a:lnTo>
                    <a:pt x="38625" y="11687"/>
                  </a:lnTo>
                  <a:lnTo>
                    <a:pt x="36029" y="11800"/>
                  </a:lnTo>
                  <a:lnTo>
                    <a:pt x="35920" y="9204"/>
                  </a:lnTo>
                  <a:lnTo>
                    <a:pt x="38516" y="9095"/>
                  </a:lnTo>
                  <a:close/>
                  <a:moveTo>
                    <a:pt x="35797" y="9209"/>
                  </a:moveTo>
                  <a:lnTo>
                    <a:pt x="35906" y="11804"/>
                  </a:lnTo>
                  <a:lnTo>
                    <a:pt x="33310" y="11913"/>
                  </a:lnTo>
                  <a:lnTo>
                    <a:pt x="33201" y="9322"/>
                  </a:lnTo>
                  <a:lnTo>
                    <a:pt x="35797" y="9209"/>
                  </a:lnTo>
                  <a:close/>
                  <a:moveTo>
                    <a:pt x="33073" y="9325"/>
                  </a:moveTo>
                  <a:lnTo>
                    <a:pt x="33183" y="11921"/>
                  </a:lnTo>
                  <a:lnTo>
                    <a:pt x="30591" y="12030"/>
                  </a:lnTo>
                  <a:lnTo>
                    <a:pt x="30482" y="9435"/>
                  </a:lnTo>
                  <a:lnTo>
                    <a:pt x="33073" y="9325"/>
                  </a:lnTo>
                  <a:close/>
                  <a:moveTo>
                    <a:pt x="30354" y="9442"/>
                  </a:moveTo>
                  <a:lnTo>
                    <a:pt x="30464" y="12034"/>
                  </a:lnTo>
                  <a:lnTo>
                    <a:pt x="27871" y="12143"/>
                  </a:lnTo>
                  <a:lnTo>
                    <a:pt x="27759" y="9551"/>
                  </a:lnTo>
                  <a:lnTo>
                    <a:pt x="30354" y="9442"/>
                  </a:lnTo>
                  <a:close/>
                  <a:moveTo>
                    <a:pt x="27635" y="9554"/>
                  </a:moveTo>
                  <a:lnTo>
                    <a:pt x="27745" y="12150"/>
                  </a:lnTo>
                  <a:lnTo>
                    <a:pt x="25149" y="12259"/>
                  </a:lnTo>
                  <a:lnTo>
                    <a:pt x="25040" y="9664"/>
                  </a:lnTo>
                  <a:lnTo>
                    <a:pt x="27635" y="9554"/>
                  </a:lnTo>
                  <a:close/>
                  <a:moveTo>
                    <a:pt x="24915" y="9672"/>
                  </a:moveTo>
                  <a:lnTo>
                    <a:pt x="25025" y="12266"/>
                  </a:lnTo>
                  <a:lnTo>
                    <a:pt x="22430" y="12376"/>
                  </a:lnTo>
                  <a:lnTo>
                    <a:pt x="22321" y="9781"/>
                  </a:lnTo>
                  <a:lnTo>
                    <a:pt x="24915" y="9672"/>
                  </a:lnTo>
                  <a:close/>
                  <a:moveTo>
                    <a:pt x="22193" y="9784"/>
                  </a:moveTo>
                  <a:lnTo>
                    <a:pt x="22306" y="12380"/>
                  </a:lnTo>
                  <a:lnTo>
                    <a:pt x="19710" y="12490"/>
                  </a:lnTo>
                  <a:lnTo>
                    <a:pt x="19601" y="9897"/>
                  </a:lnTo>
                  <a:lnTo>
                    <a:pt x="22193" y="9784"/>
                  </a:lnTo>
                  <a:close/>
                  <a:moveTo>
                    <a:pt x="19473" y="9901"/>
                  </a:moveTo>
                  <a:lnTo>
                    <a:pt x="19582" y="12497"/>
                  </a:lnTo>
                  <a:lnTo>
                    <a:pt x="16991" y="12606"/>
                  </a:lnTo>
                  <a:lnTo>
                    <a:pt x="16878" y="10010"/>
                  </a:lnTo>
                  <a:lnTo>
                    <a:pt x="19473" y="9901"/>
                  </a:lnTo>
                  <a:close/>
                  <a:moveTo>
                    <a:pt x="16754" y="10018"/>
                  </a:moveTo>
                  <a:lnTo>
                    <a:pt x="16863" y="12609"/>
                  </a:lnTo>
                  <a:lnTo>
                    <a:pt x="14267" y="12719"/>
                  </a:lnTo>
                  <a:lnTo>
                    <a:pt x="14158" y="10127"/>
                  </a:lnTo>
                  <a:lnTo>
                    <a:pt x="16754" y="10018"/>
                  </a:lnTo>
                  <a:close/>
                  <a:moveTo>
                    <a:pt x="14035" y="10131"/>
                  </a:moveTo>
                  <a:lnTo>
                    <a:pt x="14144" y="12726"/>
                  </a:lnTo>
                  <a:lnTo>
                    <a:pt x="11548" y="12835"/>
                  </a:lnTo>
                  <a:lnTo>
                    <a:pt x="11439" y="10240"/>
                  </a:lnTo>
                  <a:lnTo>
                    <a:pt x="14035" y="10131"/>
                  </a:lnTo>
                  <a:close/>
                  <a:moveTo>
                    <a:pt x="11311" y="10247"/>
                  </a:moveTo>
                  <a:lnTo>
                    <a:pt x="11424" y="12843"/>
                  </a:lnTo>
                  <a:lnTo>
                    <a:pt x="8829" y="12952"/>
                  </a:lnTo>
                  <a:lnTo>
                    <a:pt x="8720" y="10357"/>
                  </a:lnTo>
                  <a:lnTo>
                    <a:pt x="11311" y="10247"/>
                  </a:lnTo>
                  <a:close/>
                  <a:moveTo>
                    <a:pt x="8592" y="10364"/>
                  </a:moveTo>
                  <a:lnTo>
                    <a:pt x="8702" y="12956"/>
                  </a:lnTo>
                  <a:lnTo>
                    <a:pt x="6109" y="13065"/>
                  </a:lnTo>
                  <a:lnTo>
                    <a:pt x="6000" y="10473"/>
                  </a:lnTo>
                  <a:lnTo>
                    <a:pt x="8592" y="10364"/>
                  </a:lnTo>
                  <a:close/>
                  <a:moveTo>
                    <a:pt x="5873" y="10477"/>
                  </a:moveTo>
                  <a:lnTo>
                    <a:pt x="5983" y="13072"/>
                  </a:lnTo>
                  <a:lnTo>
                    <a:pt x="3387" y="13182"/>
                  </a:lnTo>
                  <a:lnTo>
                    <a:pt x="3278" y="10587"/>
                  </a:lnTo>
                  <a:lnTo>
                    <a:pt x="5873" y="10477"/>
                  </a:lnTo>
                  <a:close/>
                  <a:moveTo>
                    <a:pt x="3153" y="10594"/>
                  </a:moveTo>
                  <a:lnTo>
                    <a:pt x="3263" y="13185"/>
                  </a:lnTo>
                  <a:lnTo>
                    <a:pt x="668" y="13299"/>
                  </a:lnTo>
                  <a:lnTo>
                    <a:pt x="559" y="10703"/>
                  </a:lnTo>
                  <a:lnTo>
                    <a:pt x="3153" y="10594"/>
                  </a:lnTo>
                  <a:close/>
                  <a:moveTo>
                    <a:pt x="57672" y="11009"/>
                  </a:moveTo>
                  <a:lnTo>
                    <a:pt x="57781" y="13601"/>
                  </a:lnTo>
                  <a:lnTo>
                    <a:pt x="55189" y="13714"/>
                  </a:lnTo>
                  <a:lnTo>
                    <a:pt x="55076" y="11119"/>
                  </a:lnTo>
                  <a:lnTo>
                    <a:pt x="57672" y="11009"/>
                  </a:lnTo>
                  <a:close/>
                  <a:moveTo>
                    <a:pt x="54953" y="11122"/>
                  </a:moveTo>
                  <a:lnTo>
                    <a:pt x="55062" y="13718"/>
                  </a:lnTo>
                  <a:lnTo>
                    <a:pt x="52466" y="13827"/>
                  </a:lnTo>
                  <a:lnTo>
                    <a:pt x="52357" y="11235"/>
                  </a:lnTo>
                  <a:lnTo>
                    <a:pt x="54953" y="11122"/>
                  </a:lnTo>
                  <a:close/>
                  <a:moveTo>
                    <a:pt x="52233" y="11238"/>
                  </a:moveTo>
                  <a:lnTo>
                    <a:pt x="52342" y="13834"/>
                  </a:lnTo>
                  <a:lnTo>
                    <a:pt x="49747" y="13944"/>
                  </a:lnTo>
                  <a:lnTo>
                    <a:pt x="49638" y="11348"/>
                  </a:lnTo>
                  <a:lnTo>
                    <a:pt x="52233" y="11238"/>
                  </a:lnTo>
                  <a:close/>
                  <a:moveTo>
                    <a:pt x="49510" y="11356"/>
                  </a:moveTo>
                  <a:lnTo>
                    <a:pt x="49619" y="13947"/>
                  </a:lnTo>
                  <a:lnTo>
                    <a:pt x="47027" y="14056"/>
                  </a:lnTo>
                  <a:lnTo>
                    <a:pt x="46918" y="11465"/>
                  </a:lnTo>
                  <a:lnTo>
                    <a:pt x="49510" y="11356"/>
                  </a:lnTo>
                  <a:close/>
                  <a:moveTo>
                    <a:pt x="46790" y="11469"/>
                  </a:moveTo>
                  <a:lnTo>
                    <a:pt x="46900" y="14064"/>
                  </a:lnTo>
                  <a:lnTo>
                    <a:pt x="44308" y="14174"/>
                  </a:lnTo>
                  <a:lnTo>
                    <a:pt x="44195" y="11578"/>
                  </a:lnTo>
                  <a:lnTo>
                    <a:pt x="46790" y="11469"/>
                  </a:lnTo>
                  <a:close/>
                  <a:moveTo>
                    <a:pt x="44071" y="11585"/>
                  </a:moveTo>
                  <a:lnTo>
                    <a:pt x="44181" y="14177"/>
                  </a:lnTo>
                  <a:lnTo>
                    <a:pt x="41585" y="14290"/>
                  </a:lnTo>
                  <a:lnTo>
                    <a:pt x="41475" y="11694"/>
                  </a:lnTo>
                  <a:lnTo>
                    <a:pt x="44071" y="11585"/>
                  </a:lnTo>
                  <a:close/>
                  <a:moveTo>
                    <a:pt x="41352" y="11698"/>
                  </a:moveTo>
                  <a:lnTo>
                    <a:pt x="41461" y="14293"/>
                  </a:lnTo>
                  <a:lnTo>
                    <a:pt x="38866" y="14403"/>
                  </a:lnTo>
                  <a:lnTo>
                    <a:pt x="38756" y="11811"/>
                  </a:lnTo>
                  <a:lnTo>
                    <a:pt x="41352" y="11698"/>
                  </a:lnTo>
                  <a:close/>
                  <a:moveTo>
                    <a:pt x="38629" y="11815"/>
                  </a:moveTo>
                  <a:lnTo>
                    <a:pt x="38742" y="14410"/>
                  </a:lnTo>
                  <a:lnTo>
                    <a:pt x="36147" y="14519"/>
                  </a:lnTo>
                  <a:lnTo>
                    <a:pt x="36037" y="11924"/>
                  </a:lnTo>
                  <a:lnTo>
                    <a:pt x="38629" y="11815"/>
                  </a:lnTo>
                  <a:close/>
                  <a:moveTo>
                    <a:pt x="35910" y="11931"/>
                  </a:moveTo>
                  <a:lnTo>
                    <a:pt x="36019" y="14524"/>
                  </a:lnTo>
                  <a:lnTo>
                    <a:pt x="33427" y="14633"/>
                  </a:lnTo>
                  <a:lnTo>
                    <a:pt x="33314" y="12041"/>
                  </a:lnTo>
                  <a:lnTo>
                    <a:pt x="35910" y="11931"/>
                  </a:lnTo>
                  <a:close/>
                  <a:moveTo>
                    <a:pt x="33191" y="12044"/>
                  </a:moveTo>
                  <a:lnTo>
                    <a:pt x="33300" y="14640"/>
                  </a:lnTo>
                  <a:lnTo>
                    <a:pt x="30704" y="14749"/>
                  </a:lnTo>
                  <a:lnTo>
                    <a:pt x="30595" y="12154"/>
                  </a:lnTo>
                  <a:lnTo>
                    <a:pt x="33191" y="12044"/>
                  </a:lnTo>
                  <a:close/>
                  <a:moveTo>
                    <a:pt x="30471" y="12161"/>
                  </a:moveTo>
                  <a:lnTo>
                    <a:pt x="30580" y="14756"/>
                  </a:lnTo>
                  <a:lnTo>
                    <a:pt x="27985" y="14866"/>
                  </a:lnTo>
                  <a:lnTo>
                    <a:pt x="27876" y="12271"/>
                  </a:lnTo>
                  <a:lnTo>
                    <a:pt x="30471" y="12161"/>
                  </a:lnTo>
                  <a:close/>
                  <a:moveTo>
                    <a:pt x="27748" y="12274"/>
                  </a:moveTo>
                  <a:lnTo>
                    <a:pt x="27861" y="14869"/>
                  </a:lnTo>
                  <a:lnTo>
                    <a:pt x="25265" y="14978"/>
                  </a:lnTo>
                  <a:lnTo>
                    <a:pt x="25156" y="12387"/>
                  </a:lnTo>
                  <a:lnTo>
                    <a:pt x="27748" y="12274"/>
                  </a:lnTo>
                  <a:close/>
                  <a:moveTo>
                    <a:pt x="25028" y="12391"/>
                  </a:moveTo>
                  <a:lnTo>
                    <a:pt x="25138" y="14986"/>
                  </a:lnTo>
                  <a:lnTo>
                    <a:pt x="22546" y="15096"/>
                  </a:lnTo>
                  <a:lnTo>
                    <a:pt x="22437" y="12500"/>
                  </a:lnTo>
                  <a:lnTo>
                    <a:pt x="25028" y="12391"/>
                  </a:lnTo>
                  <a:close/>
                  <a:moveTo>
                    <a:pt x="22309" y="12507"/>
                  </a:moveTo>
                  <a:lnTo>
                    <a:pt x="22418" y="15099"/>
                  </a:lnTo>
                  <a:lnTo>
                    <a:pt x="19823" y="15212"/>
                  </a:lnTo>
                  <a:lnTo>
                    <a:pt x="19713" y="12616"/>
                  </a:lnTo>
                  <a:lnTo>
                    <a:pt x="22309" y="12507"/>
                  </a:lnTo>
                  <a:close/>
                  <a:moveTo>
                    <a:pt x="19590" y="12621"/>
                  </a:moveTo>
                  <a:lnTo>
                    <a:pt x="19699" y="15216"/>
                  </a:lnTo>
                  <a:lnTo>
                    <a:pt x="17104" y="15325"/>
                  </a:lnTo>
                  <a:lnTo>
                    <a:pt x="16994" y="12730"/>
                  </a:lnTo>
                  <a:lnTo>
                    <a:pt x="19590" y="12621"/>
                  </a:lnTo>
                  <a:close/>
                  <a:moveTo>
                    <a:pt x="16867" y="12737"/>
                  </a:moveTo>
                  <a:lnTo>
                    <a:pt x="16980" y="15333"/>
                  </a:lnTo>
                  <a:lnTo>
                    <a:pt x="14385" y="15442"/>
                  </a:lnTo>
                  <a:lnTo>
                    <a:pt x="14275" y="12846"/>
                  </a:lnTo>
                  <a:lnTo>
                    <a:pt x="16867" y="12737"/>
                  </a:lnTo>
                  <a:close/>
                  <a:moveTo>
                    <a:pt x="14148" y="12853"/>
                  </a:moveTo>
                  <a:lnTo>
                    <a:pt x="14257" y="15446"/>
                  </a:lnTo>
                  <a:lnTo>
                    <a:pt x="11665" y="15555"/>
                  </a:lnTo>
                  <a:lnTo>
                    <a:pt x="11555" y="12963"/>
                  </a:lnTo>
                  <a:lnTo>
                    <a:pt x="14148" y="12853"/>
                  </a:lnTo>
                  <a:close/>
                  <a:moveTo>
                    <a:pt x="11429" y="12966"/>
                  </a:moveTo>
                  <a:lnTo>
                    <a:pt x="11538" y="15562"/>
                  </a:lnTo>
                  <a:lnTo>
                    <a:pt x="8946" y="15671"/>
                  </a:lnTo>
                  <a:lnTo>
                    <a:pt x="8833" y="13076"/>
                  </a:lnTo>
                  <a:lnTo>
                    <a:pt x="11429" y="12966"/>
                  </a:lnTo>
                  <a:close/>
                  <a:moveTo>
                    <a:pt x="8709" y="13084"/>
                  </a:moveTo>
                  <a:lnTo>
                    <a:pt x="8818" y="15675"/>
                  </a:lnTo>
                  <a:lnTo>
                    <a:pt x="6223" y="15788"/>
                  </a:lnTo>
                  <a:lnTo>
                    <a:pt x="6114" y="13193"/>
                  </a:lnTo>
                  <a:lnTo>
                    <a:pt x="8709" y="13084"/>
                  </a:lnTo>
                  <a:close/>
                  <a:moveTo>
                    <a:pt x="5990" y="13196"/>
                  </a:moveTo>
                  <a:lnTo>
                    <a:pt x="6099" y="15792"/>
                  </a:lnTo>
                  <a:lnTo>
                    <a:pt x="3503" y="15901"/>
                  </a:lnTo>
                  <a:lnTo>
                    <a:pt x="3394" y="13309"/>
                  </a:lnTo>
                  <a:lnTo>
                    <a:pt x="5990" y="13196"/>
                  </a:lnTo>
                  <a:close/>
                  <a:moveTo>
                    <a:pt x="3266" y="13313"/>
                  </a:moveTo>
                  <a:lnTo>
                    <a:pt x="3376" y="15908"/>
                  </a:lnTo>
                  <a:lnTo>
                    <a:pt x="784" y="16018"/>
                  </a:lnTo>
                  <a:lnTo>
                    <a:pt x="675" y="13422"/>
                  </a:lnTo>
                  <a:lnTo>
                    <a:pt x="3266" y="13313"/>
                  </a:lnTo>
                  <a:close/>
                  <a:moveTo>
                    <a:pt x="57788" y="13728"/>
                  </a:moveTo>
                  <a:lnTo>
                    <a:pt x="57897" y="16324"/>
                  </a:lnTo>
                  <a:lnTo>
                    <a:pt x="55303" y="16433"/>
                  </a:lnTo>
                  <a:lnTo>
                    <a:pt x="55193" y="13838"/>
                  </a:lnTo>
                  <a:lnTo>
                    <a:pt x="57788" y="13728"/>
                  </a:lnTo>
                  <a:close/>
                  <a:moveTo>
                    <a:pt x="55065" y="13846"/>
                  </a:moveTo>
                  <a:lnTo>
                    <a:pt x="55178" y="16437"/>
                  </a:lnTo>
                  <a:lnTo>
                    <a:pt x="52583" y="16546"/>
                  </a:lnTo>
                  <a:lnTo>
                    <a:pt x="52473" y="13955"/>
                  </a:lnTo>
                  <a:lnTo>
                    <a:pt x="55065" y="13846"/>
                  </a:lnTo>
                  <a:close/>
                  <a:moveTo>
                    <a:pt x="52346" y="13958"/>
                  </a:moveTo>
                  <a:lnTo>
                    <a:pt x="52455" y="16553"/>
                  </a:lnTo>
                  <a:lnTo>
                    <a:pt x="49864" y="16663"/>
                  </a:lnTo>
                  <a:lnTo>
                    <a:pt x="49754" y="14068"/>
                  </a:lnTo>
                  <a:lnTo>
                    <a:pt x="52346" y="13958"/>
                  </a:lnTo>
                  <a:close/>
                  <a:moveTo>
                    <a:pt x="49626" y="14075"/>
                  </a:moveTo>
                  <a:lnTo>
                    <a:pt x="49736" y="16667"/>
                  </a:lnTo>
                  <a:lnTo>
                    <a:pt x="47140" y="16780"/>
                  </a:lnTo>
                  <a:lnTo>
                    <a:pt x="47031" y="14184"/>
                  </a:lnTo>
                  <a:lnTo>
                    <a:pt x="49626" y="14075"/>
                  </a:lnTo>
                  <a:close/>
                  <a:moveTo>
                    <a:pt x="46907" y="14188"/>
                  </a:moveTo>
                  <a:lnTo>
                    <a:pt x="47017" y="16783"/>
                  </a:lnTo>
                  <a:lnTo>
                    <a:pt x="44421" y="16893"/>
                  </a:lnTo>
                  <a:lnTo>
                    <a:pt x="44312" y="14300"/>
                  </a:lnTo>
                  <a:lnTo>
                    <a:pt x="46907" y="14188"/>
                  </a:lnTo>
                  <a:close/>
                  <a:moveTo>
                    <a:pt x="44184" y="14305"/>
                  </a:moveTo>
                  <a:lnTo>
                    <a:pt x="44297" y="16900"/>
                  </a:lnTo>
                  <a:lnTo>
                    <a:pt x="41702" y="17009"/>
                  </a:lnTo>
                  <a:lnTo>
                    <a:pt x="41593" y="14414"/>
                  </a:lnTo>
                  <a:lnTo>
                    <a:pt x="44184" y="14305"/>
                  </a:lnTo>
                  <a:close/>
                  <a:moveTo>
                    <a:pt x="41465" y="14421"/>
                  </a:moveTo>
                  <a:lnTo>
                    <a:pt x="41574" y="17013"/>
                  </a:lnTo>
                  <a:lnTo>
                    <a:pt x="38982" y="17122"/>
                  </a:lnTo>
                  <a:lnTo>
                    <a:pt x="38873" y="14531"/>
                  </a:lnTo>
                  <a:lnTo>
                    <a:pt x="41465" y="14421"/>
                  </a:lnTo>
                  <a:close/>
                  <a:moveTo>
                    <a:pt x="38746" y="14534"/>
                  </a:moveTo>
                  <a:lnTo>
                    <a:pt x="38855" y="17130"/>
                  </a:lnTo>
                  <a:lnTo>
                    <a:pt x="36260" y="17239"/>
                  </a:lnTo>
                  <a:lnTo>
                    <a:pt x="36150" y="14643"/>
                  </a:lnTo>
                  <a:lnTo>
                    <a:pt x="38746" y="14534"/>
                  </a:lnTo>
                  <a:close/>
                  <a:moveTo>
                    <a:pt x="36026" y="14650"/>
                  </a:moveTo>
                  <a:lnTo>
                    <a:pt x="36135" y="17246"/>
                  </a:lnTo>
                  <a:lnTo>
                    <a:pt x="33541" y="17355"/>
                  </a:lnTo>
                  <a:lnTo>
                    <a:pt x="33431" y="14760"/>
                  </a:lnTo>
                  <a:lnTo>
                    <a:pt x="36026" y="14650"/>
                  </a:lnTo>
                  <a:close/>
                  <a:moveTo>
                    <a:pt x="33307" y="14764"/>
                  </a:moveTo>
                  <a:lnTo>
                    <a:pt x="33416" y="17359"/>
                  </a:lnTo>
                  <a:lnTo>
                    <a:pt x="30821" y="17468"/>
                  </a:lnTo>
                  <a:lnTo>
                    <a:pt x="30711" y="14877"/>
                  </a:lnTo>
                  <a:lnTo>
                    <a:pt x="33307" y="14764"/>
                  </a:lnTo>
                  <a:close/>
                  <a:moveTo>
                    <a:pt x="30584" y="14880"/>
                  </a:moveTo>
                  <a:lnTo>
                    <a:pt x="30693" y="17476"/>
                  </a:lnTo>
                  <a:lnTo>
                    <a:pt x="28102" y="17586"/>
                  </a:lnTo>
                  <a:lnTo>
                    <a:pt x="27992" y="14990"/>
                  </a:lnTo>
                  <a:lnTo>
                    <a:pt x="30584" y="14880"/>
                  </a:lnTo>
                  <a:close/>
                  <a:moveTo>
                    <a:pt x="27864" y="14997"/>
                  </a:moveTo>
                  <a:lnTo>
                    <a:pt x="27974" y="17589"/>
                  </a:lnTo>
                  <a:lnTo>
                    <a:pt x="25383" y="17702"/>
                  </a:lnTo>
                  <a:lnTo>
                    <a:pt x="25269" y="15106"/>
                  </a:lnTo>
                  <a:lnTo>
                    <a:pt x="27864" y="14997"/>
                  </a:lnTo>
                  <a:close/>
                  <a:moveTo>
                    <a:pt x="25145" y="15110"/>
                  </a:moveTo>
                  <a:lnTo>
                    <a:pt x="25255" y="17705"/>
                  </a:lnTo>
                  <a:lnTo>
                    <a:pt x="22659" y="17815"/>
                  </a:lnTo>
                  <a:lnTo>
                    <a:pt x="22550" y="15219"/>
                  </a:lnTo>
                  <a:lnTo>
                    <a:pt x="25145" y="15110"/>
                  </a:lnTo>
                  <a:close/>
                  <a:moveTo>
                    <a:pt x="22425" y="15227"/>
                  </a:moveTo>
                  <a:lnTo>
                    <a:pt x="22535" y="17822"/>
                  </a:lnTo>
                  <a:lnTo>
                    <a:pt x="19940" y="17931"/>
                  </a:lnTo>
                  <a:lnTo>
                    <a:pt x="19831" y="15336"/>
                  </a:lnTo>
                  <a:lnTo>
                    <a:pt x="22425" y="15227"/>
                  </a:lnTo>
                  <a:close/>
                  <a:moveTo>
                    <a:pt x="19703" y="15343"/>
                  </a:moveTo>
                  <a:lnTo>
                    <a:pt x="19812" y="17935"/>
                  </a:lnTo>
                  <a:lnTo>
                    <a:pt x="17220" y="18045"/>
                  </a:lnTo>
                  <a:lnTo>
                    <a:pt x="17111" y="15453"/>
                  </a:lnTo>
                  <a:lnTo>
                    <a:pt x="19703" y="15343"/>
                  </a:lnTo>
                  <a:close/>
                  <a:moveTo>
                    <a:pt x="16984" y="15456"/>
                  </a:moveTo>
                  <a:lnTo>
                    <a:pt x="17093" y="18052"/>
                  </a:lnTo>
                  <a:lnTo>
                    <a:pt x="14501" y="18161"/>
                  </a:lnTo>
                  <a:lnTo>
                    <a:pt x="14388" y="15565"/>
                  </a:lnTo>
                  <a:lnTo>
                    <a:pt x="16984" y="15456"/>
                  </a:lnTo>
                  <a:close/>
                  <a:moveTo>
                    <a:pt x="14264" y="15573"/>
                  </a:moveTo>
                  <a:lnTo>
                    <a:pt x="14373" y="18165"/>
                  </a:lnTo>
                  <a:lnTo>
                    <a:pt x="11779" y="18278"/>
                  </a:lnTo>
                  <a:lnTo>
                    <a:pt x="11669" y="15683"/>
                  </a:lnTo>
                  <a:lnTo>
                    <a:pt x="14264" y="15573"/>
                  </a:lnTo>
                  <a:close/>
                  <a:moveTo>
                    <a:pt x="11545" y="15686"/>
                  </a:moveTo>
                  <a:lnTo>
                    <a:pt x="11654" y="18281"/>
                  </a:lnTo>
                  <a:lnTo>
                    <a:pt x="9059" y="18390"/>
                  </a:lnTo>
                  <a:lnTo>
                    <a:pt x="8949" y="15799"/>
                  </a:lnTo>
                  <a:lnTo>
                    <a:pt x="11545" y="15686"/>
                  </a:lnTo>
                  <a:close/>
                  <a:moveTo>
                    <a:pt x="8822" y="15803"/>
                  </a:moveTo>
                  <a:lnTo>
                    <a:pt x="8935" y="18398"/>
                  </a:lnTo>
                  <a:lnTo>
                    <a:pt x="6340" y="18508"/>
                  </a:lnTo>
                  <a:lnTo>
                    <a:pt x="6230" y="15912"/>
                  </a:lnTo>
                  <a:lnTo>
                    <a:pt x="8822" y="15803"/>
                  </a:lnTo>
                  <a:close/>
                  <a:moveTo>
                    <a:pt x="6102" y="15919"/>
                  </a:moveTo>
                  <a:lnTo>
                    <a:pt x="6212" y="18511"/>
                  </a:lnTo>
                  <a:lnTo>
                    <a:pt x="3620" y="18620"/>
                  </a:lnTo>
                  <a:lnTo>
                    <a:pt x="3507" y="16028"/>
                  </a:lnTo>
                  <a:lnTo>
                    <a:pt x="6102" y="15919"/>
                  </a:lnTo>
                  <a:close/>
                  <a:moveTo>
                    <a:pt x="3383" y="16033"/>
                  </a:moveTo>
                  <a:lnTo>
                    <a:pt x="3493" y="18627"/>
                  </a:lnTo>
                  <a:lnTo>
                    <a:pt x="897" y="18737"/>
                  </a:lnTo>
                  <a:lnTo>
                    <a:pt x="788" y="16142"/>
                  </a:lnTo>
                  <a:lnTo>
                    <a:pt x="3383" y="16033"/>
                  </a:lnTo>
                  <a:close/>
                  <a:moveTo>
                    <a:pt x="57901" y="16448"/>
                  </a:moveTo>
                  <a:lnTo>
                    <a:pt x="58010" y="19043"/>
                  </a:lnTo>
                  <a:lnTo>
                    <a:pt x="55419" y="19152"/>
                  </a:lnTo>
                  <a:lnTo>
                    <a:pt x="55310" y="16558"/>
                  </a:lnTo>
                  <a:lnTo>
                    <a:pt x="57901" y="16448"/>
                  </a:lnTo>
                  <a:close/>
                  <a:moveTo>
                    <a:pt x="55182" y="16565"/>
                  </a:moveTo>
                  <a:lnTo>
                    <a:pt x="55291" y="19156"/>
                  </a:lnTo>
                  <a:lnTo>
                    <a:pt x="52700" y="19270"/>
                  </a:lnTo>
                  <a:lnTo>
                    <a:pt x="52586" y="16674"/>
                  </a:lnTo>
                  <a:lnTo>
                    <a:pt x="55182" y="16565"/>
                  </a:lnTo>
                  <a:close/>
                  <a:moveTo>
                    <a:pt x="52463" y="16677"/>
                  </a:moveTo>
                  <a:lnTo>
                    <a:pt x="52572" y="19273"/>
                  </a:lnTo>
                  <a:lnTo>
                    <a:pt x="49976" y="19382"/>
                  </a:lnTo>
                  <a:lnTo>
                    <a:pt x="49867" y="16790"/>
                  </a:lnTo>
                  <a:lnTo>
                    <a:pt x="52463" y="16677"/>
                  </a:lnTo>
                  <a:close/>
                  <a:moveTo>
                    <a:pt x="49743" y="16794"/>
                  </a:moveTo>
                  <a:lnTo>
                    <a:pt x="49852" y="19389"/>
                  </a:lnTo>
                  <a:lnTo>
                    <a:pt x="47257" y="19499"/>
                  </a:lnTo>
                  <a:lnTo>
                    <a:pt x="47148" y="16903"/>
                  </a:lnTo>
                  <a:lnTo>
                    <a:pt x="49743" y="16794"/>
                  </a:lnTo>
                  <a:close/>
                  <a:moveTo>
                    <a:pt x="47020" y="16911"/>
                  </a:moveTo>
                  <a:lnTo>
                    <a:pt x="47130" y="19502"/>
                  </a:lnTo>
                  <a:lnTo>
                    <a:pt x="44537" y="19612"/>
                  </a:lnTo>
                  <a:lnTo>
                    <a:pt x="44428" y="17020"/>
                  </a:lnTo>
                  <a:lnTo>
                    <a:pt x="47020" y="16911"/>
                  </a:lnTo>
                  <a:close/>
                  <a:moveTo>
                    <a:pt x="44301" y="17024"/>
                  </a:moveTo>
                  <a:lnTo>
                    <a:pt x="44411" y="19620"/>
                  </a:lnTo>
                  <a:lnTo>
                    <a:pt x="41818" y="19729"/>
                  </a:lnTo>
                  <a:lnTo>
                    <a:pt x="41706" y="17133"/>
                  </a:lnTo>
                  <a:lnTo>
                    <a:pt x="44301" y="17024"/>
                  </a:lnTo>
                  <a:close/>
                  <a:moveTo>
                    <a:pt x="41581" y="17140"/>
                  </a:moveTo>
                  <a:lnTo>
                    <a:pt x="41691" y="19736"/>
                  </a:lnTo>
                  <a:lnTo>
                    <a:pt x="39096" y="19845"/>
                  </a:lnTo>
                  <a:lnTo>
                    <a:pt x="38986" y="17250"/>
                  </a:lnTo>
                  <a:lnTo>
                    <a:pt x="41581" y="17140"/>
                  </a:lnTo>
                  <a:close/>
                  <a:moveTo>
                    <a:pt x="38862" y="17253"/>
                  </a:moveTo>
                  <a:lnTo>
                    <a:pt x="38972" y="19849"/>
                  </a:lnTo>
                  <a:lnTo>
                    <a:pt x="36376" y="19958"/>
                  </a:lnTo>
                  <a:lnTo>
                    <a:pt x="36267" y="17367"/>
                  </a:lnTo>
                  <a:lnTo>
                    <a:pt x="38862" y="17253"/>
                  </a:lnTo>
                  <a:close/>
                  <a:moveTo>
                    <a:pt x="36139" y="17370"/>
                  </a:moveTo>
                  <a:lnTo>
                    <a:pt x="36253" y="19965"/>
                  </a:lnTo>
                  <a:lnTo>
                    <a:pt x="33657" y="20075"/>
                  </a:lnTo>
                  <a:lnTo>
                    <a:pt x="33548" y="17480"/>
                  </a:lnTo>
                  <a:lnTo>
                    <a:pt x="36139" y="17370"/>
                  </a:lnTo>
                  <a:close/>
                  <a:moveTo>
                    <a:pt x="33420" y="17487"/>
                  </a:moveTo>
                  <a:lnTo>
                    <a:pt x="33529" y="20079"/>
                  </a:lnTo>
                  <a:lnTo>
                    <a:pt x="30938" y="20192"/>
                  </a:lnTo>
                  <a:lnTo>
                    <a:pt x="30824" y="17596"/>
                  </a:lnTo>
                  <a:lnTo>
                    <a:pt x="33420" y="17487"/>
                  </a:lnTo>
                  <a:close/>
                  <a:moveTo>
                    <a:pt x="30701" y="17600"/>
                  </a:moveTo>
                  <a:lnTo>
                    <a:pt x="30810" y="20195"/>
                  </a:lnTo>
                  <a:lnTo>
                    <a:pt x="28214" y="20305"/>
                  </a:lnTo>
                  <a:lnTo>
                    <a:pt x="28105" y="17709"/>
                  </a:lnTo>
                  <a:lnTo>
                    <a:pt x="30701" y="17600"/>
                  </a:lnTo>
                  <a:close/>
                  <a:moveTo>
                    <a:pt x="27981" y="17717"/>
                  </a:moveTo>
                  <a:lnTo>
                    <a:pt x="28090" y="20312"/>
                  </a:lnTo>
                  <a:lnTo>
                    <a:pt x="25495" y="20421"/>
                  </a:lnTo>
                  <a:lnTo>
                    <a:pt x="25386" y="17826"/>
                  </a:lnTo>
                  <a:lnTo>
                    <a:pt x="27981" y="17717"/>
                  </a:lnTo>
                  <a:close/>
                  <a:moveTo>
                    <a:pt x="25258" y="17833"/>
                  </a:moveTo>
                  <a:lnTo>
                    <a:pt x="25371" y="20424"/>
                  </a:lnTo>
                  <a:lnTo>
                    <a:pt x="22775" y="20534"/>
                  </a:lnTo>
                  <a:lnTo>
                    <a:pt x="22666" y="17942"/>
                  </a:lnTo>
                  <a:lnTo>
                    <a:pt x="25258" y="17833"/>
                  </a:lnTo>
                  <a:close/>
                  <a:moveTo>
                    <a:pt x="22539" y="17946"/>
                  </a:moveTo>
                  <a:lnTo>
                    <a:pt x="22649" y="20542"/>
                  </a:lnTo>
                  <a:lnTo>
                    <a:pt x="20056" y="20651"/>
                  </a:lnTo>
                  <a:lnTo>
                    <a:pt x="19947" y="18055"/>
                  </a:lnTo>
                  <a:lnTo>
                    <a:pt x="22539" y="17946"/>
                  </a:lnTo>
                  <a:close/>
                  <a:moveTo>
                    <a:pt x="19819" y="18062"/>
                  </a:moveTo>
                  <a:lnTo>
                    <a:pt x="19929" y="20655"/>
                  </a:lnTo>
                  <a:lnTo>
                    <a:pt x="17334" y="20767"/>
                  </a:lnTo>
                  <a:lnTo>
                    <a:pt x="17224" y="18172"/>
                  </a:lnTo>
                  <a:lnTo>
                    <a:pt x="19819" y="18062"/>
                  </a:lnTo>
                  <a:close/>
                  <a:moveTo>
                    <a:pt x="17100" y="18176"/>
                  </a:moveTo>
                  <a:lnTo>
                    <a:pt x="17210" y="20771"/>
                  </a:lnTo>
                  <a:lnTo>
                    <a:pt x="14614" y="20880"/>
                  </a:lnTo>
                  <a:lnTo>
                    <a:pt x="14505" y="18289"/>
                  </a:lnTo>
                  <a:lnTo>
                    <a:pt x="17100" y="18176"/>
                  </a:lnTo>
                  <a:close/>
                  <a:moveTo>
                    <a:pt x="14377" y="18292"/>
                  </a:moveTo>
                  <a:lnTo>
                    <a:pt x="14491" y="20888"/>
                  </a:lnTo>
                  <a:lnTo>
                    <a:pt x="11895" y="20997"/>
                  </a:lnTo>
                  <a:lnTo>
                    <a:pt x="11786" y="18402"/>
                  </a:lnTo>
                  <a:lnTo>
                    <a:pt x="14377" y="18292"/>
                  </a:lnTo>
                  <a:close/>
                  <a:moveTo>
                    <a:pt x="11658" y="18409"/>
                  </a:moveTo>
                  <a:lnTo>
                    <a:pt x="11767" y="21001"/>
                  </a:lnTo>
                  <a:lnTo>
                    <a:pt x="9176" y="21110"/>
                  </a:lnTo>
                  <a:lnTo>
                    <a:pt x="9066" y="18518"/>
                  </a:lnTo>
                  <a:lnTo>
                    <a:pt x="11658" y="18409"/>
                  </a:lnTo>
                  <a:close/>
                  <a:moveTo>
                    <a:pt x="8939" y="18522"/>
                  </a:moveTo>
                  <a:lnTo>
                    <a:pt x="9048" y="21117"/>
                  </a:lnTo>
                  <a:lnTo>
                    <a:pt x="6452" y="21227"/>
                  </a:lnTo>
                  <a:lnTo>
                    <a:pt x="6343" y="18631"/>
                  </a:lnTo>
                  <a:lnTo>
                    <a:pt x="8939" y="18522"/>
                  </a:lnTo>
                  <a:close/>
                  <a:moveTo>
                    <a:pt x="6219" y="18639"/>
                  </a:moveTo>
                  <a:lnTo>
                    <a:pt x="6328" y="21234"/>
                  </a:lnTo>
                  <a:lnTo>
                    <a:pt x="3733" y="21343"/>
                  </a:lnTo>
                  <a:lnTo>
                    <a:pt x="3624" y="18748"/>
                  </a:lnTo>
                  <a:lnTo>
                    <a:pt x="6219" y="18639"/>
                  </a:lnTo>
                  <a:close/>
                  <a:moveTo>
                    <a:pt x="3500" y="18752"/>
                  </a:moveTo>
                  <a:lnTo>
                    <a:pt x="3609" y="21347"/>
                  </a:lnTo>
                  <a:lnTo>
                    <a:pt x="1013" y="21457"/>
                  </a:lnTo>
                  <a:lnTo>
                    <a:pt x="904" y="18865"/>
                  </a:lnTo>
                  <a:lnTo>
                    <a:pt x="3500" y="18752"/>
                  </a:lnTo>
                  <a:close/>
                  <a:moveTo>
                    <a:pt x="58018" y="19167"/>
                  </a:moveTo>
                  <a:lnTo>
                    <a:pt x="58127" y="21763"/>
                  </a:lnTo>
                  <a:lnTo>
                    <a:pt x="55532" y="21872"/>
                  </a:lnTo>
                  <a:lnTo>
                    <a:pt x="55422" y="19280"/>
                  </a:lnTo>
                  <a:lnTo>
                    <a:pt x="58018" y="19167"/>
                  </a:lnTo>
                  <a:close/>
                  <a:moveTo>
                    <a:pt x="55298" y="19284"/>
                  </a:moveTo>
                  <a:lnTo>
                    <a:pt x="55408" y="21879"/>
                  </a:lnTo>
                  <a:lnTo>
                    <a:pt x="52813" y="21989"/>
                  </a:lnTo>
                  <a:lnTo>
                    <a:pt x="52703" y="19393"/>
                  </a:lnTo>
                  <a:lnTo>
                    <a:pt x="55298" y="19284"/>
                  </a:lnTo>
                  <a:close/>
                  <a:moveTo>
                    <a:pt x="52576" y="19401"/>
                  </a:moveTo>
                  <a:lnTo>
                    <a:pt x="52688" y="21992"/>
                  </a:lnTo>
                  <a:lnTo>
                    <a:pt x="50093" y="22102"/>
                  </a:lnTo>
                  <a:lnTo>
                    <a:pt x="49983" y="19510"/>
                  </a:lnTo>
                  <a:lnTo>
                    <a:pt x="52576" y="19401"/>
                  </a:lnTo>
                  <a:close/>
                  <a:moveTo>
                    <a:pt x="49857" y="19514"/>
                  </a:moveTo>
                  <a:lnTo>
                    <a:pt x="49966" y="22109"/>
                  </a:lnTo>
                  <a:lnTo>
                    <a:pt x="47374" y="22218"/>
                  </a:lnTo>
                  <a:lnTo>
                    <a:pt x="47264" y="19623"/>
                  </a:lnTo>
                  <a:lnTo>
                    <a:pt x="49857" y="19514"/>
                  </a:lnTo>
                  <a:close/>
                  <a:moveTo>
                    <a:pt x="47137" y="19630"/>
                  </a:moveTo>
                  <a:lnTo>
                    <a:pt x="47246" y="22226"/>
                  </a:lnTo>
                  <a:lnTo>
                    <a:pt x="44651" y="22335"/>
                  </a:lnTo>
                  <a:lnTo>
                    <a:pt x="44542" y="19739"/>
                  </a:lnTo>
                  <a:lnTo>
                    <a:pt x="47137" y="19630"/>
                  </a:lnTo>
                  <a:close/>
                  <a:moveTo>
                    <a:pt x="44418" y="19746"/>
                  </a:moveTo>
                  <a:lnTo>
                    <a:pt x="44527" y="22339"/>
                  </a:lnTo>
                  <a:lnTo>
                    <a:pt x="41931" y="22448"/>
                  </a:lnTo>
                  <a:lnTo>
                    <a:pt x="41822" y="19856"/>
                  </a:lnTo>
                  <a:lnTo>
                    <a:pt x="44418" y="19746"/>
                  </a:lnTo>
                  <a:close/>
                  <a:moveTo>
                    <a:pt x="41694" y="19860"/>
                  </a:moveTo>
                  <a:lnTo>
                    <a:pt x="41808" y="22455"/>
                  </a:lnTo>
                  <a:lnTo>
                    <a:pt x="39212" y="22564"/>
                  </a:lnTo>
                  <a:lnTo>
                    <a:pt x="39103" y="19970"/>
                  </a:lnTo>
                  <a:lnTo>
                    <a:pt x="41694" y="19860"/>
                  </a:lnTo>
                  <a:close/>
                  <a:moveTo>
                    <a:pt x="38975" y="19977"/>
                  </a:moveTo>
                  <a:lnTo>
                    <a:pt x="39084" y="22568"/>
                  </a:lnTo>
                  <a:lnTo>
                    <a:pt x="36493" y="22682"/>
                  </a:lnTo>
                  <a:lnTo>
                    <a:pt x="36384" y="20086"/>
                  </a:lnTo>
                  <a:lnTo>
                    <a:pt x="38975" y="19977"/>
                  </a:lnTo>
                  <a:close/>
                  <a:moveTo>
                    <a:pt x="36256" y="20089"/>
                  </a:moveTo>
                  <a:lnTo>
                    <a:pt x="36365" y="22685"/>
                  </a:lnTo>
                  <a:lnTo>
                    <a:pt x="33770" y="22794"/>
                  </a:lnTo>
                  <a:lnTo>
                    <a:pt x="33660" y="20199"/>
                  </a:lnTo>
                  <a:lnTo>
                    <a:pt x="36256" y="20089"/>
                  </a:lnTo>
                  <a:close/>
                  <a:moveTo>
                    <a:pt x="33536" y="20206"/>
                  </a:moveTo>
                  <a:lnTo>
                    <a:pt x="33646" y="22801"/>
                  </a:lnTo>
                  <a:lnTo>
                    <a:pt x="31051" y="22911"/>
                  </a:lnTo>
                  <a:lnTo>
                    <a:pt x="30941" y="20315"/>
                  </a:lnTo>
                  <a:lnTo>
                    <a:pt x="33536" y="20206"/>
                  </a:lnTo>
                  <a:close/>
                  <a:moveTo>
                    <a:pt x="30817" y="20323"/>
                  </a:moveTo>
                  <a:lnTo>
                    <a:pt x="30926" y="22914"/>
                  </a:lnTo>
                  <a:lnTo>
                    <a:pt x="28331" y="23024"/>
                  </a:lnTo>
                  <a:lnTo>
                    <a:pt x="28221" y="20432"/>
                  </a:lnTo>
                  <a:lnTo>
                    <a:pt x="30817" y="20323"/>
                  </a:lnTo>
                  <a:close/>
                  <a:moveTo>
                    <a:pt x="28095" y="20436"/>
                  </a:moveTo>
                  <a:lnTo>
                    <a:pt x="28204" y="23032"/>
                  </a:lnTo>
                  <a:lnTo>
                    <a:pt x="25612" y="23141"/>
                  </a:lnTo>
                  <a:lnTo>
                    <a:pt x="25502" y="20545"/>
                  </a:lnTo>
                  <a:lnTo>
                    <a:pt x="28095" y="20436"/>
                  </a:lnTo>
                  <a:close/>
                  <a:moveTo>
                    <a:pt x="25375" y="20552"/>
                  </a:moveTo>
                  <a:lnTo>
                    <a:pt x="25484" y="23144"/>
                  </a:lnTo>
                  <a:lnTo>
                    <a:pt x="22893" y="23257"/>
                  </a:lnTo>
                  <a:lnTo>
                    <a:pt x="22780" y="20662"/>
                  </a:lnTo>
                  <a:lnTo>
                    <a:pt x="25375" y="20552"/>
                  </a:lnTo>
                  <a:close/>
                  <a:moveTo>
                    <a:pt x="22656" y="20665"/>
                  </a:moveTo>
                  <a:lnTo>
                    <a:pt x="22765" y="23261"/>
                  </a:lnTo>
                  <a:lnTo>
                    <a:pt x="20169" y="23370"/>
                  </a:lnTo>
                  <a:lnTo>
                    <a:pt x="20060" y="20779"/>
                  </a:lnTo>
                  <a:lnTo>
                    <a:pt x="22656" y="20665"/>
                  </a:lnTo>
                  <a:close/>
                  <a:moveTo>
                    <a:pt x="19937" y="20782"/>
                  </a:moveTo>
                  <a:lnTo>
                    <a:pt x="20046" y="23377"/>
                  </a:lnTo>
                  <a:lnTo>
                    <a:pt x="17450" y="23486"/>
                  </a:lnTo>
                  <a:lnTo>
                    <a:pt x="17341" y="20892"/>
                  </a:lnTo>
                  <a:lnTo>
                    <a:pt x="19937" y="20782"/>
                  </a:lnTo>
                  <a:close/>
                  <a:moveTo>
                    <a:pt x="17213" y="20899"/>
                  </a:moveTo>
                  <a:lnTo>
                    <a:pt x="17322" y="23491"/>
                  </a:lnTo>
                  <a:lnTo>
                    <a:pt x="14731" y="23600"/>
                  </a:lnTo>
                  <a:lnTo>
                    <a:pt x="14622" y="21008"/>
                  </a:lnTo>
                  <a:lnTo>
                    <a:pt x="17213" y="20899"/>
                  </a:lnTo>
                  <a:close/>
                  <a:moveTo>
                    <a:pt x="14494" y="21011"/>
                  </a:moveTo>
                  <a:lnTo>
                    <a:pt x="14603" y="23607"/>
                  </a:lnTo>
                  <a:lnTo>
                    <a:pt x="12011" y="23717"/>
                  </a:lnTo>
                  <a:lnTo>
                    <a:pt x="11898" y="21121"/>
                  </a:lnTo>
                  <a:lnTo>
                    <a:pt x="14494" y="21011"/>
                  </a:lnTo>
                  <a:close/>
                  <a:moveTo>
                    <a:pt x="11774" y="21129"/>
                  </a:moveTo>
                  <a:lnTo>
                    <a:pt x="11883" y="23724"/>
                  </a:lnTo>
                  <a:lnTo>
                    <a:pt x="9289" y="23833"/>
                  </a:lnTo>
                  <a:lnTo>
                    <a:pt x="9179" y="21238"/>
                  </a:lnTo>
                  <a:lnTo>
                    <a:pt x="11774" y="21129"/>
                  </a:lnTo>
                  <a:close/>
                  <a:moveTo>
                    <a:pt x="9055" y="21242"/>
                  </a:moveTo>
                  <a:lnTo>
                    <a:pt x="9164" y="23836"/>
                  </a:lnTo>
                  <a:lnTo>
                    <a:pt x="6569" y="23946"/>
                  </a:lnTo>
                  <a:lnTo>
                    <a:pt x="6459" y="21354"/>
                  </a:lnTo>
                  <a:lnTo>
                    <a:pt x="9055" y="21242"/>
                  </a:lnTo>
                  <a:close/>
                  <a:moveTo>
                    <a:pt x="6333" y="21358"/>
                  </a:moveTo>
                  <a:lnTo>
                    <a:pt x="6445" y="23954"/>
                  </a:lnTo>
                  <a:lnTo>
                    <a:pt x="3850" y="24063"/>
                  </a:lnTo>
                  <a:lnTo>
                    <a:pt x="3740" y="21467"/>
                  </a:lnTo>
                  <a:lnTo>
                    <a:pt x="6333" y="21358"/>
                  </a:lnTo>
                  <a:close/>
                  <a:moveTo>
                    <a:pt x="3613" y="21474"/>
                  </a:moveTo>
                  <a:lnTo>
                    <a:pt x="3722" y="24066"/>
                  </a:lnTo>
                  <a:lnTo>
                    <a:pt x="1131" y="24179"/>
                  </a:lnTo>
                  <a:lnTo>
                    <a:pt x="1018" y="21584"/>
                  </a:lnTo>
                  <a:lnTo>
                    <a:pt x="3613" y="21474"/>
                  </a:lnTo>
                  <a:close/>
                  <a:moveTo>
                    <a:pt x="58134" y="21890"/>
                  </a:moveTo>
                  <a:lnTo>
                    <a:pt x="58244" y="24482"/>
                  </a:lnTo>
                  <a:lnTo>
                    <a:pt x="55648" y="24591"/>
                  </a:lnTo>
                  <a:lnTo>
                    <a:pt x="55539" y="21999"/>
                  </a:lnTo>
                  <a:lnTo>
                    <a:pt x="58134" y="21890"/>
                  </a:lnTo>
                  <a:close/>
                  <a:moveTo>
                    <a:pt x="55412" y="22004"/>
                  </a:moveTo>
                  <a:lnTo>
                    <a:pt x="55521" y="24598"/>
                  </a:lnTo>
                  <a:lnTo>
                    <a:pt x="52929" y="24708"/>
                  </a:lnTo>
                  <a:lnTo>
                    <a:pt x="52820" y="22113"/>
                  </a:lnTo>
                  <a:lnTo>
                    <a:pt x="55412" y="22004"/>
                  </a:lnTo>
                  <a:close/>
                  <a:moveTo>
                    <a:pt x="52692" y="22120"/>
                  </a:moveTo>
                  <a:lnTo>
                    <a:pt x="52801" y="24716"/>
                  </a:lnTo>
                  <a:lnTo>
                    <a:pt x="50210" y="24825"/>
                  </a:lnTo>
                  <a:lnTo>
                    <a:pt x="50097" y="22229"/>
                  </a:lnTo>
                  <a:lnTo>
                    <a:pt x="52692" y="22120"/>
                  </a:lnTo>
                  <a:close/>
                  <a:moveTo>
                    <a:pt x="49973" y="22236"/>
                  </a:moveTo>
                  <a:lnTo>
                    <a:pt x="50082" y="24828"/>
                  </a:lnTo>
                  <a:lnTo>
                    <a:pt x="47487" y="24938"/>
                  </a:lnTo>
                  <a:lnTo>
                    <a:pt x="47377" y="22346"/>
                  </a:lnTo>
                  <a:lnTo>
                    <a:pt x="49973" y="22236"/>
                  </a:lnTo>
                  <a:close/>
                  <a:moveTo>
                    <a:pt x="47254" y="22349"/>
                  </a:moveTo>
                  <a:lnTo>
                    <a:pt x="47363" y="24945"/>
                  </a:lnTo>
                  <a:lnTo>
                    <a:pt x="44768" y="25054"/>
                  </a:lnTo>
                  <a:lnTo>
                    <a:pt x="44658" y="22458"/>
                  </a:lnTo>
                  <a:lnTo>
                    <a:pt x="47254" y="22349"/>
                  </a:lnTo>
                  <a:close/>
                  <a:moveTo>
                    <a:pt x="44530" y="22466"/>
                  </a:moveTo>
                  <a:lnTo>
                    <a:pt x="44640" y="25058"/>
                  </a:lnTo>
                  <a:lnTo>
                    <a:pt x="42048" y="25171"/>
                  </a:lnTo>
                  <a:lnTo>
                    <a:pt x="41939" y="22576"/>
                  </a:lnTo>
                  <a:lnTo>
                    <a:pt x="44530" y="22466"/>
                  </a:lnTo>
                  <a:close/>
                  <a:moveTo>
                    <a:pt x="41811" y="22579"/>
                  </a:moveTo>
                  <a:lnTo>
                    <a:pt x="41921" y="25175"/>
                  </a:lnTo>
                  <a:lnTo>
                    <a:pt x="39329" y="25284"/>
                  </a:lnTo>
                  <a:lnTo>
                    <a:pt x="39216" y="22692"/>
                  </a:lnTo>
                  <a:lnTo>
                    <a:pt x="41811" y="22579"/>
                  </a:lnTo>
                  <a:close/>
                  <a:moveTo>
                    <a:pt x="39091" y="22696"/>
                  </a:moveTo>
                  <a:lnTo>
                    <a:pt x="39201" y="25291"/>
                  </a:lnTo>
                  <a:lnTo>
                    <a:pt x="36606" y="25401"/>
                  </a:lnTo>
                  <a:lnTo>
                    <a:pt x="36497" y="22805"/>
                  </a:lnTo>
                  <a:lnTo>
                    <a:pt x="39091" y="22696"/>
                  </a:lnTo>
                  <a:close/>
                  <a:moveTo>
                    <a:pt x="36372" y="22813"/>
                  </a:moveTo>
                  <a:lnTo>
                    <a:pt x="36482" y="25404"/>
                  </a:lnTo>
                  <a:lnTo>
                    <a:pt x="33886" y="25513"/>
                  </a:lnTo>
                  <a:lnTo>
                    <a:pt x="33777" y="22922"/>
                  </a:lnTo>
                  <a:lnTo>
                    <a:pt x="36372" y="22813"/>
                  </a:lnTo>
                  <a:close/>
                  <a:moveTo>
                    <a:pt x="33650" y="22926"/>
                  </a:moveTo>
                  <a:lnTo>
                    <a:pt x="33763" y="25520"/>
                  </a:lnTo>
                  <a:lnTo>
                    <a:pt x="31167" y="25630"/>
                  </a:lnTo>
                  <a:lnTo>
                    <a:pt x="31058" y="23035"/>
                  </a:lnTo>
                  <a:lnTo>
                    <a:pt x="33650" y="22926"/>
                  </a:lnTo>
                  <a:close/>
                  <a:moveTo>
                    <a:pt x="30930" y="23042"/>
                  </a:moveTo>
                  <a:lnTo>
                    <a:pt x="31039" y="25634"/>
                  </a:lnTo>
                  <a:lnTo>
                    <a:pt x="28448" y="25747"/>
                  </a:lnTo>
                  <a:lnTo>
                    <a:pt x="28335" y="23151"/>
                  </a:lnTo>
                  <a:lnTo>
                    <a:pt x="30930" y="23042"/>
                  </a:lnTo>
                  <a:close/>
                  <a:moveTo>
                    <a:pt x="28211" y="23155"/>
                  </a:moveTo>
                  <a:lnTo>
                    <a:pt x="28320" y="25751"/>
                  </a:lnTo>
                  <a:lnTo>
                    <a:pt x="25725" y="25860"/>
                  </a:lnTo>
                  <a:lnTo>
                    <a:pt x="25615" y="23268"/>
                  </a:lnTo>
                  <a:lnTo>
                    <a:pt x="28211" y="23155"/>
                  </a:lnTo>
                  <a:close/>
                  <a:moveTo>
                    <a:pt x="25492" y="23272"/>
                  </a:moveTo>
                  <a:lnTo>
                    <a:pt x="25601" y="25867"/>
                  </a:lnTo>
                  <a:lnTo>
                    <a:pt x="23006" y="25976"/>
                  </a:lnTo>
                  <a:lnTo>
                    <a:pt x="22896" y="23381"/>
                  </a:lnTo>
                  <a:lnTo>
                    <a:pt x="25492" y="23272"/>
                  </a:lnTo>
                  <a:close/>
                  <a:moveTo>
                    <a:pt x="22768" y="23388"/>
                  </a:moveTo>
                  <a:lnTo>
                    <a:pt x="22881" y="25980"/>
                  </a:lnTo>
                  <a:lnTo>
                    <a:pt x="20286" y="26089"/>
                  </a:lnTo>
                  <a:lnTo>
                    <a:pt x="20177" y="23498"/>
                  </a:lnTo>
                  <a:lnTo>
                    <a:pt x="22768" y="23388"/>
                  </a:lnTo>
                  <a:close/>
                  <a:moveTo>
                    <a:pt x="20049" y="23501"/>
                  </a:moveTo>
                  <a:lnTo>
                    <a:pt x="20159" y="26097"/>
                  </a:lnTo>
                  <a:lnTo>
                    <a:pt x="17567" y="26206"/>
                  </a:lnTo>
                  <a:lnTo>
                    <a:pt x="17457" y="23611"/>
                  </a:lnTo>
                  <a:lnTo>
                    <a:pt x="20049" y="23501"/>
                  </a:lnTo>
                  <a:close/>
                  <a:moveTo>
                    <a:pt x="17329" y="23618"/>
                  </a:moveTo>
                  <a:lnTo>
                    <a:pt x="17439" y="26213"/>
                  </a:lnTo>
                  <a:lnTo>
                    <a:pt x="14844" y="26323"/>
                  </a:lnTo>
                  <a:lnTo>
                    <a:pt x="14735" y="23727"/>
                  </a:lnTo>
                  <a:lnTo>
                    <a:pt x="17329" y="23618"/>
                  </a:lnTo>
                  <a:close/>
                  <a:moveTo>
                    <a:pt x="14610" y="23731"/>
                  </a:moveTo>
                  <a:lnTo>
                    <a:pt x="14720" y="26326"/>
                  </a:lnTo>
                  <a:lnTo>
                    <a:pt x="12124" y="26436"/>
                  </a:lnTo>
                  <a:lnTo>
                    <a:pt x="12015" y="23844"/>
                  </a:lnTo>
                  <a:lnTo>
                    <a:pt x="14610" y="23731"/>
                  </a:lnTo>
                  <a:close/>
                  <a:moveTo>
                    <a:pt x="11888" y="23848"/>
                  </a:moveTo>
                  <a:lnTo>
                    <a:pt x="12001" y="26443"/>
                  </a:lnTo>
                  <a:lnTo>
                    <a:pt x="9405" y="26553"/>
                  </a:lnTo>
                  <a:lnTo>
                    <a:pt x="9296" y="23957"/>
                  </a:lnTo>
                  <a:lnTo>
                    <a:pt x="11888" y="23848"/>
                  </a:lnTo>
                  <a:close/>
                  <a:moveTo>
                    <a:pt x="9168" y="23964"/>
                  </a:moveTo>
                  <a:lnTo>
                    <a:pt x="9277" y="26556"/>
                  </a:lnTo>
                  <a:lnTo>
                    <a:pt x="6686" y="26669"/>
                  </a:lnTo>
                  <a:lnTo>
                    <a:pt x="6577" y="24073"/>
                  </a:lnTo>
                  <a:lnTo>
                    <a:pt x="9168" y="23964"/>
                  </a:lnTo>
                  <a:close/>
                  <a:moveTo>
                    <a:pt x="6449" y="24077"/>
                  </a:moveTo>
                  <a:lnTo>
                    <a:pt x="6558" y="26673"/>
                  </a:lnTo>
                  <a:lnTo>
                    <a:pt x="3963" y="26782"/>
                  </a:lnTo>
                  <a:lnTo>
                    <a:pt x="3853" y="24186"/>
                  </a:lnTo>
                  <a:lnTo>
                    <a:pt x="6449" y="24077"/>
                  </a:lnTo>
                  <a:close/>
                  <a:moveTo>
                    <a:pt x="3730" y="24194"/>
                  </a:moveTo>
                  <a:lnTo>
                    <a:pt x="3839" y="26789"/>
                  </a:lnTo>
                  <a:lnTo>
                    <a:pt x="1244" y="26898"/>
                  </a:lnTo>
                  <a:lnTo>
                    <a:pt x="1134" y="24304"/>
                  </a:lnTo>
                  <a:lnTo>
                    <a:pt x="3730" y="24194"/>
                  </a:lnTo>
                  <a:close/>
                  <a:moveTo>
                    <a:pt x="58247" y="24610"/>
                  </a:moveTo>
                  <a:lnTo>
                    <a:pt x="58357" y="27205"/>
                  </a:lnTo>
                  <a:lnTo>
                    <a:pt x="55765" y="27314"/>
                  </a:lnTo>
                  <a:lnTo>
                    <a:pt x="55652" y="24719"/>
                  </a:lnTo>
                  <a:lnTo>
                    <a:pt x="58247" y="24610"/>
                  </a:lnTo>
                  <a:close/>
                  <a:moveTo>
                    <a:pt x="55528" y="24726"/>
                  </a:moveTo>
                  <a:lnTo>
                    <a:pt x="55638" y="27318"/>
                  </a:lnTo>
                  <a:lnTo>
                    <a:pt x="53042" y="27428"/>
                  </a:lnTo>
                  <a:lnTo>
                    <a:pt x="52933" y="24835"/>
                  </a:lnTo>
                  <a:lnTo>
                    <a:pt x="55528" y="24726"/>
                  </a:lnTo>
                  <a:close/>
                  <a:moveTo>
                    <a:pt x="52809" y="24839"/>
                  </a:moveTo>
                  <a:lnTo>
                    <a:pt x="52919" y="27435"/>
                  </a:lnTo>
                  <a:lnTo>
                    <a:pt x="50323" y="27544"/>
                  </a:lnTo>
                  <a:lnTo>
                    <a:pt x="50214" y="24948"/>
                  </a:lnTo>
                  <a:lnTo>
                    <a:pt x="52809" y="24839"/>
                  </a:lnTo>
                  <a:close/>
                  <a:moveTo>
                    <a:pt x="50086" y="24956"/>
                  </a:moveTo>
                  <a:lnTo>
                    <a:pt x="50199" y="27548"/>
                  </a:lnTo>
                  <a:lnTo>
                    <a:pt x="47604" y="27660"/>
                  </a:lnTo>
                  <a:lnTo>
                    <a:pt x="47494" y="25066"/>
                  </a:lnTo>
                  <a:lnTo>
                    <a:pt x="50086" y="24956"/>
                  </a:lnTo>
                  <a:close/>
                  <a:moveTo>
                    <a:pt x="47367" y="25069"/>
                  </a:moveTo>
                  <a:lnTo>
                    <a:pt x="47476" y="27664"/>
                  </a:lnTo>
                  <a:lnTo>
                    <a:pt x="44884" y="27773"/>
                  </a:lnTo>
                  <a:lnTo>
                    <a:pt x="44775" y="25182"/>
                  </a:lnTo>
                  <a:lnTo>
                    <a:pt x="47367" y="25069"/>
                  </a:lnTo>
                  <a:close/>
                  <a:moveTo>
                    <a:pt x="44647" y="25185"/>
                  </a:moveTo>
                  <a:lnTo>
                    <a:pt x="44756" y="27781"/>
                  </a:lnTo>
                  <a:lnTo>
                    <a:pt x="42161" y="27890"/>
                  </a:lnTo>
                  <a:lnTo>
                    <a:pt x="42052" y="25295"/>
                  </a:lnTo>
                  <a:lnTo>
                    <a:pt x="44647" y="25185"/>
                  </a:lnTo>
                  <a:close/>
                  <a:moveTo>
                    <a:pt x="41928" y="25302"/>
                  </a:moveTo>
                  <a:lnTo>
                    <a:pt x="42037" y="27894"/>
                  </a:lnTo>
                  <a:lnTo>
                    <a:pt x="39441" y="28003"/>
                  </a:lnTo>
                  <a:lnTo>
                    <a:pt x="39332" y="25411"/>
                  </a:lnTo>
                  <a:lnTo>
                    <a:pt x="41928" y="25302"/>
                  </a:lnTo>
                  <a:close/>
                  <a:moveTo>
                    <a:pt x="39205" y="25416"/>
                  </a:moveTo>
                  <a:lnTo>
                    <a:pt x="39318" y="28010"/>
                  </a:lnTo>
                  <a:lnTo>
                    <a:pt x="36722" y="28120"/>
                  </a:lnTo>
                  <a:lnTo>
                    <a:pt x="36613" y="25525"/>
                  </a:lnTo>
                  <a:lnTo>
                    <a:pt x="39205" y="25416"/>
                  </a:lnTo>
                  <a:close/>
                  <a:moveTo>
                    <a:pt x="36485" y="25532"/>
                  </a:moveTo>
                  <a:lnTo>
                    <a:pt x="36595" y="28123"/>
                  </a:lnTo>
                  <a:lnTo>
                    <a:pt x="34003" y="28237"/>
                  </a:lnTo>
                  <a:lnTo>
                    <a:pt x="33894" y="25641"/>
                  </a:lnTo>
                  <a:lnTo>
                    <a:pt x="36485" y="25532"/>
                  </a:lnTo>
                  <a:close/>
                  <a:moveTo>
                    <a:pt x="33766" y="25645"/>
                  </a:moveTo>
                  <a:lnTo>
                    <a:pt x="33876" y="28240"/>
                  </a:lnTo>
                  <a:lnTo>
                    <a:pt x="31280" y="28350"/>
                  </a:lnTo>
                  <a:lnTo>
                    <a:pt x="31171" y="25758"/>
                  </a:lnTo>
                  <a:lnTo>
                    <a:pt x="33766" y="25645"/>
                  </a:lnTo>
                  <a:close/>
                  <a:moveTo>
                    <a:pt x="31047" y="25761"/>
                  </a:moveTo>
                  <a:lnTo>
                    <a:pt x="31157" y="28357"/>
                  </a:lnTo>
                  <a:lnTo>
                    <a:pt x="28561" y="28466"/>
                  </a:lnTo>
                  <a:lnTo>
                    <a:pt x="28451" y="25870"/>
                  </a:lnTo>
                  <a:lnTo>
                    <a:pt x="31047" y="25761"/>
                  </a:lnTo>
                  <a:close/>
                  <a:moveTo>
                    <a:pt x="28327" y="25878"/>
                  </a:moveTo>
                  <a:lnTo>
                    <a:pt x="28437" y="28470"/>
                  </a:lnTo>
                  <a:lnTo>
                    <a:pt x="25842" y="28579"/>
                  </a:lnTo>
                  <a:lnTo>
                    <a:pt x="25732" y="25988"/>
                  </a:lnTo>
                  <a:lnTo>
                    <a:pt x="28327" y="25878"/>
                  </a:lnTo>
                  <a:close/>
                  <a:moveTo>
                    <a:pt x="25605" y="25991"/>
                  </a:moveTo>
                  <a:lnTo>
                    <a:pt x="25714" y="28587"/>
                  </a:lnTo>
                  <a:lnTo>
                    <a:pt x="23122" y="28696"/>
                  </a:lnTo>
                  <a:lnTo>
                    <a:pt x="23013" y="26101"/>
                  </a:lnTo>
                  <a:lnTo>
                    <a:pt x="25605" y="25991"/>
                  </a:lnTo>
                  <a:close/>
                  <a:moveTo>
                    <a:pt x="22885" y="26108"/>
                  </a:moveTo>
                  <a:lnTo>
                    <a:pt x="22994" y="28703"/>
                  </a:lnTo>
                  <a:lnTo>
                    <a:pt x="20403" y="28813"/>
                  </a:lnTo>
                  <a:lnTo>
                    <a:pt x="20290" y="26217"/>
                  </a:lnTo>
                  <a:lnTo>
                    <a:pt x="22885" y="26108"/>
                  </a:lnTo>
                  <a:close/>
                  <a:moveTo>
                    <a:pt x="20166" y="26220"/>
                  </a:moveTo>
                  <a:lnTo>
                    <a:pt x="20275" y="28816"/>
                  </a:lnTo>
                  <a:lnTo>
                    <a:pt x="17679" y="28925"/>
                  </a:lnTo>
                  <a:lnTo>
                    <a:pt x="17570" y="26334"/>
                  </a:lnTo>
                  <a:lnTo>
                    <a:pt x="20166" y="26220"/>
                  </a:lnTo>
                  <a:close/>
                  <a:moveTo>
                    <a:pt x="17447" y="26338"/>
                  </a:moveTo>
                  <a:lnTo>
                    <a:pt x="17556" y="28932"/>
                  </a:lnTo>
                  <a:lnTo>
                    <a:pt x="14960" y="29042"/>
                  </a:lnTo>
                  <a:lnTo>
                    <a:pt x="14851" y="26447"/>
                  </a:lnTo>
                  <a:lnTo>
                    <a:pt x="17447" y="26338"/>
                  </a:lnTo>
                  <a:close/>
                  <a:moveTo>
                    <a:pt x="14723" y="26454"/>
                  </a:moveTo>
                  <a:lnTo>
                    <a:pt x="14833" y="29046"/>
                  </a:lnTo>
                  <a:lnTo>
                    <a:pt x="12241" y="29159"/>
                  </a:lnTo>
                  <a:lnTo>
                    <a:pt x="12132" y="26563"/>
                  </a:lnTo>
                  <a:lnTo>
                    <a:pt x="14723" y="26454"/>
                  </a:lnTo>
                  <a:close/>
                  <a:moveTo>
                    <a:pt x="12004" y="26567"/>
                  </a:moveTo>
                  <a:lnTo>
                    <a:pt x="12114" y="29163"/>
                  </a:lnTo>
                  <a:lnTo>
                    <a:pt x="9521" y="29272"/>
                  </a:lnTo>
                  <a:lnTo>
                    <a:pt x="9409" y="26676"/>
                  </a:lnTo>
                  <a:lnTo>
                    <a:pt x="12004" y="26567"/>
                  </a:lnTo>
                  <a:close/>
                  <a:moveTo>
                    <a:pt x="9285" y="26684"/>
                  </a:moveTo>
                  <a:lnTo>
                    <a:pt x="9395" y="29279"/>
                  </a:lnTo>
                  <a:lnTo>
                    <a:pt x="6799" y="29388"/>
                  </a:lnTo>
                  <a:lnTo>
                    <a:pt x="6689" y="26793"/>
                  </a:lnTo>
                  <a:lnTo>
                    <a:pt x="9285" y="26684"/>
                  </a:lnTo>
                  <a:close/>
                  <a:moveTo>
                    <a:pt x="6565" y="26800"/>
                  </a:moveTo>
                  <a:lnTo>
                    <a:pt x="6675" y="29392"/>
                  </a:lnTo>
                  <a:lnTo>
                    <a:pt x="4080" y="29501"/>
                  </a:lnTo>
                  <a:lnTo>
                    <a:pt x="3970" y="26910"/>
                  </a:lnTo>
                  <a:lnTo>
                    <a:pt x="6565" y="26800"/>
                  </a:lnTo>
                  <a:close/>
                  <a:moveTo>
                    <a:pt x="3843" y="26913"/>
                  </a:moveTo>
                  <a:lnTo>
                    <a:pt x="3956" y="29509"/>
                  </a:lnTo>
                  <a:lnTo>
                    <a:pt x="1360" y="29618"/>
                  </a:lnTo>
                  <a:lnTo>
                    <a:pt x="1251" y="27023"/>
                  </a:lnTo>
                  <a:lnTo>
                    <a:pt x="3843" y="26913"/>
                  </a:lnTo>
                  <a:close/>
                  <a:moveTo>
                    <a:pt x="58365" y="27329"/>
                  </a:moveTo>
                  <a:lnTo>
                    <a:pt x="58419" y="28626"/>
                  </a:lnTo>
                  <a:lnTo>
                    <a:pt x="58474" y="29925"/>
                  </a:lnTo>
                  <a:lnTo>
                    <a:pt x="55878" y="30034"/>
                  </a:lnTo>
                  <a:lnTo>
                    <a:pt x="55823" y="28736"/>
                  </a:lnTo>
                  <a:lnTo>
                    <a:pt x="55769" y="27438"/>
                  </a:lnTo>
                  <a:lnTo>
                    <a:pt x="58365" y="27329"/>
                  </a:lnTo>
                  <a:close/>
                  <a:moveTo>
                    <a:pt x="55641" y="27445"/>
                  </a:moveTo>
                  <a:lnTo>
                    <a:pt x="55700" y="28743"/>
                  </a:lnTo>
                  <a:lnTo>
                    <a:pt x="55754" y="30037"/>
                  </a:lnTo>
                  <a:lnTo>
                    <a:pt x="53159" y="30150"/>
                  </a:lnTo>
                  <a:lnTo>
                    <a:pt x="53104" y="28853"/>
                  </a:lnTo>
                  <a:lnTo>
                    <a:pt x="53050" y="27555"/>
                  </a:lnTo>
                  <a:lnTo>
                    <a:pt x="55641" y="27445"/>
                  </a:lnTo>
                  <a:close/>
                  <a:moveTo>
                    <a:pt x="52922" y="27559"/>
                  </a:moveTo>
                  <a:lnTo>
                    <a:pt x="52976" y="28856"/>
                  </a:lnTo>
                  <a:lnTo>
                    <a:pt x="53031" y="30154"/>
                  </a:lnTo>
                  <a:lnTo>
                    <a:pt x="50439" y="30263"/>
                  </a:lnTo>
                  <a:lnTo>
                    <a:pt x="50385" y="28966"/>
                  </a:lnTo>
                  <a:lnTo>
                    <a:pt x="50330" y="27672"/>
                  </a:lnTo>
                  <a:lnTo>
                    <a:pt x="52922" y="27559"/>
                  </a:lnTo>
                  <a:close/>
                  <a:moveTo>
                    <a:pt x="50202" y="27675"/>
                  </a:moveTo>
                  <a:lnTo>
                    <a:pt x="50257" y="28973"/>
                  </a:lnTo>
                  <a:lnTo>
                    <a:pt x="50311" y="30271"/>
                  </a:lnTo>
                  <a:lnTo>
                    <a:pt x="47720" y="30380"/>
                  </a:lnTo>
                  <a:lnTo>
                    <a:pt x="47662" y="29082"/>
                  </a:lnTo>
                  <a:lnTo>
                    <a:pt x="47607" y="27785"/>
                  </a:lnTo>
                  <a:lnTo>
                    <a:pt x="50202" y="27675"/>
                  </a:lnTo>
                  <a:close/>
                  <a:moveTo>
                    <a:pt x="47483" y="27792"/>
                  </a:moveTo>
                  <a:lnTo>
                    <a:pt x="47538" y="29086"/>
                  </a:lnTo>
                  <a:lnTo>
                    <a:pt x="47592" y="30384"/>
                  </a:lnTo>
                  <a:lnTo>
                    <a:pt x="44997" y="30493"/>
                  </a:lnTo>
                  <a:lnTo>
                    <a:pt x="44943" y="29199"/>
                  </a:lnTo>
                  <a:lnTo>
                    <a:pt x="44887" y="27901"/>
                  </a:lnTo>
                  <a:lnTo>
                    <a:pt x="47483" y="27792"/>
                  </a:lnTo>
                  <a:close/>
                  <a:moveTo>
                    <a:pt x="44764" y="27904"/>
                  </a:moveTo>
                  <a:lnTo>
                    <a:pt x="44818" y="29203"/>
                  </a:lnTo>
                  <a:lnTo>
                    <a:pt x="44873" y="30500"/>
                  </a:lnTo>
                  <a:lnTo>
                    <a:pt x="42278" y="30610"/>
                  </a:lnTo>
                  <a:lnTo>
                    <a:pt x="42223" y="29312"/>
                  </a:lnTo>
                  <a:lnTo>
                    <a:pt x="42168" y="28014"/>
                  </a:lnTo>
                  <a:lnTo>
                    <a:pt x="44764" y="27904"/>
                  </a:lnTo>
                  <a:close/>
                  <a:moveTo>
                    <a:pt x="42041" y="28022"/>
                  </a:moveTo>
                  <a:lnTo>
                    <a:pt x="42096" y="29319"/>
                  </a:lnTo>
                  <a:lnTo>
                    <a:pt x="42150" y="30613"/>
                  </a:lnTo>
                  <a:lnTo>
                    <a:pt x="39559" y="30726"/>
                  </a:lnTo>
                  <a:lnTo>
                    <a:pt x="39504" y="29428"/>
                  </a:lnTo>
                  <a:lnTo>
                    <a:pt x="39449" y="28131"/>
                  </a:lnTo>
                  <a:lnTo>
                    <a:pt x="42041" y="28022"/>
                  </a:lnTo>
                  <a:close/>
                  <a:moveTo>
                    <a:pt x="39322" y="28135"/>
                  </a:moveTo>
                  <a:lnTo>
                    <a:pt x="39376" y="29432"/>
                  </a:lnTo>
                  <a:lnTo>
                    <a:pt x="39431" y="30730"/>
                  </a:lnTo>
                  <a:lnTo>
                    <a:pt x="36839" y="30840"/>
                  </a:lnTo>
                  <a:lnTo>
                    <a:pt x="36781" y="29541"/>
                  </a:lnTo>
                  <a:lnTo>
                    <a:pt x="36726" y="28247"/>
                  </a:lnTo>
                  <a:lnTo>
                    <a:pt x="39322" y="28135"/>
                  </a:lnTo>
                  <a:close/>
                  <a:moveTo>
                    <a:pt x="36603" y="28251"/>
                  </a:moveTo>
                  <a:lnTo>
                    <a:pt x="36657" y="29549"/>
                  </a:lnTo>
                  <a:lnTo>
                    <a:pt x="36712" y="30847"/>
                  </a:lnTo>
                  <a:lnTo>
                    <a:pt x="34116" y="30956"/>
                  </a:lnTo>
                  <a:lnTo>
                    <a:pt x="34061" y="29659"/>
                  </a:lnTo>
                  <a:lnTo>
                    <a:pt x="34007" y="28360"/>
                  </a:lnTo>
                  <a:lnTo>
                    <a:pt x="36603" y="28251"/>
                  </a:lnTo>
                  <a:close/>
                  <a:moveTo>
                    <a:pt x="33883" y="28368"/>
                  </a:moveTo>
                  <a:lnTo>
                    <a:pt x="33938" y="29666"/>
                  </a:lnTo>
                  <a:lnTo>
                    <a:pt x="33992" y="30959"/>
                  </a:lnTo>
                  <a:lnTo>
                    <a:pt x="31397" y="31069"/>
                  </a:lnTo>
                  <a:lnTo>
                    <a:pt x="31342" y="29775"/>
                  </a:lnTo>
                  <a:lnTo>
                    <a:pt x="31288" y="28478"/>
                  </a:lnTo>
                  <a:lnTo>
                    <a:pt x="33883" y="28368"/>
                  </a:lnTo>
                  <a:close/>
                  <a:moveTo>
                    <a:pt x="31160" y="28481"/>
                  </a:moveTo>
                  <a:lnTo>
                    <a:pt x="31214" y="29778"/>
                  </a:lnTo>
                  <a:lnTo>
                    <a:pt x="31273" y="31076"/>
                  </a:lnTo>
                  <a:lnTo>
                    <a:pt x="28677" y="31185"/>
                  </a:lnTo>
                  <a:lnTo>
                    <a:pt x="28623" y="29888"/>
                  </a:lnTo>
                  <a:lnTo>
                    <a:pt x="28568" y="28590"/>
                  </a:lnTo>
                  <a:lnTo>
                    <a:pt x="31160" y="28481"/>
                  </a:lnTo>
                  <a:close/>
                  <a:moveTo>
                    <a:pt x="28440" y="28597"/>
                  </a:moveTo>
                  <a:lnTo>
                    <a:pt x="28495" y="29895"/>
                  </a:lnTo>
                  <a:lnTo>
                    <a:pt x="28549" y="31193"/>
                  </a:lnTo>
                  <a:lnTo>
                    <a:pt x="25958" y="31302"/>
                  </a:lnTo>
                  <a:lnTo>
                    <a:pt x="25903" y="30004"/>
                  </a:lnTo>
                  <a:lnTo>
                    <a:pt x="25845" y="28707"/>
                  </a:lnTo>
                  <a:lnTo>
                    <a:pt x="28440" y="28597"/>
                  </a:lnTo>
                  <a:close/>
                  <a:moveTo>
                    <a:pt x="25721" y="28710"/>
                  </a:moveTo>
                  <a:lnTo>
                    <a:pt x="25776" y="30009"/>
                  </a:lnTo>
                  <a:lnTo>
                    <a:pt x="25830" y="31306"/>
                  </a:lnTo>
                  <a:lnTo>
                    <a:pt x="23235" y="31415"/>
                  </a:lnTo>
                  <a:lnTo>
                    <a:pt x="23180" y="30118"/>
                  </a:lnTo>
                  <a:lnTo>
                    <a:pt x="23125" y="28823"/>
                  </a:lnTo>
                  <a:lnTo>
                    <a:pt x="25721" y="28710"/>
                  </a:lnTo>
                  <a:close/>
                  <a:moveTo>
                    <a:pt x="23002" y="28827"/>
                  </a:moveTo>
                  <a:lnTo>
                    <a:pt x="23056" y="30125"/>
                  </a:lnTo>
                  <a:lnTo>
                    <a:pt x="23111" y="31422"/>
                  </a:lnTo>
                  <a:lnTo>
                    <a:pt x="20516" y="31532"/>
                  </a:lnTo>
                  <a:lnTo>
                    <a:pt x="20461" y="30234"/>
                  </a:lnTo>
                  <a:lnTo>
                    <a:pt x="20406" y="28937"/>
                  </a:lnTo>
                  <a:lnTo>
                    <a:pt x="23002" y="28827"/>
                  </a:lnTo>
                  <a:close/>
                  <a:moveTo>
                    <a:pt x="20279" y="28944"/>
                  </a:moveTo>
                  <a:lnTo>
                    <a:pt x="20334" y="30241"/>
                  </a:lnTo>
                  <a:lnTo>
                    <a:pt x="20391" y="31535"/>
                  </a:lnTo>
                  <a:lnTo>
                    <a:pt x="17797" y="31649"/>
                  </a:lnTo>
                  <a:lnTo>
                    <a:pt x="17742" y="30351"/>
                  </a:lnTo>
                  <a:lnTo>
                    <a:pt x="17687" y="29053"/>
                  </a:lnTo>
                  <a:lnTo>
                    <a:pt x="20279" y="28944"/>
                  </a:lnTo>
                  <a:close/>
                  <a:moveTo>
                    <a:pt x="17560" y="29057"/>
                  </a:moveTo>
                  <a:lnTo>
                    <a:pt x="17614" y="30354"/>
                  </a:lnTo>
                  <a:lnTo>
                    <a:pt x="17669" y="31652"/>
                  </a:lnTo>
                  <a:lnTo>
                    <a:pt x="15077" y="31762"/>
                  </a:lnTo>
                  <a:lnTo>
                    <a:pt x="15022" y="30463"/>
                  </a:lnTo>
                  <a:lnTo>
                    <a:pt x="14967" y="29166"/>
                  </a:lnTo>
                  <a:lnTo>
                    <a:pt x="17560" y="29057"/>
                  </a:lnTo>
                  <a:close/>
                  <a:moveTo>
                    <a:pt x="14841" y="29173"/>
                  </a:moveTo>
                  <a:lnTo>
                    <a:pt x="14895" y="30471"/>
                  </a:lnTo>
                  <a:lnTo>
                    <a:pt x="14950" y="31769"/>
                  </a:lnTo>
                  <a:lnTo>
                    <a:pt x="12354" y="31878"/>
                  </a:lnTo>
                  <a:lnTo>
                    <a:pt x="12299" y="30581"/>
                  </a:lnTo>
                  <a:lnTo>
                    <a:pt x="12245" y="29282"/>
                  </a:lnTo>
                  <a:lnTo>
                    <a:pt x="14841" y="29173"/>
                  </a:lnTo>
                  <a:close/>
                  <a:moveTo>
                    <a:pt x="12121" y="29290"/>
                  </a:moveTo>
                  <a:lnTo>
                    <a:pt x="12176" y="30584"/>
                  </a:lnTo>
                  <a:lnTo>
                    <a:pt x="12230" y="31882"/>
                  </a:lnTo>
                  <a:lnTo>
                    <a:pt x="9635" y="31991"/>
                  </a:lnTo>
                  <a:lnTo>
                    <a:pt x="9580" y="30697"/>
                  </a:lnTo>
                  <a:lnTo>
                    <a:pt x="9526" y="29400"/>
                  </a:lnTo>
                  <a:lnTo>
                    <a:pt x="12121" y="29290"/>
                  </a:lnTo>
                  <a:close/>
                  <a:moveTo>
                    <a:pt x="9398" y="29403"/>
                  </a:moveTo>
                  <a:lnTo>
                    <a:pt x="9456" y="30701"/>
                  </a:lnTo>
                  <a:lnTo>
                    <a:pt x="9511" y="31999"/>
                  </a:lnTo>
                  <a:lnTo>
                    <a:pt x="6915" y="32108"/>
                  </a:lnTo>
                  <a:lnTo>
                    <a:pt x="6861" y="30810"/>
                  </a:lnTo>
                  <a:lnTo>
                    <a:pt x="6806" y="29512"/>
                  </a:lnTo>
                  <a:lnTo>
                    <a:pt x="9398" y="29403"/>
                  </a:lnTo>
                  <a:close/>
                  <a:moveTo>
                    <a:pt x="6678" y="29519"/>
                  </a:moveTo>
                  <a:lnTo>
                    <a:pt x="6733" y="30818"/>
                  </a:lnTo>
                  <a:lnTo>
                    <a:pt x="6787" y="32112"/>
                  </a:lnTo>
                  <a:lnTo>
                    <a:pt x="4196" y="32225"/>
                  </a:lnTo>
                  <a:lnTo>
                    <a:pt x="4141" y="30927"/>
                  </a:lnTo>
                  <a:lnTo>
                    <a:pt x="4087" y="29629"/>
                  </a:lnTo>
                  <a:lnTo>
                    <a:pt x="6678" y="29519"/>
                  </a:lnTo>
                  <a:close/>
                  <a:moveTo>
                    <a:pt x="3959" y="29632"/>
                  </a:moveTo>
                  <a:lnTo>
                    <a:pt x="4014" y="30931"/>
                  </a:lnTo>
                  <a:lnTo>
                    <a:pt x="4068" y="32228"/>
                  </a:lnTo>
                  <a:lnTo>
                    <a:pt x="1473" y="32337"/>
                  </a:lnTo>
                  <a:lnTo>
                    <a:pt x="1418" y="31040"/>
                  </a:lnTo>
                  <a:lnTo>
                    <a:pt x="1363" y="29746"/>
                  </a:lnTo>
                  <a:lnTo>
                    <a:pt x="3959" y="29632"/>
                  </a:lnTo>
                  <a:close/>
                  <a:moveTo>
                    <a:pt x="58477" y="30048"/>
                  </a:moveTo>
                  <a:lnTo>
                    <a:pt x="58587" y="32644"/>
                  </a:lnTo>
                  <a:lnTo>
                    <a:pt x="55995" y="32753"/>
                  </a:lnTo>
                  <a:lnTo>
                    <a:pt x="55885" y="30162"/>
                  </a:lnTo>
                  <a:lnTo>
                    <a:pt x="58477" y="30048"/>
                  </a:lnTo>
                  <a:close/>
                  <a:moveTo>
                    <a:pt x="55757" y="30165"/>
                  </a:moveTo>
                  <a:lnTo>
                    <a:pt x="55867" y="32760"/>
                  </a:lnTo>
                  <a:lnTo>
                    <a:pt x="53275" y="32869"/>
                  </a:lnTo>
                  <a:lnTo>
                    <a:pt x="53163" y="30274"/>
                  </a:lnTo>
                  <a:lnTo>
                    <a:pt x="55757" y="30165"/>
                  </a:lnTo>
                  <a:close/>
                  <a:moveTo>
                    <a:pt x="53038" y="30281"/>
                  </a:moveTo>
                  <a:lnTo>
                    <a:pt x="53148" y="32874"/>
                  </a:lnTo>
                  <a:lnTo>
                    <a:pt x="50552" y="32983"/>
                  </a:lnTo>
                  <a:lnTo>
                    <a:pt x="50443" y="30391"/>
                  </a:lnTo>
                  <a:lnTo>
                    <a:pt x="53038" y="30281"/>
                  </a:lnTo>
                  <a:close/>
                  <a:moveTo>
                    <a:pt x="50319" y="30394"/>
                  </a:moveTo>
                  <a:lnTo>
                    <a:pt x="50429" y="32990"/>
                  </a:lnTo>
                  <a:lnTo>
                    <a:pt x="47833" y="33099"/>
                  </a:lnTo>
                  <a:lnTo>
                    <a:pt x="47724" y="30504"/>
                  </a:lnTo>
                  <a:lnTo>
                    <a:pt x="50319" y="30394"/>
                  </a:lnTo>
                  <a:close/>
                  <a:moveTo>
                    <a:pt x="47596" y="30512"/>
                  </a:moveTo>
                  <a:lnTo>
                    <a:pt x="47709" y="33106"/>
                  </a:lnTo>
                  <a:lnTo>
                    <a:pt x="45114" y="33216"/>
                  </a:lnTo>
                  <a:lnTo>
                    <a:pt x="45005" y="30621"/>
                  </a:lnTo>
                  <a:lnTo>
                    <a:pt x="47596" y="30512"/>
                  </a:lnTo>
                  <a:close/>
                  <a:moveTo>
                    <a:pt x="44877" y="30624"/>
                  </a:moveTo>
                  <a:lnTo>
                    <a:pt x="44986" y="33219"/>
                  </a:lnTo>
                  <a:lnTo>
                    <a:pt x="42394" y="33329"/>
                  </a:lnTo>
                  <a:lnTo>
                    <a:pt x="42281" y="30737"/>
                  </a:lnTo>
                  <a:lnTo>
                    <a:pt x="44877" y="30624"/>
                  </a:lnTo>
                  <a:close/>
                  <a:moveTo>
                    <a:pt x="42158" y="30741"/>
                  </a:moveTo>
                  <a:lnTo>
                    <a:pt x="42267" y="33336"/>
                  </a:lnTo>
                  <a:lnTo>
                    <a:pt x="39672" y="33446"/>
                  </a:lnTo>
                  <a:lnTo>
                    <a:pt x="39562" y="30850"/>
                  </a:lnTo>
                  <a:lnTo>
                    <a:pt x="42158" y="30741"/>
                  </a:lnTo>
                  <a:close/>
                  <a:moveTo>
                    <a:pt x="39438" y="30857"/>
                  </a:moveTo>
                  <a:lnTo>
                    <a:pt x="39547" y="33449"/>
                  </a:lnTo>
                  <a:lnTo>
                    <a:pt x="36952" y="33559"/>
                  </a:lnTo>
                  <a:lnTo>
                    <a:pt x="36843" y="30966"/>
                  </a:lnTo>
                  <a:lnTo>
                    <a:pt x="39438" y="30857"/>
                  </a:lnTo>
                  <a:close/>
                  <a:moveTo>
                    <a:pt x="36715" y="30971"/>
                  </a:moveTo>
                  <a:lnTo>
                    <a:pt x="36828" y="33566"/>
                  </a:lnTo>
                  <a:lnTo>
                    <a:pt x="34233" y="33675"/>
                  </a:lnTo>
                  <a:lnTo>
                    <a:pt x="34123" y="31080"/>
                  </a:lnTo>
                  <a:lnTo>
                    <a:pt x="36715" y="30971"/>
                  </a:lnTo>
                  <a:close/>
                  <a:moveTo>
                    <a:pt x="33995" y="31087"/>
                  </a:moveTo>
                  <a:lnTo>
                    <a:pt x="34105" y="33683"/>
                  </a:lnTo>
                  <a:lnTo>
                    <a:pt x="31513" y="33792"/>
                  </a:lnTo>
                  <a:lnTo>
                    <a:pt x="31404" y="31197"/>
                  </a:lnTo>
                  <a:lnTo>
                    <a:pt x="33995" y="31087"/>
                  </a:lnTo>
                  <a:close/>
                  <a:moveTo>
                    <a:pt x="31276" y="31204"/>
                  </a:moveTo>
                  <a:lnTo>
                    <a:pt x="31386" y="33796"/>
                  </a:lnTo>
                  <a:lnTo>
                    <a:pt x="28790" y="33905"/>
                  </a:lnTo>
                  <a:lnTo>
                    <a:pt x="28681" y="31313"/>
                  </a:lnTo>
                  <a:lnTo>
                    <a:pt x="31276" y="31204"/>
                  </a:lnTo>
                  <a:close/>
                  <a:moveTo>
                    <a:pt x="28557" y="31316"/>
                  </a:moveTo>
                  <a:lnTo>
                    <a:pt x="28667" y="33912"/>
                  </a:lnTo>
                  <a:lnTo>
                    <a:pt x="26071" y="34021"/>
                  </a:lnTo>
                  <a:lnTo>
                    <a:pt x="25962" y="31426"/>
                  </a:lnTo>
                  <a:lnTo>
                    <a:pt x="28557" y="31316"/>
                  </a:lnTo>
                  <a:close/>
                  <a:moveTo>
                    <a:pt x="25837" y="31434"/>
                  </a:moveTo>
                  <a:lnTo>
                    <a:pt x="25947" y="34025"/>
                  </a:lnTo>
                  <a:lnTo>
                    <a:pt x="23352" y="34138"/>
                  </a:lnTo>
                  <a:lnTo>
                    <a:pt x="23243" y="31543"/>
                  </a:lnTo>
                  <a:lnTo>
                    <a:pt x="25837" y="31434"/>
                  </a:lnTo>
                  <a:close/>
                  <a:moveTo>
                    <a:pt x="23115" y="31547"/>
                  </a:moveTo>
                  <a:lnTo>
                    <a:pt x="23224" y="34142"/>
                  </a:lnTo>
                  <a:lnTo>
                    <a:pt x="20632" y="34252"/>
                  </a:lnTo>
                  <a:lnTo>
                    <a:pt x="20523" y="31656"/>
                  </a:lnTo>
                  <a:lnTo>
                    <a:pt x="23115" y="31547"/>
                  </a:lnTo>
                  <a:close/>
                  <a:moveTo>
                    <a:pt x="20396" y="31663"/>
                  </a:moveTo>
                  <a:lnTo>
                    <a:pt x="20505" y="34259"/>
                  </a:lnTo>
                  <a:lnTo>
                    <a:pt x="17913" y="34368"/>
                  </a:lnTo>
                  <a:lnTo>
                    <a:pt x="17800" y="31772"/>
                  </a:lnTo>
                  <a:lnTo>
                    <a:pt x="20396" y="31663"/>
                  </a:lnTo>
                  <a:close/>
                  <a:moveTo>
                    <a:pt x="17676" y="31780"/>
                  </a:moveTo>
                  <a:lnTo>
                    <a:pt x="17785" y="34371"/>
                  </a:lnTo>
                  <a:lnTo>
                    <a:pt x="15190" y="34481"/>
                  </a:lnTo>
                  <a:lnTo>
                    <a:pt x="15081" y="31889"/>
                  </a:lnTo>
                  <a:lnTo>
                    <a:pt x="17676" y="31780"/>
                  </a:lnTo>
                  <a:close/>
                  <a:moveTo>
                    <a:pt x="14957" y="31893"/>
                  </a:moveTo>
                  <a:lnTo>
                    <a:pt x="15066" y="34488"/>
                  </a:lnTo>
                  <a:lnTo>
                    <a:pt x="12471" y="34597"/>
                  </a:lnTo>
                  <a:lnTo>
                    <a:pt x="12361" y="32002"/>
                  </a:lnTo>
                  <a:lnTo>
                    <a:pt x="14957" y="31893"/>
                  </a:lnTo>
                  <a:close/>
                  <a:moveTo>
                    <a:pt x="12233" y="32009"/>
                  </a:moveTo>
                  <a:lnTo>
                    <a:pt x="12343" y="34602"/>
                  </a:lnTo>
                  <a:lnTo>
                    <a:pt x="9751" y="34714"/>
                  </a:lnTo>
                  <a:lnTo>
                    <a:pt x="9642" y="32119"/>
                  </a:lnTo>
                  <a:lnTo>
                    <a:pt x="12233" y="32009"/>
                  </a:lnTo>
                  <a:close/>
                  <a:moveTo>
                    <a:pt x="9514" y="32122"/>
                  </a:moveTo>
                  <a:lnTo>
                    <a:pt x="9624" y="34718"/>
                  </a:lnTo>
                  <a:lnTo>
                    <a:pt x="7032" y="34827"/>
                  </a:lnTo>
                  <a:lnTo>
                    <a:pt x="6919" y="32235"/>
                  </a:lnTo>
                  <a:lnTo>
                    <a:pt x="9514" y="32122"/>
                  </a:lnTo>
                  <a:close/>
                  <a:moveTo>
                    <a:pt x="6795" y="32239"/>
                  </a:moveTo>
                  <a:lnTo>
                    <a:pt x="6905" y="34834"/>
                  </a:lnTo>
                  <a:lnTo>
                    <a:pt x="4309" y="34944"/>
                  </a:lnTo>
                  <a:lnTo>
                    <a:pt x="4200" y="32349"/>
                  </a:lnTo>
                  <a:lnTo>
                    <a:pt x="6795" y="32239"/>
                  </a:lnTo>
                  <a:close/>
                  <a:moveTo>
                    <a:pt x="4075" y="32356"/>
                  </a:moveTo>
                  <a:lnTo>
                    <a:pt x="4185" y="34947"/>
                  </a:lnTo>
                  <a:lnTo>
                    <a:pt x="1590" y="35056"/>
                  </a:lnTo>
                  <a:lnTo>
                    <a:pt x="1481" y="32465"/>
                  </a:lnTo>
                  <a:lnTo>
                    <a:pt x="4075" y="32356"/>
                  </a:lnTo>
                  <a:close/>
                  <a:moveTo>
                    <a:pt x="58594" y="32771"/>
                  </a:moveTo>
                  <a:lnTo>
                    <a:pt x="58703" y="35363"/>
                  </a:lnTo>
                  <a:lnTo>
                    <a:pt x="56107" y="35472"/>
                  </a:lnTo>
                  <a:lnTo>
                    <a:pt x="55998" y="32881"/>
                  </a:lnTo>
                  <a:lnTo>
                    <a:pt x="58594" y="32771"/>
                  </a:lnTo>
                  <a:close/>
                  <a:moveTo>
                    <a:pt x="55875" y="32884"/>
                  </a:moveTo>
                  <a:lnTo>
                    <a:pt x="55984" y="35480"/>
                  </a:lnTo>
                  <a:lnTo>
                    <a:pt x="53388" y="35589"/>
                  </a:lnTo>
                  <a:lnTo>
                    <a:pt x="53279" y="32994"/>
                  </a:lnTo>
                  <a:lnTo>
                    <a:pt x="55875" y="32884"/>
                  </a:lnTo>
                  <a:close/>
                  <a:moveTo>
                    <a:pt x="53151" y="33001"/>
                  </a:moveTo>
                  <a:lnTo>
                    <a:pt x="53264" y="35596"/>
                  </a:lnTo>
                  <a:lnTo>
                    <a:pt x="50669" y="35706"/>
                  </a:lnTo>
                  <a:lnTo>
                    <a:pt x="50560" y="33110"/>
                  </a:lnTo>
                  <a:lnTo>
                    <a:pt x="53151" y="33001"/>
                  </a:lnTo>
                  <a:close/>
                  <a:moveTo>
                    <a:pt x="50432" y="33114"/>
                  </a:moveTo>
                  <a:lnTo>
                    <a:pt x="50542" y="35709"/>
                  </a:lnTo>
                  <a:lnTo>
                    <a:pt x="47949" y="35818"/>
                  </a:lnTo>
                  <a:lnTo>
                    <a:pt x="47840" y="33227"/>
                  </a:lnTo>
                  <a:lnTo>
                    <a:pt x="50432" y="33114"/>
                  </a:lnTo>
                  <a:close/>
                  <a:moveTo>
                    <a:pt x="47713" y="33231"/>
                  </a:moveTo>
                  <a:lnTo>
                    <a:pt x="47823" y="35826"/>
                  </a:lnTo>
                  <a:lnTo>
                    <a:pt x="45227" y="35936"/>
                  </a:lnTo>
                  <a:lnTo>
                    <a:pt x="45117" y="33340"/>
                  </a:lnTo>
                  <a:lnTo>
                    <a:pt x="47713" y="33231"/>
                  </a:lnTo>
                  <a:close/>
                  <a:moveTo>
                    <a:pt x="44993" y="33347"/>
                  </a:moveTo>
                  <a:lnTo>
                    <a:pt x="45103" y="35939"/>
                  </a:lnTo>
                  <a:lnTo>
                    <a:pt x="42508" y="36049"/>
                  </a:lnTo>
                  <a:lnTo>
                    <a:pt x="42398" y="33456"/>
                  </a:lnTo>
                  <a:lnTo>
                    <a:pt x="44993" y="33347"/>
                  </a:lnTo>
                  <a:close/>
                  <a:moveTo>
                    <a:pt x="42274" y="33460"/>
                  </a:moveTo>
                  <a:lnTo>
                    <a:pt x="42384" y="36056"/>
                  </a:lnTo>
                  <a:lnTo>
                    <a:pt x="39788" y="36165"/>
                  </a:lnTo>
                  <a:lnTo>
                    <a:pt x="39679" y="33569"/>
                  </a:lnTo>
                  <a:lnTo>
                    <a:pt x="42274" y="33460"/>
                  </a:lnTo>
                  <a:close/>
                  <a:moveTo>
                    <a:pt x="39551" y="33577"/>
                  </a:moveTo>
                  <a:lnTo>
                    <a:pt x="39660" y="36172"/>
                  </a:lnTo>
                  <a:lnTo>
                    <a:pt x="37069" y="36281"/>
                  </a:lnTo>
                  <a:lnTo>
                    <a:pt x="36959" y="33686"/>
                  </a:lnTo>
                  <a:lnTo>
                    <a:pt x="39551" y="33577"/>
                  </a:lnTo>
                  <a:close/>
                  <a:moveTo>
                    <a:pt x="36832" y="33693"/>
                  </a:moveTo>
                  <a:lnTo>
                    <a:pt x="36941" y="36286"/>
                  </a:lnTo>
                  <a:lnTo>
                    <a:pt x="34350" y="36395"/>
                  </a:lnTo>
                  <a:lnTo>
                    <a:pt x="34236" y="33803"/>
                  </a:lnTo>
                  <a:lnTo>
                    <a:pt x="36832" y="33693"/>
                  </a:lnTo>
                  <a:close/>
                  <a:moveTo>
                    <a:pt x="34113" y="33806"/>
                  </a:moveTo>
                  <a:lnTo>
                    <a:pt x="34222" y="36402"/>
                  </a:lnTo>
                  <a:lnTo>
                    <a:pt x="31626" y="36511"/>
                  </a:lnTo>
                  <a:lnTo>
                    <a:pt x="31517" y="33916"/>
                  </a:lnTo>
                  <a:lnTo>
                    <a:pt x="34113" y="33806"/>
                  </a:lnTo>
                  <a:close/>
                  <a:moveTo>
                    <a:pt x="31393" y="33923"/>
                  </a:moveTo>
                  <a:lnTo>
                    <a:pt x="31502" y="36515"/>
                  </a:lnTo>
                  <a:lnTo>
                    <a:pt x="28907" y="36628"/>
                  </a:lnTo>
                  <a:lnTo>
                    <a:pt x="28798" y="34033"/>
                  </a:lnTo>
                  <a:lnTo>
                    <a:pt x="31393" y="33923"/>
                  </a:lnTo>
                  <a:close/>
                  <a:moveTo>
                    <a:pt x="28670" y="34036"/>
                  </a:moveTo>
                  <a:lnTo>
                    <a:pt x="28783" y="36631"/>
                  </a:lnTo>
                  <a:lnTo>
                    <a:pt x="26187" y="36741"/>
                  </a:lnTo>
                  <a:lnTo>
                    <a:pt x="26078" y="34149"/>
                  </a:lnTo>
                  <a:lnTo>
                    <a:pt x="28670" y="34036"/>
                  </a:lnTo>
                  <a:close/>
                  <a:moveTo>
                    <a:pt x="25951" y="34153"/>
                  </a:moveTo>
                  <a:lnTo>
                    <a:pt x="26061" y="36748"/>
                  </a:lnTo>
                  <a:lnTo>
                    <a:pt x="23468" y="36858"/>
                  </a:lnTo>
                  <a:lnTo>
                    <a:pt x="23355" y="34262"/>
                  </a:lnTo>
                  <a:lnTo>
                    <a:pt x="25951" y="34153"/>
                  </a:lnTo>
                  <a:close/>
                  <a:moveTo>
                    <a:pt x="23231" y="34269"/>
                  </a:moveTo>
                  <a:lnTo>
                    <a:pt x="23341" y="36861"/>
                  </a:lnTo>
                  <a:lnTo>
                    <a:pt x="20746" y="36971"/>
                  </a:lnTo>
                  <a:lnTo>
                    <a:pt x="20636" y="34378"/>
                  </a:lnTo>
                  <a:lnTo>
                    <a:pt x="23231" y="34269"/>
                  </a:lnTo>
                  <a:close/>
                  <a:moveTo>
                    <a:pt x="20512" y="34383"/>
                  </a:moveTo>
                  <a:lnTo>
                    <a:pt x="20622" y="36978"/>
                  </a:lnTo>
                  <a:lnTo>
                    <a:pt x="18026" y="37087"/>
                  </a:lnTo>
                  <a:lnTo>
                    <a:pt x="17916" y="34492"/>
                  </a:lnTo>
                  <a:lnTo>
                    <a:pt x="20512" y="34383"/>
                  </a:lnTo>
                  <a:close/>
                  <a:moveTo>
                    <a:pt x="17789" y="34499"/>
                  </a:moveTo>
                  <a:lnTo>
                    <a:pt x="17902" y="37090"/>
                  </a:lnTo>
                  <a:lnTo>
                    <a:pt x="15307" y="37204"/>
                  </a:lnTo>
                  <a:lnTo>
                    <a:pt x="15197" y="34609"/>
                  </a:lnTo>
                  <a:lnTo>
                    <a:pt x="17789" y="34499"/>
                  </a:lnTo>
                  <a:close/>
                  <a:moveTo>
                    <a:pt x="15070" y="34612"/>
                  </a:moveTo>
                  <a:lnTo>
                    <a:pt x="15179" y="37208"/>
                  </a:lnTo>
                  <a:lnTo>
                    <a:pt x="12588" y="37317"/>
                  </a:lnTo>
                  <a:lnTo>
                    <a:pt x="12474" y="34725"/>
                  </a:lnTo>
                  <a:lnTo>
                    <a:pt x="15070" y="34612"/>
                  </a:lnTo>
                  <a:close/>
                  <a:moveTo>
                    <a:pt x="12351" y="34728"/>
                  </a:moveTo>
                  <a:lnTo>
                    <a:pt x="12460" y="37324"/>
                  </a:lnTo>
                  <a:lnTo>
                    <a:pt x="9864" y="37433"/>
                  </a:lnTo>
                  <a:lnTo>
                    <a:pt x="9755" y="34838"/>
                  </a:lnTo>
                  <a:lnTo>
                    <a:pt x="12351" y="34728"/>
                  </a:lnTo>
                  <a:close/>
                  <a:moveTo>
                    <a:pt x="9631" y="34846"/>
                  </a:moveTo>
                  <a:lnTo>
                    <a:pt x="9740" y="37437"/>
                  </a:lnTo>
                  <a:lnTo>
                    <a:pt x="7145" y="37546"/>
                  </a:lnTo>
                  <a:lnTo>
                    <a:pt x="7036" y="34955"/>
                  </a:lnTo>
                  <a:lnTo>
                    <a:pt x="9631" y="34846"/>
                  </a:lnTo>
                  <a:close/>
                  <a:moveTo>
                    <a:pt x="6908" y="34958"/>
                  </a:moveTo>
                  <a:lnTo>
                    <a:pt x="7021" y="37554"/>
                  </a:lnTo>
                  <a:lnTo>
                    <a:pt x="4425" y="37663"/>
                  </a:lnTo>
                  <a:lnTo>
                    <a:pt x="4316" y="35068"/>
                  </a:lnTo>
                  <a:lnTo>
                    <a:pt x="6908" y="34958"/>
                  </a:lnTo>
                  <a:close/>
                  <a:moveTo>
                    <a:pt x="4189" y="35075"/>
                  </a:moveTo>
                  <a:lnTo>
                    <a:pt x="4299" y="37670"/>
                  </a:lnTo>
                  <a:lnTo>
                    <a:pt x="1706" y="37780"/>
                  </a:lnTo>
                  <a:lnTo>
                    <a:pt x="1597" y="35184"/>
                  </a:lnTo>
                  <a:lnTo>
                    <a:pt x="4189" y="35075"/>
                  </a:lnTo>
                  <a:close/>
                  <a:moveTo>
                    <a:pt x="58710" y="35490"/>
                  </a:moveTo>
                  <a:lnTo>
                    <a:pt x="58819" y="38086"/>
                  </a:lnTo>
                  <a:lnTo>
                    <a:pt x="56225" y="38195"/>
                  </a:lnTo>
                  <a:lnTo>
                    <a:pt x="56115" y="35600"/>
                  </a:lnTo>
                  <a:lnTo>
                    <a:pt x="58710" y="35490"/>
                  </a:lnTo>
                  <a:close/>
                  <a:moveTo>
                    <a:pt x="55988" y="35603"/>
                  </a:moveTo>
                  <a:lnTo>
                    <a:pt x="56097" y="38199"/>
                  </a:lnTo>
                  <a:lnTo>
                    <a:pt x="53505" y="38308"/>
                  </a:lnTo>
                  <a:lnTo>
                    <a:pt x="53395" y="35717"/>
                  </a:lnTo>
                  <a:lnTo>
                    <a:pt x="55988" y="35603"/>
                  </a:lnTo>
                  <a:close/>
                  <a:moveTo>
                    <a:pt x="53268" y="35720"/>
                  </a:moveTo>
                  <a:lnTo>
                    <a:pt x="53378" y="38315"/>
                  </a:lnTo>
                  <a:lnTo>
                    <a:pt x="50786" y="38425"/>
                  </a:lnTo>
                  <a:lnTo>
                    <a:pt x="50673" y="35830"/>
                  </a:lnTo>
                  <a:lnTo>
                    <a:pt x="53268" y="35720"/>
                  </a:lnTo>
                  <a:close/>
                  <a:moveTo>
                    <a:pt x="50549" y="35837"/>
                  </a:moveTo>
                  <a:lnTo>
                    <a:pt x="50658" y="38429"/>
                  </a:lnTo>
                  <a:lnTo>
                    <a:pt x="48063" y="38538"/>
                  </a:lnTo>
                  <a:lnTo>
                    <a:pt x="47954" y="35946"/>
                  </a:lnTo>
                  <a:lnTo>
                    <a:pt x="50549" y="35837"/>
                  </a:lnTo>
                  <a:close/>
                  <a:moveTo>
                    <a:pt x="47830" y="35950"/>
                  </a:moveTo>
                  <a:lnTo>
                    <a:pt x="47939" y="38545"/>
                  </a:lnTo>
                  <a:lnTo>
                    <a:pt x="45343" y="38655"/>
                  </a:lnTo>
                  <a:lnTo>
                    <a:pt x="45234" y="36059"/>
                  </a:lnTo>
                  <a:lnTo>
                    <a:pt x="47830" y="35950"/>
                  </a:lnTo>
                  <a:close/>
                  <a:moveTo>
                    <a:pt x="45106" y="36067"/>
                  </a:moveTo>
                  <a:lnTo>
                    <a:pt x="45220" y="38662"/>
                  </a:lnTo>
                  <a:lnTo>
                    <a:pt x="42624" y="38771"/>
                  </a:lnTo>
                  <a:lnTo>
                    <a:pt x="42515" y="36176"/>
                  </a:lnTo>
                  <a:lnTo>
                    <a:pt x="45106" y="36067"/>
                  </a:lnTo>
                  <a:close/>
                  <a:moveTo>
                    <a:pt x="42387" y="36183"/>
                  </a:moveTo>
                  <a:lnTo>
                    <a:pt x="42496" y="38775"/>
                  </a:lnTo>
                  <a:lnTo>
                    <a:pt x="39905" y="38884"/>
                  </a:lnTo>
                  <a:lnTo>
                    <a:pt x="39791" y="36293"/>
                  </a:lnTo>
                  <a:lnTo>
                    <a:pt x="42387" y="36183"/>
                  </a:lnTo>
                  <a:close/>
                  <a:moveTo>
                    <a:pt x="39668" y="36296"/>
                  </a:moveTo>
                  <a:lnTo>
                    <a:pt x="39777" y="38892"/>
                  </a:lnTo>
                  <a:lnTo>
                    <a:pt x="37182" y="39001"/>
                  </a:lnTo>
                  <a:lnTo>
                    <a:pt x="37072" y="36405"/>
                  </a:lnTo>
                  <a:lnTo>
                    <a:pt x="39668" y="36296"/>
                  </a:lnTo>
                  <a:close/>
                  <a:moveTo>
                    <a:pt x="36948" y="36412"/>
                  </a:moveTo>
                  <a:lnTo>
                    <a:pt x="37057" y="39005"/>
                  </a:lnTo>
                  <a:lnTo>
                    <a:pt x="34463" y="39118"/>
                  </a:lnTo>
                  <a:lnTo>
                    <a:pt x="34353" y="36522"/>
                  </a:lnTo>
                  <a:lnTo>
                    <a:pt x="36948" y="36412"/>
                  </a:lnTo>
                  <a:close/>
                  <a:moveTo>
                    <a:pt x="34226" y="36526"/>
                  </a:moveTo>
                  <a:lnTo>
                    <a:pt x="34338" y="39121"/>
                  </a:lnTo>
                  <a:lnTo>
                    <a:pt x="31743" y="39230"/>
                  </a:lnTo>
                  <a:lnTo>
                    <a:pt x="31633" y="36639"/>
                  </a:lnTo>
                  <a:lnTo>
                    <a:pt x="34226" y="36526"/>
                  </a:lnTo>
                  <a:close/>
                  <a:moveTo>
                    <a:pt x="31506" y="36643"/>
                  </a:moveTo>
                  <a:lnTo>
                    <a:pt x="31616" y="39238"/>
                  </a:lnTo>
                  <a:lnTo>
                    <a:pt x="29024" y="39348"/>
                  </a:lnTo>
                  <a:lnTo>
                    <a:pt x="28914" y="36752"/>
                  </a:lnTo>
                  <a:lnTo>
                    <a:pt x="31506" y="36643"/>
                  </a:lnTo>
                  <a:close/>
                  <a:moveTo>
                    <a:pt x="28787" y="36759"/>
                  </a:moveTo>
                  <a:lnTo>
                    <a:pt x="28896" y="39351"/>
                  </a:lnTo>
                  <a:lnTo>
                    <a:pt x="26301" y="39460"/>
                  </a:lnTo>
                  <a:lnTo>
                    <a:pt x="26192" y="36868"/>
                  </a:lnTo>
                  <a:lnTo>
                    <a:pt x="28787" y="36759"/>
                  </a:lnTo>
                  <a:close/>
                  <a:moveTo>
                    <a:pt x="26068" y="36872"/>
                  </a:moveTo>
                  <a:lnTo>
                    <a:pt x="26177" y="39467"/>
                  </a:lnTo>
                  <a:lnTo>
                    <a:pt x="23581" y="39577"/>
                  </a:lnTo>
                  <a:lnTo>
                    <a:pt x="23472" y="36981"/>
                  </a:lnTo>
                  <a:lnTo>
                    <a:pt x="26068" y="36872"/>
                  </a:lnTo>
                  <a:close/>
                  <a:moveTo>
                    <a:pt x="23344" y="36989"/>
                  </a:moveTo>
                  <a:lnTo>
                    <a:pt x="23458" y="39580"/>
                  </a:lnTo>
                  <a:lnTo>
                    <a:pt x="20862" y="39693"/>
                  </a:lnTo>
                  <a:lnTo>
                    <a:pt x="20753" y="37098"/>
                  </a:lnTo>
                  <a:lnTo>
                    <a:pt x="23344" y="36989"/>
                  </a:lnTo>
                  <a:close/>
                  <a:moveTo>
                    <a:pt x="20625" y="37102"/>
                  </a:moveTo>
                  <a:lnTo>
                    <a:pt x="20734" y="39698"/>
                  </a:lnTo>
                  <a:lnTo>
                    <a:pt x="18143" y="39807"/>
                  </a:lnTo>
                  <a:lnTo>
                    <a:pt x="18034" y="37215"/>
                  </a:lnTo>
                  <a:lnTo>
                    <a:pt x="20625" y="37102"/>
                  </a:lnTo>
                  <a:close/>
                  <a:moveTo>
                    <a:pt x="17906" y="37218"/>
                  </a:moveTo>
                  <a:lnTo>
                    <a:pt x="18015" y="39814"/>
                  </a:lnTo>
                  <a:lnTo>
                    <a:pt x="15420" y="39923"/>
                  </a:lnTo>
                  <a:lnTo>
                    <a:pt x="15310" y="37328"/>
                  </a:lnTo>
                  <a:lnTo>
                    <a:pt x="17906" y="37218"/>
                  </a:lnTo>
                  <a:close/>
                  <a:moveTo>
                    <a:pt x="15186" y="37335"/>
                  </a:moveTo>
                  <a:lnTo>
                    <a:pt x="15295" y="39927"/>
                  </a:lnTo>
                  <a:lnTo>
                    <a:pt x="12701" y="40036"/>
                  </a:lnTo>
                  <a:lnTo>
                    <a:pt x="12591" y="37445"/>
                  </a:lnTo>
                  <a:lnTo>
                    <a:pt x="15186" y="37335"/>
                  </a:lnTo>
                  <a:close/>
                  <a:moveTo>
                    <a:pt x="12467" y="37448"/>
                  </a:moveTo>
                  <a:lnTo>
                    <a:pt x="12576" y="40043"/>
                  </a:lnTo>
                  <a:lnTo>
                    <a:pt x="9981" y="40152"/>
                  </a:lnTo>
                  <a:lnTo>
                    <a:pt x="9871" y="37558"/>
                  </a:lnTo>
                  <a:lnTo>
                    <a:pt x="12467" y="37448"/>
                  </a:lnTo>
                  <a:close/>
                  <a:moveTo>
                    <a:pt x="9744" y="37565"/>
                  </a:moveTo>
                  <a:lnTo>
                    <a:pt x="9854" y="40160"/>
                  </a:lnTo>
                  <a:lnTo>
                    <a:pt x="7262" y="40270"/>
                  </a:lnTo>
                  <a:lnTo>
                    <a:pt x="7152" y="37674"/>
                  </a:lnTo>
                  <a:lnTo>
                    <a:pt x="9744" y="37565"/>
                  </a:lnTo>
                  <a:close/>
                  <a:moveTo>
                    <a:pt x="7025" y="37677"/>
                  </a:moveTo>
                  <a:lnTo>
                    <a:pt x="7134" y="40273"/>
                  </a:lnTo>
                  <a:lnTo>
                    <a:pt x="4543" y="40383"/>
                  </a:lnTo>
                  <a:lnTo>
                    <a:pt x="4430" y="37790"/>
                  </a:lnTo>
                  <a:lnTo>
                    <a:pt x="7025" y="37677"/>
                  </a:lnTo>
                  <a:close/>
                  <a:moveTo>
                    <a:pt x="4306" y="37795"/>
                  </a:moveTo>
                  <a:lnTo>
                    <a:pt x="4415" y="40390"/>
                  </a:lnTo>
                  <a:lnTo>
                    <a:pt x="1819" y="40499"/>
                  </a:lnTo>
                  <a:lnTo>
                    <a:pt x="1710" y="37904"/>
                  </a:lnTo>
                  <a:lnTo>
                    <a:pt x="4306" y="37795"/>
                  </a:lnTo>
                  <a:close/>
                  <a:moveTo>
                    <a:pt x="58824" y="38210"/>
                  </a:moveTo>
                  <a:lnTo>
                    <a:pt x="58933" y="40805"/>
                  </a:lnTo>
                  <a:lnTo>
                    <a:pt x="56341" y="40914"/>
                  </a:lnTo>
                  <a:lnTo>
                    <a:pt x="56232" y="38320"/>
                  </a:lnTo>
                  <a:lnTo>
                    <a:pt x="58824" y="38210"/>
                  </a:lnTo>
                  <a:close/>
                  <a:moveTo>
                    <a:pt x="56104" y="38327"/>
                  </a:moveTo>
                  <a:lnTo>
                    <a:pt x="56213" y="40918"/>
                  </a:lnTo>
                  <a:lnTo>
                    <a:pt x="53618" y="41032"/>
                  </a:lnTo>
                  <a:lnTo>
                    <a:pt x="53509" y="38436"/>
                  </a:lnTo>
                  <a:lnTo>
                    <a:pt x="56104" y="38327"/>
                  </a:lnTo>
                  <a:close/>
                  <a:moveTo>
                    <a:pt x="53385" y="38439"/>
                  </a:moveTo>
                  <a:lnTo>
                    <a:pt x="53494" y="41035"/>
                  </a:lnTo>
                  <a:lnTo>
                    <a:pt x="50899" y="41145"/>
                  </a:lnTo>
                  <a:lnTo>
                    <a:pt x="50789" y="38549"/>
                  </a:lnTo>
                  <a:lnTo>
                    <a:pt x="53385" y="38439"/>
                  </a:lnTo>
                  <a:close/>
                  <a:moveTo>
                    <a:pt x="50661" y="38556"/>
                  </a:moveTo>
                  <a:lnTo>
                    <a:pt x="50775" y="41152"/>
                  </a:lnTo>
                  <a:lnTo>
                    <a:pt x="48179" y="41261"/>
                  </a:lnTo>
                  <a:lnTo>
                    <a:pt x="48070" y="38665"/>
                  </a:lnTo>
                  <a:lnTo>
                    <a:pt x="50661" y="38556"/>
                  </a:lnTo>
                  <a:close/>
                  <a:moveTo>
                    <a:pt x="47942" y="38673"/>
                  </a:moveTo>
                  <a:lnTo>
                    <a:pt x="48052" y="41264"/>
                  </a:lnTo>
                  <a:lnTo>
                    <a:pt x="45460" y="41374"/>
                  </a:lnTo>
                  <a:lnTo>
                    <a:pt x="45351" y="38782"/>
                  </a:lnTo>
                  <a:lnTo>
                    <a:pt x="47942" y="38673"/>
                  </a:lnTo>
                  <a:close/>
                  <a:moveTo>
                    <a:pt x="45223" y="38786"/>
                  </a:moveTo>
                  <a:lnTo>
                    <a:pt x="45333" y="41382"/>
                  </a:lnTo>
                  <a:lnTo>
                    <a:pt x="42737" y="41491"/>
                  </a:lnTo>
                  <a:lnTo>
                    <a:pt x="42628" y="38895"/>
                  </a:lnTo>
                  <a:lnTo>
                    <a:pt x="45223" y="38786"/>
                  </a:lnTo>
                  <a:close/>
                  <a:moveTo>
                    <a:pt x="42503" y="38902"/>
                  </a:moveTo>
                  <a:lnTo>
                    <a:pt x="42613" y="41494"/>
                  </a:lnTo>
                  <a:lnTo>
                    <a:pt x="40018" y="41607"/>
                  </a:lnTo>
                  <a:lnTo>
                    <a:pt x="39909" y="39012"/>
                  </a:lnTo>
                  <a:lnTo>
                    <a:pt x="42503" y="38902"/>
                  </a:lnTo>
                  <a:close/>
                  <a:moveTo>
                    <a:pt x="39784" y="39015"/>
                  </a:moveTo>
                  <a:lnTo>
                    <a:pt x="39894" y="41611"/>
                  </a:lnTo>
                  <a:lnTo>
                    <a:pt x="37298" y="41720"/>
                  </a:lnTo>
                  <a:lnTo>
                    <a:pt x="37189" y="39129"/>
                  </a:lnTo>
                  <a:lnTo>
                    <a:pt x="39784" y="39015"/>
                  </a:lnTo>
                  <a:close/>
                  <a:moveTo>
                    <a:pt x="37062" y="39132"/>
                  </a:moveTo>
                  <a:lnTo>
                    <a:pt x="37171" y="41727"/>
                  </a:lnTo>
                  <a:lnTo>
                    <a:pt x="34579" y="41837"/>
                  </a:lnTo>
                  <a:lnTo>
                    <a:pt x="34470" y="39242"/>
                  </a:lnTo>
                  <a:lnTo>
                    <a:pt x="37062" y="39132"/>
                  </a:lnTo>
                  <a:close/>
                  <a:moveTo>
                    <a:pt x="34342" y="39249"/>
                  </a:moveTo>
                  <a:lnTo>
                    <a:pt x="34451" y="41841"/>
                  </a:lnTo>
                  <a:lnTo>
                    <a:pt x="31860" y="41950"/>
                  </a:lnTo>
                  <a:lnTo>
                    <a:pt x="31747" y="39358"/>
                  </a:lnTo>
                  <a:lnTo>
                    <a:pt x="34342" y="39249"/>
                  </a:lnTo>
                  <a:close/>
                  <a:moveTo>
                    <a:pt x="31623" y="39362"/>
                  </a:moveTo>
                  <a:lnTo>
                    <a:pt x="31732" y="41957"/>
                  </a:lnTo>
                  <a:lnTo>
                    <a:pt x="29137" y="42067"/>
                  </a:lnTo>
                  <a:lnTo>
                    <a:pt x="29027" y="39471"/>
                  </a:lnTo>
                  <a:lnTo>
                    <a:pt x="31623" y="39362"/>
                  </a:lnTo>
                  <a:close/>
                  <a:moveTo>
                    <a:pt x="28904" y="39479"/>
                  </a:moveTo>
                  <a:lnTo>
                    <a:pt x="29013" y="42070"/>
                  </a:lnTo>
                  <a:lnTo>
                    <a:pt x="26417" y="42183"/>
                  </a:lnTo>
                  <a:lnTo>
                    <a:pt x="26308" y="39588"/>
                  </a:lnTo>
                  <a:lnTo>
                    <a:pt x="28904" y="39479"/>
                  </a:lnTo>
                  <a:close/>
                  <a:moveTo>
                    <a:pt x="26180" y="39592"/>
                  </a:moveTo>
                  <a:lnTo>
                    <a:pt x="26290" y="42187"/>
                  </a:lnTo>
                  <a:lnTo>
                    <a:pt x="23698" y="42296"/>
                  </a:lnTo>
                  <a:lnTo>
                    <a:pt x="23589" y="39705"/>
                  </a:lnTo>
                  <a:lnTo>
                    <a:pt x="26180" y="39592"/>
                  </a:lnTo>
                  <a:close/>
                  <a:moveTo>
                    <a:pt x="23461" y="39708"/>
                  </a:moveTo>
                  <a:lnTo>
                    <a:pt x="23571" y="42304"/>
                  </a:lnTo>
                  <a:lnTo>
                    <a:pt x="20978" y="42413"/>
                  </a:lnTo>
                  <a:lnTo>
                    <a:pt x="20866" y="39817"/>
                  </a:lnTo>
                  <a:lnTo>
                    <a:pt x="23461" y="39708"/>
                  </a:lnTo>
                  <a:close/>
                  <a:moveTo>
                    <a:pt x="20741" y="39824"/>
                  </a:moveTo>
                  <a:lnTo>
                    <a:pt x="20851" y="42417"/>
                  </a:lnTo>
                  <a:lnTo>
                    <a:pt x="18256" y="42526"/>
                  </a:lnTo>
                  <a:lnTo>
                    <a:pt x="18147" y="39934"/>
                  </a:lnTo>
                  <a:lnTo>
                    <a:pt x="20741" y="39824"/>
                  </a:lnTo>
                  <a:close/>
                  <a:moveTo>
                    <a:pt x="18022" y="39938"/>
                  </a:moveTo>
                  <a:lnTo>
                    <a:pt x="18132" y="42533"/>
                  </a:lnTo>
                  <a:lnTo>
                    <a:pt x="15536" y="42642"/>
                  </a:lnTo>
                  <a:lnTo>
                    <a:pt x="15427" y="40047"/>
                  </a:lnTo>
                  <a:lnTo>
                    <a:pt x="18022" y="39938"/>
                  </a:lnTo>
                  <a:close/>
                  <a:moveTo>
                    <a:pt x="15300" y="40054"/>
                  </a:moveTo>
                  <a:lnTo>
                    <a:pt x="15413" y="42650"/>
                  </a:lnTo>
                  <a:lnTo>
                    <a:pt x="12817" y="42760"/>
                  </a:lnTo>
                  <a:lnTo>
                    <a:pt x="12708" y="40164"/>
                  </a:lnTo>
                  <a:lnTo>
                    <a:pt x="15300" y="40054"/>
                  </a:lnTo>
                  <a:close/>
                  <a:moveTo>
                    <a:pt x="12580" y="40171"/>
                  </a:moveTo>
                  <a:lnTo>
                    <a:pt x="12689" y="42763"/>
                  </a:lnTo>
                  <a:lnTo>
                    <a:pt x="10098" y="42872"/>
                  </a:lnTo>
                  <a:lnTo>
                    <a:pt x="9985" y="40280"/>
                  </a:lnTo>
                  <a:lnTo>
                    <a:pt x="12580" y="40171"/>
                  </a:lnTo>
                  <a:close/>
                  <a:moveTo>
                    <a:pt x="9861" y="40284"/>
                  </a:moveTo>
                  <a:lnTo>
                    <a:pt x="9970" y="42879"/>
                  </a:lnTo>
                  <a:lnTo>
                    <a:pt x="7374" y="42989"/>
                  </a:lnTo>
                  <a:lnTo>
                    <a:pt x="7265" y="40393"/>
                  </a:lnTo>
                  <a:lnTo>
                    <a:pt x="9861" y="40284"/>
                  </a:lnTo>
                  <a:close/>
                  <a:moveTo>
                    <a:pt x="7142" y="40401"/>
                  </a:moveTo>
                  <a:lnTo>
                    <a:pt x="7251" y="42992"/>
                  </a:lnTo>
                  <a:lnTo>
                    <a:pt x="4655" y="43105"/>
                  </a:lnTo>
                  <a:lnTo>
                    <a:pt x="4546" y="40510"/>
                  </a:lnTo>
                  <a:lnTo>
                    <a:pt x="7142" y="40401"/>
                  </a:lnTo>
                  <a:close/>
                  <a:moveTo>
                    <a:pt x="4418" y="40514"/>
                  </a:moveTo>
                  <a:lnTo>
                    <a:pt x="4531" y="43109"/>
                  </a:lnTo>
                  <a:lnTo>
                    <a:pt x="1936" y="43219"/>
                  </a:lnTo>
                  <a:lnTo>
                    <a:pt x="1827" y="40623"/>
                  </a:lnTo>
                  <a:lnTo>
                    <a:pt x="4418" y="40514"/>
                  </a:lnTo>
                  <a:close/>
                  <a:moveTo>
                    <a:pt x="58940" y="40929"/>
                  </a:moveTo>
                  <a:lnTo>
                    <a:pt x="59050" y="43525"/>
                  </a:lnTo>
                  <a:lnTo>
                    <a:pt x="56454" y="43634"/>
                  </a:lnTo>
                  <a:lnTo>
                    <a:pt x="56344" y="41039"/>
                  </a:lnTo>
                  <a:lnTo>
                    <a:pt x="58940" y="40929"/>
                  </a:lnTo>
                  <a:close/>
                  <a:moveTo>
                    <a:pt x="56221" y="41046"/>
                  </a:moveTo>
                  <a:lnTo>
                    <a:pt x="56330" y="43641"/>
                  </a:lnTo>
                  <a:lnTo>
                    <a:pt x="53735" y="43751"/>
                  </a:lnTo>
                  <a:lnTo>
                    <a:pt x="53625" y="41155"/>
                  </a:lnTo>
                  <a:lnTo>
                    <a:pt x="56221" y="41046"/>
                  </a:lnTo>
                  <a:close/>
                  <a:moveTo>
                    <a:pt x="53498" y="41163"/>
                  </a:moveTo>
                  <a:lnTo>
                    <a:pt x="53607" y="43754"/>
                  </a:lnTo>
                  <a:lnTo>
                    <a:pt x="51016" y="43864"/>
                  </a:lnTo>
                  <a:lnTo>
                    <a:pt x="50906" y="41272"/>
                  </a:lnTo>
                  <a:lnTo>
                    <a:pt x="53498" y="41163"/>
                  </a:lnTo>
                  <a:close/>
                  <a:moveTo>
                    <a:pt x="50779" y="41276"/>
                  </a:moveTo>
                  <a:lnTo>
                    <a:pt x="50888" y="43871"/>
                  </a:lnTo>
                  <a:lnTo>
                    <a:pt x="48296" y="43980"/>
                  </a:lnTo>
                  <a:lnTo>
                    <a:pt x="48183" y="41385"/>
                  </a:lnTo>
                  <a:lnTo>
                    <a:pt x="50779" y="41276"/>
                  </a:lnTo>
                  <a:close/>
                  <a:moveTo>
                    <a:pt x="48059" y="41392"/>
                  </a:moveTo>
                  <a:lnTo>
                    <a:pt x="48168" y="43984"/>
                  </a:lnTo>
                  <a:lnTo>
                    <a:pt x="45573" y="44097"/>
                  </a:lnTo>
                  <a:lnTo>
                    <a:pt x="45464" y="41501"/>
                  </a:lnTo>
                  <a:lnTo>
                    <a:pt x="48059" y="41392"/>
                  </a:lnTo>
                  <a:close/>
                  <a:moveTo>
                    <a:pt x="45340" y="41505"/>
                  </a:moveTo>
                  <a:lnTo>
                    <a:pt x="45449" y="44101"/>
                  </a:lnTo>
                  <a:lnTo>
                    <a:pt x="42853" y="44210"/>
                  </a:lnTo>
                  <a:lnTo>
                    <a:pt x="42744" y="41618"/>
                  </a:lnTo>
                  <a:lnTo>
                    <a:pt x="45340" y="41505"/>
                  </a:lnTo>
                  <a:close/>
                  <a:moveTo>
                    <a:pt x="42617" y="41622"/>
                  </a:moveTo>
                  <a:lnTo>
                    <a:pt x="42730" y="44217"/>
                  </a:lnTo>
                  <a:lnTo>
                    <a:pt x="40134" y="44326"/>
                  </a:lnTo>
                  <a:lnTo>
                    <a:pt x="40025" y="41732"/>
                  </a:lnTo>
                  <a:lnTo>
                    <a:pt x="42617" y="41622"/>
                  </a:lnTo>
                  <a:close/>
                  <a:moveTo>
                    <a:pt x="39897" y="41739"/>
                  </a:moveTo>
                  <a:lnTo>
                    <a:pt x="40007" y="44330"/>
                  </a:lnTo>
                  <a:lnTo>
                    <a:pt x="37415" y="44439"/>
                  </a:lnTo>
                  <a:lnTo>
                    <a:pt x="37302" y="41848"/>
                  </a:lnTo>
                  <a:lnTo>
                    <a:pt x="39897" y="41739"/>
                  </a:lnTo>
                  <a:close/>
                  <a:moveTo>
                    <a:pt x="37178" y="41851"/>
                  </a:moveTo>
                  <a:lnTo>
                    <a:pt x="37288" y="44447"/>
                  </a:lnTo>
                  <a:lnTo>
                    <a:pt x="34692" y="44556"/>
                  </a:lnTo>
                  <a:lnTo>
                    <a:pt x="34582" y="41961"/>
                  </a:lnTo>
                  <a:lnTo>
                    <a:pt x="37178" y="41851"/>
                  </a:lnTo>
                  <a:close/>
                  <a:moveTo>
                    <a:pt x="34459" y="41968"/>
                  </a:moveTo>
                  <a:lnTo>
                    <a:pt x="34568" y="44560"/>
                  </a:lnTo>
                  <a:lnTo>
                    <a:pt x="31973" y="44673"/>
                  </a:lnTo>
                  <a:lnTo>
                    <a:pt x="31863" y="42077"/>
                  </a:lnTo>
                  <a:lnTo>
                    <a:pt x="34459" y="41968"/>
                  </a:lnTo>
                  <a:close/>
                  <a:moveTo>
                    <a:pt x="31736" y="42082"/>
                  </a:moveTo>
                  <a:lnTo>
                    <a:pt x="31849" y="44676"/>
                  </a:lnTo>
                  <a:lnTo>
                    <a:pt x="29254" y="44786"/>
                  </a:lnTo>
                  <a:lnTo>
                    <a:pt x="29144" y="42194"/>
                  </a:lnTo>
                  <a:lnTo>
                    <a:pt x="31736" y="42082"/>
                  </a:lnTo>
                  <a:close/>
                  <a:moveTo>
                    <a:pt x="29017" y="42198"/>
                  </a:moveTo>
                  <a:lnTo>
                    <a:pt x="29126" y="44794"/>
                  </a:lnTo>
                  <a:lnTo>
                    <a:pt x="26534" y="44903"/>
                  </a:lnTo>
                  <a:lnTo>
                    <a:pt x="26424" y="42307"/>
                  </a:lnTo>
                  <a:lnTo>
                    <a:pt x="29017" y="42198"/>
                  </a:lnTo>
                  <a:close/>
                  <a:moveTo>
                    <a:pt x="26297" y="42314"/>
                  </a:moveTo>
                  <a:lnTo>
                    <a:pt x="26406" y="44906"/>
                  </a:lnTo>
                  <a:lnTo>
                    <a:pt x="23811" y="45016"/>
                  </a:lnTo>
                  <a:lnTo>
                    <a:pt x="23702" y="42424"/>
                  </a:lnTo>
                  <a:lnTo>
                    <a:pt x="26297" y="42314"/>
                  </a:lnTo>
                  <a:close/>
                  <a:moveTo>
                    <a:pt x="23578" y="42427"/>
                  </a:moveTo>
                  <a:lnTo>
                    <a:pt x="23687" y="45023"/>
                  </a:lnTo>
                  <a:lnTo>
                    <a:pt x="21091" y="45132"/>
                  </a:lnTo>
                  <a:lnTo>
                    <a:pt x="20982" y="42536"/>
                  </a:lnTo>
                  <a:lnTo>
                    <a:pt x="23578" y="42427"/>
                  </a:lnTo>
                  <a:close/>
                  <a:moveTo>
                    <a:pt x="20855" y="42544"/>
                  </a:moveTo>
                  <a:lnTo>
                    <a:pt x="20968" y="45139"/>
                  </a:lnTo>
                  <a:lnTo>
                    <a:pt x="18372" y="45249"/>
                  </a:lnTo>
                  <a:lnTo>
                    <a:pt x="18263" y="42654"/>
                  </a:lnTo>
                  <a:lnTo>
                    <a:pt x="20855" y="42544"/>
                  </a:lnTo>
                  <a:close/>
                  <a:moveTo>
                    <a:pt x="18135" y="42661"/>
                  </a:moveTo>
                  <a:lnTo>
                    <a:pt x="18245" y="45253"/>
                  </a:lnTo>
                  <a:lnTo>
                    <a:pt x="15653" y="45362"/>
                  </a:lnTo>
                  <a:lnTo>
                    <a:pt x="15544" y="42770"/>
                  </a:lnTo>
                  <a:lnTo>
                    <a:pt x="18135" y="42661"/>
                  </a:lnTo>
                  <a:close/>
                  <a:moveTo>
                    <a:pt x="15416" y="42774"/>
                  </a:moveTo>
                  <a:lnTo>
                    <a:pt x="15526" y="45369"/>
                  </a:lnTo>
                  <a:lnTo>
                    <a:pt x="12930" y="45479"/>
                  </a:lnTo>
                  <a:lnTo>
                    <a:pt x="12820" y="42883"/>
                  </a:lnTo>
                  <a:lnTo>
                    <a:pt x="15416" y="42774"/>
                  </a:lnTo>
                  <a:close/>
                  <a:moveTo>
                    <a:pt x="12697" y="42891"/>
                  </a:moveTo>
                  <a:lnTo>
                    <a:pt x="12806" y="45482"/>
                  </a:lnTo>
                  <a:lnTo>
                    <a:pt x="10211" y="45595"/>
                  </a:lnTo>
                  <a:lnTo>
                    <a:pt x="10101" y="43000"/>
                  </a:lnTo>
                  <a:lnTo>
                    <a:pt x="12697" y="42891"/>
                  </a:lnTo>
                  <a:close/>
                  <a:moveTo>
                    <a:pt x="9977" y="43004"/>
                  </a:moveTo>
                  <a:lnTo>
                    <a:pt x="10087" y="45598"/>
                  </a:lnTo>
                  <a:lnTo>
                    <a:pt x="7492" y="45708"/>
                  </a:lnTo>
                  <a:lnTo>
                    <a:pt x="7382" y="43113"/>
                  </a:lnTo>
                  <a:lnTo>
                    <a:pt x="9977" y="43004"/>
                  </a:lnTo>
                  <a:close/>
                  <a:moveTo>
                    <a:pt x="7255" y="43120"/>
                  </a:moveTo>
                  <a:lnTo>
                    <a:pt x="7364" y="45716"/>
                  </a:lnTo>
                  <a:lnTo>
                    <a:pt x="4772" y="45825"/>
                  </a:lnTo>
                  <a:lnTo>
                    <a:pt x="4662" y="43229"/>
                  </a:lnTo>
                  <a:lnTo>
                    <a:pt x="7255" y="43120"/>
                  </a:lnTo>
                  <a:close/>
                  <a:moveTo>
                    <a:pt x="4535" y="43236"/>
                  </a:moveTo>
                  <a:lnTo>
                    <a:pt x="4644" y="45829"/>
                  </a:lnTo>
                  <a:lnTo>
                    <a:pt x="2053" y="45938"/>
                  </a:lnTo>
                  <a:lnTo>
                    <a:pt x="1940" y="43346"/>
                  </a:lnTo>
                  <a:lnTo>
                    <a:pt x="4535" y="43236"/>
                  </a:lnTo>
                  <a:close/>
                  <a:moveTo>
                    <a:pt x="59053" y="43652"/>
                  </a:moveTo>
                  <a:lnTo>
                    <a:pt x="59166" y="46244"/>
                  </a:lnTo>
                  <a:lnTo>
                    <a:pt x="56571" y="46353"/>
                  </a:lnTo>
                  <a:lnTo>
                    <a:pt x="56462" y="43761"/>
                  </a:lnTo>
                  <a:lnTo>
                    <a:pt x="59053" y="43652"/>
                  </a:lnTo>
                  <a:close/>
                  <a:moveTo>
                    <a:pt x="56334" y="43766"/>
                  </a:moveTo>
                  <a:lnTo>
                    <a:pt x="56443" y="46360"/>
                  </a:lnTo>
                  <a:lnTo>
                    <a:pt x="53851" y="46470"/>
                  </a:lnTo>
                  <a:lnTo>
                    <a:pt x="53742" y="43875"/>
                  </a:lnTo>
                  <a:lnTo>
                    <a:pt x="56334" y="43766"/>
                  </a:lnTo>
                  <a:close/>
                  <a:moveTo>
                    <a:pt x="53614" y="43882"/>
                  </a:moveTo>
                  <a:lnTo>
                    <a:pt x="53723" y="46473"/>
                  </a:lnTo>
                  <a:lnTo>
                    <a:pt x="51129" y="46587"/>
                  </a:lnTo>
                  <a:lnTo>
                    <a:pt x="51019" y="43991"/>
                  </a:lnTo>
                  <a:lnTo>
                    <a:pt x="53614" y="43882"/>
                  </a:lnTo>
                  <a:close/>
                  <a:moveTo>
                    <a:pt x="50895" y="43995"/>
                  </a:moveTo>
                  <a:lnTo>
                    <a:pt x="51004" y="46591"/>
                  </a:lnTo>
                  <a:lnTo>
                    <a:pt x="48409" y="46700"/>
                  </a:lnTo>
                  <a:lnTo>
                    <a:pt x="48299" y="44108"/>
                  </a:lnTo>
                  <a:lnTo>
                    <a:pt x="50895" y="43995"/>
                  </a:lnTo>
                  <a:close/>
                  <a:moveTo>
                    <a:pt x="48172" y="44111"/>
                  </a:moveTo>
                  <a:lnTo>
                    <a:pt x="48285" y="46707"/>
                  </a:lnTo>
                  <a:lnTo>
                    <a:pt x="45690" y="46816"/>
                  </a:lnTo>
                  <a:lnTo>
                    <a:pt x="45580" y="44221"/>
                  </a:lnTo>
                  <a:lnTo>
                    <a:pt x="48172" y="44111"/>
                  </a:lnTo>
                  <a:close/>
                  <a:moveTo>
                    <a:pt x="45453" y="44228"/>
                  </a:moveTo>
                  <a:lnTo>
                    <a:pt x="45562" y="46820"/>
                  </a:lnTo>
                  <a:lnTo>
                    <a:pt x="42971" y="46929"/>
                  </a:lnTo>
                  <a:lnTo>
                    <a:pt x="42861" y="44338"/>
                  </a:lnTo>
                  <a:lnTo>
                    <a:pt x="45453" y="44228"/>
                  </a:lnTo>
                  <a:close/>
                  <a:moveTo>
                    <a:pt x="42733" y="44341"/>
                  </a:moveTo>
                  <a:lnTo>
                    <a:pt x="42843" y="46937"/>
                  </a:lnTo>
                  <a:lnTo>
                    <a:pt x="40247" y="47046"/>
                  </a:lnTo>
                  <a:lnTo>
                    <a:pt x="40138" y="44451"/>
                  </a:lnTo>
                  <a:lnTo>
                    <a:pt x="42733" y="44341"/>
                  </a:lnTo>
                  <a:close/>
                  <a:moveTo>
                    <a:pt x="40014" y="44458"/>
                  </a:moveTo>
                  <a:lnTo>
                    <a:pt x="40124" y="47053"/>
                  </a:lnTo>
                  <a:lnTo>
                    <a:pt x="37528" y="47163"/>
                  </a:lnTo>
                  <a:lnTo>
                    <a:pt x="37419" y="44567"/>
                  </a:lnTo>
                  <a:lnTo>
                    <a:pt x="40014" y="44458"/>
                  </a:lnTo>
                  <a:close/>
                  <a:moveTo>
                    <a:pt x="37295" y="44570"/>
                  </a:moveTo>
                  <a:lnTo>
                    <a:pt x="37404" y="47166"/>
                  </a:lnTo>
                  <a:lnTo>
                    <a:pt x="34809" y="47276"/>
                  </a:lnTo>
                  <a:lnTo>
                    <a:pt x="34700" y="44684"/>
                  </a:lnTo>
                  <a:lnTo>
                    <a:pt x="37295" y="44570"/>
                  </a:lnTo>
                  <a:close/>
                  <a:moveTo>
                    <a:pt x="34572" y="44688"/>
                  </a:moveTo>
                  <a:lnTo>
                    <a:pt x="34681" y="47283"/>
                  </a:lnTo>
                  <a:lnTo>
                    <a:pt x="32089" y="47392"/>
                  </a:lnTo>
                  <a:lnTo>
                    <a:pt x="31980" y="44797"/>
                  </a:lnTo>
                  <a:lnTo>
                    <a:pt x="34572" y="44688"/>
                  </a:lnTo>
                  <a:close/>
                  <a:moveTo>
                    <a:pt x="31852" y="44804"/>
                  </a:moveTo>
                  <a:lnTo>
                    <a:pt x="31961" y="47396"/>
                  </a:lnTo>
                  <a:lnTo>
                    <a:pt x="29370" y="47509"/>
                  </a:lnTo>
                  <a:lnTo>
                    <a:pt x="29257" y="44913"/>
                  </a:lnTo>
                  <a:lnTo>
                    <a:pt x="31852" y="44804"/>
                  </a:lnTo>
                  <a:close/>
                  <a:moveTo>
                    <a:pt x="29133" y="44917"/>
                  </a:moveTo>
                  <a:lnTo>
                    <a:pt x="29242" y="47513"/>
                  </a:lnTo>
                  <a:lnTo>
                    <a:pt x="26647" y="47622"/>
                  </a:lnTo>
                  <a:lnTo>
                    <a:pt x="26537" y="45026"/>
                  </a:lnTo>
                  <a:lnTo>
                    <a:pt x="29133" y="44917"/>
                  </a:lnTo>
                  <a:close/>
                  <a:moveTo>
                    <a:pt x="26414" y="45034"/>
                  </a:moveTo>
                  <a:lnTo>
                    <a:pt x="26523" y="47629"/>
                  </a:lnTo>
                  <a:lnTo>
                    <a:pt x="23928" y="47738"/>
                  </a:lnTo>
                  <a:lnTo>
                    <a:pt x="23818" y="45144"/>
                  </a:lnTo>
                  <a:lnTo>
                    <a:pt x="26414" y="45034"/>
                  </a:lnTo>
                  <a:close/>
                  <a:moveTo>
                    <a:pt x="23691" y="45151"/>
                  </a:moveTo>
                  <a:lnTo>
                    <a:pt x="23800" y="47742"/>
                  </a:lnTo>
                  <a:lnTo>
                    <a:pt x="21209" y="47851"/>
                  </a:lnTo>
                  <a:lnTo>
                    <a:pt x="21099" y="45260"/>
                  </a:lnTo>
                  <a:lnTo>
                    <a:pt x="23691" y="45151"/>
                  </a:lnTo>
                  <a:close/>
                  <a:moveTo>
                    <a:pt x="20971" y="45263"/>
                  </a:moveTo>
                  <a:lnTo>
                    <a:pt x="21081" y="47859"/>
                  </a:lnTo>
                  <a:lnTo>
                    <a:pt x="18489" y="47968"/>
                  </a:lnTo>
                  <a:lnTo>
                    <a:pt x="18376" y="45373"/>
                  </a:lnTo>
                  <a:lnTo>
                    <a:pt x="20971" y="45263"/>
                  </a:lnTo>
                  <a:close/>
                  <a:moveTo>
                    <a:pt x="18252" y="45380"/>
                  </a:moveTo>
                  <a:lnTo>
                    <a:pt x="18362" y="47972"/>
                  </a:lnTo>
                  <a:lnTo>
                    <a:pt x="15766" y="48085"/>
                  </a:lnTo>
                  <a:lnTo>
                    <a:pt x="15657" y="45489"/>
                  </a:lnTo>
                  <a:lnTo>
                    <a:pt x="18252" y="45380"/>
                  </a:lnTo>
                  <a:close/>
                  <a:moveTo>
                    <a:pt x="15533" y="45493"/>
                  </a:moveTo>
                  <a:lnTo>
                    <a:pt x="15642" y="48088"/>
                  </a:lnTo>
                  <a:lnTo>
                    <a:pt x="13047" y="48198"/>
                  </a:lnTo>
                  <a:lnTo>
                    <a:pt x="12938" y="45606"/>
                  </a:lnTo>
                  <a:lnTo>
                    <a:pt x="15533" y="45493"/>
                  </a:lnTo>
                  <a:close/>
                  <a:moveTo>
                    <a:pt x="12810" y="45610"/>
                  </a:moveTo>
                  <a:lnTo>
                    <a:pt x="12923" y="48206"/>
                  </a:lnTo>
                  <a:lnTo>
                    <a:pt x="10327" y="48315"/>
                  </a:lnTo>
                  <a:lnTo>
                    <a:pt x="10218" y="45719"/>
                  </a:lnTo>
                  <a:lnTo>
                    <a:pt x="12810" y="45610"/>
                  </a:lnTo>
                  <a:close/>
                  <a:moveTo>
                    <a:pt x="10090" y="45726"/>
                  </a:moveTo>
                  <a:lnTo>
                    <a:pt x="10199" y="48318"/>
                  </a:lnTo>
                  <a:lnTo>
                    <a:pt x="7608" y="48428"/>
                  </a:lnTo>
                  <a:lnTo>
                    <a:pt x="7495" y="45836"/>
                  </a:lnTo>
                  <a:lnTo>
                    <a:pt x="10090" y="45726"/>
                  </a:lnTo>
                  <a:close/>
                  <a:moveTo>
                    <a:pt x="7371" y="45839"/>
                  </a:moveTo>
                  <a:lnTo>
                    <a:pt x="7480" y="48435"/>
                  </a:lnTo>
                  <a:lnTo>
                    <a:pt x="4885" y="48544"/>
                  </a:lnTo>
                  <a:lnTo>
                    <a:pt x="4775" y="45948"/>
                  </a:lnTo>
                  <a:lnTo>
                    <a:pt x="7371" y="45839"/>
                  </a:lnTo>
                  <a:close/>
                  <a:moveTo>
                    <a:pt x="4652" y="45956"/>
                  </a:moveTo>
                  <a:lnTo>
                    <a:pt x="4761" y="48548"/>
                  </a:lnTo>
                  <a:lnTo>
                    <a:pt x="2166" y="48660"/>
                  </a:lnTo>
                  <a:lnTo>
                    <a:pt x="2056" y="46066"/>
                  </a:lnTo>
                  <a:lnTo>
                    <a:pt x="4652" y="45956"/>
                  </a:lnTo>
                  <a:close/>
                  <a:moveTo>
                    <a:pt x="59169" y="46372"/>
                  </a:moveTo>
                  <a:lnTo>
                    <a:pt x="59279" y="48963"/>
                  </a:lnTo>
                  <a:lnTo>
                    <a:pt x="56687" y="49076"/>
                  </a:lnTo>
                  <a:lnTo>
                    <a:pt x="56575" y="46481"/>
                  </a:lnTo>
                  <a:lnTo>
                    <a:pt x="59169" y="46372"/>
                  </a:lnTo>
                  <a:close/>
                  <a:moveTo>
                    <a:pt x="56450" y="46485"/>
                  </a:moveTo>
                  <a:lnTo>
                    <a:pt x="56560" y="49080"/>
                  </a:lnTo>
                  <a:lnTo>
                    <a:pt x="53964" y="49190"/>
                  </a:lnTo>
                  <a:lnTo>
                    <a:pt x="53855" y="46598"/>
                  </a:lnTo>
                  <a:lnTo>
                    <a:pt x="56450" y="46485"/>
                  </a:lnTo>
                  <a:close/>
                  <a:moveTo>
                    <a:pt x="53731" y="46601"/>
                  </a:moveTo>
                  <a:lnTo>
                    <a:pt x="53841" y="49197"/>
                  </a:lnTo>
                  <a:lnTo>
                    <a:pt x="51245" y="49306"/>
                  </a:lnTo>
                  <a:lnTo>
                    <a:pt x="51136" y="46710"/>
                  </a:lnTo>
                  <a:lnTo>
                    <a:pt x="53731" y="46601"/>
                  </a:lnTo>
                  <a:close/>
                  <a:moveTo>
                    <a:pt x="51008" y="46718"/>
                  </a:moveTo>
                  <a:lnTo>
                    <a:pt x="51117" y="49310"/>
                  </a:lnTo>
                  <a:lnTo>
                    <a:pt x="48526" y="49419"/>
                  </a:lnTo>
                  <a:lnTo>
                    <a:pt x="48417" y="46828"/>
                  </a:lnTo>
                  <a:lnTo>
                    <a:pt x="51008" y="46718"/>
                  </a:lnTo>
                  <a:close/>
                  <a:moveTo>
                    <a:pt x="48289" y="46831"/>
                  </a:moveTo>
                  <a:lnTo>
                    <a:pt x="48398" y="49426"/>
                  </a:lnTo>
                  <a:lnTo>
                    <a:pt x="45806" y="49535"/>
                  </a:lnTo>
                  <a:lnTo>
                    <a:pt x="45693" y="46940"/>
                  </a:lnTo>
                  <a:lnTo>
                    <a:pt x="48289" y="46831"/>
                  </a:lnTo>
                  <a:close/>
                  <a:moveTo>
                    <a:pt x="45570" y="46947"/>
                  </a:moveTo>
                  <a:lnTo>
                    <a:pt x="45679" y="49543"/>
                  </a:lnTo>
                  <a:lnTo>
                    <a:pt x="43083" y="49653"/>
                  </a:lnTo>
                  <a:lnTo>
                    <a:pt x="42974" y="47057"/>
                  </a:lnTo>
                  <a:lnTo>
                    <a:pt x="45570" y="46947"/>
                  </a:lnTo>
                  <a:close/>
                  <a:moveTo>
                    <a:pt x="42850" y="47060"/>
                  </a:moveTo>
                  <a:lnTo>
                    <a:pt x="42959" y="49656"/>
                  </a:lnTo>
                  <a:lnTo>
                    <a:pt x="40364" y="49765"/>
                  </a:lnTo>
                  <a:lnTo>
                    <a:pt x="40255" y="47173"/>
                  </a:lnTo>
                  <a:lnTo>
                    <a:pt x="42850" y="47060"/>
                  </a:lnTo>
                  <a:close/>
                  <a:moveTo>
                    <a:pt x="40127" y="47178"/>
                  </a:moveTo>
                  <a:lnTo>
                    <a:pt x="40240" y="49772"/>
                  </a:lnTo>
                  <a:lnTo>
                    <a:pt x="37644" y="49882"/>
                  </a:lnTo>
                  <a:lnTo>
                    <a:pt x="37535" y="47287"/>
                  </a:lnTo>
                  <a:lnTo>
                    <a:pt x="40127" y="47178"/>
                  </a:lnTo>
                  <a:close/>
                  <a:moveTo>
                    <a:pt x="37407" y="47294"/>
                  </a:moveTo>
                  <a:lnTo>
                    <a:pt x="37517" y="49885"/>
                  </a:lnTo>
                  <a:lnTo>
                    <a:pt x="34925" y="49999"/>
                  </a:lnTo>
                  <a:lnTo>
                    <a:pt x="34813" y="47403"/>
                  </a:lnTo>
                  <a:lnTo>
                    <a:pt x="37407" y="47294"/>
                  </a:lnTo>
                  <a:close/>
                  <a:moveTo>
                    <a:pt x="34688" y="47407"/>
                  </a:moveTo>
                  <a:lnTo>
                    <a:pt x="34798" y="50002"/>
                  </a:lnTo>
                  <a:lnTo>
                    <a:pt x="32202" y="50112"/>
                  </a:lnTo>
                  <a:lnTo>
                    <a:pt x="32093" y="47516"/>
                  </a:lnTo>
                  <a:lnTo>
                    <a:pt x="34688" y="47407"/>
                  </a:lnTo>
                  <a:close/>
                  <a:moveTo>
                    <a:pt x="31969" y="47523"/>
                  </a:moveTo>
                  <a:lnTo>
                    <a:pt x="32079" y="50119"/>
                  </a:lnTo>
                  <a:lnTo>
                    <a:pt x="29483" y="50228"/>
                  </a:lnTo>
                  <a:lnTo>
                    <a:pt x="29374" y="47632"/>
                  </a:lnTo>
                  <a:lnTo>
                    <a:pt x="31969" y="47523"/>
                  </a:lnTo>
                  <a:close/>
                  <a:moveTo>
                    <a:pt x="29246" y="47640"/>
                  </a:moveTo>
                  <a:lnTo>
                    <a:pt x="29359" y="50232"/>
                  </a:lnTo>
                  <a:lnTo>
                    <a:pt x="26764" y="50341"/>
                  </a:lnTo>
                  <a:lnTo>
                    <a:pt x="26655" y="47750"/>
                  </a:lnTo>
                  <a:lnTo>
                    <a:pt x="29246" y="47640"/>
                  </a:lnTo>
                  <a:close/>
                  <a:moveTo>
                    <a:pt x="26527" y="47753"/>
                  </a:moveTo>
                  <a:lnTo>
                    <a:pt x="26636" y="50349"/>
                  </a:lnTo>
                  <a:lnTo>
                    <a:pt x="24044" y="50458"/>
                  </a:lnTo>
                  <a:lnTo>
                    <a:pt x="23935" y="47863"/>
                  </a:lnTo>
                  <a:lnTo>
                    <a:pt x="26527" y="47753"/>
                  </a:lnTo>
                  <a:close/>
                  <a:moveTo>
                    <a:pt x="23808" y="47870"/>
                  </a:moveTo>
                  <a:lnTo>
                    <a:pt x="23917" y="50462"/>
                  </a:lnTo>
                  <a:lnTo>
                    <a:pt x="21321" y="50575"/>
                  </a:lnTo>
                  <a:lnTo>
                    <a:pt x="21212" y="47979"/>
                  </a:lnTo>
                  <a:lnTo>
                    <a:pt x="23808" y="47870"/>
                  </a:lnTo>
                  <a:close/>
                  <a:moveTo>
                    <a:pt x="21088" y="47982"/>
                  </a:moveTo>
                  <a:lnTo>
                    <a:pt x="21197" y="50578"/>
                  </a:lnTo>
                  <a:lnTo>
                    <a:pt x="18602" y="50687"/>
                  </a:lnTo>
                  <a:lnTo>
                    <a:pt x="18493" y="48096"/>
                  </a:lnTo>
                  <a:lnTo>
                    <a:pt x="21088" y="47982"/>
                  </a:lnTo>
                  <a:close/>
                  <a:moveTo>
                    <a:pt x="18365" y="48100"/>
                  </a:moveTo>
                  <a:lnTo>
                    <a:pt x="18478" y="50694"/>
                  </a:lnTo>
                  <a:lnTo>
                    <a:pt x="15882" y="50804"/>
                  </a:lnTo>
                  <a:lnTo>
                    <a:pt x="15773" y="48209"/>
                  </a:lnTo>
                  <a:lnTo>
                    <a:pt x="18365" y="48100"/>
                  </a:lnTo>
                  <a:close/>
                  <a:moveTo>
                    <a:pt x="15645" y="48216"/>
                  </a:moveTo>
                  <a:lnTo>
                    <a:pt x="15755" y="50808"/>
                  </a:lnTo>
                  <a:lnTo>
                    <a:pt x="13163" y="50918"/>
                  </a:lnTo>
                  <a:lnTo>
                    <a:pt x="13054" y="48325"/>
                  </a:lnTo>
                  <a:lnTo>
                    <a:pt x="15645" y="48216"/>
                  </a:lnTo>
                  <a:close/>
                  <a:moveTo>
                    <a:pt x="12926" y="48329"/>
                  </a:moveTo>
                  <a:lnTo>
                    <a:pt x="13036" y="50925"/>
                  </a:lnTo>
                  <a:lnTo>
                    <a:pt x="10440" y="51034"/>
                  </a:lnTo>
                  <a:lnTo>
                    <a:pt x="10331" y="48438"/>
                  </a:lnTo>
                  <a:lnTo>
                    <a:pt x="12926" y="48329"/>
                  </a:lnTo>
                  <a:close/>
                  <a:moveTo>
                    <a:pt x="10207" y="48446"/>
                  </a:moveTo>
                  <a:lnTo>
                    <a:pt x="10317" y="51037"/>
                  </a:lnTo>
                  <a:lnTo>
                    <a:pt x="7721" y="51150"/>
                  </a:lnTo>
                  <a:lnTo>
                    <a:pt x="7612" y="48555"/>
                  </a:lnTo>
                  <a:lnTo>
                    <a:pt x="10207" y="48446"/>
                  </a:lnTo>
                  <a:close/>
                  <a:moveTo>
                    <a:pt x="7487" y="48559"/>
                  </a:moveTo>
                  <a:lnTo>
                    <a:pt x="7597" y="51154"/>
                  </a:lnTo>
                  <a:lnTo>
                    <a:pt x="5002" y="51263"/>
                  </a:lnTo>
                  <a:lnTo>
                    <a:pt x="4893" y="48672"/>
                  </a:lnTo>
                  <a:lnTo>
                    <a:pt x="7487" y="48559"/>
                  </a:lnTo>
                  <a:close/>
                  <a:moveTo>
                    <a:pt x="4765" y="48675"/>
                  </a:moveTo>
                  <a:lnTo>
                    <a:pt x="4874" y="51271"/>
                  </a:lnTo>
                  <a:lnTo>
                    <a:pt x="2282" y="51380"/>
                  </a:lnTo>
                  <a:lnTo>
                    <a:pt x="2173" y="48785"/>
                  </a:lnTo>
                  <a:lnTo>
                    <a:pt x="4765" y="48675"/>
                  </a:lnTo>
                  <a:close/>
                  <a:moveTo>
                    <a:pt x="59287" y="49091"/>
                  </a:moveTo>
                  <a:lnTo>
                    <a:pt x="59396" y="51687"/>
                  </a:lnTo>
                  <a:lnTo>
                    <a:pt x="56800" y="51796"/>
                  </a:lnTo>
                  <a:lnTo>
                    <a:pt x="56691" y="49200"/>
                  </a:lnTo>
                  <a:lnTo>
                    <a:pt x="59287" y="49091"/>
                  </a:lnTo>
                  <a:close/>
                  <a:moveTo>
                    <a:pt x="56563" y="49207"/>
                  </a:moveTo>
                  <a:lnTo>
                    <a:pt x="56676" y="51799"/>
                  </a:lnTo>
                  <a:lnTo>
                    <a:pt x="54081" y="51909"/>
                  </a:lnTo>
                  <a:lnTo>
                    <a:pt x="53972" y="49317"/>
                  </a:lnTo>
                  <a:lnTo>
                    <a:pt x="56563" y="49207"/>
                  </a:lnTo>
                  <a:close/>
                  <a:moveTo>
                    <a:pt x="53844" y="49321"/>
                  </a:moveTo>
                  <a:lnTo>
                    <a:pt x="53954" y="51916"/>
                  </a:lnTo>
                  <a:lnTo>
                    <a:pt x="51361" y="52025"/>
                  </a:lnTo>
                  <a:lnTo>
                    <a:pt x="51252" y="49430"/>
                  </a:lnTo>
                  <a:lnTo>
                    <a:pt x="53844" y="49321"/>
                  </a:lnTo>
                  <a:close/>
                  <a:moveTo>
                    <a:pt x="51125" y="49437"/>
                  </a:moveTo>
                  <a:lnTo>
                    <a:pt x="51234" y="52033"/>
                  </a:lnTo>
                  <a:lnTo>
                    <a:pt x="48639" y="52142"/>
                  </a:lnTo>
                  <a:lnTo>
                    <a:pt x="48529" y="49547"/>
                  </a:lnTo>
                  <a:lnTo>
                    <a:pt x="51125" y="49437"/>
                  </a:lnTo>
                  <a:close/>
                  <a:moveTo>
                    <a:pt x="48405" y="49550"/>
                  </a:moveTo>
                  <a:lnTo>
                    <a:pt x="48515" y="52146"/>
                  </a:lnTo>
                  <a:lnTo>
                    <a:pt x="45920" y="52255"/>
                  </a:lnTo>
                  <a:lnTo>
                    <a:pt x="45810" y="49663"/>
                  </a:lnTo>
                  <a:lnTo>
                    <a:pt x="48405" y="49550"/>
                  </a:lnTo>
                  <a:close/>
                  <a:moveTo>
                    <a:pt x="45683" y="49667"/>
                  </a:moveTo>
                  <a:lnTo>
                    <a:pt x="45795" y="52262"/>
                  </a:lnTo>
                  <a:lnTo>
                    <a:pt x="43200" y="52372"/>
                  </a:lnTo>
                  <a:lnTo>
                    <a:pt x="43090" y="49776"/>
                  </a:lnTo>
                  <a:lnTo>
                    <a:pt x="45683" y="49667"/>
                  </a:lnTo>
                  <a:close/>
                  <a:moveTo>
                    <a:pt x="42963" y="49784"/>
                  </a:moveTo>
                  <a:lnTo>
                    <a:pt x="43072" y="52375"/>
                  </a:lnTo>
                  <a:lnTo>
                    <a:pt x="40481" y="52488"/>
                  </a:lnTo>
                  <a:lnTo>
                    <a:pt x="40371" y="49893"/>
                  </a:lnTo>
                  <a:lnTo>
                    <a:pt x="42963" y="49784"/>
                  </a:lnTo>
                  <a:close/>
                  <a:moveTo>
                    <a:pt x="40244" y="49897"/>
                  </a:moveTo>
                  <a:lnTo>
                    <a:pt x="40353" y="52492"/>
                  </a:lnTo>
                  <a:lnTo>
                    <a:pt x="37757" y="52602"/>
                  </a:lnTo>
                  <a:lnTo>
                    <a:pt x="37648" y="50006"/>
                  </a:lnTo>
                  <a:lnTo>
                    <a:pt x="40244" y="49897"/>
                  </a:lnTo>
                  <a:close/>
                  <a:moveTo>
                    <a:pt x="37525" y="50013"/>
                  </a:moveTo>
                  <a:lnTo>
                    <a:pt x="37634" y="52609"/>
                  </a:lnTo>
                  <a:lnTo>
                    <a:pt x="35038" y="52718"/>
                  </a:lnTo>
                  <a:lnTo>
                    <a:pt x="34929" y="50122"/>
                  </a:lnTo>
                  <a:lnTo>
                    <a:pt x="37525" y="50013"/>
                  </a:lnTo>
                  <a:close/>
                  <a:moveTo>
                    <a:pt x="34805" y="50130"/>
                  </a:moveTo>
                  <a:lnTo>
                    <a:pt x="34914" y="52722"/>
                  </a:lnTo>
                  <a:lnTo>
                    <a:pt x="32319" y="52831"/>
                  </a:lnTo>
                  <a:lnTo>
                    <a:pt x="32210" y="50240"/>
                  </a:lnTo>
                  <a:lnTo>
                    <a:pt x="34805" y="50130"/>
                  </a:lnTo>
                  <a:close/>
                  <a:moveTo>
                    <a:pt x="32082" y="50243"/>
                  </a:moveTo>
                  <a:lnTo>
                    <a:pt x="32191" y="52838"/>
                  </a:lnTo>
                  <a:lnTo>
                    <a:pt x="29599" y="52947"/>
                  </a:lnTo>
                  <a:lnTo>
                    <a:pt x="29490" y="50352"/>
                  </a:lnTo>
                  <a:lnTo>
                    <a:pt x="32082" y="50243"/>
                  </a:lnTo>
                  <a:close/>
                  <a:moveTo>
                    <a:pt x="29363" y="50359"/>
                  </a:moveTo>
                  <a:lnTo>
                    <a:pt x="29472" y="52952"/>
                  </a:lnTo>
                  <a:lnTo>
                    <a:pt x="26880" y="53064"/>
                  </a:lnTo>
                  <a:lnTo>
                    <a:pt x="26767" y="50469"/>
                  </a:lnTo>
                  <a:lnTo>
                    <a:pt x="29363" y="50359"/>
                  </a:lnTo>
                  <a:close/>
                  <a:moveTo>
                    <a:pt x="26643" y="50472"/>
                  </a:moveTo>
                  <a:lnTo>
                    <a:pt x="26753" y="53068"/>
                  </a:lnTo>
                  <a:lnTo>
                    <a:pt x="24158" y="53177"/>
                  </a:lnTo>
                  <a:lnTo>
                    <a:pt x="24048" y="50585"/>
                  </a:lnTo>
                  <a:lnTo>
                    <a:pt x="26643" y="50472"/>
                  </a:lnTo>
                  <a:close/>
                  <a:moveTo>
                    <a:pt x="23924" y="50590"/>
                  </a:moveTo>
                  <a:lnTo>
                    <a:pt x="24033" y="53184"/>
                  </a:lnTo>
                  <a:lnTo>
                    <a:pt x="21438" y="53294"/>
                  </a:lnTo>
                  <a:lnTo>
                    <a:pt x="21328" y="50699"/>
                  </a:lnTo>
                  <a:lnTo>
                    <a:pt x="23924" y="50590"/>
                  </a:lnTo>
                  <a:close/>
                  <a:moveTo>
                    <a:pt x="21201" y="50706"/>
                  </a:moveTo>
                  <a:lnTo>
                    <a:pt x="21310" y="53297"/>
                  </a:lnTo>
                  <a:lnTo>
                    <a:pt x="18719" y="53407"/>
                  </a:lnTo>
                  <a:lnTo>
                    <a:pt x="18609" y="50815"/>
                  </a:lnTo>
                  <a:lnTo>
                    <a:pt x="21201" y="50706"/>
                  </a:lnTo>
                  <a:close/>
                  <a:moveTo>
                    <a:pt x="18482" y="50819"/>
                  </a:moveTo>
                  <a:lnTo>
                    <a:pt x="18591" y="53414"/>
                  </a:lnTo>
                  <a:lnTo>
                    <a:pt x="16000" y="53524"/>
                  </a:lnTo>
                  <a:lnTo>
                    <a:pt x="15886" y="50928"/>
                  </a:lnTo>
                  <a:lnTo>
                    <a:pt x="18482" y="50819"/>
                  </a:lnTo>
                  <a:close/>
                  <a:moveTo>
                    <a:pt x="15763" y="50935"/>
                  </a:moveTo>
                  <a:lnTo>
                    <a:pt x="15872" y="53527"/>
                  </a:lnTo>
                  <a:lnTo>
                    <a:pt x="13276" y="53640"/>
                  </a:lnTo>
                  <a:lnTo>
                    <a:pt x="13167" y="51044"/>
                  </a:lnTo>
                  <a:lnTo>
                    <a:pt x="15763" y="50935"/>
                  </a:lnTo>
                  <a:close/>
                  <a:moveTo>
                    <a:pt x="13043" y="51049"/>
                  </a:moveTo>
                  <a:lnTo>
                    <a:pt x="13152" y="53644"/>
                  </a:lnTo>
                  <a:lnTo>
                    <a:pt x="10557" y="53753"/>
                  </a:lnTo>
                  <a:lnTo>
                    <a:pt x="10448" y="51162"/>
                  </a:lnTo>
                  <a:lnTo>
                    <a:pt x="13043" y="51049"/>
                  </a:lnTo>
                  <a:close/>
                  <a:moveTo>
                    <a:pt x="10320" y="51165"/>
                  </a:moveTo>
                  <a:lnTo>
                    <a:pt x="10433" y="53761"/>
                  </a:lnTo>
                  <a:lnTo>
                    <a:pt x="7837" y="53870"/>
                  </a:lnTo>
                  <a:lnTo>
                    <a:pt x="7728" y="51275"/>
                  </a:lnTo>
                  <a:lnTo>
                    <a:pt x="10320" y="51165"/>
                  </a:lnTo>
                  <a:close/>
                  <a:moveTo>
                    <a:pt x="7601" y="51282"/>
                  </a:moveTo>
                  <a:lnTo>
                    <a:pt x="7710" y="53874"/>
                  </a:lnTo>
                  <a:lnTo>
                    <a:pt x="5118" y="53983"/>
                  </a:lnTo>
                  <a:lnTo>
                    <a:pt x="5005" y="51391"/>
                  </a:lnTo>
                  <a:lnTo>
                    <a:pt x="7601" y="51282"/>
                  </a:lnTo>
                  <a:close/>
                  <a:moveTo>
                    <a:pt x="4881" y="51394"/>
                  </a:moveTo>
                  <a:lnTo>
                    <a:pt x="4991" y="53990"/>
                  </a:lnTo>
                  <a:lnTo>
                    <a:pt x="2396" y="54099"/>
                  </a:lnTo>
                  <a:lnTo>
                    <a:pt x="2286" y="51504"/>
                  </a:lnTo>
                  <a:lnTo>
                    <a:pt x="4881" y="51394"/>
                  </a:lnTo>
                  <a:close/>
                  <a:moveTo>
                    <a:pt x="59399" y="51810"/>
                  </a:moveTo>
                  <a:lnTo>
                    <a:pt x="59509" y="54406"/>
                  </a:lnTo>
                  <a:lnTo>
                    <a:pt x="56917" y="54515"/>
                  </a:lnTo>
                  <a:lnTo>
                    <a:pt x="56807" y="51919"/>
                  </a:lnTo>
                  <a:lnTo>
                    <a:pt x="59399" y="51810"/>
                  </a:lnTo>
                  <a:close/>
                  <a:moveTo>
                    <a:pt x="56680" y="51927"/>
                  </a:moveTo>
                  <a:lnTo>
                    <a:pt x="56790" y="54522"/>
                  </a:lnTo>
                  <a:lnTo>
                    <a:pt x="54194" y="54631"/>
                  </a:lnTo>
                  <a:lnTo>
                    <a:pt x="54085" y="52037"/>
                  </a:lnTo>
                  <a:lnTo>
                    <a:pt x="56680" y="51927"/>
                  </a:lnTo>
                  <a:close/>
                  <a:moveTo>
                    <a:pt x="53961" y="52040"/>
                  </a:moveTo>
                  <a:lnTo>
                    <a:pt x="54070" y="54636"/>
                  </a:lnTo>
                  <a:lnTo>
                    <a:pt x="51475" y="54745"/>
                  </a:lnTo>
                  <a:lnTo>
                    <a:pt x="51366" y="52153"/>
                  </a:lnTo>
                  <a:lnTo>
                    <a:pt x="53961" y="52040"/>
                  </a:lnTo>
                  <a:close/>
                  <a:moveTo>
                    <a:pt x="51241" y="52156"/>
                  </a:moveTo>
                  <a:lnTo>
                    <a:pt x="51351" y="54752"/>
                  </a:lnTo>
                  <a:lnTo>
                    <a:pt x="48755" y="54861"/>
                  </a:lnTo>
                  <a:lnTo>
                    <a:pt x="48646" y="52266"/>
                  </a:lnTo>
                  <a:lnTo>
                    <a:pt x="51241" y="52156"/>
                  </a:lnTo>
                  <a:close/>
                  <a:moveTo>
                    <a:pt x="48518" y="52274"/>
                  </a:moveTo>
                  <a:lnTo>
                    <a:pt x="48627" y="54865"/>
                  </a:lnTo>
                  <a:lnTo>
                    <a:pt x="46036" y="54978"/>
                  </a:lnTo>
                  <a:lnTo>
                    <a:pt x="45927" y="52383"/>
                  </a:lnTo>
                  <a:lnTo>
                    <a:pt x="48518" y="52274"/>
                  </a:lnTo>
                  <a:close/>
                  <a:moveTo>
                    <a:pt x="45799" y="52386"/>
                  </a:moveTo>
                  <a:lnTo>
                    <a:pt x="45908" y="54981"/>
                  </a:lnTo>
                  <a:lnTo>
                    <a:pt x="43317" y="55091"/>
                  </a:lnTo>
                  <a:lnTo>
                    <a:pt x="43203" y="52496"/>
                  </a:lnTo>
                  <a:lnTo>
                    <a:pt x="45799" y="52386"/>
                  </a:lnTo>
                  <a:close/>
                  <a:moveTo>
                    <a:pt x="43080" y="52503"/>
                  </a:moveTo>
                  <a:lnTo>
                    <a:pt x="43189" y="55099"/>
                  </a:lnTo>
                  <a:lnTo>
                    <a:pt x="40594" y="55208"/>
                  </a:lnTo>
                  <a:lnTo>
                    <a:pt x="40484" y="52612"/>
                  </a:lnTo>
                  <a:lnTo>
                    <a:pt x="43080" y="52503"/>
                  </a:lnTo>
                  <a:close/>
                  <a:moveTo>
                    <a:pt x="40360" y="52619"/>
                  </a:moveTo>
                  <a:lnTo>
                    <a:pt x="40469" y="55211"/>
                  </a:lnTo>
                  <a:lnTo>
                    <a:pt x="37875" y="55321"/>
                  </a:lnTo>
                  <a:lnTo>
                    <a:pt x="37765" y="52729"/>
                  </a:lnTo>
                  <a:lnTo>
                    <a:pt x="40360" y="52619"/>
                  </a:lnTo>
                  <a:close/>
                  <a:moveTo>
                    <a:pt x="37637" y="52733"/>
                  </a:moveTo>
                  <a:lnTo>
                    <a:pt x="37750" y="55328"/>
                  </a:lnTo>
                  <a:lnTo>
                    <a:pt x="35155" y="55437"/>
                  </a:lnTo>
                  <a:lnTo>
                    <a:pt x="35045" y="52842"/>
                  </a:lnTo>
                  <a:lnTo>
                    <a:pt x="37637" y="52733"/>
                  </a:lnTo>
                  <a:close/>
                  <a:moveTo>
                    <a:pt x="34918" y="52849"/>
                  </a:moveTo>
                  <a:lnTo>
                    <a:pt x="35028" y="55441"/>
                  </a:lnTo>
                  <a:lnTo>
                    <a:pt x="32436" y="55554"/>
                  </a:lnTo>
                  <a:lnTo>
                    <a:pt x="32323" y="52959"/>
                  </a:lnTo>
                  <a:lnTo>
                    <a:pt x="34918" y="52849"/>
                  </a:lnTo>
                  <a:close/>
                  <a:moveTo>
                    <a:pt x="32198" y="52962"/>
                  </a:moveTo>
                  <a:lnTo>
                    <a:pt x="32308" y="55558"/>
                  </a:lnTo>
                  <a:lnTo>
                    <a:pt x="29713" y="55667"/>
                  </a:lnTo>
                  <a:lnTo>
                    <a:pt x="29604" y="53075"/>
                  </a:lnTo>
                  <a:lnTo>
                    <a:pt x="32198" y="52962"/>
                  </a:lnTo>
                  <a:close/>
                  <a:moveTo>
                    <a:pt x="29479" y="53078"/>
                  </a:moveTo>
                  <a:lnTo>
                    <a:pt x="29589" y="55674"/>
                  </a:lnTo>
                  <a:lnTo>
                    <a:pt x="26993" y="55784"/>
                  </a:lnTo>
                  <a:lnTo>
                    <a:pt x="26884" y="53188"/>
                  </a:lnTo>
                  <a:lnTo>
                    <a:pt x="29479" y="53078"/>
                  </a:lnTo>
                  <a:close/>
                  <a:moveTo>
                    <a:pt x="26756" y="53196"/>
                  </a:moveTo>
                  <a:lnTo>
                    <a:pt x="26870" y="55787"/>
                  </a:lnTo>
                  <a:lnTo>
                    <a:pt x="24274" y="55896"/>
                  </a:lnTo>
                  <a:lnTo>
                    <a:pt x="24165" y="53305"/>
                  </a:lnTo>
                  <a:lnTo>
                    <a:pt x="26756" y="53196"/>
                  </a:lnTo>
                  <a:close/>
                  <a:moveTo>
                    <a:pt x="24037" y="53309"/>
                  </a:moveTo>
                  <a:lnTo>
                    <a:pt x="24146" y="55904"/>
                  </a:lnTo>
                  <a:lnTo>
                    <a:pt x="21555" y="56014"/>
                  </a:lnTo>
                  <a:lnTo>
                    <a:pt x="21441" y="53418"/>
                  </a:lnTo>
                  <a:lnTo>
                    <a:pt x="24037" y="53309"/>
                  </a:lnTo>
                  <a:close/>
                  <a:moveTo>
                    <a:pt x="21318" y="53425"/>
                  </a:moveTo>
                  <a:lnTo>
                    <a:pt x="21427" y="56021"/>
                  </a:lnTo>
                  <a:lnTo>
                    <a:pt x="18832" y="56130"/>
                  </a:lnTo>
                  <a:lnTo>
                    <a:pt x="18722" y="53534"/>
                  </a:lnTo>
                  <a:lnTo>
                    <a:pt x="21318" y="53425"/>
                  </a:lnTo>
                  <a:close/>
                  <a:moveTo>
                    <a:pt x="18598" y="53538"/>
                  </a:moveTo>
                  <a:lnTo>
                    <a:pt x="18707" y="56133"/>
                  </a:lnTo>
                  <a:lnTo>
                    <a:pt x="16113" y="56243"/>
                  </a:lnTo>
                  <a:lnTo>
                    <a:pt x="16003" y="53652"/>
                  </a:lnTo>
                  <a:lnTo>
                    <a:pt x="18598" y="53538"/>
                  </a:lnTo>
                  <a:close/>
                  <a:moveTo>
                    <a:pt x="15875" y="53655"/>
                  </a:moveTo>
                  <a:lnTo>
                    <a:pt x="15988" y="56250"/>
                  </a:lnTo>
                  <a:lnTo>
                    <a:pt x="13393" y="56359"/>
                  </a:lnTo>
                  <a:lnTo>
                    <a:pt x="13283" y="53764"/>
                  </a:lnTo>
                  <a:lnTo>
                    <a:pt x="15875" y="53655"/>
                  </a:lnTo>
                  <a:close/>
                  <a:moveTo>
                    <a:pt x="13156" y="53771"/>
                  </a:moveTo>
                  <a:lnTo>
                    <a:pt x="13266" y="56364"/>
                  </a:lnTo>
                  <a:lnTo>
                    <a:pt x="10674" y="56473"/>
                  </a:lnTo>
                  <a:lnTo>
                    <a:pt x="10564" y="53881"/>
                  </a:lnTo>
                  <a:lnTo>
                    <a:pt x="13156" y="53771"/>
                  </a:lnTo>
                  <a:close/>
                  <a:moveTo>
                    <a:pt x="10436" y="53884"/>
                  </a:moveTo>
                  <a:lnTo>
                    <a:pt x="10546" y="56480"/>
                  </a:lnTo>
                  <a:lnTo>
                    <a:pt x="7951" y="56589"/>
                  </a:lnTo>
                  <a:lnTo>
                    <a:pt x="7842" y="53994"/>
                  </a:lnTo>
                  <a:lnTo>
                    <a:pt x="10436" y="53884"/>
                  </a:lnTo>
                  <a:close/>
                  <a:moveTo>
                    <a:pt x="7717" y="54001"/>
                  </a:moveTo>
                  <a:lnTo>
                    <a:pt x="7827" y="56596"/>
                  </a:lnTo>
                  <a:lnTo>
                    <a:pt x="5231" y="56706"/>
                  </a:lnTo>
                  <a:lnTo>
                    <a:pt x="5122" y="54111"/>
                  </a:lnTo>
                  <a:lnTo>
                    <a:pt x="7717" y="54001"/>
                  </a:lnTo>
                  <a:close/>
                  <a:moveTo>
                    <a:pt x="4998" y="54118"/>
                  </a:moveTo>
                  <a:lnTo>
                    <a:pt x="5108" y="56709"/>
                  </a:lnTo>
                  <a:lnTo>
                    <a:pt x="3146" y="56793"/>
                  </a:lnTo>
                  <a:lnTo>
                    <a:pt x="2435" y="54974"/>
                  </a:lnTo>
                  <a:lnTo>
                    <a:pt x="2403" y="54227"/>
                  </a:lnTo>
                  <a:lnTo>
                    <a:pt x="4998" y="54118"/>
                  </a:lnTo>
                  <a:close/>
                  <a:moveTo>
                    <a:pt x="59516" y="54530"/>
                  </a:moveTo>
                  <a:lnTo>
                    <a:pt x="59625" y="57125"/>
                  </a:lnTo>
                  <a:lnTo>
                    <a:pt x="57030" y="57234"/>
                  </a:lnTo>
                  <a:lnTo>
                    <a:pt x="56921" y="54643"/>
                  </a:lnTo>
                  <a:lnTo>
                    <a:pt x="59516" y="54530"/>
                  </a:lnTo>
                  <a:close/>
                  <a:moveTo>
                    <a:pt x="56797" y="54646"/>
                  </a:moveTo>
                  <a:lnTo>
                    <a:pt x="56906" y="57242"/>
                  </a:lnTo>
                  <a:lnTo>
                    <a:pt x="54310" y="57351"/>
                  </a:lnTo>
                  <a:lnTo>
                    <a:pt x="54201" y="54756"/>
                  </a:lnTo>
                  <a:lnTo>
                    <a:pt x="56797" y="54646"/>
                  </a:lnTo>
                  <a:close/>
                  <a:moveTo>
                    <a:pt x="54073" y="54763"/>
                  </a:moveTo>
                  <a:lnTo>
                    <a:pt x="54187" y="57355"/>
                  </a:lnTo>
                  <a:lnTo>
                    <a:pt x="51591" y="57468"/>
                  </a:lnTo>
                  <a:lnTo>
                    <a:pt x="51482" y="54872"/>
                  </a:lnTo>
                  <a:lnTo>
                    <a:pt x="54073" y="54763"/>
                  </a:lnTo>
                  <a:close/>
                  <a:moveTo>
                    <a:pt x="51354" y="54876"/>
                  </a:moveTo>
                  <a:lnTo>
                    <a:pt x="51464" y="57471"/>
                  </a:lnTo>
                  <a:lnTo>
                    <a:pt x="48872" y="57580"/>
                  </a:lnTo>
                  <a:lnTo>
                    <a:pt x="48759" y="54986"/>
                  </a:lnTo>
                  <a:lnTo>
                    <a:pt x="51354" y="54876"/>
                  </a:lnTo>
                  <a:close/>
                  <a:moveTo>
                    <a:pt x="48635" y="54993"/>
                  </a:moveTo>
                  <a:lnTo>
                    <a:pt x="48745" y="57588"/>
                  </a:lnTo>
                  <a:lnTo>
                    <a:pt x="46149" y="57698"/>
                  </a:lnTo>
                  <a:lnTo>
                    <a:pt x="46040" y="55102"/>
                  </a:lnTo>
                  <a:lnTo>
                    <a:pt x="48635" y="54993"/>
                  </a:lnTo>
                  <a:close/>
                  <a:moveTo>
                    <a:pt x="45915" y="55109"/>
                  </a:moveTo>
                  <a:lnTo>
                    <a:pt x="46025" y="57701"/>
                  </a:lnTo>
                  <a:lnTo>
                    <a:pt x="43430" y="57811"/>
                  </a:lnTo>
                  <a:lnTo>
                    <a:pt x="43321" y="55218"/>
                  </a:lnTo>
                  <a:lnTo>
                    <a:pt x="45915" y="55109"/>
                  </a:lnTo>
                  <a:close/>
                  <a:moveTo>
                    <a:pt x="43193" y="55222"/>
                  </a:moveTo>
                  <a:lnTo>
                    <a:pt x="43306" y="57818"/>
                  </a:lnTo>
                  <a:lnTo>
                    <a:pt x="40710" y="57927"/>
                  </a:lnTo>
                  <a:lnTo>
                    <a:pt x="40601" y="55331"/>
                  </a:lnTo>
                  <a:lnTo>
                    <a:pt x="43193" y="55222"/>
                  </a:lnTo>
                  <a:close/>
                  <a:moveTo>
                    <a:pt x="40474" y="55339"/>
                  </a:moveTo>
                  <a:lnTo>
                    <a:pt x="40583" y="57930"/>
                  </a:lnTo>
                  <a:lnTo>
                    <a:pt x="37991" y="58043"/>
                  </a:lnTo>
                  <a:lnTo>
                    <a:pt x="37882" y="55448"/>
                  </a:lnTo>
                  <a:lnTo>
                    <a:pt x="40474" y="55339"/>
                  </a:lnTo>
                  <a:close/>
                  <a:moveTo>
                    <a:pt x="37754" y="55452"/>
                  </a:moveTo>
                  <a:lnTo>
                    <a:pt x="37863" y="58048"/>
                  </a:lnTo>
                  <a:lnTo>
                    <a:pt x="35268" y="58157"/>
                  </a:lnTo>
                  <a:lnTo>
                    <a:pt x="35159" y="55565"/>
                  </a:lnTo>
                  <a:lnTo>
                    <a:pt x="37754" y="55452"/>
                  </a:lnTo>
                  <a:close/>
                  <a:moveTo>
                    <a:pt x="35035" y="55568"/>
                  </a:moveTo>
                  <a:lnTo>
                    <a:pt x="35144" y="58164"/>
                  </a:lnTo>
                  <a:lnTo>
                    <a:pt x="32548" y="58273"/>
                  </a:lnTo>
                  <a:lnTo>
                    <a:pt x="32439" y="55678"/>
                  </a:lnTo>
                  <a:lnTo>
                    <a:pt x="35035" y="55568"/>
                  </a:lnTo>
                  <a:close/>
                  <a:moveTo>
                    <a:pt x="32311" y="55686"/>
                  </a:moveTo>
                  <a:lnTo>
                    <a:pt x="32425" y="58277"/>
                  </a:lnTo>
                  <a:lnTo>
                    <a:pt x="29829" y="58386"/>
                  </a:lnTo>
                  <a:lnTo>
                    <a:pt x="29720" y="55795"/>
                  </a:lnTo>
                  <a:lnTo>
                    <a:pt x="32311" y="55686"/>
                  </a:lnTo>
                  <a:close/>
                  <a:moveTo>
                    <a:pt x="29592" y="55798"/>
                  </a:moveTo>
                  <a:lnTo>
                    <a:pt x="29702" y="58393"/>
                  </a:lnTo>
                  <a:lnTo>
                    <a:pt x="27110" y="58503"/>
                  </a:lnTo>
                  <a:lnTo>
                    <a:pt x="27001" y="55908"/>
                  </a:lnTo>
                  <a:lnTo>
                    <a:pt x="29592" y="55798"/>
                  </a:lnTo>
                  <a:close/>
                  <a:moveTo>
                    <a:pt x="26873" y="55915"/>
                  </a:moveTo>
                  <a:lnTo>
                    <a:pt x="26983" y="58510"/>
                  </a:lnTo>
                  <a:lnTo>
                    <a:pt x="24387" y="58620"/>
                  </a:lnTo>
                  <a:lnTo>
                    <a:pt x="24278" y="56024"/>
                  </a:lnTo>
                  <a:lnTo>
                    <a:pt x="26873" y="55915"/>
                  </a:lnTo>
                  <a:close/>
                  <a:moveTo>
                    <a:pt x="24153" y="56028"/>
                  </a:moveTo>
                  <a:lnTo>
                    <a:pt x="24263" y="58623"/>
                  </a:lnTo>
                  <a:lnTo>
                    <a:pt x="21668" y="58733"/>
                  </a:lnTo>
                  <a:lnTo>
                    <a:pt x="21559" y="56140"/>
                  </a:lnTo>
                  <a:lnTo>
                    <a:pt x="24153" y="56028"/>
                  </a:lnTo>
                  <a:close/>
                  <a:moveTo>
                    <a:pt x="21434" y="56145"/>
                  </a:moveTo>
                  <a:lnTo>
                    <a:pt x="21544" y="58740"/>
                  </a:lnTo>
                  <a:lnTo>
                    <a:pt x="18948" y="58849"/>
                  </a:lnTo>
                  <a:lnTo>
                    <a:pt x="18839" y="56254"/>
                  </a:lnTo>
                  <a:lnTo>
                    <a:pt x="21434" y="56145"/>
                  </a:lnTo>
                  <a:close/>
                  <a:moveTo>
                    <a:pt x="18712" y="56261"/>
                  </a:moveTo>
                  <a:lnTo>
                    <a:pt x="18821" y="58853"/>
                  </a:lnTo>
                  <a:lnTo>
                    <a:pt x="16229" y="58966"/>
                  </a:lnTo>
                  <a:lnTo>
                    <a:pt x="16120" y="56371"/>
                  </a:lnTo>
                  <a:lnTo>
                    <a:pt x="18712" y="56261"/>
                  </a:lnTo>
                  <a:close/>
                  <a:moveTo>
                    <a:pt x="15992" y="56374"/>
                  </a:moveTo>
                  <a:lnTo>
                    <a:pt x="16101" y="58970"/>
                  </a:lnTo>
                  <a:lnTo>
                    <a:pt x="13510" y="59079"/>
                  </a:lnTo>
                  <a:lnTo>
                    <a:pt x="13397" y="56483"/>
                  </a:lnTo>
                  <a:lnTo>
                    <a:pt x="15992" y="56374"/>
                  </a:lnTo>
                  <a:close/>
                  <a:moveTo>
                    <a:pt x="13273" y="56490"/>
                  </a:moveTo>
                  <a:lnTo>
                    <a:pt x="13382" y="59086"/>
                  </a:lnTo>
                  <a:lnTo>
                    <a:pt x="10786" y="59195"/>
                  </a:lnTo>
                  <a:lnTo>
                    <a:pt x="10677" y="56600"/>
                  </a:lnTo>
                  <a:lnTo>
                    <a:pt x="13273" y="56490"/>
                  </a:lnTo>
                  <a:close/>
                  <a:moveTo>
                    <a:pt x="10554" y="56608"/>
                  </a:moveTo>
                  <a:lnTo>
                    <a:pt x="10663" y="59199"/>
                  </a:lnTo>
                  <a:lnTo>
                    <a:pt x="8067" y="59308"/>
                  </a:lnTo>
                  <a:lnTo>
                    <a:pt x="7958" y="56717"/>
                  </a:lnTo>
                  <a:lnTo>
                    <a:pt x="10554" y="56608"/>
                  </a:lnTo>
                  <a:close/>
                  <a:moveTo>
                    <a:pt x="7830" y="56720"/>
                  </a:moveTo>
                  <a:lnTo>
                    <a:pt x="7943" y="59316"/>
                  </a:lnTo>
                  <a:lnTo>
                    <a:pt x="5348" y="59426"/>
                  </a:lnTo>
                  <a:lnTo>
                    <a:pt x="5239" y="56830"/>
                  </a:lnTo>
                  <a:lnTo>
                    <a:pt x="7830" y="56720"/>
                  </a:lnTo>
                  <a:close/>
                  <a:moveTo>
                    <a:pt x="5111" y="56837"/>
                  </a:moveTo>
                  <a:lnTo>
                    <a:pt x="5221" y="59429"/>
                  </a:lnTo>
                  <a:lnTo>
                    <a:pt x="3747" y="59495"/>
                  </a:lnTo>
                  <a:lnTo>
                    <a:pt x="4003" y="58980"/>
                  </a:lnTo>
                  <a:lnTo>
                    <a:pt x="3194" y="56917"/>
                  </a:lnTo>
                  <a:lnTo>
                    <a:pt x="5111" y="56837"/>
                  </a:lnTo>
                  <a:close/>
                  <a:moveTo>
                    <a:pt x="57267" y="1"/>
                  </a:moveTo>
                  <a:lnTo>
                    <a:pt x="54548" y="114"/>
                  </a:lnTo>
                  <a:lnTo>
                    <a:pt x="51828" y="230"/>
                  </a:lnTo>
                  <a:lnTo>
                    <a:pt x="49109" y="343"/>
                  </a:lnTo>
                  <a:lnTo>
                    <a:pt x="143" y="2417"/>
                  </a:lnTo>
                  <a:cubicBezTo>
                    <a:pt x="128" y="2421"/>
                    <a:pt x="110" y="2429"/>
                    <a:pt x="99" y="2439"/>
                  </a:cubicBezTo>
                  <a:cubicBezTo>
                    <a:pt x="88" y="2451"/>
                    <a:pt x="84" y="2468"/>
                    <a:pt x="84" y="2483"/>
                  </a:cubicBezTo>
                  <a:lnTo>
                    <a:pt x="1294" y="31047"/>
                  </a:lnTo>
                  <a:lnTo>
                    <a:pt x="2293" y="54614"/>
                  </a:lnTo>
                  <a:lnTo>
                    <a:pt x="0" y="48763"/>
                  </a:lnTo>
                  <a:lnTo>
                    <a:pt x="0" y="48763"/>
                  </a:lnTo>
                  <a:lnTo>
                    <a:pt x="2658" y="61711"/>
                  </a:lnTo>
                  <a:lnTo>
                    <a:pt x="3686" y="59622"/>
                  </a:lnTo>
                  <a:lnTo>
                    <a:pt x="5290" y="59552"/>
                  </a:lnTo>
                  <a:lnTo>
                    <a:pt x="8009" y="59440"/>
                  </a:lnTo>
                  <a:lnTo>
                    <a:pt x="10729" y="59323"/>
                  </a:lnTo>
                  <a:lnTo>
                    <a:pt x="10732" y="59323"/>
                  </a:lnTo>
                  <a:lnTo>
                    <a:pt x="13448" y="59207"/>
                  </a:lnTo>
                  <a:lnTo>
                    <a:pt x="13451" y="59207"/>
                  </a:lnTo>
                  <a:lnTo>
                    <a:pt x="16170" y="59093"/>
                  </a:lnTo>
                  <a:lnTo>
                    <a:pt x="18890" y="58977"/>
                  </a:lnTo>
                  <a:lnTo>
                    <a:pt x="21609" y="58864"/>
                  </a:lnTo>
                  <a:lnTo>
                    <a:pt x="24328" y="58748"/>
                  </a:lnTo>
                  <a:lnTo>
                    <a:pt x="24333" y="58748"/>
                  </a:lnTo>
                  <a:lnTo>
                    <a:pt x="27048" y="58630"/>
                  </a:lnTo>
                  <a:lnTo>
                    <a:pt x="27052" y="58630"/>
                  </a:lnTo>
                  <a:lnTo>
                    <a:pt x="29767" y="58517"/>
                  </a:lnTo>
                  <a:lnTo>
                    <a:pt x="29771" y="58517"/>
                  </a:lnTo>
                  <a:lnTo>
                    <a:pt x="32491" y="58401"/>
                  </a:lnTo>
                  <a:lnTo>
                    <a:pt x="35210" y="58288"/>
                  </a:lnTo>
                  <a:lnTo>
                    <a:pt x="35213" y="58288"/>
                  </a:lnTo>
                  <a:lnTo>
                    <a:pt x="37929" y="58171"/>
                  </a:lnTo>
                  <a:lnTo>
                    <a:pt x="37932" y="58171"/>
                  </a:lnTo>
                  <a:lnTo>
                    <a:pt x="40649" y="58055"/>
                  </a:lnTo>
                  <a:lnTo>
                    <a:pt x="40652" y="58055"/>
                  </a:lnTo>
                  <a:lnTo>
                    <a:pt x="43371" y="57942"/>
                  </a:lnTo>
                  <a:lnTo>
                    <a:pt x="46090" y="57825"/>
                  </a:lnTo>
                  <a:lnTo>
                    <a:pt x="46095" y="57825"/>
                  </a:lnTo>
                  <a:lnTo>
                    <a:pt x="48810" y="57708"/>
                  </a:lnTo>
                  <a:lnTo>
                    <a:pt x="48814" y="57708"/>
                  </a:lnTo>
                  <a:lnTo>
                    <a:pt x="51529" y="57595"/>
                  </a:lnTo>
                  <a:lnTo>
                    <a:pt x="51533" y="57595"/>
                  </a:lnTo>
                  <a:lnTo>
                    <a:pt x="54253" y="57479"/>
                  </a:lnTo>
                  <a:lnTo>
                    <a:pt x="56972" y="57365"/>
                  </a:lnTo>
                  <a:lnTo>
                    <a:pt x="56975" y="57365"/>
                  </a:lnTo>
                  <a:lnTo>
                    <a:pt x="59691" y="57249"/>
                  </a:lnTo>
                  <a:lnTo>
                    <a:pt x="59694" y="57249"/>
                  </a:lnTo>
                  <a:cubicBezTo>
                    <a:pt x="59713" y="57249"/>
                    <a:pt x="59728" y="57242"/>
                    <a:pt x="59738" y="57227"/>
                  </a:cubicBezTo>
                  <a:cubicBezTo>
                    <a:pt x="59749" y="57217"/>
                    <a:pt x="59756" y="57202"/>
                    <a:pt x="59753" y="57183"/>
                  </a:cubicBezTo>
                  <a:lnTo>
                    <a:pt x="59640" y="54464"/>
                  </a:lnTo>
                  <a:lnTo>
                    <a:pt x="59524" y="51744"/>
                  </a:lnTo>
                  <a:lnTo>
                    <a:pt x="59524" y="51741"/>
                  </a:lnTo>
                  <a:lnTo>
                    <a:pt x="59406" y="49022"/>
                  </a:lnTo>
                  <a:lnTo>
                    <a:pt x="59294" y="46303"/>
                  </a:lnTo>
                  <a:lnTo>
                    <a:pt x="59177" y="43583"/>
                  </a:lnTo>
                  <a:lnTo>
                    <a:pt x="59064" y="40864"/>
                  </a:lnTo>
                  <a:lnTo>
                    <a:pt x="59064" y="40860"/>
                  </a:lnTo>
                  <a:lnTo>
                    <a:pt x="58947" y="38140"/>
                  </a:lnTo>
                  <a:lnTo>
                    <a:pt x="58831" y="35421"/>
                  </a:lnTo>
                  <a:lnTo>
                    <a:pt x="58718" y="32702"/>
                  </a:lnTo>
                  <a:lnTo>
                    <a:pt x="58601" y="29982"/>
                  </a:lnTo>
                  <a:lnTo>
                    <a:pt x="58601" y="29979"/>
                  </a:lnTo>
                  <a:lnTo>
                    <a:pt x="58543" y="28623"/>
                  </a:lnTo>
                  <a:lnTo>
                    <a:pt x="58488" y="27263"/>
                  </a:lnTo>
                  <a:lnTo>
                    <a:pt x="58488" y="27260"/>
                  </a:lnTo>
                  <a:lnTo>
                    <a:pt x="58372" y="24541"/>
                  </a:lnTo>
                  <a:lnTo>
                    <a:pt x="58255" y="21821"/>
                  </a:lnTo>
                  <a:lnTo>
                    <a:pt x="58141" y="19102"/>
                  </a:lnTo>
                  <a:lnTo>
                    <a:pt x="58025" y="16383"/>
                  </a:lnTo>
                  <a:lnTo>
                    <a:pt x="58025" y="16378"/>
                  </a:lnTo>
                  <a:lnTo>
                    <a:pt x="57912" y="13659"/>
                  </a:lnTo>
                  <a:lnTo>
                    <a:pt x="57909" y="13659"/>
                  </a:lnTo>
                  <a:lnTo>
                    <a:pt x="57796" y="10940"/>
                  </a:lnTo>
                  <a:lnTo>
                    <a:pt x="57679" y="8220"/>
                  </a:lnTo>
                  <a:lnTo>
                    <a:pt x="57566" y="5501"/>
                  </a:lnTo>
                  <a:lnTo>
                    <a:pt x="57566" y="5498"/>
                  </a:lnTo>
                  <a:lnTo>
                    <a:pt x="57449" y="2779"/>
                  </a:lnTo>
                  <a:lnTo>
                    <a:pt x="57332" y="59"/>
                  </a:lnTo>
                  <a:cubicBezTo>
                    <a:pt x="57332" y="26"/>
                    <a:pt x="57303" y="1"/>
                    <a:pt x="57271" y="1"/>
                  </a:cubicBez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1531963" y="1723753"/>
              <a:ext cx="400307" cy="442459"/>
            </a:xfrm>
            <a:custGeom>
              <a:avLst/>
              <a:gdLst/>
              <a:ahLst/>
              <a:cxnLst/>
              <a:rect l="l" t="t" r="r" b="b"/>
              <a:pathLst>
                <a:path w="10558" h="11669" extrusionOk="0">
                  <a:moveTo>
                    <a:pt x="4815" y="128"/>
                  </a:moveTo>
                  <a:cubicBezTo>
                    <a:pt x="4895" y="128"/>
                    <a:pt x="4967" y="167"/>
                    <a:pt x="5009" y="235"/>
                  </a:cubicBezTo>
                  <a:cubicBezTo>
                    <a:pt x="5716" y="1346"/>
                    <a:pt x="8192" y="5396"/>
                    <a:pt x="10404" y="11071"/>
                  </a:cubicBezTo>
                  <a:cubicBezTo>
                    <a:pt x="8731" y="11272"/>
                    <a:pt x="7011" y="11411"/>
                    <a:pt x="5286" y="11483"/>
                  </a:cubicBezTo>
                  <a:cubicBezTo>
                    <a:pt x="4327" y="11524"/>
                    <a:pt x="3366" y="11544"/>
                    <a:pt x="2412" y="11544"/>
                  </a:cubicBezTo>
                  <a:cubicBezTo>
                    <a:pt x="1652" y="11544"/>
                    <a:pt x="897" y="11531"/>
                    <a:pt x="150" y="11505"/>
                  </a:cubicBezTo>
                  <a:cubicBezTo>
                    <a:pt x="1878" y="5662"/>
                    <a:pt x="3999" y="1416"/>
                    <a:pt x="4608" y="252"/>
                  </a:cubicBezTo>
                  <a:cubicBezTo>
                    <a:pt x="4649" y="176"/>
                    <a:pt x="4721" y="132"/>
                    <a:pt x="4805" y="129"/>
                  </a:cubicBezTo>
                  <a:cubicBezTo>
                    <a:pt x="4809" y="129"/>
                    <a:pt x="4812" y="128"/>
                    <a:pt x="4815" y="128"/>
                  </a:cubicBezTo>
                  <a:close/>
                  <a:moveTo>
                    <a:pt x="4808" y="1"/>
                  </a:moveTo>
                  <a:cubicBezTo>
                    <a:pt x="4804" y="1"/>
                    <a:pt x="4801" y="1"/>
                    <a:pt x="4797" y="1"/>
                  </a:cubicBezTo>
                  <a:cubicBezTo>
                    <a:pt x="4670" y="8"/>
                    <a:pt x="4557" y="77"/>
                    <a:pt x="4499" y="194"/>
                  </a:cubicBezTo>
                  <a:cubicBezTo>
                    <a:pt x="3708" y="1696"/>
                    <a:pt x="1692" y="5815"/>
                    <a:pt x="7" y="11549"/>
                  </a:cubicBezTo>
                  <a:cubicBezTo>
                    <a:pt x="0" y="11567"/>
                    <a:pt x="4" y="11586"/>
                    <a:pt x="15" y="11603"/>
                  </a:cubicBezTo>
                  <a:cubicBezTo>
                    <a:pt x="26" y="11618"/>
                    <a:pt x="44" y="11630"/>
                    <a:pt x="66" y="11630"/>
                  </a:cubicBezTo>
                  <a:cubicBezTo>
                    <a:pt x="832" y="11655"/>
                    <a:pt x="1608" y="11669"/>
                    <a:pt x="2388" y="11669"/>
                  </a:cubicBezTo>
                  <a:cubicBezTo>
                    <a:pt x="3350" y="11669"/>
                    <a:pt x="4321" y="11647"/>
                    <a:pt x="5290" y="11608"/>
                  </a:cubicBezTo>
                  <a:cubicBezTo>
                    <a:pt x="7047" y="11534"/>
                    <a:pt x="8796" y="11392"/>
                    <a:pt x="10499" y="11188"/>
                  </a:cubicBezTo>
                  <a:cubicBezTo>
                    <a:pt x="10521" y="11184"/>
                    <a:pt x="10535" y="11174"/>
                    <a:pt x="10546" y="11155"/>
                  </a:cubicBezTo>
                  <a:cubicBezTo>
                    <a:pt x="10557" y="11140"/>
                    <a:pt x="10557" y="11119"/>
                    <a:pt x="10549" y="11100"/>
                  </a:cubicBezTo>
                  <a:cubicBezTo>
                    <a:pt x="8384" y="5531"/>
                    <a:pt x="6030" y="1598"/>
                    <a:pt x="5115" y="165"/>
                  </a:cubicBezTo>
                  <a:cubicBezTo>
                    <a:pt x="5048" y="62"/>
                    <a:pt x="4935" y="1"/>
                    <a:pt x="480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1429399" y="2143111"/>
              <a:ext cx="657636" cy="927235"/>
            </a:xfrm>
            <a:custGeom>
              <a:avLst/>
              <a:gdLst/>
              <a:ahLst/>
              <a:cxnLst/>
              <a:rect l="l" t="t" r="r" b="b"/>
              <a:pathLst>
                <a:path w="17345" h="24454" extrusionOk="0">
                  <a:moveTo>
                    <a:pt x="17216" y="18208"/>
                  </a:moveTo>
                  <a:cubicBezTo>
                    <a:pt x="17214" y="18208"/>
                    <a:pt x="17212" y="18208"/>
                    <a:pt x="17210" y="18208"/>
                  </a:cubicBezTo>
                  <a:cubicBezTo>
                    <a:pt x="17174" y="18208"/>
                    <a:pt x="17148" y="18237"/>
                    <a:pt x="17148" y="18274"/>
                  </a:cubicBezTo>
                  <a:cubicBezTo>
                    <a:pt x="17218" y="19911"/>
                    <a:pt x="17213" y="21682"/>
                    <a:pt x="17137" y="23691"/>
                  </a:cubicBezTo>
                  <a:cubicBezTo>
                    <a:pt x="17137" y="23727"/>
                    <a:pt x="17166" y="23757"/>
                    <a:pt x="17199" y="23757"/>
                  </a:cubicBezTo>
                  <a:lnTo>
                    <a:pt x="17203" y="23757"/>
                  </a:lnTo>
                  <a:cubicBezTo>
                    <a:pt x="17235" y="23757"/>
                    <a:pt x="17265" y="23731"/>
                    <a:pt x="17265" y="23695"/>
                  </a:cubicBezTo>
                  <a:cubicBezTo>
                    <a:pt x="17341" y="21682"/>
                    <a:pt x="17344" y="19907"/>
                    <a:pt x="17275" y="18267"/>
                  </a:cubicBezTo>
                  <a:cubicBezTo>
                    <a:pt x="17275" y="18236"/>
                    <a:pt x="17250" y="18208"/>
                    <a:pt x="17216" y="18208"/>
                  </a:cubicBezTo>
                  <a:close/>
                  <a:moveTo>
                    <a:pt x="13198" y="0"/>
                  </a:moveTo>
                  <a:cubicBezTo>
                    <a:pt x="13195" y="0"/>
                    <a:pt x="13192" y="0"/>
                    <a:pt x="13189" y="1"/>
                  </a:cubicBezTo>
                  <a:cubicBezTo>
                    <a:pt x="11491" y="208"/>
                    <a:pt x="9741" y="346"/>
                    <a:pt x="7991" y="423"/>
                  </a:cubicBezTo>
                  <a:cubicBezTo>
                    <a:pt x="7031" y="463"/>
                    <a:pt x="6069" y="484"/>
                    <a:pt x="5114" y="484"/>
                  </a:cubicBezTo>
                  <a:cubicBezTo>
                    <a:pt x="4328" y="484"/>
                    <a:pt x="3546" y="470"/>
                    <a:pt x="2775" y="442"/>
                  </a:cubicBezTo>
                  <a:cubicBezTo>
                    <a:pt x="2746" y="445"/>
                    <a:pt x="2720" y="460"/>
                    <a:pt x="2712" y="489"/>
                  </a:cubicBezTo>
                  <a:cubicBezTo>
                    <a:pt x="828" y="6894"/>
                    <a:pt x="0" y="13116"/>
                    <a:pt x="249" y="18989"/>
                  </a:cubicBezTo>
                  <a:cubicBezTo>
                    <a:pt x="318" y="20629"/>
                    <a:pt x="471" y="22397"/>
                    <a:pt x="719" y="24398"/>
                  </a:cubicBezTo>
                  <a:cubicBezTo>
                    <a:pt x="722" y="24431"/>
                    <a:pt x="748" y="24453"/>
                    <a:pt x="781" y="24453"/>
                  </a:cubicBezTo>
                  <a:lnTo>
                    <a:pt x="788" y="24453"/>
                  </a:lnTo>
                  <a:cubicBezTo>
                    <a:pt x="825" y="24449"/>
                    <a:pt x="846" y="24416"/>
                    <a:pt x="843" y="24383"/>
                  </a:cubicBezTo>
                  <a:cubicBezTo>
                    <a:pt x="599" y="22386"/>
                    <a:pt x="446" y="20621"/>
                    <a:pt x="377" y="18985"/>
                  </a:cubicBezTo>
                  <a:cubicBezTo>
                    <a:pt x="128" y="13138"/>
                    <a:pt x="949" y="6945"/>
                    <a:pt x="2818" y="570"/>
                  </a:cubicBezTo>
                  <a:cubicBezTo>
                    <a:pt x="3574" y="595"/>
                    <a:pt x="4338" y="608"/>
                    <a:pt x="5106" y="608"/>
                  </a:cubicBezTo>
                  <a:cubicBezTo>
                    <a:pt x="6065" y="608"/>
                    <a:pt x="7031" y="588"/>
                    <a:pt x="7995" y="548"/>
                  </a:cubicBezTo>
                  <a:cubicBezTo>
                    <a:pt x="9733" y="474"/>
                    <a:pt x="11469" y="336"/>
                    <a:pt x="13157" y="132"/>
                  </a:cubicBezTo>
                  <a:cubicBezTo>
                    <a:pt x="14604" y="3868"/>
                    <a:pt x="15679" y="7616"/>
                    <a:pt x="16350" y="11279"/>
                  </a:cubicBezTo>
                  <a:cubicBezTo>
                    <a:pt x="16356" y="11310"/>
                    <a:pt x="16385" y="11331"/>
                    <a:pt x="16416" y="11331"/>
                  </a:cubicBezTo>
                  <a:cubicBezTo>
                    <a:pt x="16418" y="11331"/>
                    <a:pt x="16420" y="11331"/>
                    <a:pt x="16422" y="11330"/>
                  </a:cubicBezTo>
                  <a:cubicBezTo>
                    <a:pt x="16459" y="11322"/>
                    <a:pt x="16481" y="11290"/>
                    <a:pt x="16474" y="11253"/>
                  </a:cubicBezTo>
                  <a:cubicBezTo>
                    <a:pt x="15799" y="7572"/>
                    <a:pt x="14716" y="3799"/>
                    <a:pt x="13254" y="40"/>
                  </a:cubicBezTo>
                  <a:cubicBezTo>
                    <a:pt x="13245" y="17"/>
                    <a:pt x="13224" y="0"/>
                    <a:pt x="1319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1535262" y="2356467"/>
              <a:ext cx="428629" cy="424259"/>
            </a:xfrm>
            <a:custGeom>
              <a:avLst/>
              <a:gdLst/>
              <a:ahLst/>
              <a:cxnLst/>
              <a:rect l="l" t="t" r="r" b="b"/>
              <a:pathLst>
                <a:path w="11305" h="11189" extrusionOk="0">
                  <a:moveTo>
                    <a:pt x="5659" y="1635"/>
                  </a:moveTo>
                  <a:cubicBezTo>
                    <a:pt x="7765" y="1635"/>
                    <a:pt x="9522" y="3301"/>
                    <a:pt x="9614" y="5426"/>
                  </a:cubicBezTo>
                  <a:cubicBezTo>
                    <a:pt x="9705" y="7610"/>
                    <a:pt x="8006" y="9457"/>
                    <a:pt x="5822" y="9553"/>
                  </a:cubicBezTo>
                  <a:cubicBezTo>
                    <a:pt x="5767" y="9555"/>
                    <a:pt x="5711" y="9556"/>
                    <a:pt x="5656" y="9556"/>
                  </a:cubicBezTo>
                  <a:cubicBezTo>
                    <a:pt x="4662" y="9556"/>
                    <a:pt x="3715" y="9187"/>
                    <a:pt x="2975" y="8510"/>
                  </a:cubicBezTo>
                  <a:cubicBezTo>
                    <a:pt x="2199" y="7795"/>
                    <a:pt x="1744" y="6819"/>
                    <a:pt x="1700" y="5761"/>
                  </a:cubicBezTo>
                  <a:cubicBezTo>
                    <a:pt x="1609" y="3582"/>
                    <a:pt x="3307" y="1730"/>
                    <a:pt x="5487" y="1639"/>
                  </a:cubicBezTo>
                  <a:cubicBezTo>
                    <a:pt x="5546" y="1635"/>
                    <a:pt x="5600" y="1635"/>
                    <a:pt x="5659" y="1635"/>
                  </a:cubicBezTo>
                  <a:close/>
                  <a:moveTo>
                    <a:pt x="5657" y="1507"/>
                  </a:moveTo>
                  <a:cubicBezTo>
                    <a:pt x="5600" y="1507"/>
                    <a:pt x="5542" y="1509"/>
                    <a:pt x="5484" y="1511"/>
                  </a:cubicBezTo>
                  <a:cubicBezTo>
                    <a:pt x="3231" y="1605"/>
                    <a:pt x="1478" y="3516"/>
                    <a:pt x="1576" y="5769"/>
                  </a:cubicBezTo>
                  <a:cubicBezTo>
                    <a:pt x="1619" y="6858"/>
                    <a:pt x="2090" y="7864"/>
                    <a:pt x="2891" y="8604"/>
                  </a:cubicBezTo>
                  <a:cubicBezTo>
                    <a:pt x="3653" y="9301"/>
                    <a:pt x="4627" y="9679"/>
                    <a:pt x="5651" y="9679"/>
                  </a:cubicBezTo>
                  <a:cubicBezTo>
                    <a:pt x="5709" y="9679"/>
                    <a:pt x="5772" y="9679"/>
                    <a:pt x="5830" y="9676"/>
                  </a:cubicBezTo>
                  <a:cubicBezTo>
                    <a:pt x="8079" y="9582"/>
                    <a:pt x="9833" y="7672"/>
                    <a:pt x="9737" y="5422"/>
                  </a:cubicBezTo>
                  <a:cubicBezTo>
                    <a:pt x="9645" y="3228"/>
                    <a:pt x="7834" y="1507"/>
                    <a:pt x="5657" y="1507"/>
                  </a:cubicBezTo>
                  <a:close/>
                  <a:moveTo>
                    <a:pt x="5662" y="126"/>
                  </a:moveTo>
                  <a:cubicBezTo>
                    <a:pt x="7037" y="126"/>
                    <a:pt x="8337" y="633"/>
                    <a:pt x="9358" y="1565"/>
                  </a:cubicBezTo>
                  <a:cubicBezTo>
                    <a:pt x="10434" y="2554"/>
                    <a:pt x="11061" y="3902"/>
                    <a:pt x="11119" y="5364"/>
                  </a:cubicBezTo>
                  <a:cubicBezTo>
                    <a:pt x="11123" y="5393"/>
                    <a:pt x="11123" y="5422"/>
                    <a:pt x="11123" y="5455"/>
                  </a:cubicBezTo>
                  <a:lnTo>
                    <a:pt x="11123" y="5499"/>
                  </a:lnTo>
                  <a:cubicBezTo>
                    <a:pt x="11177" y="8491"/>
                    <a:pt x="8877" y="10934"/>
                    <a:pt x="5888" y="11057"/>
                  </a:cubicBezTo>
                  <a:cubicBezTo>
                    <a:pt x="5807" y="11061"/>
                    <a:pt x="5726" y="11063"/>
                    <a:pt x="5645" y="11063"/>
                  </a:cubicBezTo>
                  <a:cubicBezTo>
                    <a:pt x="2768" y="11063"/>
                    <a:pt x="396" y="8866"/>
                    <a:pt x="201" y="5961"/>
                  </a:cubicBezTo>
                  <a:lnTo>
                    <a:pt x="198" y="5914"/>
                  </a:lnTo>
                  <a:cubicBezTo>
                    <a:pt x="194" y="5885"/>
                    <a:pt x="194" y="5856"/>
                    <a:pt x="191" y="5827"/>
                  </a:cubicBezTo>
                  <a:cubicBezTo>
                    <a:pt x="129" y="4365"/>
                    <a:pt x="639" y="2969"/>
                    <a:pt x="1626" y="1893"/>
                  </a:cubicBezTo>
                  <a:cubicBezTo>
                    <a:pt x="2619" y="818"/>
                    <a:pt x="3963" y="192"/>
                    <a:pt x="5425" y="130"/>
                  </a:cubicBezTo>
                  <a:cubicBezTo>
                    <a:pt x="5506" y="126"/>
                    <a:pt x="5582" y="126"/>
                    <a:pt x="5662" y="126"/>
                  </a:cubicBezTo>
                  <a:close/>
                  <a:moveTo>
                    <a:pt x="5658" y="0"/>
                  </a:moveTo>
                  <a:cubicBezTo>
                    <a:pt x="5579" y="0"/>
                    <a:pt x="5498" y="2"/>
                    <a:pt x="5418" y="5"/>
                  </a:cubicBezTo>
                  <a:cubicBezTo>
                    <a:pt x="3927" y="67"/>
                    <a:pt x="2545" y="709"/>
                    <a:pt x="1535" y="1810"/>
                  </a:cubicBezTo>
                  <a:cubicBezTo>
                    <a:pt x="526" y="2911"/>
                    <a:pt x="1" y="4339"/>
                    <a:pt x="67" y="5830"/>
                  </a:cubicBezTo>
                  <a:cubicBezTo>
                    <a:pt x="67" y="5863"/>
                    <a:pt x="70" y="5892"/>
                    <a:pt x="70" y="5925"/>
                  </a:cubicBezTo>
                  <a:lnTo>
                    <a:pt x="74" y="5969"/>
                  </a:lnTo>
                  <a:cubicBezTo>
                    <a:pt x="275" y="8940"/>
                    <a:pt x="2698" y="11189"/>
                    <a:pt x="5647" y="11189"/>
                  </a:cubicBezTo>
                  <a:cubicBezTo>
                    <a:pt x="5728" y="11189"/>
                    <a:pt x="5812" y="11189"/>
                    <a:pt x="5891" y="11185"/>
                  </a:cubicBezTo>
                  <a:cubicBezTo>
                    <a:pt x="8950" y="11054"/>
                    <a:pt x="11305" y="8557"/>
                    <a:pt x="11250" y="5499"/>
                  </a:cubicBezTo>
                  <a:lnTo>
                    <a:pt x="11250" y="5455"/>
                  </a:lnTo>
                  <a:cubicBezTo>
                    <a:pt x="11246" y="5422"/>
                    <a:pt x="11246" y="5389"/>
                    <a:pt x="11246" y="5357"/>
                  </a:cubicBezTo>
                  <a:cubicBezTo>
                    <a:pt x="11184" y="3866"/>
                    <a:pt x="10543" y="2484"/>
                    <a:pt x="9442" y="1474"/>
                  </a:cubicBezTo>
                  <a:cubicBezTo>
                    <a:pt x="8400" y="516"/>
                    <a:pt x="7065" y="0"/>
                    <a:pt x="565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1591265" y="2413607"/>
              <a:ext cx="316818" cy="309900"/>
            </a:xfrm>
            <a:custGeom>
              <a:avLst/>
              <a:gdLst/>
              <a:ahLst/>
              <a:cxnLst/>
              <a:rect l="l" t="t" r="r" b="b"/>
              <a:pathLst>
                <a:path w="8356" h="8173" extrusionOk="0">
                  <a:moveTo>
                    <a:pt x="4182" y="128"/>
                  </a:moveTo>
                  <a:cubicBezTo>
                    <a:pt x="5176" y="128"/>
                    <a:pt x="6120" y="496"/>
                    <a:pt x="6857" y="1170"/>
                  </a:cubicBezTo>
                  <a:cubicBezTo>
                    <a:pt x="7637" y="1888"/>
                    <a:pt x="8089" y="2862"/>
                    <a:pt x="8137" y="3919"/>
                  </a:cubicBezTo>
                  <a:cubicBezTo>
                    <a:pt x="8228" y="6103"/>
                    <a:pt x="6529" y="7950"/>
                    <a:pt x="4345" y="8046"/>
                  </a:cubicBezTo>
                  <a:cubicBezTo>
                    <a:pt x="4290" y="8048"/>
                    <a:pt x="4234" y="8049"/>
                    <a:pt x="4179" y="8049"/>
                  </a:cubicBezTo>
                  <a:cubicBezTo>
                    <a:pt x="3185" y="8049"/>
                    <a:pt x="2238" y="7680"/>
                    <a:pt x="1498" y="7003"/>
                  </a:cubicBezTo>
                  <a:cubicBezTo>
                    <a:pt x="722" y="6288"/>
                    <a:pt x="267" y="5312"/>
                    <a:pt x="223" y="4254"/>
                  </a:cubicBezTo>
                  <a:cubicBezTo>
                    <a:pt x="132" y="2075"/>
                    <a:pt x="1830" y="223"/>
                    <a:pt x="4010" y="132"/>
                  </a:cubicBezTo>
                  <a:cubicBezTo>
                    <a:pt x="4069" y="128"/>
                    <a:pt x="4127" y="128"/>
                    <a:pt x="4182" y="128"/>
                  </a:cubicBezTo>
                  <a:close/>
                  <a:moveTo>
                    <a:pt x="4176" y="1"/>
                  </a:moveTo>
                  <a:cubicBezTo>
                    <a:pt x="4120" y="1"/>
                    <a:pt x="4063" y="2"/>
                    <a:pt x="4007" y="4"/>
                  </a:cubicBezTo>
                  <a:cubicBezTo>
                    <a:pt x="1754" y="98"/>
                    <a:pt x="1" y="2009"/>
                    <a:pt x="99" y="4262"/>
                  </a:cubicBezTo>
                  <a:cubicBezTo>
                    <a:pt x="142" y="5351"/>
                    <a:pt x="613" y="6357"/>
                    <a:pt x="1414" y="7097"/>
                  </a:cubicBezTo>
                  <a:cubicBezTo>
                    <a:pt x="2176" y="7794"/>
                    <a:pt x="3150" y="8172"/>
                    <a:pt x="4174" y="8172"/>
                  </a:cubicBezTo>
                  <a:cubicBezTo>
                    <a:pt x="4232" y="8172"/>
                    <a:pt x="4295" y="8172"/>
                    <a:pt x="4353" y="8169"/>
                  </a:cubicBezTo>
                  <a:cubicBezTo>
                    <a:pt x="6602" y="8075"/>
                    <a:pt x="8356" y="6165"/>
                    <a:pt x="8260" y="3915"/>
                  </a:cubicBezTo>
                  <a:cubicBezTo>
                    <a:pt x="8216" y="2825"/>
                    <a:pt x="7747" y="1816"/>
                    <a:pt x="6944" y="1079"/>
                  </a:cubicBezTo>
                  <a:cubicBezTo>
                    <a:pt x="6181" y="377"/>
                    <a:pt x="5204" y="1"/>
                    <a:pt x="4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1297146" y="3039079"/>
              <a:ext cx="1006757" cy="785082"/>
            </a:xfrm>
            <a:custGeom>
              <a:avLst/>
              <a:gdLst/>
              <a:ahLst/>
              <a:cxnLst/>
              <a:rect l="l" t="t" r="r" b="b"/>
              <a:pathLst>
                <a:path w="26553" h="20705" extrusionOk="0">
                  <a:moveTo>
                    <a:pt x="20741" y="312"/>
                  </a:moveTo>
                  <a:lnTo>
                    <a:pt x="24970" y="8828"/>
                  </a:lnTo>
                  <a:cubicBezTo>
                    <a:pt x="25058" y="9007"/>
                    <a:pt x="25116" y="9195"/>
                    <a:pt x="25141" y="9400"/>
                  </a:cubicBezTo>
                  <a:lnTo>
                    <a:pt x="26300" y="17766"/>
                  </a:lnTo>
                  <a:cubicBezTo>
                    <a:pt x="26421" y="18633"/>
                    <a:pt x="25998" y="19249"/>
                    <a:pt x="25524" y="19475"/>
                  </a:cubicBezTo>
                  <a:cubicBezTo>
                    <a:pt x="25381" y="19543"/>
                    <a:pt x="25234" y="19576"/>
                    <a:pt x="25088" y="19576"/>
                  </a:cubicBezTo>
                  <a:cubicBezTo>
                    <a:pt x="24794" y="19576"/>
                    <a:pt x="24505" y="19442"/>
                    <a:pt x="24266" y="19184"/>
                  </a:cubicBezTo>
                  <a:lnTo>
                    <a:pt x="19735" y="14313"/>
                  </a:lnTo>
                  <a:cubicBezTo>
                    <a:pt x="19725" y="14303"/>
                    <a:pt x="19706" y="14296"/>
                    <a:pt x="19688" y="14296"/>
                  </a:cubicBezTo>
                  <a:lnTo>
                    <a:pt x="14596" y="14510"/>
                  </a:lnTo>
                  <a:cubicBezTo>
                    <a:pt x="14567" y="14510"/>
                    <a:pt x="14541" y="14536"/>
                    <a:pt x="14538" y="14565"/>
                  </a:cubicBezTo>
                  <a:lnTo>
                    <a:pt x="14341" y="15936"/>
                  </a:lnTo>
                  <a:cubicBezTo>
                    <a:pt x="14242" y="16628"/>
                    <a:pt x="13688" y="16964"/>
                    <a:pt x="13182" y="16986"/>
                  </a:cubicBezTo>
                  <a:cubicBezTo>
                    <a:pt x="13167" y="16987"/>
                    <a:pt x="13152" y="16987"/>
                    <a:pt x="13138" y="16987"/>
                  </a:cubicBezTo>
                  <a:cubicBezTo>
                    <a:pt x="12641" y="16987"/>
                    <a:pt x="12091" y="16700"/>
                    <a:pt x="11935" y="16038"/>
                  </a:cubicBezTo>
                  <a:lnTo>
                    <a:pt x="11625" y="14690"/>
                  </a:lnTo>
                  <a:cubicBezTo>
                    <a:pt x="11618" y="14660"/>
                    <a:pt x="11596" y="14641"/>
                    <a:pt x="11559" y="14638"/>
                  </a:cubicBezTo>
                  <a:lnTo>
                    <a:pt x="6471" y="14857"/>
                  </a:lnTo>
                  <a:cubicBezTo>
                    <a:pt x="6452" y="14857"/>
                    <a:pt x="6434" y="14865"/>
                    <a:pt x="6424" y="14879"/>
                  </a:cubicBezTo>
                  <a:lnTo>
                    <a:pt x="2322" y="20114"/>
                  </a:lnTo>
                  <a:cubicBezTo>
                    <a:pt x="2085" y="20417"/>
                    <a:pt x="1777" y="20578"/>
                    <a:pt x="1455" y="20578"/>
                  </a:cubicBezTo>
                  <a:cubicBezTo>
                    <a:pt x="1335" y="20578"/>
                    <a:pt x="1214" y="20556"/>
                    <a:pt x="1094" y="20511"/>
                  </a:cubicBezTo>
                  <a:cubicBezTo>
                    <a:pt x="601" y="20325"/>
                    <a:pt x="128" y="19749"/>
                    <a:pt x="175" y="18874"/>
                  </a:cubicBezTo>
                  <a:lnTo>
                    <a:pt x="620" y="10439"/>
                  </a:lnTo>
                  <a:cubicBezTo>
                    <a:pt x="631" y="10235"/>
                    <a:pt x="675" y="10038"/>
                    <a:pt x="748" y="9856"/>
                  </a:cubicBezTo>
                  <a:lnTo>
                    <a:pt x="4236" y="1012"/>
                  </a:lnTo>
                  <a:cubicBezTo>
                    <a:pt x="4575" y="3692"/>
                    <a:pt x="5027" y="6364"/>
                    <a:pt x="5461" y="8951"/>
                  </a:cubicBezTo>
                  <a:cubicBezTo>
                    <a:pt x="5603" y="9801"/>
                    <a:pt x="5746" y="10639"/>
                    <a:pt x="5880" y="11463"/>
                  </a:cubicBezTo>
                  <a:cubicBezTo>
                    <a:pt x="5887" y="11496"/>
                    <a:pt x="5909" y="11518"/>
                    <a:pt x="5946" y="11518"/>
                  </a:cubicBezTo>
                  <a:lnTo>
                    <a:pt x="10768" y="11314"/>
                  </a:lnTo>
                  <a:cubicBezTo>
                    <a:pt x="10786" y="11310"/>
                    <a:pt x="10805" y="11303"/>
                    <a:pt x="10815" y="11288"/>
                  </a:cubicBezTo>
                  <a:cubicBezTo>
                    <a:pt x="10827" y="11273"/>
                    <a:pt x="10830" y="11256"/>
                    <a:pt x="10827" y="11234"/>
                  </a:cubicBezTo>
                  <a:lnTo>
                    <a:pt x="10561" y="10082"/>
                  </a:lnTo>
                  <a:cubicBezTo>
                    <a:pt x="10502" y="9826"/>
                    <a:pt x="10495" y="9567"/>
                    <a:pt x="10539" y="9309"/>
                  </a:cubicBezTo>
                  <a:cubicBezTo>
                    <a:pt x="10779" y="7923"/>
                    <a:pt x="11895" y="7385"/>
                    <a:pt x="12773" y="7348"/>
                  </a:cubicBezTo>
                  <a:cubicBezTo>
                    <a:pt x="12807" y="7346"/>
                    <a:pt x="12840" y="7346"/>
                    <a:pt x="12874" y="7346"/>
                  </a:cubicBezTo>
                  <a:cubicBezTo>
                    <a:pt x="13741" y="7346"/>
                    <a:pt x="14821" y="7804"/>
                    <a:pt x="15164" y="9116"/>
                  </a:cubicBezTo>
                  <a:cubicBezTo>
                    <a:pt x="15230" y="9367"/>
                    <a:pt x="15245" y="9626"/>
                    <a:pt x="15208" y="9885"/>
                  </a:cubicBezTo>
                  <a:lnTo>
                    <a:pt x="15041" y="11059"/>
                  </a:lnTo>
                  <a:cubicBezTo>
                    <a:pt x="15037" y="11076"/>
                    <a:pt x="15044" y="11095"/>
                    <a:pt x="15055" y="11110"/>
                  </a:cubicBezTo>
                  <a:cubicBezTo>
                    <a:pt x="15070" y="11120"/>
                    <a:pt x="15085" y="11128"/>
                    <a:pt x="15107" y="11128"/>
                  </a:cubicBezTo>
                  <a:lnTo>
                    <a:pt x="19929" y="10923"/>
                  </a:lnTo>
                  <a:cubicBezTo>
                    <a:pt x="19962" y="10923"/>
                    <a:pt x="19987" y="10898"/>
                    <a:pt x="19987" y="10866"/>
                  </a:cubicBezTo>
                  <a:cubicBezTo>
                    <a:pt x="20053" y="10031"/>
                    <a:pt x="20122" y="9185"/>
                    <a:pt x="20195" y="8329"/>
                  </a:cubicBezTo>
                  <a:cubicBezTo>
                    <a:pt x="20410" y="5714"/>
                    <a:pt x="20632" y="3014"/>
                    <a:pt x="20741" y="312"/>
                  </a:cubicBezTo>
                  <a:close/>
                  <a:moveTo>
                    <a:pt x="20691" y="1"/>
                  </a:moveTo>
                  <a:cubicBezTo>
                    <a:pt x="20686" y="1"/>
                    <a:pt x="20681" y="1"/>
                    <a:pt x="20676" y="2"/>
                  </a:cubicBezTo>
                  <a:cubicBezTo>
                    <a:pt x="20647" y="9"/>
                    <a:pt x="20629" y="31"/>
                    <a:pt x="20625" y="61"/>
                  </a:cubicBezTo>
                  <a:cubicBezTo>
                    <a:pt x="20523" y="2839"/>
                    <a:pt x="20290" y="5623"/>
                    <a:pt x="20067" y="8317"/>
                  </a:cubicBezTo>
                  <a:cubicBezTo>
                    <a:pt x="19998" y="9156"/>
                    <a:pt x="19932" y="9983"/>
                    <a:pt x="19867" y="10800"/>
                  </a:cubicBezTo>
                  <a:lnTo>
                    <a:pt x="15176" y="11000"/>
                  </a:lnTo>
                  <a:lnTo>
                    <a:pt x="15332" y="9900"/>
                  </a:lnTo>
                  <a:cubicBezTo>
                    <a:pt x="15372" y="9626"/>
                    <a:pt x="15358" y="9353"/>
                    <a:pt x="15285" y="9083"/>
                  </a:cubicBezTo>
                  <a:cubicBezTo>
                    <a:pt x="14948" y="7787"/>
                    <a:pt x="13851" y="7221"/>
                    <a:pt x="12875" y="7221"/>
                  </a:cubicBezTo>
                  <a:cubicBezTo>
                    <a:pt x="12839" y="7221"/>
                    <a:pt x="12802" y="7222"/>
                    <a:pt x="12766" y="7224"/>
                  </a:cubicBezTo>
                  <a:cubicBezTo>
                    <a:pt x="11767" y="7264"/>
                    <a:pt x="10652" y="7920"/>
                    <a:pt x="10415" y="9287"/>
                  </a:cubicBezTo>
                  <a:cubicBezTo>
                    <a:pt x="10367" y="9564"/>
                    <a:pt x="10374" y="9838"/>
                    <a:pt x="10437" y="10111"/>
                  </a:cubicBezTo>
                  <a:lnTo>
                    <a:pt x="10688" y="11190"/>
                  </a:lnTo>
                  <a:lnTo>
                    <a:pt x="5997" y="11391"/>
                  </a:lnTo>
                  <a:cubicBezTo>
                    <a:pt x="5865" y="10581"/>
                    <a:pt x="5727" y="9761"/>
                    <a:pt x="5585" y="8933"/>
                  </a:cubicBezTo>
                  <a:cubicBezTo>
                    <a:pt x="5137" y="6269"/>
                    <a:pt x="4674" y="3513"/>
                    <a:pt x="4331" y="753"/>
                  </a:cubicBezTo>
                  <a:cubicBezTo>
                    <a:pt x="4327" y="724"/>
                    <a:pt x="4306" y="702"/>
                    <a:pt x="4276" y="695"/>
                  </a:cubicBezTo>
                  <a:cubicBezTo>
                    <a:pt x="4273" y="695"/>
                    <a:pt x="4271" y="695"/>
                    <a:pt x="4268" y="695"/>
                  </a:cubicBezTo>
                  <a:cubicBezTo>
                    <a:pt x="4243" y="695"/>
                    <a:pt x="4221" y="712"/>
                    <a:pt x="4210" y="736"/>
                  </a:cubicBezTo>
                  <a:lnTo>
                    <a:pt x="631" y="9808"/>
                  </a:lnTo>
                  <a:cubicBezTo>
                    <a:pt x="551" y="10005"/>
                    <a:pt x="507" y="10213"/>
                    <a:pt x="496" y="10432"/>
                  </a:cubicBezTo>
                  <a:lnTo>
                    <a:pt x="51" y="18867"/>
                  </a:lnTo>
                  <a:cubicBezTo>
                    <a:pt x="0" y="19808"/>
                    <a:pt x="514" y="20427"/>
                    <a:pt x="1050" y="20627"/>
                  </a:cubicBezTo>
                  <a:cubicBezTo>
                    <a:pt x="1185" y="20678"/>
                    <a:pt x="1323" y="20704"/>
                    <a:pt x="1459" y="20704"/>
                  </a:cubicBezTo>
                  <a:cubicBezTo>
                    <a:pt x="1816" y="20704"/>
                    <a:pt x="2159" y="20525"/>
                    <a:pt x="2421" y="20193"/>
                  </a:cubicBezTo>
                  <a:lnTo>
                    <a:pt x="6503" y="14981"/>
                  </a:lnTo>
                  <a:lnTo>
                    <a:pt x="11515" y="14769"/>
                  </a:lnTo>
                  <a:lnTo>
                    <a:pt x="11814" y="16063"/>
                  </a:lnTo>
                  <a:cubicBezTo>
                    <a:pt x="11982" y="16786"/>
                    <a:pt x="12571" y="17111"/>
                    <a:pt x="13114" y="17111"/>
                  </a:cubicBezTo>
                  <a:cubicBezTo>
                    <a:pt x="13138" y="17111"/>
                    <a:pt x="13162" y="17111"/>
                    <a:pt x="13185" y="17109"/>
                  </a:cubicBezTo>
                  <a:cubicBezTo>
                    <a:pt x="13743" y="17088"/>
                    <a:pt x="14355" y="16719"/>
                    <a:pt x="14464" y="15954"/>
                  </a:cubicBezTo>
                  <a:lnTo>
                    <a:pt x="14654" y="14634"/>
                  </a:lnTo>
                  <a:lnTo>
                    <a:pt x="19666" y="14423"/>
                  </a:lnTo>
                  <a:lnTo>
                    <a:pt x="24175" y="19271"/>
                  </a:lnTo>
                  <a:cubicBezTo>
                    <a:pt x="24439" y="19555"/>
                    <a:pt x="24760" y="19703"/>
                    <a:pt x="25087" y="19703"/>
                  </a:cubicBezTo>
                  <a:cubicBezTo>
                    <a:pt x="25251" y="19703"/>
                    <a:pt x="25417" y="19666"/>
                    <a:pt x="25579" y="19589"/>
                  </a:cubicBezTo>
                  <a:cubicBezTo>
                    <a:pt x="26093" y="19344"/>
                    <a:pt x="26552" y="18681"/>
                    <a:pt x="26425" y="17747"/>
                  </a:cubicBezTo>
                  <a:lnTo>
                    <a:pt x="25265" y="9382"/>
                  </a:lnTo>
                  <a:cubicBezTo>
                    <a:pt x="25236" y="9167"/>
                    <a:pt x="25174" y="8959"/>
                    <a:pt x="25083" y="8773"/>
                  </a:cubicBezTo>
                  <a:lnTo>
                    <a:pt x="20745" y="36"/>
                  </a:lnTo>
                  <a:cubicBezTo>
                    <a:pt x="20736" y="14"/>
                    <a:pt x="20715" y="1"/>
                    <a:pt x="20691"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701508" y="2916419"/>
              <a:ext cx="71925" cy="85731"/>
            </a:xfrm>
            <a:custGeom>
              <a:avLst/>
              <a:gdLst/>
              <a:ahLst/>
              <a:cxnLst/>
              <a:rect l="l" t="t" r="r" b="b"/>
              <a:pathLst>
                <a:path w="1897" h="2261" extrusionOk="0">
                  <a:moveTo>
                    <a:pt x="0" y="1"/>
                  </a:moveTo>
                  <a:lnTo>
                    <a:pt x="537" y="2260"/>
                  </a:lnTo>
                  <a:cubicBezTo>
                    <a:pt x="537" y="2260"/>
                    <a:pt x="1203" y="1819"/>
                    <a:pt x="1692" y="1244"/>
                  </a:cubicBezTo>
                  <a:cubicBezTo>
                    <a:pt x="1896" y="1000"/>
                    <a:pt x="1871" y="638"/>
                    <a:pt x="1634" y="434"/>
                  </a:cubicBezTo>
                  <a:lnTo>
                    <a:pt x="1193" y="51"/>
                  </a:lnTo>
                  <a:lnTo>
                    <a:pt x="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648993" y="2916419"/>
              <a:ext cx="72873" cy="116293"/>
            </a:xfrm>
            <a:custGeom>
              <a:avLst/>
              <a:gdLst/>
              <a:ahLst/>
              <a:cxnLst/>
              <a:rect l="l" t="t" r="r" b="b"/>
              <a:pathLst>
                <a:path w="1922" h="3067" extrusionOk="0">
                  <a:moveTo>
                    <a:pt x="1385" y="1"/>
                  </a:moveTo>
                  <a:lnTo>
                    <a:pt x="1" y="1222"/>
                  </a:lnTo>
                  <a:lnTo>
                    <a:pt x="536" y="3066"/>
                  </a:lnTo>
                  <a:lnTo>
                    <a:pt x="1922" y="2260"/>
                  </a:lnTo>
                  <a:lnTo>
                    <a:pt x="1385"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2207142" y="2516854"/>
              <a:ext cx="1504164" cy="409433"/>
            </a:xfrm>
            <a:custGeom>
              <a:avLst/>
              <a:gdLst/>
              <a:ahLst/>
              <a:cxnLst/>
              <a:rect l="l" t="t" r="r" b="b"/>
              <a:pathLst>
                <a:path w="39672" h="10798" extrusionOk="0">
                  <a:moveTo>
                    <a:pt x="372" y="0"/>
                  </a:moveTo>
                  <a:lnTo>
                    <a:pt x="0" y="1586"/>
                  </a:lnTo>
                  <a:lnTo>
                    <a:pt x="39300" y="10797"/>
                  </a:lnTo>
                  <a:lnTo>
                    <a:pt x="39671" y="9211"/>
                  </a:lnTo>
                  <a:lnTo>
                    <a:pt x="372" y="0"/>
                  </a:lnTo>
                  <a:close/>
                </a:path>
              </a:pathLst>
            </a:custGeom>
            <a:solidFill>
              <a:srgbClr val="5B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2178933" y="2637088"/>
              <a:ext cx="1504164" cy="409585"/>
            </a:xfrm>
            <a:custGeom>
              <a:avLst/>
              <a:gdLst/>
              <a:ahLst/>
              <a:cxnLst/>
              <a:rect l="l" t="t" r="r" b="b"/>
              <a:pathLst>
                <a:path w="39672" h="10802" extrusionOk="0">
                  <a:moveTo>
                    <a:pt x="372" y="0"/>
                  </a:moveTo>
                  <a:lnTo>
                    <a:pt x="1" y="1590"/>
                  </a:lnTo>
                  <a:lnTo>
                    <a:pt x="39300" y="10801"/>
                  </a:lnTo>
                  <a:lnTo>
                    <a:pt x="39672" y="9212"/>
                  </a:lnTo>
                  <a:lnTo>
                    <a:pt x="372" y="0"/>
                  </a:lnTo>
                  <a:close/>
                </a:path>
              </a:pathLst>
            </a:custGeom>
            <a:solidFill>
              <a:srgbClr val="5B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2193037" y="2576990"/>
              <a:ext cx="1504164" cy="409395"/>
            </a:xfrm>
            <a:custGeom>
              <a:avLst/>
              <a:gdLst/>
              <a:ahLst/>
              <a:cxnLst/>
              <a:rect l="l" t="t" r="r" b="b"/>
              <a:pathLst>
                <a:path w="39672" h="10797" extrusionOk="0">
                  <a:moveTo>
                    <a:pt x="372" y="0"/>
                  </a:moveTo>
                  <a:lnTo>
                    <a:pt x="0" y="1585"/>
                  </a:lnTo>
                  <a:lnTo>
                    <a:pt x="39300" y="10797"/>
                  </a:lnTo>
                  <a:lnTo>
                    <a:pt x="39672" y="9211"/>
                  </a:lnTo>
                  <a:lnTo>
                    <a:pt x="372" y="0"/>
                  </a:ln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2089260" y="2516854"/>
              <a:ext cx="132020" cy="180525"/>
            </a:xfrm>
            <a:custGeom>
              <a:avLst/>
              <a:gdLst/>
              <a:ahLst/>
              <a:cxnLst/>
              <a:rect l="l" t="t" r="r" b="b"/>
              <a:pathLst>
                <a:path w="3482" h="4761" extrusionOk="0">
                  <a:moveTo>
                    <a:pt x="3481" y="0"/>
                  </a:moveTo>
                  <a:lnTo>
                    <a:pt x="335" y="1021"/>
                  </a:lnTo>
                  <a:lnTo>
                    <a:pt x="0" y="2446"/>
                  </a:lnTo>
                  <a:lnTo>
                    <a:pt x="2366" y="4761"/>
                  </a:lnTo>
                  <a:lnTo>
                    <a:pt x="3481"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3668065" y="2386497"/>
              <a:ext cx="38" cy="38"/>
            </a:xfrm>
            <a:custGeom>
              <a:avLst/>
              <a:gdLst/>
              <a:ahLst/>
              <a:cxnLst/>
              <a:rect l="l" t="t" r="r" b="b"/>
              <a:pathLst>
                <a:path w="1" h="1" extrusionOk="0">
                  <a:moveTo>
                    <a:pt x="1" y="1"/>
                  </a:move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050813" y="2555529"/>
              <a:ext cx="51185" cy="54108"/>
            </a:xfrm>
            <a:custGeom>
              <a:avLst/>
              <a:gdLst/>
              <a:ahLst/>
              <a:cxnLst/>
              <a:rect l="l" t="t" r="r" b="b"/>
              <a:pathLst>
                <a:path w="1350" h="1427" extrusionOk="0">
                  <a:moveTo>
                    <a:pt x="1349" y="1"/>
                  </a:moveTo>
                  <a:lnTo>
                    <a:pt x="1" y="438"/>
                  </a:lnTo>
                  <a:lnTo>
                    <a:pt x="1014" y="1426"/>
                  </a:lnTo>
                  <a:lnTo>
                    <a:pt x="13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2467250" y="2447732"/>
              <a:ext cx="547493" cy="332954"/>
            </a:xfrm>
            <a:custGeom>
              <a:avLst/>
              <a:gdLst/>
              <a:ahLst/>
              <a:cxnLst/>
              <a:rect l="l" t="t" r="r" b="b"/>
              <a:pathLst>
                <a:path w="14440" h="8781" extrusionOk="0">
                  <a:moveTo>
                    <a:pt x="6923" y="6266"/>
                  </a:moveTo>
                  <a:cubicBezTo>
                    <a:pt x="6923" y="6266"/>
                    <a:pt x="6923" y="6266"/>
                    <a:pt x="6923" y="6266"/>
                  </a:cubicBezTo>
                  <a:cubicBezTo>
                    <a:pt x="6920" y="6269"/>
                    <a:pt x="6919" y="6271"/>
                    <a:pt x="6919" y="6271"/>
                  </a:cubicBezTo>
                  <a:cubicBezTo>
                    <a:pt x="6919" y="6271"/>
                    <a:pt x="6921" y="6269"/>
                    <a:pt x="6923" y="6266"/>
                  </a:cubicBezTo>
                  <a:close/>
                  <a:moveTo>
                    <a:pt x="12202" y="1"/>
                  </a:moveTo>
                  <a:cubicBezTo>
                    <a:pt x="11381" y="1039"/>
                    <a:pt x="10528" y="2104"/>
                    <a:pt x="9679" y="3139"/>
                  </a:cubicBezTo>
                  <a:cubicBezTo>
                    <a:pt x="8826" y="4171"/>
                    <a:pt x="7959" y="5191"/>
                    <a:pt x="7058" y="6125"/>
                  </a:cubicBezTo>
                  <a:lnTo>
                    <a:pt x="6974" y="6212"/>
                  </a:lnTo>
                  <a:cubicBezTo>
                    <a:pt x="6958" y="6231"/>
                    <a:pt x="6933" y="6256"/>
                    <a:pt x="6923" y="6266"/>
                  </a:cubicBezTo>
                  <a:lnTo>
                    <a:pt x="6923" y="6266"/>
                  </a:lnTo>
                  <a:cubicBezTo>
                    <a:pt x="6934" y="6264"/>
                    <a:pt x="6940" y="6261"/>
                    <a:pt x="6943" y="6261"/>
                  </a:cubicBezTo>
                  <a:cubicBezTo>
                    <a:pt x="6944" y="6261"/>
                    <a:pt x="6945" y="6262"/>
                    <a:pt x="6945" y="6263"/>
                  </a:cubicBezTo>
                  <a:cubicBezTo>
                    <a:pt x="6949" y="6271"/>
                    <a:pt x="6909" y="6293"/>
                    <a:pt x="6843" y="6315"/>
                  </a:cubicBezTo>
                  <a:cubicBezTo>
                    <a:pt x="6748" y="6345"/>
                    <a:pt x="6601" y="6361"/>
                    <a:pt x="6432" y="6361"/>
                  </a:cubicBezTo>
                  <a:cubicBezTo>
                    <a:pt x="6355" y="6361"/>
                    <a:pt x="6274" y="6357"/>
                    <a:pt x="6190" y="6350"/>
                  </a:cubicBezTo>
                  <a:cubicBezTo>
                    <a:pt x="5654" y="6307"/>
                    <a:pt x="5035" y="6168"/>
                    <a:pt x="4422" y="5982"/>
                  </a:cubicBezTo>
                  <a:cubicBezTo>
                    <a:pt x="3807" y="5804"/>
                    <a:pt x="3187" y="5581"/>
                    <a:pt x="2567" y="5344"/>
                  </a:cubicBezTo>
                  <a:cubicBezTo>
                    <a:pt x="1947" y="5115"/>
                    <a:pt x="1317" y="4849"/>
                    <a:pt x="716" y="4590"/>
                  </a:cubicBezTo>
                  <a:lnTo>
                    <a:pt x="1" y="5782"/>
                  </a:lnTo>
                  <a:cubicBezTo>
                    <a:pt x="1153" y="6635"/>
                    <a:pt x="2341" y="7368"/>
                    <a:pt x="3679" y="7977"/>
                  </a:cubicBezTo>
                  <a:cubicBezTo>
                    <a:pt x="4353" y="8265"/>
                    <a:pt x="5046" y="8545"/>
                    <a:pt x="5866" y="8694"/>
                  </a:cubicBezTo>
                  <a:cubicBezTo>
                    <a:pt x="6140" y="8741"/>
                    <a:pt x="6429" y="8780"/>
                    <a:pt x="6750" y="8780"/>
                  </a:cubicBezTo>
                  <a:cubicBezTo>
                    <a:pt x="6912" y="8780"/>
                    <a:pt x="7082" y="8770"/>
                    <a:pt x="7262" y="8746"/>
                  </a:cubicBezTo>
                  <a:cubicBezTo>
                    <a:pt x="7532" y="8706"/>
                    <a:pt x="7827" y="8629"/>
                    <a:pt x="8130" y="8475"/>
                  </a:cubicBezTo>
                  <a:cubicBezTo>
                    <a:pt x="8283" y="8396"/>
                    <a:pt x="8432" y="8305"/>
                    <a:pt x="8574" y="8184"/>
                  </a:cubicBezTo>
                  <a:cubicBezTo>
                    <a:pt x="8662" y="8111"/>
                    <a:pt x="8680" y="8093"/>
                    <a:pt x="8713" y="8064"/>
                  </a:cubicBezTo>
                  <a:lnTo>
                    <a:pt x="8815" y="7972"/>
                  </a:lnTo>
                  <a:cubicBezTo>
                    <a:pt x="9362" y="7496"/>
                    <a:pt x="9868" y="6996"/>
                    <a:pt x="10361" y="6493"/>
                  </a:cubicBezTo>
                  <a:cubicBezTo>
                    <a:pt x="10856" y="5990"/>
                    <a:pt x="11327" y="5469"/>
                    <a:pt x="11793" y="4947"/>
                  </a:cubicBezTo>
                  <a:cubicBezTo>
                    <a:pt x="12723" y="3894"/>
                    <a:pt x="13594" y="2829"/>
                    <a:pt x="14439" y="1692"/>
                  </a:cubicBezTo>
                  <a:lnTo>
                    <a:pt x="12202"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353083" y="2538391"/>
              <a:ext cx="107565" cy="100823"/>
            </a:xfrm>
            <a:custGeom>
              <a:avLst/>
              <a:gdLst/>
              <a:ahLst/>
              <a:cxnLst/>
              <a:rect l="l" t="t" r="r" b="b"/>
              <a:pathLst>
                <a:path w="2837" h="2659" extrusionOk="0">
                  <a:moveTo>
                    <a:pt x="1043" y="1"/>
                  </a:moveTo>
                  <a:lnTo>
                    <a:pt x="1" y="1331"/>
                  </a:lnTo>
                  <a:lnTo>
                    <a:pt x="1798" y="2658"/>
                  </a:lnTo>
                  <a:lnTo>
                    <a:pt x="2837" y="708"/>
                  </a:lnTo>
                  <a:lnTo>
                    <a:pt x="1043"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421219" y="2565236"/>
              <a:ext cx="76323" cy="108785"/>
            </a:xfrm>
            <a:custGeom>
              <a:avLst/>
              <a:gdLst/>
              <a:ahLst/>
              <a:cxnLst/>
              <a:rect l="l" t="t" r="r" b="b"/>
              <a:pathLst>
                <a:path w="2013" h="2869" extrusionOk="0">
                  <a:moveTo>
                    <a:pt x="1040" y="0"/>
                  </a:moveTo>
                  <a:lnTo>
                    <a:pt x="1" y="1950"/>
                  </a:lnTo>
                  <a:cubicBezTo>
                    <a:pt x="1" y="1950"/>
                    <a:pt x="622" y="2869"/>
                    <a:pt x="1486" y="2869"/>
                  </a:cubicBezTo>
                  <a:cubicBezTo>
                    <a:pt x="1653" y="2869"/>
                    <a:pt x="1830" y="2834"/>
                    <a:pt x="2013" y="2752"/>
                  </a:cubicBezTo>
                  <a:lnTo>
                    <a:pt x="2002" y="1531"/>
                  </a:lnTo>
                  <a:lnTo>
                    <a:pt x="1040"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10399" y="2439163"/>
              <a:ext cx="456383" cy="539945"/>
            </a:xfrm>
            <a:custGeom>
              <a:avLst/>
              <a:gdLst/>
              <a:ahLst/>
              <a:cxnLst/>
              <a:rect l="l" t="t" r="r" b="b"/>
              <a:pathLst>
                <a:path w="12037" h="14240" extrusionOk="0">
                  <a:moveTo>
                    <a:pt x="2460" y="1"/>
                  </a:moveTo>
                  <a:lnTo>
                    <a:pt x="0" y="1349"/>
                  </a:lnTo>
                  <a:cubicBezTo>
                    <a:pt x="656" y="2596"/>
                    <a:pt x="1334" y="3824"/>
                    <a:pt x="2038" y="5042"/>
                  </a:cubicBezTo>
                  <a:cubicBezTo>
                    <a:pt x="2384" y="5654"/>
                    <a:pt x="2744" y="6256"/>
                    <a:pt x="3101" y="6864"/>
                  </a:cubicBezTo>
                  <a:lnTo>
                    <a:pt x="3641" y="7769"/>
                  </a:lnTo>
                  <a:lnTo>
                    <a:pt x="3776" y="7998"/>
                  </a:lnTo>
                  <a:cubicBezTo>
                    <a:pt x="3845" y="8107"/>
                    <a:pt x="3922" y="8235"/>
                    <a:pt x="3988" y="8319"/>
                  </a:cubicBezTo>
                  <a:cubicBezTo>
                    <a:pt x="4057" y="8417"/>
                    <a:pt x="4126" y="8509"/>
                    <a:pt x="4192" y="8589"/>
                  </a:cubicBezTo>
                  <a:cubicBezTo>
                    <a:pt x="4257" y="8673"/>
                    <a:pt x="4326" y="8753"/>
                    <a:pt x="4392" y="8826"/>
                  </a:cubicBezTo>
                  <a:cubicBezTo>
                    <a:pt x="4928" y="9428"/>
                    <a:pt x="5468" y="9912"/>
                    <a:pt x="6015" y="10393"/>
                  </a:cubicBezTo>
                  <a:cubicBezTo>
                    <a:pt x="6568" y="10867"/>
                    <a:pt x="7119" y="11322"/>
                    <a:pt x="7687" y="11760"/>
                  </a:cubicBezTo>
                  <a:cubicBezTo>
                    <a:pt x="8814" y="12638"/>
                    <a:pt x="9973" y="13459"/>
                    <a:pt x="11172" y="14239"/>
                  </a:cubicBezTo>
                  <a:lnTo>
                    <a:pt x="12036" y="13153"/>
                  </a:lnTo>
                  <a:lnTo>
                    <a:pt x="9047" y="10211"/>
                  </a:lnTo>
                  <a:cubicBezTo>
                    <a:pt x="8559" y="9719"/>
                    <a:pt x="8066" y="9231"/>
                    <a:pt x="7600" y="8731"/>
                  </a:cubicBezTo>
                  <a:cubicBezTo>
                    <a:pt x="7134" y="8242"/>
                    <a:pt x="6671" y="7736"/>
                    <a:pt x="6306" y="7251"/>
                  </a:cubicBezTo>
                  <a:cubicBezTo>
                    <a:pt x="6259" y="7189"/>
                    <a:pt x="6219" y="7135"/>
                    <a:pt x="6178" y="7076"/>
                  </a:cubicBezTo>
                  <a:cubicBezTo>
                    <a:pt x="6135" y="7017"/>
                    <a:pt x="6106" y="6967"/>
                    <a:pt x="6076" y="6916"/>
                  </a:cubicBezTo>
                  <a:cubicBezTo>
                    <a:pt x="6037" y="6861"/>
                    <a:pt x="6032" y="6832"/>
                    <a:pt x="6007" y="6792"/>
                  </a:cubicBezTo>
                  <a:lnTo>
                    <a:pt x="5890" y="6555"/>
                  </a:lnTo>
                  <a:lnTo>
                    <a:pt x="5420" y="5607"/>
                  </a:lnTo>
                  <a:cubicBezTo>
                    <a:pt x="5103" y="4980"/>
                    <a:pt x="4790" y="4346"/>
                    <a:pt x="4465" y="3723"/>
                  </a:cubicBezTo>
                  <a:cubicBezTo>
                    <a:pt x="3823" y="2468"/>
                    <a:pt x="3157" y="1229"/>
                    <a:pt x="2460"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3028111" y="2159149"/>
              <a:ext cx="15393" cy="20362"/>
            </a:xfrm>
            <a:custGeom>
              <a:avLst/>
              <a:gdLst/>
              <a:ahLst/>
              <a:cxnLst/>
              <a:rect l="l" t="t" r="r" b="b"/>
              <a:pathLst>
                <a:path w="406" h="537" extrusionOk="0">
                  <a:moveTo>
                    <a:pt x="174" y="1"/>
                  </a:moveTo>
                  <a:cubicBezTo>
                    <a:pt x="165" y="1"/>
                    <a:pt x="156" y="2"/>
                    <a:pt x="147" y="4"/>
                  </a:cubicBezTo>
                  <a:cubicBezTo>
                    <a:pt x="53" y="29"/>
                    <a:pt x="1" y="168"/>
                    <a:pt x="31" y="314"/>
                  </a:cubicBezTo>
                  <a:cubicBezTo>
                    <a:pt x="60" y="444"/>
                    <a:pt x="144" y="536"/>
                    <a:pt x="230" y="536"/>
                  </a:cubicBezTo>
                  <a:cubicBezTo>
                    <a:pt x="240" y="536"/>
                    <a:pt x="250" y="535"/>
                    <a:pt x="260" y="532"/>
                  </a:cubicBezTo>
                  <a:cubicBezTo>
                    <a:pt x="354" y="510"/>
                    <a:pt x="406" y="372"/>
                    <a:pt x="373" y="226"/>
                  </a:cubicBezTo>
                  <a:cubicBezTo>
                    <a:pt x="347" y="94"/>
                    <a:pt x="260" y="1"/>
                    <a:pt x="174" y="1"/>
                  </a:cubicBezTo>
                  <a:close/>
                </a:path>
              </a:pathLst>
            </a:custGeom>
            <a:solidFill>
              <a:srgbClr val="661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3025760" y="2178335"/>
              <a:ext cx="27413" cy="56649"/>
            </a:xfrm>
            <a:custGeom>
              <a:avLst/>
              <a:gdLst/>
              <a:ahLst/>
              <a:cxnLst/>
              <a:rect l="l" t="t" r="r" b="b"/>
              <a:pathLst>
                <a:path w="723" h="1494" extrusionOk="0">
                  <a:moveTo>
                    <a:pt x="428" y="1"/>
                  </a:moveTo>
                  <a:cubicBezTo>
                    <a:pt x="428" y="1"/>
                    <a:pt x="278" y="927"/>
                    <a:pt x="1" y="1426"/>
                  </a:cubicBezTo>
                  <a:cubicBezTo>
                    <a:pt x="90" y="1476"/>
                    <a:pt x="187" y="1494"/>
                    <a:pt x="280" y="1494"/>
                  </a:cubicBezTo>
                  <a:cubicBezTo>
                    <a:pt x="513" y="1494"/>
                    <a:pt x="723" y="1382"/>
                    <a:pt x="723" y="1382"/>
                  </a:cubicBezTo>
                  <a:lnTo>
                    <a:pt x="428" y="1"/>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3023864" y="2123128"/>
              <a:ext cx="34465" cy="10920"/>
            </a:xfrm>
            <a:custGeom>
              <a:avLst/>
              <a:gdLst/>
              <a:ahLst/>
              <a:cxnLst/>
              <a:rect l="l" t="t" r="r" b="b"/>
              <a:pathLst>
                <a:path w="909" h="288" extrusionOk="0">
                  <a:moveTo>
                    <a:pt x="502" y="0"/>
                  </a:moveTo>
                  <a:cubicBezTo>
                    <a:pt x="237" y="0"/>
                    <a:pt x="58" y="122"/>
                    <a:pt x="47" y="130"/>
                  </a:cubicBezTo>
                  <a:cubicBezTo>
                    <a:pt x="11" y="156"/>
                    <a:pt x="0" y="210"/>
                    <a:pt x="29" y="251"/>
                  </a:cubicBezTo>
                  <a:cubicBezTo>
                    <a:pt x="44" y="276"/>
                    <a:pt x="73" y="287"/>
                    <a:pt x="99" y="287"/>
                  </a:cubicBezTo>
                  <a:cubicBezTo>
                    <a:pt x="116" y="287"/>
                    <a:pt x="135" y="283"/>
                    <a:pt x="150" y="272"/>
                  </a:cubicBezTo>
                  <a:cubicBezTo>
                    <a:pt x="157" y="267"/>
                    <a:pt x="295" y="175"/>
                    <a:pt x="500" y="175"/>
                  </a:cubicBezTo>
                  <a:cubicBezTo>
                    <a:pt x="582" y="175"/>
                    <a:pt x="676" y="190"/>
                    <a:pt x="777" y="232"/>
                  </a:cubicBezTo>
                  <a:cubicBezTo>
                    <a:pt x="788" y="237"/>
                    <a:pt x="800" y="239"/>
                    <a:pt x="811" y="239"/>
                  </a:cubicBezTo>
                  <a:cubicBezTo>
                    <a:pt x="845" y="239"/>
                    <a:pt x="876" y="218"/>
                    <a:pt x="890" y="185"/>
                  </a:cubicBezTo>
                  <a:cubicBezTo>
                    <a:pt x="908" y="138"/>
                    <a:pt x="890" y="86"/>
                    <a:pt x="843" y="69"/>
                  </a:cubicBezTo>
                  <a:cubicBezTo>
                    <a:pt x="719" y="19"/>
                    <a:pt x="604" y="0"/>
                    <a:pt x="502" y="0"/>
                  </a:cubicBezTo>
                  <a:close/>
                </a:path>
              </a:pathLst>
            </a:custGeom>
            <a:solidFill>
              <a:srgbClr val="661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3027997" y="2188876"/>
              <a:ext cx="216457" cy="231790"/>
            </a:xfrm>
            <a:custGeom>
              <a:avLst/>
              <a:gdLst/>
              <a:ahLst/>
              <a:cxnLst/>
              <a:rect l="l" t="t" r="r" b="b"/>
              <a:pathLst>
                <a:path w="5709" h="6113" extrusionOk="0">
                  <a:moveTo>
                    <a:pt x="5475" y="0"/>
                  </a:moveTo>
                  <a:lnTo>
                    <a:pt x="2803" y="2206"/>
                  </a:lnTo>
                  <a:cubicBezTo>
                    <a:pt x="3026" y="3256"/>
                    <a:pt x="3022" y="4378"/>
                    <a:pt x="1499" y="4739"/>
                  </a:cubicBezTo>
                  <a:cubicBezTo>
                    <a:pt x="1499" y="4739"/>
                    <a:pt x="0" y="6113"/>
                    <a:pt x="2768" y="6113"/>
                  </a:cubicBezTo>
                  <a:cubicBezTo>
                    <a:pt x="5286" y="6113"/>
                    <a:pt x="5709" y="4739"/>
                    <a:pt x="5709" y="4739"/>
                  </a:cubicBezTo>
                  <a:cubicBezTo>
                    <a:pt x="4794" y="3835"/>
                    <a:pt x="5155" y="1353"/>
                    <a:pt x="5475"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064207" y="2337319"/>
              <a:ext cx="210390" cy="52554"/>
            </a:xfrm>
            <a:custGeom>
              <a:avLst/>
              <a:gdLst/>
              <a:ahLst/>
              <a:cxnLst/>
              <a:rect l="l" t="t" r="r" b="b"/>
              <a:pathLst>
                <a:path w="5549" h="1386" extrusionOk="0">
                  <a:moveTo>
                    <a:pt x="2724" y="1"/>
                  </a:moveTo>
                  <a:cubicBezTo>
                    <a:pt x="2019" y="1"/>
                    <a:pt x="1337" y="50"/>
                    <a:pt x="948" y="182"/>
                  </a:cubicBezTo>
                  <a:cubicBezTo>
                    <a:pt x="1" y="503"/>
                    <a:pt x="230" y="1385"/>
                    <a:pt x="230" y="1385"/>
                  </a:cubicBezTo>
                  <a:lnTo>
                    <a:pt x="5097" y="1294"/>
                  </a:lnTo>
                  <a:cubicBezTo>
                    <a:pt x="5312" y="860"/>
                    <a:pt x="5548" y="361"/>
                    <a:pt x="5104" y="208"/>
                  </a:cubicBezTo>
                  <a:cubicBezTo>
                    <a:pt x="4815" y="104"/>
                    <a:pt x="3746" y="1"/>
                    <a:pt x="2724"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3375274" y="4768795"/>
              <a:ext cx="37688" cy="13385"/>
            </a:xfrm>
            <a:custGeom>
              <a:avLst/>
              <a:gdLst/>
              <a:ahLst/>
              <a:cxnLst/>
              <a:rect l="l" t="t" r="r" b="b"/>
              <a:pathLst>
                <a:path w="994" h="353" extrusionOk="0">
                  <a:moveTo>
                    <a:pt x="299" y="0"/>
                  </a:moveTo>
                  <a:cubicBezTo>
                    <a:pt x="223" y="0"/>
                    <a:pt x="159" y="25"/>
                    <a:pt x="122" y="88"/>
                  </a:cubicBezTo>
                  <a:cubicBezTo>
                    <a:pt x="0" y="292"/>
                    <a:pt x="247" y="353"/>
                    <a:pt x="524" y="353"/>
                  </a:cubicBezTo>
                  <a:cubicBezTo>
                    <a:pt x="696" y="353"/>
                    <a:pt x="879" y="329"/>
                    <a:pt x="993" y="303"/>
                  </a:cubicBezTo>
                  <a:cubicBezTo>
                    <a:pt x="993" y="303"/>
                    <a:pt x="567" y="0"/>
                    <a:pt x="299"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3386952" y="4751695"/>
              <a:ext cx="26010" cy="28590"/>
            </a:xfrm>
            <a:custGeom>
              <a:avLst/>
              <a:gdLst/>
              <a:ahLst/>
              <a:cxnLst/>
              <a:rect l="l" t="t" r="r" b="b"/>
              <a:pathLst>
                <a:path w="686" h="754" extrusionOk="0">
                  <a:moveTo>
                    <a:pt x="338" y="1"/>
                  </a:moveTo>
                  <a:cubicBezTo>
                    <a:pt x="330" y="1"/>
                    <a:pt x="322" y="1"/>
                    <a:pt x="313" y="2"/>
                  </a:cubicBezTo>
                  <a:cubicBezTo>
                    <a:pt x="0" y="43"/>
                    <a:pt x="448" y="623"/>
                    <a:pt x="685" y="754"/>
                  </a:cubicBezTo>
                  <a:cubicBezTo>
                    <a:pt x="685" y="754"/>
                    <a:pt x="654" y="1"/>
                    <a:pt x="338"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2950078" y="4768568"/>
              <a:ext cx="44664" cy="13612"/>
            </a:xfrm>
            <a:custGeom>
              <a:avLst/>
              <a:gdLst/>
              <a:ahLst/>
              <a:cxnLst/>
              <a:rect l="l" t="t" r="r" b="b"/>
              <a:pathLst>
                <a:path w="1178" h="359" extrusionOk="0">
                  <a:moveTo>
                    <a:pt x="334" y="0"/>
                  </a:moveTo>
                  <a:cubicBezTo>
                    <a:pt x="241" y="0"/>
                    <a:pt x="165" y="26"/>
                    <a:pt x="124" y="94"/>
                  </a:cubicBezTo>
                  <a:cubicBezTo>
                    <a:pt x="0" y="298"/>
                    <a:pt x="293" y="359"/>
                    <a:pt x="619" y="359"/>
                  </a:cubicBezTo>
                  <a:cubicBezTo>
                    <a:pt x="822" y="359"/>
                    <a:pt x="1039" y="335"/>
                    <a:pt x="1177" y="309"/>
                  </a:cubicBezTo>
                  <a:cubicBezTo>
                    <a:pt x="1177" y="309"/>
                    <a:pt x="654" y="0"/>
                    <a:pt x="33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2963046" y="4751695"/>
              <a:ext cx="31697" cy="28590"/>
            </a:xfrm>
            <a:custGeom>
              <a:avLst/>
              <a:gdLst/>
              <a:ahLst/>
              <a:cxnLst/>
              <a:rect l="l" t="t" r="r" b="b"/>
              <a:pathLst>
                <a:path w="836" h="754" extrusionOk="0">
                  <a:moveTo>
                    <a:pt x="409" y="1"/>
                  </a:moveTo>
                  <a:cubicBezTo>
                    <a:pt x="399" y="1"/>
                    <a:pt x="389" y="1"/>
                    <a:pt x="379" y="2"/>
                  </a:cubicBezTo>
                  <a:cubicBezTo>
                    <a:pt x="0" y="43"/>
                    <a:pt x="551" y="623"/>
                    <a:pt x="835" y="754"/>
                  </a:cubicBezTo>
                  <a:cubicBezTo>
                    <a:pt x="835" y="754"/>
                    <a:pt x="793" y="1"/>
                    <a:pt x="409"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000887" y="4617736"/>
              <a:ext cx="70977" cy="162552"/>
            </a:xfrm>
            <a:custGeom>
              <a:avLst/>
              <a:gdLst/>
              <a:ahLst/>
              <a:cxnLst/>
              <a:rect l="l" t="t" r="r" b="b"/>
              <a:pathLst>
                <a:path w="1872" h="4287" extrusionOk="0">
                  <a:moveTo>
                    <a:pt x="1" y="0"/>
                  </a:moveTo>
                  <a:lnTo>
                    <a:pt x="19" y="4287"/>
                  </a:lnTo>
                  <a:lnTo>
                    <a:pt x="1871" y="4287"/>
                  </a:lnTo>
                  <a:lnTo>
                    <a:pt x="1853"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394157" y="4617736"/>
              <a:ext cx="99224" cy="162552"/>
            </a:xfrm>
            <a:custGeom>
              <a:avLst/>
              <a:gdLst/>
              <a:ahLst/>
              <a:cxnLst/>
              <a:rect l="l" t="t" r="r" b="b"/>
              <a:pathLst>
                <a:path w="2617" h="4287" extrusionOk="0">
                  <a:moveTo>
                    <a:pt x="0" y="0"/>
                  </a:moveTo>
                  <a:lnTo>
                    <a:pt x="766" y="4287"/>
                  </a:lnTo>
                  <a:lnTo>
                    <a:pt x="2617" y="4287"/>
                  </a:lnTo>
                  <a:lnTo>
                    <a:pt x="1851"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301261" y="4772094"/>
              <a:ext cx="214485" cy="79778"/>
            </a:xfrm>
            <a:custGeom>
              <a:avLst/>
              <a:gdLst/>
              <a:ahLst/>
              <a:cxnLst/>
              <a:rect l="l" t="t" r="r" b="b"/>
              <a:pathLst>
                <a:path w="5657" h="2104" extrusionOk="0">
                  <a:moveTo>
                    <a:pt x="3091" y="1"/>
                  </a:moveTo>
                  <a:cubicBezTo>
                    <a:pt x="2982" y="1"/>
                    <a:pt x="2873" y="41"/>
                    <a:pt x="2785" y="114"/>
                  </a:cubicBezTo>
                  <a:cubicBezTo>
                    <a:pt x="2314" y="526"/>
                    <a:pt x="1761" y="955"/>
                    <a:pt x="321" y="1266"/>
                  </a:cubicBezTo>
                  <a:cubicBezTo>
                    <a:pt x="0" y="1335"/>
                    <a:pt x="88" y="2104"/>
                    <a:pt x="849" y="2104"/>
                  </a:cubicBezTo>
                  <a:cubicBezTo>
                    <a:pt x="1626" y="2104"/>
                    <a:pt x="2789" y="2045"/>
                    <a:pt x="3350" y="2045"/>
                  </a:cubicBezTo>
                  <a:cubicBezTo>
                    <a:pt x="4265" y="2045"/>
                    <a:pt x="4615" y="2089"/>
                    <a:pt x="5341" y="2100"/>
                  </a:cubicBezTo>
                  <a:cubicBezTo>
                    <a:pt x="5342" y="2100"/>
                    <a:pt x="5344" y="2100"/>
                    <a:pt x="5346" y="2100"/>
                  </a:cubicBezTo>
                  <a:cubicBezTo>
                    <a:pt x="5519" y="2100"/>
                    <a:pt x="5657" y="1942"/>
                    <a:pt x="5625" y="1772"/>
                  </a:cubicBezTo>
                  <a:lnTo>
                    <a:pt x="5322" y="128"/>
                  </a:lnTo>
                  <a:cubicBezTo>
                    <a:pt x="5311" y="51"/>
                    <a:pt x="5245" y="1"/>
                    <a:pt x="5169" y="1"/>
                  </a:cubicBezTo>
                  <a:close/>
                </a:path>
              </a:pathLst>
            </a:custGeom>
            <a:solidFill>
              <a:srgbClr val="5B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2824271" y="4772094"/>
              <a:ext cx="273253" cy="79778"/>
            </a:xfrm>
            <a:custGeom>
              <a:avLst/>
              <a:gdLst/>
              <a:ahLst/>
              <a:cxnLst/>
              <a:rect l="l" t="t" r="r" b="b"/>
              <a:pathLst>
                <a:path w="7207" h="2104" extrusionOk="0">
                  <a:moveTo>
                    <a:pt x="4699" y="1"/>
                  </a:moveTo>
                  <a:cubicBezTo>
                    <a:pt x="4539" y="1"/>
                    <a:pt x="4386" y="58"/>
                    <a:pt x="4247" y="142"/>
                  </a:cubicBezTo>
                  <a:cubicBezTo>
                    <a:pt x="2968" y="916"/>
                    <a:pt x="1783" y="948"/>
                    <a:pt x="321" y="1266"/>
                  </a:cubicBezTo>
                  <a:cubicBezTo>
                    <a:pt x="0" y="1335"/>
                    <a:pt x="183" y="2104"/>
                    <a:pt x="945" y="2104"/>
                  </a:cubicBezTo>
                  <a:cubicBezTo>
                    <a:pt x="2199" y="2104"/>
                    <a:pt x="3128" y="2045"/>
                    <a:pt x="4199" y="2045"/>
                  </a:cubicBezTo>
                  <a:cubicBezTo>
                    <a:pt x="5114" y="2045"/>
                    <a:pt x="6168" y="2089"/>
                    <a:pt x="6897" y="2100"/>
                  </a:cubicBezTo>
                  <a:cubicBezTo>
                    <a:pt x="6899" y="2100"/>
                    <a:pt x="6901" y="2100"/>
                    <a:pt x="6903" y="2100"/>
                  </a:cubicBezTo>
                  <a:cubicBezTo>
                    <a:pt x="7075" y="2100"/>
                    <a:pt x="7207" y="1942"/>
                    <a:pt x="7174" y="1772"/>
                  </a:cubicBezTo>
                  <a:lnTo>
                    <a:pt x="6876" y="128"/>
                  </a:lnTo>
                  <a:cubicBezTo>
                    <a:pt x="6861" y="51"/>
                    <a:pt x="6795" y="1"/>
                    <a:pt x="6722" y="1"/>
                  </a:cubicBezTo>
                  <a:close/>
                </a:path>
              </a:pathLst>
            </a:custGeom>
            <a:solidFill>
              <a:srgbClr val="5B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3262473" y="2382288"/>
              <a:ext cx="249594" cy="287187"/>
            </a:xfrm>
            <a:custGeom>
              <a:avLst/>
              <a:gdLst/>
              <a:ahLst/>
              <a:cxnLst/>
              <a:rect l="l" t="t" r="r" b="b"/>
              <a:pathLst>
                <a:path w="6583" h="7574" extrusionOk="0">
                  <a:moveTo>
                    <a:pt x="2570" y="0"/>
                  </a:moveTo>
                  <a:cubicBezTo>
                    <a:pt x="1055" y="0"/>
                    <a:pt x="1" y="1698"/>
                    <a:pt x="856" y="3658"/>
                  </a:cubicBezTo>
                  <a:cubicBezTo>
                    <a:pt x="1756" y="5726"/>
                    <a:pt x="3006" y="7573"/>
                    <a:pt x="3006" y="7573"/>
                  </a:cubicBezTo>
                  <a:lnTo>
                    <a:pt x="6582" y="5182"/>
                  </a:lnTo>
                  <a:cubicBezTo>
                    <a:pt x="6582" y="5182"/>
                    <a:pt x="4777" y="455"/>
                    <a:pt x="3058" y="57"/>
                  </a:cubicBezTo>
                  <a:cubicBezTo>
                    <a:pt x="2891" y="19"/>
                    <a:pt x="2728" y="0"/>
                    <a:pt x="2570"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3323670" y="2498730"/>
              <a:ext cx="59147" cy="170743"/>
            </a:xfrm>
            <a:custGeom>
              <a:avLst/>
              <a:gdLst/>
              <a:ahLst/>
              <a:cxnLst/>
              <a:rect l="l" t="t" r="r" b="b"/>
              <a:pathLst>
                <a:path w="1560" h="4503" extrusionOk="0">
                  <a:moveTo>
                    <a:pt x="83" y="0"/>
                  </a:moveTo>
                  <a:lnTo>
                    <a:pt x="0" y="2152"/>
                  </a:lnTo>
                  <a:cubicBezTo>
                    <a:pt x="717" y="3500"/>
                    <a:pt x="1392" y="4502"/>
                    <a:pt x="1392" y="4502"/>
                  </a:cubicBezTo>
                  <a:lnTo>
                    <a:pt x="1560" y="4389"/>
                  </a:lnTo>
                  <a:lnTo>
                    <a:pt x="83" y="0"/>
                  </a:ln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2940220" y="2366174"/>
              <a:ext cx="438184" cy="628520"/>
            </a:xfrm>
            <a:custGeom>
              <a:avLst/>
              <a:gdLst/>
              <a:ahLst/>
              <a:cxnLst/>
              <a:rect l="l" t="t" r="r" b="b"/>
              <a:pathLst>
                <a:path w="11557" h="16576" extrusionOk="0">
                  <a:moveTo>
                    <a:pt x="5830" y="1"/>
                  </a:moveTo>
                  <a:cubicBezTo>
                    <a:pt x="5170" y="1"/>
                    <a:pt x="4538" y="18"/>
                    <a:pt x="4047" y="63"/>
                  </a:cubicBezTo>
                  <a:cubicBezTo>
                    <a:pt x="2578" y="194"/>
                    <a:pt x="1182" y="577"/>
                    <a:pt x="1182" y="577"/>
                  </a:cubicBezTo>
                  <a:cubicBezTo>
                    <a:pt x="1182" y="577"/>
                    <a:pt x="332" y="1492"/>
                    <a:pt x="78" y="5793"/>
                  </a:cubicBezTo>
                  <a:cubicBezTo>
                    <a:pt x="26" y="6642"/>
                    <a:pt x="1" y="7620"/>
                    <a:pt x="4" y="8750"/>
                  </a:cubicBezTo>
                  <a:cubicBezTo>
                    <a:pt x="19" y="10816"/>
                    <a:pt x="143" y="13387"/>
                    <a:pt x="453" y="16575"/>
                  </a:cubicBezTo>
                  <a:lnTo>
                    <a:pt x="10357" y="16575"/>
                  </a:lnTo>
                  <a:cubicBezTo>
                    <a:pt x="10485" y="15059"/>
                    <a:pt x="9814" y="7641"/>
                    <a:pt x="11557" y="478"/>
                  </a:cubicBezTo>
                  <a:cubicBezTo>
                    <a:pt x="11557" y="478"/>
                    <a:pt x="9872" y="140"/>
                    <a:pt x="8257" y="63"/>
                  </a:cubicBezTo>
                  <a:cubicBezTo>
                    <a:pt x="7552" y="28"/>
                    <a:pt x="6668" y="1"/>
                    <a:pt x="5830"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2940220" y="2525840"/>
              <a:ext cx="64190" cy="172108"/>
            </a:xfrm>
            <a:custGeom>
              <a:avLst/>
              <a:gdLst/>
              <a:ahLst/>
              <a:cxnLst/>
              <a:rect l="l" t="t" r="r" b="b"/>
              <a:pathLst>
                <a:path w="1693" h="4539" extrusionOk="0">
                  <a:moveTo>
                    <a:pt x="1539" y="0"/>
                  </a:moveTo>
                  <a:lnTo>
                    <a:pt x="78" y="1582"/>
                  </a:lnTo>
                  <a:cubicBezTo>
                    <a:pt x="26" y="2431"/>
                    <a:pt x="1" y="3409"/>
                    <a:pt x="4" y="4539"/>
                  </a:cubicBezTo>
                  <a:cubicBezTo>
                    <a:pt x="606" y="3445"/>
                    <a:pt x="1693" y="1250"/>
                    <a:pt x="1539" y="0"/>
                  </a:cubicBezTo>
                  <a:close/>
                </a:path>
              </a:pathLst>
            </a:custGeom>
            <a:solidFill>
              <a:srgbClr val="741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2791398" y="2387255"/>
              <a:ext cx="273253" cy="292041"/>
            </a:xfrm>
            <a:custGeom>
              <a:avLst/>
              <a:gdLst/>
              <a:ahLst/>
              <a:cxnLst/>
              <a:rect l="l" t="t" r="r" b="b"/>
              <a:pathLst>
                <a:path w="7207" h="7702" extrusionOk="0">
                  <a:moveTo>
                    <a:pt x="5396" y="0"/>
                  </a:moveTo>
                  <a:cubicBezTo>
                    <a:pt x="4685" y="0"/>
                    <a:pt x="3828" y="379"/>
                    <a:pt x="2996" y="1184"/>
                  </a:cubicBezTo>
                  <a:cubicBezTo>
                    <a:pt x="1319" y="2806"/>
                    <a:pt x="0" y="5092"/>
                    <a:pt x="0" y="5092"/>
                  </a:cubicBezTo>
                  <a:lnTo>
                    <a:pt x="3204" y="7701"/>
                  </a:lnTo>
                  <a:cubicBezTo>
                    <a:pt x="3204" y="7701"/>
                    <a:pt x="7206" y="3451"/>
                    <a:pt x="7050" y="1694"/>
                  </a:cubicBezTo>
                  <a:cubicBezTo>
                    <a:pt x="6950" y="595"/>
                    <a:pt x="6287" y="0"/>
                    <a:pt x="5396"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3000887" y="4617736"/>
              <a:ext cx="70711" cy="83798"/>
            </a:xfrm>
            <a:custGeom>
              <a:avLst/>
              <a:gdLst/>
              <a:ahLst/>
              <a:cxnLst/>
              <a:rect l="l" t="t" r="r" b="b"/>
              <a:pathLst>
                <a:path w="1865" h="2210" extrusionOk="0">
                  <a:moveTo>
                    <a:pt x="1" y="0"/>
                  </a:moveTo>
                  <a:lnTo>
                    <a:pt x="12" y="2209"/>
                  </a:lnTo>
                  <a:lnTo>
                    <a:pt x="1864" y="2209"/>
                  </a:lnTo>
                  <a:lnTo>
                    <a:pt x="1853" y="0"/>
                  </a:lnTo>
                  <a:close/>
                </a:path>
              </a:pathLst>
            </a:custGeom>
            <a:solidFill>
              <a:srgbClr val="EF9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3394157" y="4617736"/>
              <a:ext cx="85119" cy="83798"/>
            </a:xfrm>
            <a:custGeom>
              <a:avLst/>
              <a:gdLst/>
              <a:ahLst/>
              <a:cxnLst/>
              <a:rect l="l" t="t" r="r" b="b"/>
              <a:pathLst>
                <a:path w="2245" h="2210" extrusionOk="0">
                  <a:moveTo>
                    <a:pt x="0" y="0"/>
                  </a:moveTo>
                  <a:lnTo>
                    <a:pt x="394" y="2209"/>
                  </a:lnTo>
                  <a:lnTo>
                    <a:pt x="2245" y="2209"/>
                  </a:lnTo>
                  <a:lnTo>
                    <a:pt x="1851" y="0"/>
                  </a:lnTo>
                  <a:close/>
                </a:path>
              </a:pathLst>
            </a:custGeom>
            <a:solidFill>
              <a:srgbClr val="EF9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3015977" y="2030005"/>
              <a:ext cx="226694" cy="276684"/>
            </a:xfrm>
            <a:custGeom>
              <a:avLst/>
              <a:gdLst/>
              <a:ahLst/>
              <a:cxnLst/>
              <a:rect l="l" t="t" r="r" b="b"/>
              <a:pathLst>
                <a:path w="5979" h="7297" extrusionOk="0">
                  <a:moveTo>
                    <a:pt x="3078" y="1"/>
                  </a:moveTo>
                  <a:cubicBezTo>
                    <a:pt x="2581" y="1"/>
                    <a:pt x="2064" y="157"/>
                    <a:pt x="1589" y="501"/>
                  </a:cubicBezTo>
                  <a:cubicBezTo>
                    <a:pt x="1" y="1657"/>
                    <a:pt x="324" y="4379"/>
                    <a:pt x="1046" y="5900"/>
                  </a:cubicBezTo>
                  <a:cubicBezTo>
                    <a:pt x="1478" y="6802"/>
                    <a:pt x="2357" y="7297"/>
                    <a:pt x="3242" y="7297"/>
                  </a:cubicBezTo>
                  <a:cubicBezTo>
                    <a:pt x="4011" y="7297"/>
                    <a:pt x="4784" y="6924"/>
                    <a:pt x="5275" y="6122"/>
                  </a:cubicBezTo>
                  <a:cubicBezTo>
                    <a:pt x="5979" y="4974"/>
                    <a:pt x="5731" y="3924"/>
                    <a:pt x="5457" y="2101"/>
                  </a:cubicBezTo>
                  <a:cubicBezTo>
                    <a:pt x="5269" y="830"/>
                    <a:pt x="4225" y="1"/>
                    <a:pt x="3078"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2970364" y="1968315"/>
              <a:ext cx="345557" cy="279300"/>
            </a:xfrm>
            <a:custGeom>
              <a:avLst/>
              <a:gdLst/>
              <a:ahLst/>
              <a:cxnLst/>
              <a:rect l="l" t="t" r="r" b="b"/>
              <a:pathLst>
                <a:path w="9114" h="7366" extrusionOk="0">
                  <a:moveTo>
                    <a:pt x="6490" y="0"/>
                  </a:moveTo>
                  <a:cubicBezTo>
                    <a:pt x="5390" y="0"/>
                    <a:pt x="3963" y="361"/>
                    <a:pt x="2986" y="710"/>
                  </a:cubicBezTo>
                  <a:cubicBezTo>
                    <a:pt x="2697" y="813"/>
                    <a:pt x="2461" y="852"/>
                    <a:pt x="2270" y="852"/>
                  </a:cubicBezTo>
                  <a:cubicBezTo>
                    <a:pt x="1695" y="852"/>
                    <a:pt x="1520" y="499"/>
                    <a:pt x="1510" y="459"/>
                  </a:cubicBezTo>
                  <a:cubicBezTo>
                    <a:pt x="1" y="1312"/>
                    <a:pt x="303" y="2303"/>
                    <a:pt x="1182" y="2865"/>
                  </a:cubicBezTo>
                  <a:cubicBezTo>
                    <a:pt x="2016" y="3397"/>
                    <a:pt x="2953" y="3408"/>
                    <a:pt x="2953" y="3408"/>
                  </a:cubicBezTo>
                  <a:cubicBezTo>
                    <a:pt x="3358" y="5265"/>
                    <a:pt x="4361" y="7366"/>
                    <a:pt x="5953" y="7366"/>
                  </a:cubicBezTo>
                  <a:cubicBezTo>
                    <a:pt x="6167" y="7366"/>
                    <a:pt x="6392" y="7328"/>
                    <a:pt x="6628" y="7246"/>
                  </a:cubicBezTo>
                  <a:cubicBezTo>
                    <a:pt x="7389" y="6980"/>
                    <a:pt x="7845" y="6262"/>
                    <a:pt x="8479" y="4628"/>
                  </a:cubicBezTo>
                  <a:cubicBezTo>
                    <a:pt x="9113" y="2996"/>
                    <a:pt x="8972" y="1410"/>
                    <a:pt x="8045" y="1396"/>
                  </a:cubicBezTo>
                  <a:cubicBezTo>
                    <a:pt x="8334" y="348"/>
                    <a:pt x="7570" y="0"/>
                    <a:pt x="6490" y="0"/>
                  </a:cubicBezTo>
                  <a:close/>
                </a:path>
              </a:pathLst>
            </a:custGeom>
            <a:solidFill>
              <a:srgbClr val="661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3081345" y="2124986"/>
              <a:ext cx="54901" cy="86111"/>
            </a:xfrm>
            <a:custGeom>
              <a:avLst/>
              <a:gdLst/>
              <a:ahLst/>
              <a:cxnLst/>
              <a:rect l="l" t="t" r="r" b="b"/>
              <a:pathLst>
                <a:path w="1448" h="2271" extrusionOk="0">
                  <a:moveTo>
                    <a:pt x="886" y="1"/>
                  </a:moveTo>
                  <a:cubicBezTo>
                    <a:pt x="783" y="1"/>
                    <a:pt x="672" y="33"/>
                    <a:pt x="558" y="103"/>
                  </a:cubicBezTo>
                  <a:cubicBezTo>
                    <a:pt x="84" y="395"/>
                    <a:pt x="0" y="1230"/>
                    <a:pt x="92" y="1714"/>
                  </a:cubicBezTo>
                  <a:cubicBezTo>
                    <a:pt x="155" y="2051"/>
                    <a:pt x="348" y="2270"/>
                    <a:pt x="575" y="2270"/>
                  </a:cubicBezTo>
                  <a:cubicBezTo>
                    <a:pt x="711" y="2270"/>
                    <a:pt x="860" y="2191"/>
                    <a:pt x="999" y="2010"/>
                  </a:cubicBezTo>
                  <a:cubicBezTo>
                    <a:pt x="1251" y="1685"/>
                    <a:pt x="1444" y="1211"/>
                    <a:pt x="1444" y="726"/>
                  </a:cubicBezTo>
                  <a:cubicBezTo>
                    <a:pt x="1447" y="308"/>
                    <a:pt x="1206" y="1"/>
                    <a:pt x="88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3263117" y="1981813"/>
              <a:ext cx="49441" cy="41444"/>
            </a:xfrm>
            <a:custGeom>
              <a:avLst/>
              <a:gdLst/>
              <a:ahLst/>
              <a:cxnLst/>
              <a:rect l="l" t="t" r="r" b="b"/>
              <a:pathLst>
                <a:path w="1304" h="1093" extrusionOk="0">
                  <a:moveTo>
                    <a:pt x="1042" y="0"/>
                  </a:moveTo>
                  <a:cubicBezTo>
                    <a:pt x="810" y="719"/>
                    <a:pt x="248" y="923"/>
                    <a:pt x="0" y="1010"/>
                  </a:cubicBezTo>
                  <a:cubicBezTo>
                    <a:pt x="183" y="1067"/>
                    <a:pt x="335" y="1092"/>
                    <a:pt x="462" y="1092"/>
                  </a:cubicBezTo>
                  <a:cubicBezTo>
                    <a:pt x="1304" y="1092"/>
                    <a:pt x="1042" y="1"/>
                    <a:pt x="1042" y="0"/>
                  </a:cubicBezTo>
                  <a:close/>
                </a:path>
              </a:pathLst>
            </a:custGeom>
            <a:solidFill>
              <a:srgbClr val="661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3090635" y="2994641"/>
              <a:ext cx="414904" cy="1690741"/>
            </a:xfrm>
            <a:custGeom>
              <a:avLst/>
              <a:gdLst/>
              <a:ahLst/>
              <a:cxnLst/>
              <a:rect l="l" t="t" r="r" b="b"/>
              <a:pathLst>
                <a:path w="10943" h="44590" extrusionOk="0">
                  <a:moveTo>
                    <a:pt x="0" y="0"/>
                  </a:moveTo>
                  <a:cubicBezTo>
                    <a:pt x="0" y="0"/>
                    <a:pt x="1553" y="14151"/>
                    <a:pt x="2500" y="19452"/>
                  </a:cubicBezTo>
                  <a:cubicBezTo>
                    <a:pt x="3539" y="25255"/>
                    <a:pt x="7553" y="44589"/>
                    <a:pt x="7553" y="44589"/>
                  </a:cubicBezTo>
                  <a:lnTo>
                    <a:pt x="10943" y="44589"/>
                  </a:lnTo>
                  <a:cubicBezTo>
                    <a:pt x="10943" y="44589"/>
                    <a:pt x="8533" y="25721"/>
                    <a:pt x="8034" y="19977"/>
                  </a:cubicBezTo>
                  <a:cubicBezTo>
                    <a:pt x="7494" y="13740"/>
                    <a:pt x="6387" y="0"/>
                    <a:pt x="6387" y="0"/>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3357795" y="4637907"/>
              <a:ext cx="156627" cy="49331"/>
            </a:xfrm>
            <a:custGeom>
              <a:avLst/>
              <a:gdLst/>
              <a:ahLst/>
              <a:cxnLst/>
              <a:rect l="l" t="t" r="r" b="b"/>
              <a:pathLst>
                <a:path w="4131" h="1301" extrusionOk="0">
                  <a:moveTo>
                    <a:pt x="14" y="0"/>
                  </a:moveTo>
                  <a:cubicBezTo>
                    <a:pt x="0" y="0"/>
                    <a:pt x="313" y="1301"/>
                    <a:pt x="313" y="1301"/>
                  </a:cubicBezTo>
                  <a:lnTo>
                    <a:pt x="4130" y="1301"/>
                  </a:lnTo>
                  <a:lnTo>
                    <a:pt x="4104" y="138"/>
                  </a:lnTo>
                  <a:lnTo>
                    <a:pt x="14" y="0"/>
                  </a:ln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3112702" y="3185096"/>
              <a:ext cx="112304" cy="538959"/>
            </a:xfrm>
            <a:custGeom>
              <a:avLst/>
              <a:gdLst/>
              <a:ahLst/>
              <a:cxnLst/>
              <a:rect l="l" t="t" r="r" b="b"/>
              <a:pathLst>
                <a:path w="2962" h="14214" extrusionOk="0">
                  <a:moveTo>
                    <a:pt x="365" y="0"/>
                  </a:moveTo>
                  <a:cubicBezTo>
                    <a:pt x="234" y="0"/>
                    <a:pt x="114" y="30"/>
                    <a:pt x="1" y="85"/>
                  </a:cubicBezTo>
                  <a:cubicBezTo>
                    <a:pt x="526" y="4583"/>
                    <a:pt x="1310" y="10922"/>
                    <a:pt x="1882" y="14214"/>
                  </a:cubicBezTo>
                  <a:cubicBezTo>
                    <a:pt x="2352" y="9555"/>
                    <a:pt x="2961" y="497"/>
                    <a:pt x="551" y="19"/>
                  </a:cubicBezTo>
                  <a:cubicBezTo>
                    <a:pt x="487" y="7"/>
                    <a:pt x="425" y="0"/>
                    <a:pt x="365" y="0"/>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2926115" y="2994641"/>
              <a:ext cx="278144" cy="1690741"/>
            </a:xfrm>
            <a:custGeom>
              <a:avLst/>
              <a:gdLst/>
              <a:ahLst/>
              <a:cxnLst/>
              <a:rect l="l" t="t" r="r" b="b"/>
              <a:pathLst>
                <a:path w="7336" h="44590" extrusionOk="0">
                  <a:moveTo>
                    <a:pt x="825" y="0"/>
                  </a:moveTo>
                  <a:cubicBezTo>
                    <a:pt x="825" y="0"/>
                    <a:pt x="38" y="13845"/>
                    <a:pt x="19" y="19488"/>
                  </a:cubicBezTo>
                  <a:cubicBezTo>
                    <a:pt x="1" y="25361"/>
                    <a:pt x="1310" y="44589"/>
                    <a:pt x="1310" y="44589"/>
                  </a:cubicBezTo>
                  <a:lnTo>
                    <a:pt x="4449" y="44589"/>
                  </a:lnTo>
                  <a:cubicBezTo>
                    <a:pt x="4449" y="44589"/>
                    <a:pt x="5290" y="25704"/>
                    <a:pt x="5655" y="19937"/>
                  </a:cubicBezTo>
                  <a:cubicBezTo>
                    <a:pt x="6049" y="13648"/>
                    <a:pt x="7336" y="0"/>
                    <a:pt x="7336" y="0"/>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959027" y="3033885"/>
              <a:ext cx="46218" cy="1566069"/>
            </a:xfrm>
            <a:custGeom>
              <a:avLst/>
              <a:gdLst/>
              <a:ahLst/>
              <a:cxnLst/>
              <a:rect l="l" t="t" r="r" b="b"/>
              <a:pathLst>
                <a:path w="1219" h="41302" extrusionOk="0">
                  <a:moveTo>
                    <a:pt x="787" y="1"/>
                  </a:moveTo>
                  <a:cubicBezTo>
                    <a:pt x="773" y="1"/>
                    <a:pt x="759" y="14"/>
                    <a:pt x="759" y="30"/>
                  </a:cubicBezTo>
                  <a:cubicBezTo>
                    <a:pt x="588" y="3158"/>
                    <a:pt x="26" y="13729"/>
                    <a:pt x="11" y="18453"/>
                  </a:cubicBezTo>
                  <a:cubicBezTo>
                    <a:pt x="1" y="23072"/>
                    <a:pt x="806" y="35950"/>
                    <a:pt x="1153" y="41273"/>
                  </a:cubicBezTo>
                  <a:cubicBezTo>
                    <a:pt x="1153" y="41287"/>
                    <a:pt x="1167" y="41301"/>
                    <a:pt x="1185" y="41301"/>
                  </a:cubicBezTo>
                  <a:cubicBezTo>
                    <a:pt x="1204" y="41298"/>
                    <a:pt x="1218" y="41283"/>
                    <a:pt x="1214" y="41269"/>
                  </a:cubicBezTo>
                  <a:cubicBezTo>
                    <a:pt x="868" y="35947"/>
                    <a:pt x="63" y="23072"/>
                    <a:pt x="77" y="18453"/>
                  </a:cubicBezTo>
                  <a:cubicBezTo>
                    <a:pt x="88" y="13729"/>
                    <a:pt x="650" y="3161"/>
                    <a:pt x="820" y="34"/>
                  </a:cubicBezTo>
                  <a:cubicBezTo>
                    <a:pt x="825" y="15"/>
                    <a:pt x="810" y="1"/>
                    <a:pt x="791" y="1"/>
                  </a:cubicBezTo>
                  <a:cubicBezTo>
                    <a:pt x="790" y="1"/>
                    <a:pt x="788" y="1"/>
                    <a:pt x="787" y="1"/>
                  </a:cubicBez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954173" y="4637907"/>
              <a:ext cx="155679" cy="49331"/>
            </a:xfrm>
            <a:custGeom>
              <a:avLst/>
              <a:gdLst/>
              <a:ahLst/>
              <a:cxnLst/>
              <a:rect l="l" t="t" r="r" b="b"/>
              <a:pathLst>
                <a:path w="4106" h="1301" extrusionOk="0">
                  <a:moveTo>
                    <a:pt x="16" y="0"/>
                  </a:moveTo>
                  <a:cubicBezTo>
                    <a:pt x="1" y="0"/>
                    <a:pt x="143" y="1301"/>
                    <a:pt x="143" y="1301"/>
                  </a:cubicBezTo>
                  <a:lnTo>
                    <a:pt x="3956" y="1301"/>
                  </a:lnTo>
                  <a:lnTo>
                    <a:pt x="4106" y="138"/>
                  </a:lnTo>
                  <a:lnTo>
                    <a:pt x="16" y="0"/>
                  </a:ln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AF25FE48-4511-4A92-A554-B5BCA77303BE}"/>
              </a:ext>
            </a:extLst>
          </p:cNvPr>
          <p:cNvSpPr/>
          <p:nvPr/>
        </p:nvSpPr>
        <p:spPr>
          <a:xfrm>
            <a:off x="1789890" y="778211"/>
            <a:ext cx="2976664" cy="2976664"/>
          </a:xfrm>
          <a:prstGeom prst="ellipse">
            <a:avLst/>
          </a:prstGeom>
          <a:noFill/>
          <a:ln>
            <a:solidFill>
              <a:schemeClr val="tx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862E683-7BD7-4E11-8A0B-A3341ECA573E}"/>
              </a:ext>
            </a:extLst>
          </p:cNvPr>
          <p:cNvSpPr/>
          <p:nvPr/>
        </p:nvSpPr>
        <p:spPr>
          <a:xfrm>
            <a:off x="4335294" y="1514271"/>
            <a:ext cx="2976664" cy="2976664"/>
          </a:xfrm>
          <a:prstGeom prst="ellipse">
            <a:avLst/>
          </a:prstGeom>
          <a:noFill/>
          <a:ln>
            <a:solidFill>
              <a:schemeClr val="tx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454E6F7F-985C-408E-809D-9CA55BB76540}"/>
              </a:ext>
            </a:extLst>
          </p:cNvPr>
          <p:cNvGrpSpPr/>
          <p:nvPr/>
        </p:nvGrpSpPr>
        <p:grpSpPr>
          <a:xfrm>
            <a:off x="2389793" y="1434674"/>
            <a:ext cx="1982788" cy="1758122"/>
            <a:chOff x="2204675" y="1382542"/>
            <a:chExt cx="1982788" cy="1758122"/>
          </a:xfrm>
        </p:grpSpPr>
        <p:pic>
          <p:nvPicPr>
            <p:cNvPr id="1036" name="Picture 12">
              <a:extLst>
                <a:ext uri="{FF2B5EF4-FFF2-40B4-BE49-F238E27FC236}">
                  <a16:creationId xmlns:a16="http://schemas.microsoft.com/office/drawing/2014/main" id="{0F8CFB26-50FB-4E7F-9308-526C389C4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415" y="1382542"/>
              <a:ext cx="939048" cy="7272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64A7633-791B-474B-A7C2-C50C12AA8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622" y="1382542"/>
              <a:ext cx="928600" cy="756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BE3D1F-AE17-4167-BAEF-521BCE8A8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2988" y="2519309"/>
              <a:ext cx="1010723" cy="6213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0A60572-AA03-4570-A20A-3323508DC7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4675" y="2060437"/>
              <a:ext cx="932033" cy="6213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77CEEA6-5FAA-4046-94F3-3D55FAFE75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1506" y="2321244"/>
              <a:ext cx="975806" cy="7372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3097785-E895-49AD-9DE3-789F6B5784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5656" y="1837372"/>
              <a:ext cx="875025" cy="6890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a16="http://schemas.microsoft.com/office/drawing/2014/main" id="{59E1429E-2EEA-4B6D-B391-6DFC7BE69E73}"/>
              </a:ext>
            </a:extLst>
          </p:cNvPr>
          <p:cNvGrpSpPr/>
          <p:nvPr/>
        </p:nvGrpSpPr>
        <p:grpSpPr>
          <a:xfrm>
            <a:off x="5088895" y="2579700"/>
            <a:ext cx="1783802" cy="1157617"/>
            <a:chOff x="5065497" y="2497551"/>
            <a:chExt cx="1783802" cy="1157617"/>
          </a:xfrm>
        </p:grpSpPr>
        <p:pic>
          <p:nvPicPr>
            <p:cNvPr id="1042" name="Picture 18">
              <a:extLst>
                <a:ext uri="{FF2B5EF4-FFF2-40B4-BE49-F238E27FC236}">
                  <a16:creationId xmlns:a16="http://schemas.microsoft.com/office/drawing/2014/main" id="{4BCEE510-3AFE-45FA-9756-6448097BF8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2351" y="3002603"/>
              <a:ext cx="907750" cy="65256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5FDCD4C-AF1D-40B4-AFA4-AAFCFCB61D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5497" y="2497551"/>
              <a:ext cx="964075" cy="6431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A78A8FC-EF5A-46AE-9A20-36CB31792E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9063" y="2511455"/>
              <a:ext cx="850236" cy="63706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 name="直接连接符 10">
            <a:extLst>
              <a:ext uri="{FF2B5EF4-FFF2-40B4-BE49-F238E27FC236}">
                <a16:creationId xmlns:a16="http://schemas.microsoft.com/office/drawing/2014/main" id="{E9B035A9-F775-40B8-B5F0-8E233C6A4FDD}"/>
              </a:ext>
            </a:extLst>
          </p:cNvPr>
          <p:cNvCxnSpPr>
            <a:cxnSpLocks/>
          </p:cNvCxnSpPr>
          <p:nvPr/>
        </p:nvCxnSpPr>
        <p:spPr>
          <a:xfrm flipH="1">
            <a:off x="4062088" y="962327"/>
            <a:ext cx="967225" cy="3327571"/>
          </a:xfrm>
          <a:prstGeom prst="line">
            <a:avLst/>
          </a:prstGeom>
          <a:ln w="28575">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8094D84-6101-430D-8BA5-8CF4D0D6DB39}"/>
              </a:ext>
            </a:extLst>
          </p:cNvPr>
          <p:cNvCxnSpPr>
            <a:cxnSpLocks/>
          </p:cNvCxnSpPr>
          <p:nvPr/>
        </p:nvCxnSpPr>
        <p:spPr>
          <a:xfrm flipH="1">
            <a:off x="4443356" y="1070138"/>
            <a:ext cx="967225" cy="332757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16F2808-90B5-4EAF-8ECB-C5E48E92B687}"/>
              </a:ext>
            </a:extLst>
          </p:cNvPr>
          <p:cNvCxnSpPr>
            <a:cxnSpLocks/>
          </p:cNvCxnSpPr>
          <p:nvPr/>
        </p:nvCxnSpPr>
        <p:spPr>
          <a:xfrm flipH="1">
            <a:off x="3686281" y="853602"/>
            <a:ext cx="967225" cy="3327571"/>
          </a:xfrm>
          <a:prstGeom prst="line">
            <a:avLst/>
          </a:prstGeom>
          <a:ln w="28575">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DD3AFAB-CE7B-4E8C-A006-406C6C207FE0}"/>
              </a:ext>
            </a:extLst>
          </p:cNvPr>
          <p:cNvCxnSpPr>
            <a:cxnSpLocks/>
          </p:cNvCxnSpPr>
          <p:nvPr/>
        </p:nvCxnSpPr>
        <p:spPr>
          <a:xfrm flipH="1" flipV="1">
            <a:off x="4990289" y="1215957"/>
            <a:ext cx="342151" cy="119867"/>
          </a:xfrm>
          <a:prstGeom prst="straightConnector1">
            <a:avLst/>
          </a:prstGeom>
          <a:ln w="28575">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AF547D9-25B5-4A93-9A15-D265EDC64CB9}"/>
              </a:ext>
            </a:extLst>
          </p:cNvPr>
          <p:cNvCxnSpPr>
            <a:cxnSpLocks/>
          </p:cNvCxnSpPr>
          <p:nvPr/>
        </p:nvCxnSpPr>
        <p:spPr>
          <a:xfrm flipH="1" flipV="1">
            <a:off x="3746576" y="3982547"/>
            <a:ext cx="742176" cy="227158"/>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25B9408-370C-4BAF-B3DF-D988517A57E9}"/>
              </a:ext>
            </a:extLst>
          </p:cNvPr>
          <p:cNvSpPr txBox="1"/>
          <p:nvPr/>
        </p:nvSpPr>
        <p:spPr>
          <a:xfrm>
            <a:off x="7180298" y="3754875"/>
            <a:ext cx="1082348" cy="307777"/>
          </a:xfrm>
          <a:prstGeom prst="rect">
            <a:avLst/>
          </a:prstGeom>
          <a:noFill/>
        </p:spPr>
        <p:txBody>
          <a:bodyPr wrap="none" rtlCol="0">
            <a:spAutoFit/>
          </a:bodyPr>
          <a:lstStyle/>
          <a:p>
            <a:r>
              <a:rPr lang="zh-CN" altLang="en-US" dirty="0"/>
              <a:t>少样本类别</a:t>
            </a:r>
          </a:p>
        </p:txBody>
      </p:sp>
      <p:sp>
        <p:nvSpPr>
          <p:cNvPr id="33" name="文本框 32">
            <a:extLst>
              <a:ext uri="{FF2B5EF4-FFF2-40B4-BE49-F238E27FC236}">
                <a16:creationId xmlns:a16="http://schemas.microsoft.com/office/drawing/2014/main" id="{783DE26F-0F14-4F7F-8D40-140C38338D1F}"/>
              </a:ext>
            </a:extLst>
          </p:cNvPr>
          <p:cNvSpPr txBox="1"/>
          <p:nvPr/>
        </p:nvSpPr>
        <p:spPr>
          <a:xfrm>
            <a:off x="1078363" y="778211"/>
            <a:ext cx="1082348" cy="307777"/>
          </a:xfrm>
          <a:prstGeom prst="rect">
            <a:avLst/>
          </a:prstGeom>
          <a:noFill/>
        </p:spPr>
        <p:txBody>
          <a:bodyPr wrap="none" rtlCol="0">
            <a:spAutoFit/>
          </a:bodyPr>
          <a:lstStyle/>
          <a:p>
            <a:r>
              <a:rPr lang="zh-CN" altLang="en-US" dirty="0"/>
              <a:t>多样本类别</a:t>
            </a:r>
          </a:p>
        </p:txBody>
      </p:sp>
      <p:sp>
        <p:nvSpPr>
          <p:cNvPr id="34" name="文本框 33">
            <a:extLst>
              <a:ext uri="{FF2B5EF4-FFF2-40B4-BE49-F238E27FC236}">
                <a16:creationId xmlns:a16="http://schemas.microsoft.com/office/drawing/2014/main" id="{04AEBE80-EA0D-4EFD-BE38-26D954971B64}"/>
              </a:ext>
            </a:extLst>
          </p:cNvPr>
          <p:cNvSpPr txBox="1"/>
          <p:nvPr/>
        </p:nvSpPr>
        <p:spPr>
          <a:xfrm>
            <a:off x="3977706" y="4449190"/>
            <a:ext cx="1697901" cy="307777"/>
          </a:xfrm>
          <a:prstGeom prst="rect">
            <a:avLst/>
          </a:prstGeom>
          <a:noFill/>
        </p:spPr>
        <p:txBody>
          <a:bodyPr wrap="none" rtlCol="0">
            <a:spAutoFit/>
          </a:bodyPr>
          <a:lstStyle/>
          <a:p>
            <a:r>
              <a:rPr lang="zh-CN" altLang="en-US" dirty="0"/>
              <a:t>无</a:t>
            </a:r>
            <a:r>
              <a:rPr lang="en-US" altLang="zh-CN" dirty="0"/>
              <a:t>re-weighting</a:t>
            </a:r>
            <a:r>
              <a:rPr lang="zh-CN" altLang="en-US" dirty="0"/>
              <a:t>策略</a:t>
            </a:r>
          </a:p>
        </p:txBody>
      </p:sp>
      <p:sp>
        <p:nvSpPr>
          <p:cNvPr id="35" name="文本框 34">
            <a:extLst>
              <a:ext uri="{FF2B5EF4-FFF2-40B4-BE49-F238E27FC236}">
                <a16:creationId xmlns:a16="http://schemas.microsoft.com/office/drawing/2014/main" id="{7B250067-AFD9-48A6-AE55-07934690ECF3}"/>
              </a:ext>
            </a:extLst>
          </p:cNvPr>
          <p:cNvSpPr txBox="1"/>
          <p:nvPr/>
        </p:nvSpPr>
        <p:spPr>
          <a:xfrm>
            <a:off x="1959812" y="3923098"/>
            <a:ext cx="1638590" cy="307777"/>
          </a:xfrm>
          <a:prstGeom prst="rect">
            <a:avLst/>
          </a:prstGeom>
          <a:noFill/>
        </p:spPr>
        <p:txBody>
          <a:bodyPr wrap="none" rtlCol="0">
            <a:spAutoFit/>
          </a:bodyPr>
          <a:lstStyle/>
          <a:p>
            <a:r>
              <a:rPr lang="zh-CN" altLang="en-US" dirty="0"/>
              <a:t>常规</a:t>
            </a:r>
            <a:r>
              <a:rPr lang="en-US" altLang="zh-CN" dirty="0"/>
              <a:t>re-weight</a:t>
            </a:r>
            <a:r>
              <a:rPr lang="zh-CN" altLang="en-US" dirty="0"/>
              <a:t>策略</a:t>
            </a:r>
          </a:p>
        </p:txBody>
      </p:sp>
      <p:sp>
        <p:nvSpPr>
          <p:cNvPr id="36" name="文本框 35">
            <a:extLst>
              <a:ext uri="{FF2B5EF4-FFF2-40B4-BE49-F238E27FC236}">
                <a16:creationId xmlns:a16="http://schemas.microsoft.com/office/drawing/2014/main" id="{46565CA3-1578-4514-AA47-1F120770C167}"/>
              </a:ext>
            </a:extLst>
          </p:cNvPr>
          <p:cNvSpPr txBox="1"/>
          <p:nvPr/>
        </p:nvSpPr>
        <p:spPr>
          <a:xfrm>
            <a:off x="4769072" y="574904"/>
            <a:ext cx="3134191" cy="307777"/>
          </a:xfrm>
          <a:prstGeom prst="rect">
            <a:avLst/>
          </a:prstGeom>
          <a:noFill/>
        </p:spPr>
        <p:txBody>
          <a:bodyPr wrap="none" rtlCol="0">
            <a:spAutoFit/>
          </a:bodyPr>
          <a:lstStyle/>
          <a:p>
            <a:r>
              <a:rPr lang="zh-CN" altLang="en-US" dirty="0"/>
              <a:t>基于通过样本有效数目的</a:t>
            </a:r>
            <a:r>
              <a:rPr lang="en-US" altLang="zh-CN" dirty="0"/>
              <a:t>re-weighting</a:t>
            </a:r>
            <a:endParaRPr lang="zh-CN" altLang="en-US" dirty="0"/>
          </a:p>
        </p:txBody>
      </p:sp>
    </p:spTree>
    <p:extLst>
      <p:ext uri="{BB962C8B-B14F-4D97-AF65-F5344CB8AC3E}">
        <p14:creationId xmlns:p14="http://schemas.microsoft.com/office/powerpoint/2010/main" val="354562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75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7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down)">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500"/>
                                        <p:tgtEl>
                                          <p:spTgt spid="28"/>
                                        </p:tgtEl>
                                      </p:cBhvr>
                                    </p:animEffect>
                                  </p:childTnLst>
                                </p:cTn>
                              </p:par>
                              <p:par>
                                <p:cTn id="24" presetID="22" presetClass="entr" presetSubtype="4" fill="hold"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par>
                                <p:cTn id="27" presetID="22" presetClass="entr" presetSubtype="4" fill="hold" grpId="0" nodeType="withEffect">
                                  <p:stCondLst>
                                    <p:cond delay="50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nodeType="with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grpId="0" nodeType="withEffect">
                                  <p:stCondLst>
                                    <p:cond delay="500"/>
                                  </p:stCondLst>
                                  <p:childTnLst>
                                    <p:set>
                                      <p:cBhvr>
                                        <p:cTn id="39" dur="1" fill="hold">
                                          <p:stCondLst>
                                            <p:cond delay="0"/>
                                          </p:stCondLst>
                                        </p:cTn>
                                        <p:tgtEl>
                                          <p:spTgt spid="36"/>
                                        </p:tgtEl>
                                        <p:attrNameLst>
                                          <p:attrName>style.visibility</p:attrName>
                                        </p:attrNameLst>
                                      </p:cBhvr>
                                      <p:to>
                                        <p:strVal val="visible"/>
                                      </p:to>
                                    </p:set>
                                    <p:animEffect transition="in" filter="wipe(down)">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4" grpId="0"/>
      <p:bldP spid="35"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90E59F8-33C8-4CE1-BAF5-32EAE4081860}"/>
              </a:ext>
            </a:extLst>
          </p:cNvPr>
          <p:cNvSpPr>
            <a:spLocks noGrp="1"/>
          </p:cNvSpPr>
          <p:nvPr>
            <p:ph type="body" idx="1"/>
          </p:nvPr>
        </p:nvSpPr>
        <p:spPr>
          <a:xfrm>
            <a:off x="617783" y="1220143"/>
            <a:ext cx="7908434" cy="491926"/>
          </a:xfrm>
        </p:spPr>
        <p:txBody>
          <a:bodyPr/>
          <a:lstStyle/>
          <a:p>
            <a:r>
              <a:rPr lang="zh-CN" altLang="en-US" dirty="0"/>
              <a:t>给定一个类别</a:t>
            </a:r>
            <a:r>
              <a:rPr lang="en-US" altLang="zh-CN" dirty="0"/>
              <a:t>, S</a:t>
            </a:r>
            <a:r>
              <a:rPr lang="zh-CN" altLang="en-US" dirty="0"/>
              <a:t>为该类别特征空间中所有可能数据的集合</a:t>
            </a:r>
            <a:r>
              <a:rPr lang="en-US" altLang="zh-CN" dirty="0"/>
              <a:t>; S</a:t>
            </a:r>
            <a:r>
              <a:rPr lang="zh-CN" altLang="en-US" dirty="0"/>
              <a:t>的体积记为</a:t>
            </a:r>
            <a:r>
              <a:rPr lang="en-US" altLang="zh-CN" dirty="0"/>
              <a:t>N.</a:t>
            </a:r>
            <a:endParaRPr lang="zh-CN" altLang="en-US" dirty="0"/>
          </a:p>
        </p:txBody>
      </p:sp>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啥是样本有效数目</a:t>
            </a:r>
            <a:r>
              <a:rPr lang="en-US" altLang="zh-CN" dirty="0"/>
              <a:t>?</a:t>
            </a:r>
            <a:endParaRPr lang="zh-CN" altLang="en-US" dirty="0"/>
          </a:p>
        </p:txBody>
      </p:sp>
      <p:sp>
        <p:nvSpPr>
          <p:cNvPr id="4" name="文本占位符 1">
            <a:extLst>
              <a:ext uri="{FF2B5EF4-FFF2-40B4-BE49-F238E27FC236}">
                <a16:creationId xmlns:a16="http://schemas.microsoft.com/office/drawing/2014/main" id="{AAE9F92B-2D04-4B62-ACFF-55F5E3026221}"/>
              </a:ext>
            </a:extLst>
          </p:cNvPr>
          <p:cNvSpPr txBox="1">
            <a:spLocks/>
          </p:cNvSpPr>
          <p:nvPr/>
        </p:nvSpPr>
        <p:spPr>
          <a:xfrm>
            <a:off x="617783" y="1625462"/>
            <a:ext cx="7908434" cy="491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将数据采样过程看作是一个随机覆盖问题</a:t>
            </a:r>
            <a:r>
              <a:rPr lang="en-US" altLang="zh-CN" dirty="0"/>
              <a:t>. </a:t>
            </a:r>
            <a:r>
              <a:rPr lang="zh-CN" altLang="en-US" dirty="0"/>
              <a:t>将数据采样出来以覆盖</a:t>
            </a:r>
            <a:r>
              <a:rPr lang="en-US" altLang="zh-CN" dirty="0"/>
              <a:t>S. </a:t>
            </a:r>
            <a:endParaRPr lang="zh-CN" altLang="en-US" dirty="0"/>
          </a:p>
        </p:txBody>
      </p:sp>
      <p:sp>
        <p:nvSpPr>
          <p:cNvPr id="5" name="文本占位符 1">
            <a:extLst>
              <a:ext uri="{FF2B5EF4-FFF2-40B4-BE49-F238E27FC236}">
                <a16:creationId xmlns:a16="http://schemas.microsoft.com/office/drawing/2014/main" id="{3B2C9F7E-95AB-4131-8823-67AB2D500C2A}"/>
              </a:ext>
            </a:extLst>
          </p:cNvPr>
          <p:cNvSpPr txBox="1">
            <a:spLocks/>
          </p:cNvSpPr>
          <p:nvPr/>
        </p:nvSpPr>
        <p:spPr>
          <a:xfrm>
            <a:off x="617783" y="2030781"/>
            <a:ext cx="7908434" cy="491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有效数目</a:t>
            </a:r>
            <a:r>
              <a:rPr lang="en-US" altLang="zh-CN" dirty="0"/>
              <a:t>: </a:t>
            </a:r>
            <a:r>
              <a:rPr lang="zh-CN" altLang="en-US" dirty="0"/>
              <a:t>样本的有效数目是样本的</a:t>
            </a:r>
            <a:r>
              <a:rPr lang="zh-CN" altLang="en-US" dirty="0">
                <a:highlight>
                  <a:srgbClr val="C0C0C0"/>
                </a:highlight>
              </a:rPr>
              <a:t>期望体积</a:t>
            </a:r>
            <a:r>
              <a:rPr lang="en-US" altLang="zh-CN" dirty="0"/>
              <a:t>. </a:t>
            </a:r>
            <a:endParaRPr lang="zh-CN" altLang="en-US" dirty="0"/>
          </a:p>
        </p:txBody>
      </p:sp>
      <p:sp>
        <p:nvSpPr>
          <p:cNvPr id="7" name="箭头: 右 6">
            <a:extLst>
              <a:ext uri="{FF2B5EF4-FFF2-40B4-BE49-F238E27FC236}">
                <a16:creationId xmlns:a16="http://schemas.microsoft.com/office/drawing/2014/main" id="{D0B8B7E1-9751-4D83-83DD-D58324CF6656}"/>
              </a:ext>
            </a:extLst>
          </p:cNvPr>
          <p:cNvSpPr/>
          <p:nvPr/>
        </p:nvSpPr>
        <p:spPr>
          <a:xfrm>
            <a:off x="4022387" y="2921474"/>
            <a:ext cx="1099226" cy="301557"/>
          </a:xfrm>
          <a:prstGeom prst="right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279DA7F0-6504-4110-B0B5-5670ADBECB30}"/>
              </a:ext>
            </a:extLst>
          </p:cNvPr>
          <p:cNvSpPr/>
          <p:nvPr/>
        </p:nvSpPr>
        <p:spPr>
          <a:xfrm rot="1965173">
            <a:off x="3936491" y="3698434"/>
            <a:ext cx="1208726" cy="267949"/>
          </a:xfrm>
          <a:prstGeom prst="rightArrow">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3C494A4-851F-435F-943E-0C94DA036BB7}"/>
              </a:ext>
            </a:extLst>
          </p:cNvPr>
          <p:cNvGrpSpPr/>
          <p:nvPr/>
        </p:nvGrpSpPr>
        <p:grpSpPr>
          <a:xfrm>
            <a:off x="2152909" y="2519266"/>
            <a:ext cx="1121791" cy="1121791"/>
            <a:chOff x="2152909" y="2519266"/>
            <a:chExt cx="1121791" cy="1121791"/>
          </a:xfrm>
        </p:grpSpPr>
        <p:sp>
          <p:nvSpPr>
            <p:cNvPr id="6" name="椭圆 5">
              <a:extLst>
                <a:ext uri="{FF2B5EF4-FFF2-40B4-BE49-F238E27FC236}">
                  <a16:creationId xmlns:a16="http://schemas.microsoft.com/office/drawing/2014/main" id="{7CC35A76-E458-4557-9877-03E4058A24C1}"/>
                </a:ext>
              </a:extLst>
            </p:cNvPr>
            <p:cNvSpPr/>
            <p:nvPr/>
          </p:nvSpPr>
          <p:spPr>
            <a:xfrm>
              <a:off x="2152909" y="2519266"/>
              <a:ext cx="1121791" cy="112179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67FEEA2-F768-40C2-B5F4-4101F18D17F8}"/>
                </a:ext>
              </a:extLst>
            </p:cNvPr>
            <p:cNvSpPr/>
            <p:nvPr/>
          </p:nvSpPr>
          <p:spPr>
            <a:xfrm rot="2877032">
              <a:off x="2213952" y="2866324"/>
              <a:ext cx="736471" cy="491927"/>
            </a:xfrm>
            <a:prstGeom prst="ellipse">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BFC864D7-D3B2-405C-AFED-F1E9BD502CD1}"/>
              </a:ext>
            </a:extLst>
          </p:cNvPr>
          <p:cNvGrpSpPr/>
          <p:nvPr/>
        </p:nvGrpSpPr>
        <p:grpSpPr>
          <a:xfrm>
            <a:off x="5807008" y="2551823"/>
            <a:ext cx="1121791" cy="1121791"/>
            <a:chOff x="5807008" y="2551823"/>
            <a:chExt cx="1121791" cy="1121791"/>
          </a:xfrm>
        </p:grpSpPr>
        <p:sp>
          <p:nvSpPr>
            <p:cNvPr id="10" name="椭圆 9">
              <a:extLst>
                <a:ext uri="{FF2B5EF4-FFF2-40B4-BE49-F238E27FC236}">
                  <a16:creationId xmlns:a16="http://schemas.microsoft.com/office/drawing/2014/main" id="{AE88ADC9-8810-4E55-B8D9-A4263E21A921}"/>
                </a:ext>
              </a:extLst>
            </p:cNvPr>
            <p:cNvSpPr/>
            <p:nvPr/>
          </p:nvSpPr>
          <p:spPr>
            <a:xfrm>
              <a:off x="5807008" y="2551823"/>
              <a:ext cx="1121791" cy="112179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E782B06-7756-46BC-BB56-829EA09ABD18}"/>
                </a:ext>
              </a:extLst>
            </p:cNvPr>
            <p:cNvSpPr/>
            <p:nvPr/>
          </p:nvSpPr>
          <p:spPr>
            <a:xfrm rot="2877032">
              <a:off x="5883792" y="2929034"/>
              <a:ext cx="736471" cy="491927"/>
            </a:xfrm>
            <a:prstGeom prst="ellipse">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1D90F7A2-9646-4D94-8812-4C2DB20560BF}"/>
              </a:ext>
            </a:extLst>
          </p:cNvPr>
          <p:cNvGrpSpPr/>
          <p:nvPr/>
        </p:nvGrpSpPr>
        <p:grpSpPr>
          <a:xfrm>
            <a:off x="5822750" y="3923357"/>
            <a:ext cx="1121791" cy="1121791"/>
            <a:chOff x="5822750" y="3923357"/>
            <a:chExt cx="1121791" cy="1121791"/>
          </a:xfrm>
        </p:grpSpPr>
        <p:sp>
          <p:nvSpPr>
            <p:cNvPr id="11" name="椭圆 10">
              <a:extLst>
                <a:ext uri="{FF2B5EF4-FFF2-40B4-BE49-F238E27FC236}">
                  <a16:creationId xmlns:a16="http://schemas.microsoft.com/office/drawing/2014/main" id="{2E9EEBC5-175E-43D9-812A-6E9AF4E946A4}"/>
                </a:ext>
              </a:extLst>
            </p:cNvPr>
            <p:cNvSpPr/>
            <p:nvPr/>
          </p:nvSpPr>
          <p:spPr>
            <a:xfrm>
              <a:off x="5822750" y="3923357"/>
              <a:ext cx="1121791" cy="112179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18090F1D-3BC3-40BB-8C84-F03C167B16B2}"/>
                </a:ext>
              </a:extLst>
            </p:cNvPr>
            <p:cNvSpPr/>
            <p:nvPr/>
          </p:nvSpPr>
          <p:spPr>
            <a:xfrm rot="2877032">
              <a:off x="5883792" y="4353404"/>
              <a:ext cx="736471" cy="491927"/>
            </a:xfrm>
            <a:prstGeom prst="ellipse">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a:extLst>
              <a:ext uri="{FF2B5EF4-FFF2-40B4-BE49-F238E27FC236}">
                <a16:creationId xmlns:a16="http://schemas.microsoft.com/office/drawing/2014/main" id="{2A779FE9-1B6F-4F0B-925A-38E84B995B4A}"/>
              </a:ext>
            </a:extLst>
          </p:cNvPr>
          <p:cNvSpPr/>
          <p:nvPr/>
        </p:nvSpPr>
        <p:spPr>
          <a:xfrm>
            <a:off x="6296533" y="3250024"/>
            <a:ext cx="142739" cy="14273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9B94CBD-7995-4F80-85A3-D0AE729FB277}"/>
              </a:ext>
            </a:extLst>
          </p:cNvPr>
          <p:cNvSpPr/>
          <p:nvPr/>
        </p:nvSpPr>
        <p:spPr>
          <a:xfrm>
            <a:off x="6538567" y="4272054"/>
            <a:ext cx="142739" cy="14273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DC73226-6C5A-49D0-8F39-570127C2AB61}"/>
              </a:ext>
            </a:extLst>
          </p:cNvPr>
          <p:cNvSpPr txBox="1"/>
          <p:nvPr/>
        </p:nvSpPr>
        <p:spPr>
          <a:xfrm>
            <a:off x="4256359" y="2620794"/>
            <a:ext cx="761747" cy="307777"/>
          </a:xfrm>
          <a:prstGeom prst="rect">
            <a:avLst/>
          </a:prstGeom>
          <a:noFill/>
        </p:spPr>
        <p:txBody>
          <a:bodyPr wrap="none" rtlCol="0">
            <a:spAutoFit/>
          </a:bodyPr>
          <a:lstStyle/>
          <a:p>
            <a:r>
              <a:rPr lang="zh-CN" altLang="en-US" dirty="0"/>
              <a:t>重合</a:t>
            </a:r>
            <a:r>
              <a:rPr lang="en-US" altLang="zh-CN" dirty="0"/>
              <a:t>(p)</a:t>
            </a:r>
            <a:endParaRPr lang="zh-CN" altLang="en-US" dirty="0"/>
          </a:p>
        </p:txBody>
      </p:sp>
      <p:sp>
        <p:nvSpPr>
          <p:cNvPr id="19" name="文本框 18">
            <a:extLst>
              <a:ext uri="{FF2B5EF4-FFF2-40B4-BE49-F238E27FC236}">
                <a16:creationId xmlns:a16="http://schemas.microsoft.com/office/drawing/2014/main" id="{07F5F363-A29C-4AC4-BB36-088298D61F22}"/>
              </a:ext>
            </a:extLst>
          </p:cNvPr>
          <p:cNvSpPr txBox="1"/>
          <p:nvPr/>
        </p:nvSpPr>
        <p:spPr>
          <a:xfrm rot="1952993">
            <a:off x="4129638" y="3443496"/>
            <a:ext cx="1099981" cy="307777"/>
          </a:xfrm>
          <a:prstGeom prst="rect">
            <a:avLst/>
          </a:prstGeom>
          <a:noFill/>
        </p:spPr>
        <p:txBody>
          <a:bodyPr wrap="none" rtlCol="0">
            <a:spAutoFit/>
          </a:bodyPr>
          <a:lstStyle/>
          <a:p>
            <a:r>
              <a:rPr lang="zh-CN" altLang="en-US" dirty="0"/>
              <a:t>不重合</a:t>
            </a:r>
            <a:r>
              <a:rPr lang="en-US" altLang="zh-CN" dirty="0"/>
              <a:t>(1-p)</a:t>
            </a:r>
            <a:endParaRPr lang="zh-CN" altLang="en-US" dirty="0"/>
          </a:p>
        </p:txBody>
      </p:sp>
    </p:spTree>
    <p:extLst>
      <p:ext uri="{BB962C8B-B14F-4D97-AF65-F5344CB8AC3E}">
        <p14:creationId xmlns:p14="http://schemas.microsoft.com/office/powerpoint/2010/main" val="3416749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4" fill="hold"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100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4" fill="hold"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4" fill="hold" grpId="0" nodeType="withEffect">
                                  <p:stCondLst>
                                    <p:cond delay="100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6" grpId="0" animBg="1"/>
      <p:bldP spid="17" grpId="0" animBg="1"/>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a:extLst>
                  <a:ext uri="{FF2B5EF4-FFF2-40B4-BE49-F238E27FC236}">
                    <a16:creationId xmlns:a16="http://schemas.microsoft.com/office/drawing/2014/main" id="{790E59F8-33C8-4CE1-BAF5-32EAE4081860}"/>
                  </a:ext>
                </a:extLst>
              </p:cNvPr>
              <p:cNvSpPr>
                <a:spLocks noGrp="1"/>
              </p:cNvSpPr>
              <p:nvPr>
                <p:ph type="body" idx="1"/>
              </p:nvPr>
            </p:nvSpPr>
            <p:spPr>
              <a:xfrm>
                <a:off x="656694" y="1202186"/>
                <a:ext cx="7908434" cy="1340215"/>
              </a:xfrm>
            </p:spPr>
            <p:txBody>
              <a:bodyPr/>
              <a:lstStyle/>
              <a:p>
                <a:r>
                  <a:rPr lang="zh-CN" altLang="en-US" dirty="0"/>
                  <a:t>关于有效数目有如下命题</a:t>
                </a:r>
                <a:r>
                  <a:rPr lang="en-US" altLang="zh-CN" dirty="0"/>
                  <a:t>: </a:t>
                </a:r>
              </a:p>
              <a:p>
                <a:r>
                  <a:rPr lang="zh-CN" altLang="en-US" dirty="0"/>
                  <a:t>在第</a:t>
                </a:r>
                <a:r>
                  <a:rPr lang="en-US" altLang="zh-CN" dirty="0"/>
                  <a:t>n</a:t>
                </a:r>
                <a:r>
                  <a:rPr lang="zh-CN" altLang="en-US" dirty="0"/>
                  <a:t>步采样时</a:t>
                </a:r>
                <a:r>
                  <a:rPr lang="en-US" altLang="zh-CN" dirty="0"/>
                  <a:t>, </a:t>
                </a:r>
                <a:r>
                  <a:rPr lang="zh-CN" altLang="en-US" dirty="0"/>
                  <a:t>已采样的样本集合的有效数目为</a:t>
                </a:r>
                <a:r>
                  <a:rPr lang="en-US" altLang="zh-CN" dirty="0"/>
                  <a:t>: </a:t>
                </a:r>
              </a:p>
              <a:p>
                <a:pPr marL="114300" indent="0" algn="ctr">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𝛽</m:t>
                            </m:r>
                          </m:e>
                          <m:sup>
                            <m:r>
                              <a:rPr lang="en-US" altLang="zh-CN" b="0" i="1" smtClean="0">
                                <a:latin typeface="Cambria Math" panose="02040503050406030204" pitchFamily="18" charset="0"/>
                              </a:rPr>
                              <m:t>𝑛</m:t>
                            </m:r>
                          </m:sup>
                        </m:sSup>
                      </m:num>
                      <m:den>
                        <m:r>
                          <a:rPr lang="en-US" altLang="zh-CN" b="0" i="1" smtClean="0">
                            <a:latin typeface="Cambria Math" panose="02040503050406030204" pitchFamily="18" charset="0"/>
                          </a:rPr>
                          <m:t>1−</m:t>
                        </m:r>
                        <m:r>
                          <a:rPr lang="zh-CN" altLang="en-US" b="0" i="1" smtClean="0">
                            <a:latin typeface="Cambria Math" panose="02040503050406030204" pitchFamily="18" charset="0"/>
                          </a:rPr>
                          <m:t>𝛽</m:t>
                        </m:r>
                      </m:den>
                    </m:f>
                  </m:oMath>
                </a14:m>
                <a:r>
                  <a:rPr lang="en-US" altLang="zh-CN" b="0" dirty="0"/>
                  <a:t>, </a:t>
                </a:r>
                <a:r>
                  <a:rPr lang="zh-CN" altLang="en-US" b="0" dirty="0"/>
                  <a:t>其中</a:t>
                </a:r>
                <a14:m>
                  <m:oMath xmlns:m="http://schemas.openxmlformats.org/officeDocument/2006/math">
                    <m:r>
                      <a:rPr lang="zh-CN" altLang="en-US" i="1">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oMath>
                </a14:m>
                <a:r>
                  <a:rPr lang="en-US" altLang="zh-CN" b="0" dirty="0"/>
                  <a:t>. </a:t>
                </a:r>
              </a:p>
            </p:txBody>
          </p:sp>
        </mc:Choice>
        <mc:Fallback xmlns="">
          <p:sp>
            <p:nvSpPr>
              <p:cNvPr id="2" name="文本占位符 1">
                <a:extLst>
                  <a:ext uri="{FF2B5EF4-FFF2-40B4-BE49-F238E27FC236}">
                    <a16:creationId xmlns:a16="http://schemas.microsoft.com/office/drawing/2014/main" id="{790E59F8-33C8-4CE1-BAF5-32EAE4081860}"/>
                  </a:ext>
                </a:extLst>
              </p:cNvPr>
              <p:cNvSpPr>
                <a:spLocks noGrp="1" noRot="1" noChangeAspect="1" noMove="1" noResize="1" noEditPoints="1" noAdjustHandles="1" noChangeArrowheads="1" noChangeShapeType="1" noTextEdit="1"/>
              </p:cNvSpPr>
              <p:nvPr>
                <p:ph type="body" idx="1"/>
              </p:nvPr>
            </p:nvSpPr>
            <p:spPr>
              <a:xfrm>
                <a:off x="656694" y="1202186"/>
                <a:ext cx="7908434" cy="1340215"/>
              </a:xfrm>
              <a:blipFill>
                <a:blip r:embed="rId3"/>
                <a:stretch>
                  <a:fillRect/>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样本有效数目</a:t>
            </a:r>
          </a:p>
        </p:txBody>
      </p:sp>
      <p:sp>
        <p:nvSpPr>
          <p:cNvPr id="20" name="文本占位符 1">
            <a:extLst>
              <a:ext uri="{FF2B5EF4-FFF2-40B4-BE49-F238E27FC236}">
                <a16:creationId xmlns:a16="http://schemas.microsoft.com/office/drawing/2014/main" id="{881E240F-2BF4-4F8E-840E-0B7C171B3AC4}"/>
              </a:ext>
            </a:extLst>
          </p:cNvPr>
          <p:cNvSpPr txBox="1">
            <a:spLocks/>
          </p:cNvSpPr>
          <p:nvPr/>
        </p:nvSpPr>
        <p:spPr>
          <a:xfrm>
            <a:off x="554438" y="2447077"/>
            <a:ext cx="7908434" cy="491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可以使用数学归纳法来证明该命题</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BD0FD07-C835-411F-81EF-CFE8C34129E7}"/>
                  </a:ext>
                </a:extLst>
              </p:cNvPr>
              <p:cNvSpPr txBox="1"/>
              <p:nvPr/>
            </p:nvSpPr>
            <p:spPr>
              <a:xfrm>
                <a:off x="1376895" y="3054397"/>
                <a:ext cx="1517210" cy="307777"/>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zh-CN" altLang="en-US" dirty="0"/>
                  <a:t>明显成立</a:t>
                </a:r>
                <a:r>
                  <a:rPr lang="en-US" altLang="zh-CN" dirty="0"/>
                  <a:t>. </a:t>
                </a:r>
              </a:p>
            </p:txBody>
          </p:sp>
        </mc:Choice>
        <mc:Fallback xmlns="">
          <p:sp>
            <p:nvSpPr>
              <p:cNvPr id="8" name="文本框 7">
                <a:extLst>
                  <a:ext uri="{FF2B5EF4-FFF2-40B4-BE49-F238E27FC236}">
                    <a16:creationId xmlns:a16="http://schemas.microsoft.com/office/drawing/2014/main" id="{8BD0FD07-C835-411F-81EF-CFE8C34129E7}"/>
                  </a:ext>
                </a:extLst>
              </p:cNvPr>
              <p:cNvSpPr txBox="1">
                <a:spLocks noRot="1" noChangeAspect="1" noMove="1" noResize="1" noEditPoints="1" noAdjustHandles="1" noChangeArrowheads="1" noChangeShapeType="1" noTextEdit="1"/>
              </p:cNvSpPr>
              <p:nvPr/>
            </p:nvSpPr>
            <p:spPr>
              <a:xfrm>
                <a:off x="1376895" y="3054397"/>
                <a:ext cx="1517210" cy="307777"/>
              </a:xfrm>
              <a:prstGeom prst="rect">
                <a:avLst/>
              </a:prstGeom>
              <a:blipFill>
                <a:blip r:embed="rId4"/>
                <a:stretch>
                  <a:fillRect t="-3922" r="-402"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5BCA26D-7A16-49D0-B3B2-712903CD1BCC}"/>
                  </a:ext>
                </a:extLst>
              </p:cNvPr>
              <p:cNvSpPr txBox="1"/>
              <p:nvPr/>
            </p:nvSpPr>
            <p:spPr>
              <a:xfrm>
                <a:off x="1376895" y="3622031"/>
                <a:ext cx="6120778" cy="560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e>
                      </m:d>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𝛽</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num>
                        <m:den>
                          <m:r>
                            <a:rPr lang="en-US" altLang="zh-CN" b="0" i="1" smtClean="0">
                              <a:latin typeface="Cambria Math" panose="02040503050406030204" pitchFamily="18" charset="0"/>
                            </a:rPr>
                            <m:t>1−</m:t>
                          </m:r>
                          <m:r>
                            <a:rPr lang="zh-CN" altLang="en-US" i="1">
                              <a:latin typeface="Cambria Math" panose="02040503050406030204" pitchFamily="18" charset="0"/>
                            </a:rPr>
                            <m:t>𝛽</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zh-CN" altLang="en-US" i="1">
                                  <a:latin typeface="Cambria Math" panose="02040503050406030204" pitchFamily="18" charset="0"/>
                                </a:rPr>
                                <m:t>𝛽</m:t>
                              </m:r>
                            </m:e>
                            <m:sup>
                              <m:r>
                                <a:rPr lang="en-US" altLang="zh-CN" i="1">
                                  <a:latin typeface="Cambria Math" panose="02040503050406030204" pitchFamily="18" charset="0"/>
                                </a:rPr>
                                <m:t>𝑛</m:t>
                              </m:r>
                            </m:sup>
                          </m:sSup>
                        </m:num>
                        <m:den>
                          <m:r>
                            <a:rPr lang="en-US" altLang="zh-CN" i="1">
                              <a:latin typeface="Cambria Math" panose="02040503050406030204" pitchFamily="18" charset="0"/>
                            </a:rPr>
                            <m:t>1−</m:t>
                          </m:r>
                          <m:r>
                            <a:rPr lang="zh-CN" altLang="en-US" i="1">
                              <a:latin typeface="Cambria Math" panose="02040503050406030204" pitchFamily="18" charset="0"/>
                            </a:rPr>
                            <m:t>𝛽</m:t>
                          </m:r>
                        </m:den>
                      </m:f>
                    </m:oMath>
                  </m:oMathPara>
                </a14:m>
                <a:endParaRPr lang="en-US" altLang="zh-CN" dirty="0"/>
              </a:p>
            </p:txBody>
          </p:sp>
        </mc:Choice>
        <mc:Fallback xmlns="">
          <p:sp>
            <p:nvSpPr>
              <p:cNvPr id="21" name="文本框 20">
                <a:extLst>
                  <a:ext uri="{FF2B5EF4-FFF2-40B4-BE49-F238E27FC236}">
                    <a16:creationId xmlns:a16="http://schemas.microsoft.com/office/drawing/2014/main" id="{25BCA26D-7A16-49D0-B3B2-712903CD1BCC}"/>
                  </a:ext>
                </a:extLst>
              </p:cNvPr>
              <p:cNvSpPr txBox="1">
                <a:spLocks noRot="1" noChangeAspect="1" noMove="1" noResize="1" noEditPoints="1" noAdjustHandles="1" noChangeArrowheads="1" noChangeShapeType="1" noTextEdit="1"/>
              </p:cNvSpPr>
              <p:nvPr/>
            </p:nvSpPr>
            <p:spPr>
              <a:xfrm>
                <a:off x="1376895" y="3622031"/>
                <a:ext cx="6120778" cy="56041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FE3E602-9342-4B1E-887A-8B4E8B395421}"/>
                  </a:ext>
                </a:extLst>
              </p:cNvPr>
              <p:cNvSpPr/>
              <p:nvPr/>
            </p:nvSpPr>
            <p:spPr>
              <a:xfrm>
                <a:off x="1376895" y="3362174"/>
                <a:ext cx="6655689" cy="397096"/>
              </a:xfrm>
              <a:prstGeom prst="rect">
                <a:avLst/>
              </a:prstGeom>
            </p:spPr>
            <p:txBody>
              <a:bodyPr wrap="square">
                <a:spAutoFit/>
              </a:bodyPr>
              <a:lstStyle/>
              <a:p>
                <a:r>
                  <a:rPr lang="zh-CN" altLang="en-US" dirty="0"/>
                  <a:t>对于</a:t>
                </a:r>
                <a:r>
                  <a:rPr lang="en-US" altLang="zh-CN" dirty="0"/>
                  <a:t>n-1, </a:t>
                </a:r>
                <a:r>
                  <a:rPr lang="zh-CN" altLang="en-US" dirty="0"/>
                  <a:t>存在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𝑛</m:t>
                        </m:r>
                        <m:r>
                          <a:rPr lang="en-US" altLang="zh-CN" i="1">
                            <a:latin typeface="Cambria Math" panose="02040503050406030204" pitchFamily="18" charset="0"/>
                          </a:rPr>
                          <m:t>−1</m:t>
                        </m:r>
                      </m:sub>
                    </m:sSub>
                  </m:oMath>
                </a14:m>
                <a:r>
                  <a:rPr lang="en-US" altLang="zh-CN" dirty="0"/>
                  <a:t>, </a:t>
                </a:r>
                <a:r>
                  <a:rPr lang="zh-CN" altLang="en-US" dirty="0"/>
                  <a:t>且下次采样的</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𝑛</m:t>
                            </m:r>
                            <m:r>
                              <a:rPr lang="en-US" altLang="zh-CN" i="1">
                                <a:latin typeface="Cambria Math" panose="02040503050406030204" pitchFamily="18" charset="0"/>
                              </a:rPr>
                              <m:t>−1</m:t>
                            </m:r>
                          </m:sub>
                        </m:sSub>
                      </m:num>
                      <m:den>
                        <m:r>
                          <a:rPr lang="en-US" altLang="zh-CN" i="1">
                            <a:latin typeface="Cambria Math" panose="02040503050406030204" pitchFamily="18" charset="0"/>
                          </a:rPr>
                          <m:t>𝑁</m:t>
                        </m:r>
                      </m:den>
                    </m:f>
                  </m:oMath>
                </a14:m>
                <a:r>
                  <a:rPr lang="en-US" altLang="zh-CN" dirty="0"/>
                  <a:t>, </a:t>
                </a:r>
                <a:r>
                  <a:rPr lang="zh-CN" altLang="en-US" dirty="0"/>
                  <a:t>需证明第</a:t>
                </a:r>
                <a:r>
                  <a:rPr lang="en-US" altLang="zh-CN" dirty="0"/>
                  <a:t>n</a:t>
                </a:r>
                <a:r>
                  <a:rPr lang="zh-CN" altLang="en-US" dirty="0"/>
                  <a:t>次采样后的有效数目</a:t>
                </a:r>
                <a:r>
                  <a:rPr lang="en-US" altLang="zh-CN" dirty="0"/>
                  <a:t>, </a:t>
                </a:r>
                <a:r>
                  <a:rPr lang="zh-CN" altLang="en-US" dirty="0"/>
                  <a:t>那么有</a:t>
                </a:r>
                <a:r>
                  <a:rPr lang="en-US" altLang="zh-CN" dirty="0"/>
                  <a:t>: </a:t>
                </a:r>
                <a:endParaRPr lang="zh-CN" altLang="en-US" dirty="0"/>
              </a:p>
            </p:txBody>
          </p:sp>
        </mc:Choice>
        <mc:Fallback xmlns="">
          <p:sp>
            <p:nvSpPr>
              <p:cNvPr id="4" name="矩形 3">
                <a:extLst>
                  <a:ext uri="{FF2B5EF4-FFF2-40B4-BE49-F238E27FC236}">
                    <a16:creationId xmlns:a16="http://schemas.microsoft.com/office/drawing/2014/main" id="{9FE3E602-9342-4B1E-887A-8B4E8B395421}"/>
                  </a:ext>
                </a:extLst>
              </p:cNvPr>
              <p:cNvSpPr>
                <a:spLocks noRot="1" noChangeAspect="1" noMove="1" noResize="1" noEditPoints="1" noAdjustHandles="1" noChangeArrowheads="1" noChangeShapeType="1" noTextEdit="1"/>
              </p:cNvSpPr>
              <p:nvPr/>
            </p:nvSpPr>
            <p:spPr>
              <a:xfrm>
                <a:off x="1376895" y="3362174"/>
                <a:ext cx="6655689" cy="397096"/>
              </a:xfrm>
              <a:prstGeom prst="rect">
                <a:avLst/>
              </a:prstGeom>
              <a:blipFill>
                <a:blip r:embed="rId6"/>
                <a:stretch>
                  <a:fillRect l="-275" r="-183"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BA71FEE-72EC-4DAE-A941-A2127ADDB293}"/>
                  </a:ext>
                </a:extLst>
              </p:cNvPr>
              <p:cNvSpPr txBox="1"/>
              <p:nvPr/>
            </p:nvSpPr>
            <p:spPr>
              <a:xfrm>
                <a:off x="1376895" y="4182441"/>
                <a:ext cx="2300693" cy="5592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zh-CN" altLang="en-US" i="1">
                                  <a:latin typeface="Cambria Math" panose="02040503050406030204" pitchFamily="18" charset="0"/>
                                </a:rPr>
                                <m:t>𝛽</m:t>
                              </m:r>
                            </m:e>
                            <m:sup>
                              <m:r>
                                <a:rPr lang="en-US" altLang="zh-CN" i="1">
                                  <a:latin typeface="Cambria Math" panose="02040503050406030204" pitchFamily="18" charset="0"/>
                                </a:rPr>
                                <m:t>𝑛</m:t>
                              </m:r>
                            </m:sup>
                          </m:sSup>
                        </m:num>
                        <m:den>
                          <m:r>
                            <a:rPr lang="en-US" altLang="zh-CN" i="1">
                              <a:latin typeface="Cambria Math" panose="02040503050406030204" pitchFamily="18" charset="0"/>
                            </a:rPr>
                            <m:t>1−</m:t>
                          </m:r>
                          <m:r>
                            <a:rPr lang="zh-CN" altLang="en-US" i="1">
                              <a:latin typeface="Cambria Math" panose="02040503050406030204" pitchFamily="18" charset="0"/>
                            </a:rPr>
                            <m:t>𝛽</m:t>
                          </m:r>
                        </m:den>
                      </m:f>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𝛽</m:t>
                              </m:r>
                            </m:e>
                            <m:sup>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p>
                          </m:sSup>
                        </m:e>
                      </m:nary>
                    </m:oMath>
                  </m:oMathPara>
                </a14:m>
                <a:endParaRPr lang="en-US" altLang="zh-CN" dirty="0"/>
              </a:p>
            </p:txBody>
          </p:sp>
        </mc:Choice>
        <mc:Fallback xmlns="">
          <p:sp>
            <p:nvSpPr>
              <p:cNvPr id="9" name="文本框 8">
                <a:extLst>
                  <a:ext uri="{FF2B5EF4-FFF2-40B4-BE49-F238E27FC236}">
                    <a16:creationId xmlns:a16="http://schemas.microsoft.com/office/drawing/2014/main" id="{BBA71FEE-72EC-4DAE-A941-A2127ADDB293}"/>
                  </a:ext>
                </a:extLst>
              </p:cNvPr>
              <p:cNvSpPr txBox="1">
                <a:spLocks noRot="1" noChangeAspect="1" noMove="1" noResize="1" noEditPoints="1" noAdjustHandles="1" noChangeArrowheads="1" noChangeShapeType="1" noTextEdit="1"/>
              </p:cNvSpPr>
              <p:nvPr/>
            </p:nvSpPr>
            <p:spPr>
              <a:xfrm>
                <a:off x="1376895" y="4182441"/>
                <a:ext cx="2300693" cy="559256"/>
              </a:xfrm>
              <a:prstGeom prst="rect">
                <a:avLst/>
              </a:prstGeom>
              <a:blipFill>
                <a:blip r:embed="rId7"/>
                <a:stretch>
                  <a:fillRect t="-127174" r="-24934" b="-192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560D06C-56CA-4AE2-BBE5-C4A7169C6166}"/>
                  </a:ext>
                </a:extLst>
              </p:cNvPr>
              <p:cNvSpPr/>
              <p:nvPr/>
            </p:nvSpPr>
            <p:spPr>
              <a:xfrm>
                <a:off x="3869262" y="4244030"/>
                <a:ext cx="2786597" cy="5400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lim>
                          </m:limLow>
                        </m:fName>
                        <m:e>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en-US" altLang="zh-CN" i="1">
                                      <a:latin typeface="Cambria Math" panose="02040503050406030204" pitchFamily="18" charset="0"/>
                                    </a:rPr>
                                  </m:ctrlPr>
                                </m:sSupPr>
                                <m:e>
                                  <m:r>
                                    <a:rPr lang="zh-CN" altLang="en-US" i="1">
                                      <a:latin typeface="Cambria Math" panose="02040503050406030204" pitchFamily="18" charset="0"/>
                                    </a:rPr>
                                    <m:t>𝛽</m:t>
                                  </m:r>
                                </m:e>
                                <m:sup>
                                  <m:r>
                                    <a:rPr lang="en-US" altLang="zh-CN" i="1">
                                      <a:latin typeface="Cambria Math" panose="02040503050406030204" pitchFamily="18" charset="0"/>
                                    </a:rPr>
                                    <m:t>𝑗</m:t>
                                  </m:r>
                                  <m:r>
                                    <a:rPr lang="en-US" altLang="zh-CN" i="1">
                                      <a:latin typeface="Cambria Math" panose="02040503050406030204" pitchFamily="18" charset="0"/>
                                    </a:rPr>
                                    <m:t>−1</m:t>
                                  </m:r>
                                </m:sup>
                              </m:sSup>
                            </m:e>
                          </m:nary>
                          <m:r>
                            <a:rPr lang="en-US" altLang="zh-CN" b="0" i="1" smtClean="0">
                              <a:latin typeface="Cambria Math" panose="02040503050406030204" pitchFamily="18" charset="0"/>
                            </a:rPr>
                            <m:t>=1/(1−</m:t>
                          </m:r>
                          <m:r>
                            <a:rPr lang="zh-CN" altLang="en-US" b="0" i="1" smtClean="0">
                              <a:latin typeface="Cambria Math" panose="02040503050406030204" pitchFamily="18" charset="0"/>
                            </a:rPr>
                            <m:t>𝛽</m:t>
                          </m:r>
                          <m:r>
                            <a:rPr lang="en-US" altLang="zh-CN" b="0" i="1" smtClean="0">
                              <a:latin typeface="Cambria Math" panose="02040503050406030204" pitchFamily="18" charset="0"/>
                            </a:rPr>
                            <m:t>)</m:t>
                          </m:r>
                        </m:e>
                      </m:func>
                    </m:oMath>
                  </m:oMathPara>
                </a14:m>
                <a:endParaRPr lang="zh-CN" altLang="en-US" dirty="0"/>
              </a:p>
            </p:txBody>
          </p:sp>
        </mc:Choice>
        <mc:Fallback xmlns="">
          <p:sp>
            <p:nvSpPr>
              <p:cNvPr id="5" name="矩形 4">
                <a:extLst>
                  <a:ext uri="{FF2B5EF4-FFF2-40B4-BE49-F238E27FC236}">
                    <a16:creationId xmlns:a16="http://schemas.microsoft.com/office/drawing/2014/main" id="{5560D06C-56CA-4AE2-BBE5-C4A7169C6166}"/>
                  </a:ext>
                </a:extLst>
              </p:cNvPr>
              <p:cNvSpPr>
                <a:spLocks noRot="1" noChangeAspect="1" noMove="1" noResize="1" noEditPoints="1" noAdjustHandles="1" noChangeArrowheads="1" noChangeShapeType="1" noTextEdit="1"/>
              </p:cNvSpPr>
              <p:nvPr/>
            </p:nvSpPr>
            <p:spPr>
              <a:xfrm>
                <a:off x="3869262" y="4244030"/>
                <a:ext cx="2786597" cy="540020"/>
              </a:xfrm>
              <a:prstGeom prst="rect">
                <a:avLst/>
              </a:prstGeom>
              <a:blipFill>
                <a:blip r:embed="rId8"/>
                <a:stretch>
                  <a:fillRect t="-134831" b="-1988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049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p:bldP spid="21" grpId="0"/>
      <p:bldP spid="4" grpId="0"/>
      <p:bldP spid="9"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样本有效数目</a:t>
            </a:r>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根据上述命题</a:t>
                </a:r>
                <a:r>
                  <a:rPr lang="en-US" altLang="zh-CN" dirty="0"/>
                  <a:t>, </a:t>
                </a:r>
                <a:r>
                  <a:rPr lang="zh-CN" altLang="en-US" dirty="0"/>
                  <a:t>那么对于类别</a:t>
                </a:r>
                <a:r>
                  <a:rPr lang="en-US" altLang="zh-CN" dirty="0"/>
                  <a:t>I, </a:t>
                </a:r>
                <a:r>
                  <a:rPr lang="zh-CN" altLang="en-US" dirty="0"/>
                  <a:t>如果类别</a:t>
                </a:r>
                <a:r>
                  <a:rPr lang="en-US" altLang="zh-CN" dirty="0" err="1"/>
                  <a:t>i</a:t>
                </a:r>
                <a:r>
                  <a:rPr lang="zh-CN" altLang="en-US" dirty="0"/>
                  <a:t>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个</m:t>
                    </m:r>
                  </m:oMath>
                </a14:m>
                <a:r>
                  <a:rPr lang="zh-CN" altLang="en-US" dirty="0"/>
                  <a:t>样本</a:t>
                </a:r>
                <a:r>
                  <a:rPr lang="en-US" altLang="zh-CN" dirty="0"/>
                  <a:t>, </a:t>
                </a:r>
                <a:r>
                  <a:rPr lang="zh-CN" altLang="en-US" dirty="0"/>
                  <a:t>那么该类别的样本有效数目为</a:t>
                </a:r>
                <a:r>
                  <a:rPr lang="en-US" altLang="zh-CN" dirty="0"/>
                  <a:t>: </a:t>
                </a:r>
                <a:endParaRPr lang="zh-CN" altLang="en-US" dirty="0"/>
              </a:p>
            </p:txBody>
          </p:sp>
        </mc:Choice>
        <mc:Fallback xmlns="">
          <p:sp>
            <p:nvSpPr>
              <p:cNvPr id="5" name="文本占位符 4">
                <a:extLst>
                  <a:ext uri="{FF2B5EF4-FFF2-40B4-BE49-F238E27FC236}">
                    <a16:creationId xmlns:a16="http://schemas.microsoft.com/office/drawing/2014/main" id="{0F4C49C2-A5A5-43D7-BE37-35E645A8F225}"/>
                  </a:ext>
                </a:extLst>
              </p:cNvPr>
              <p:cNvSpPr>
                <a:spLocks noGrp="1" noRot="1" noChangeAspect="1" noMove="1" noResize="1" noEditPoints="1" noAdjustHandles="1" noChangeArrowheads="1" noChangeShapeType="1" noTextEdit="1"/>
              </p:cNvSpPr>
              <p:nvPr>
                <p:ph type="body" idx="1"/>
              </p:nvPr>
            </p:nvSpPr>
            <p:spPr>
              <a:xfrm>
                <a:off x="720000" y="1249325"/>
                <a:ext cx="7703700" cy="647569"/>
              </a:xfrm>
              <a:blipFill>
                <a:blip r:embed="rId3"/>
                <a:stretch>
                  <a:fillRect t="-12264" b="-216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0F41342-3294-409E-BBB3-F97BC801F430}"/>
                  </a:ext>
                </a:extLst>
              </p:cNvPr>
              <p:cNvSpPr/>
              <p:nvPr/>
            </p:nvSpPr>
            <p:spPr>
              <a:xfrm>
                <a:off x="3329972" y="1896894"/>
                <a:ext cx="2483758" cy="504433"/>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𝑖</m:t>
                            </m:r>
                          </m:sub>
                        </m:sSub>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𝑖</m:t>
                                </m:r>
                              </m:sub>
                            </m:sSub>
                          </m:sup>
                        </m:sSubSup>
                      </m:num>
                      <m:den>
                        <m:r>
                          <a:rPr lang="en-US" altLang="zh-CN" i="1">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Sub>
                      </m:den>
                    </m:f>
                  </m:oMath>
                </a14:m>
                <a:r>
                  <a:rPr lang="en-US" altLang="zh-CN" dirty="0"/>
                  <a:t>, </a:t>
                </a:r>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𝑁</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𝑁</m:t>
                            </m:r>
                          </m:e>
                          <m:sub>
                            <m:r>
                              <a:rPr lang="en-US" altLang="zh-CN" b="0" i="1" smtClean="0">
                                <a:latin typeface="Cambria Math" panose="02040503050406030204" pitchFamily="18" charset="0"/>
                              </a:rPr>
                              <m:t>𝑖</m:t>
                            </m:r>
                          </m:sub>
                        </m:sSub>
                      </m:den>
                    </m:f>
                  </m:oMath>
                </a14:m>
                <a:r>
                  <a:rPr lang="en-US" altLang="zh-CN" dirty="0"/>
                  <a:t>. </a:t>
                </a:r>
              </a:p>
            </p:txBody>
          </p:sp>
        </mc:Choice>
        <mc:Fallback xmlns="">
          <p:sp>
            <p:nvSpPr>
              <p:cNvPr id="6" name="矩形 5">
                <a:extLst>
                  <a:ext uri="{FF2B5EF4-FFF2-40B4-BE49-F238E27FC236}">
                    <a16:creationId xmlns:a16="http://schemas.microsoft.com/office/drawing/2014/main" id="{30F41342-3294-409E-BBB3-F97BC801F430}"/>
                  </a:ext>
                </a:extLst>
              </p:cNvPr>
              <p:cNvSpPr>
                <a:spLocks noRot="1" noChangeAspect="1" noMove="1" noResize="1" noEditPoints="1" noAdjustHandles="1" noChangeArrowheads="1" noChangeShapeType="1" noTextEdit="1"/>
              </p:cNvSpPr>
              <p:nvPr/>
            </p:nvSpPr>
            <p:spPr>
              <a:xfrm>
                <a:off x="3329972" y="1896894"/>
                <a:ext cx="2483758" cy="504433"/>
              </a:xfrm>
              <a:prstGeom prst="rect">
                <a:avLst/>
              </a:prstGeom>
              <a:blipFill>
                <a:blip r:embed="rId4"/>
                <a:stretch>
                  <a:fillRect b="-2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占位符 4">
                <a:extLst>
                  <a:ext uri="{FF2B5EF4-FFF2-40B4-BE49-F238E27FC236}">
                    <a16:creationId xmlns:a16="http://schemas.microsoft.com/office/drawing/2014/main" id="{6BAB0BA5-8675-4D62-ABDE-142F4E79F6CF}"/>
                  </a:ext>
                </a:extLst>
              </p:cNvPr>
              <p:cNvSpPr txBox="1">
                <a:spLocks/>
              </p:cNvSpPr>
              <p:nvPr/>
            </p:nvSpPr>
            <p:spPr>
              <a:xfrm>
                <a:off x="720000" y="2544463"/>
                <a:ext cx="7703700" cy="7021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由于关于每个类别没有额外关于数据的信息</a:t>
                </a:r>
                <a:r>
                  <a:rPr lang="en-US" altLang="zh-CN" dirty="0"/>
                  <a:t>, </a:t>
                </a:r>
                <a:r>
                  <a:rPr lang="zh-CN" altLang="en-US" dirty="0"/>
                  <a:t>因此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oMath>
                </a14:m>
                <a:r>
                  <a:rPr lang="zh-CN" altLang="en-US" dirty="0"/>
                  <a:t>只能作为超参来处理</a:t>
                </a:r>
                <a:r>
                  <a:rPr lang="en-US" altLang="zh-CN" dirty="0"/>
                  <a:t>, </a:t>
                </a:r>
                <a:r>
                  <a:rPr lang="zh-CN" altLang="en-US" dirty="0"/>
                  <a:t>然而类别一多</a:t>
                </a:r>
                <a:r>
                  <a:rPr lang="en-US" altLang="zh-CN" dirty="0"/>
                  <a:t>, </a:t>
                </a:r>
                <a:r>
                  <a:rPr lang="zh-CN" altLang="en-US" dirty="0"/>
                  <a:t>需要调整的超参也多</a:t>
                </a:r>
                <a:r>
                  <a:rPr lang="en-US" altLang="zh-CN" dirty="0"/>
                  <a:t>, </a:t>
                </a:r>
                <a:r>
                  <a:rPr lang="zh-CN" altLang="en-US" dirty="0"/>
                  <a:t>因此出于简化</a:t>
                </a:r>
                <a:r>
                  <a:rPr lang="en-US" altLang="zh-CN" dirty="0"/>
                  <a:t>, </a:t>
                </a:r>
                <a:r>
                  <a:rPr lang="zh-CN" altLang="en-US" dirty="0"/>
                  <a:t>作者有如下简化</a:t>
                </a:r>
                <a:r>
                  <a:rPr lang="en-US" altLang="zh-CN" dirty="0"/>
                  <a:t>: </a:t>
                </a:r>
                <a:endParaRPr lang="zh-CN" altLang="en-US" dirty="0"/>
              </a:p>
            </p:txBody>
          </p:sp>
        </mc:Choice>
        <mc:Fallback xmlns="">
          <p:sp>
            <p:nvSpPr>
              <p:cNvPr id="11" name="文本占位符 4">
                <a:extLst>
                  <a:ext uri="{FF2B5EF4-FFF2-40B4-BE49-F238E27FC236}">
                    <a16:creationId xmlns:a16="http://schemas.microsoft.com/office/drawing/2014/main" id="{6BAB0BA5-8675-4D62-ABDE-142F4E79F6CF}"/>
                  </a:ext>
                </a:extLst>
              </p:cNvPr>
              <p:cNvSpPr txBox="1">
                <a:spLocks noRot="1" noChangeAspect="1" noMove="1" noResize="1" noEditPoints="1" noAdjustHandles="1" noChangeArrowheads="1" noChangeShapeType="1" noTextEdit="1"/>
              </p:cNvSpPr>
              <p:nvPr/>
            </p:nvSpPr>
            <p:spPr>
              <a:xfrm>
                <a:off x="720000" y="2544463"/>
                <a:ext cx="7703700" cy="702144"/>
              </a:xfrm>
              <a:prstGeom prst="rect">
                <a:avLst/>
              </a:prstGeom>
              <a:blipFill>
                <a:blip r:embed="rId5"/>
                <a:stretch>
                  <a:fillRect t="-6897" r="-1108" b="-155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F5EC8EE-7574-4DB6-8A74-F35ED8BF8270}"/>
                  </a:ext>
                </a:extLst>
              </p:cNvPr>
              <p:cNvSpPr/>
              <p:nvPr/>
            </p:nvSpPr>
            <p:spPr>
              <a:xfrm>
                <a:off x="3494279" y="3260852"/>
                <a:ext cx="2155142" cy="397096"/>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𝑁</m:t>
                    </m:r>
                  </m:oMath>
                </a14:m>
                <a:r>
                  <a:rPr lang="en-US" altLang="zh-CN" dirty="0"/>
                  <a:t>, </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zh-CN" altLang="en-US" i="1" smtClean="0">
                        <a:latin typeface="Cambria Math" panose="02040503050406030204" pitchFamily="18" charset="0"/>
                      </a:rPr>
                      <m:t>𝛽</m:t>
                    </m:r>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𝑁</m:t>
                        </m:r>
                        <m:r>
                          <a:rPr lang="en-US" altLang="zh-CN" i="1">
                            <a:latin typeface="Cambria Math" panose="02040503050406030204" pitchFamily="18" charset="0"/>
                          </a:rPr>
                          <m:t>−1</m:t>
                        </m:r>
                      </m:num>
                      <m:den>
                        <m:r>
                          <a:rPr lang="en-US" altLang="zh-CN" b="0" i="1" smtClean="0">
                            <a:latin typeface="Cambria Math" panose="02040503050406030204" pitchFamily="18" charset="0"/>
                          </a:rPr>
                          <m:t>𝑁</m:t>
                        </m:r>
                      </m:den>
                    </m:f>
                  </m:oMath>
                </a14:m>
                <a:r>
                  <a:rPr lang="en-US" altLang="zh-CN" dirty="0"/>
                  <a:t>. </a:t>
                </a:r>
              </a:p>
            </p:txBody>
          </p:sp>
        </mc:Choice>
        <mc:Fallback xmlns="">
          <p:sp>
            <p:nvSpPr>
              <p:cNvPr id="12" name="矩形 11">
                <a:extLst>
                  <a:ext uri="{FF2B5EF4-FFF2-40B4-BE49-F238E27FC236}">
                    <a16:creationId xmlns:a16="http://schemas.microsoft.com/office/drawing/2014/main" id="{FF5EC8EE-7574-4DB6-8A74-F35ED8BF8270}"/>
                  </a:ext>
                </a:extLst>
              </p:cNvPr>
              <p:cNvSpPr>
                <a:spLocks noRot="1" noChangeAspect="1" noMove="1" noResize="1" noEditPoints="1" noAdjustHandles="1" noChangeArrowheads="1" noChangeShapeType="1" noTextEdit="1"/>
              </p:cNvSpPr>
              <p:nvPr/>
            </p:nvSpPr>
            <p:spPr>
              <a:xfrm>
                <a:off x="3494279" y="3260852"/>
                <a:ext cx="2155142" cy="397096"/>
              </a:xfrm>
              <a:prstGeom prst="rect">
                <a:avLst/>
              </a:prstGeom>
              <a:blipFill>
                <a:blip r:embed="rId6"/>
                <a:stretch>
                  <a:fillRect b="-3077"/>
                </a:stretch>
              </a:blipFill>
            </p:spPr>
            <p:txBody>
              <a:bodyPr/>
              <a:lstStyle/>
              <a:p>
                <a:r>
                  <a:rPr lang="zh-CN" altLang="en-US">
                    <a:noFill/>
                  </a:rPr>
                  <a:t> </a:t>
                </a:r>
              </a:p>
            </p:txBody>
          </p:sp>
        </mc:Fallback>
      </mc:AlternateContent>
      <p:sp>
        <p:nvSpPr>
          <p:cNvPr id="13" name="文本占位符 4">
            <a:extLst>
              <a:ext uri="{FF2B5EF4-FFF2-40B4-BE49-F238E27FC236}">
                <a16:creationId xmlns:a16="http://schemas.microsoft.com/office/drawing/2014/main" id="{B263C758-77D0-40AA-BC9C-04EA1F1CAAB7}"/>
              </a:ext>
            </a:extLst>
          </p:cNvPr>
          <p:cNvSpPr txBox="1">
            <a:spLocks/>
          </p:cNvSpPr>
          <p:nvPr/>
        </p:nvSpPr>
        <p:spPr>
          <a:xfrm>
            <a:off x="720150" y="3543103"/>
            <a:ext cx="7703700" cy="7021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为此</a:t>
            </a:r>
            <a:r>
              <a:rPr lang="en-US" altLang="zh-CN" dirty="0"/>
              <a:t>, </a:t>
            </a:r>
            <a:r>
              <a:rPr lang="zh-CN" altLang="en-US" dirty="0"/>
              <a:t>所有的类别对应的有效样本数目为</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208849AD-1F66-4548-BD4B-A7B363EF8073}"/>
                  </a:ext>
                </a:extLst>
              </p:cNvPr>
              <p:cNvSpPr/>
              <p:nvPr/>
            </p:nvSpPr>
            <p:spPr>
              <a:xfrm>
                <a:off x="3295386" y="4144647"/>
                <a:ext cx="2552942" cy="449931"/>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sub>
                    </m:sSub>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𝛽</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sup>
                        </m:sSup>
                      </m:num>
                      <m:den>
                        <m:r>
                          <a:rPr lang="en-US" altLang="zh-CN" b="0" i="1" smtClean="0">
                            <a:latin typeface="Cambria Math" panose="02040503050406030204" pitchFamily="18" charset="0"/>
                          </a:rPr>
                          <m:t>1−</m:t>
                        </m:r>
                        <m:r>
                          <a:rPr lang="zh-CN" altLang="en-US" i="1">
                            <a:latin typeface="Cambria Math" panose="02040503050406030204" pitchFamily="18" charset="0"/>
                          </a:rPr>
                          <m:t>𝛽</m:t>
                        </m:r>
                      </m:den>
                    </m:f>
                  </m:oMath>
                </a14:m>
                <a:r>
                  <a:rPr lang="en-US" altLang="zh-CN" dirty="0"/>
                  <a:t>, </a:t>
                </a:r>
                <a:r>
                  <a:rPr lang="zh-CN" altLang="en-US" dirty="0"/>
                  <a:t>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 2,…,</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oMath>
                </a14:m>
                <a:r>
                  <a:rPr lang="en-US" altLang="zh-CN" dirty="0"/>
                  <a:t>. </a:t>
                </a:r>
              </a:p>
            </p:txBody>
          </p:sp>
        </mc:Choice>
        <mc:Fallback xmlns="">
          <p:sp>
            <p:nvSpPr>
              <p:cNvPr id="14" name="矩形 13">
                <a:extLst>
                  <a:ext uri="{FF2B5EF4-FFF2-40B4-BE49-F238E27FC236}">
                    <a16:creationId xmlns:a16="http://schemas.microsoft.com/office/drawing/2014/main" id="{208849AD-1F66-4548-BD4B-A7B363EF8073}"/>
                  </a:ext>
                </a:extLst>
              </p:cNvPr>
              <p:cNvSpPr>
                <a:spLocks noRot="1" noChangeAspect="1" noMove="1" noResize="1" noEditPoints="1" noAdjustHandles="1" noChangeArrowheads="1" noChangeShapeType="1" noTextEdit="1"/>
              </p:cNvSpPr>
              <p:nvPr/>
            </p:nvSpPr>
            <p:spPr>
              <a:xfrm>
                <a:off x="3295386" y="4144647"/>
                <a:ext cx="2552942" cy="449931"/>
              </a:xfrm>
              <a:prstGeom prst="rect">
                <a:avLst/>
              </a:prstGeom>
              <a:blipFill>
                <a:blip r:embed="rId7"/>
                <a:stretch>
                  <a:fillRect r="-239" b="-1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0192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类别平衡损失函数</a:t>
            </a:r>
          </a:p>
        </p:txBody>
      </p:sp>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得到了每个类别对应的样本有效数目</a:t>
            </a:r>
            <a:r>
              <a:rPr lang="en-US" altLang="zh-CN" dirty="0"/>
              <a:t>, </a:t>
            </a:r>
            <a:r>
              <a:rPr lang="zh-CN" altLang="en-US" dirty="0"/>
              <a:t>那么就可以用样本有效数目来替代原本</a:t>
            </a:r>
            <a:r>
              <a:rPr lang="en-US" altLang="zh-CN" dirty="0"/>
              <a:t>re-weight</a:t>
            </a:r>
            <a:r>
              <a:rPr lang="zh-CN" altLang="en-US" dirty="0"/>
              <a:t>的各类别样本频率来衡量类别的重要度</a:t>
            </a:r>
            <a:r>
              <a:rPr lang="en-US" altLang="zh-CN" dirty="0"/>
              <a:t>: </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0F41342-3294-409E-BBB3-F97BC801F430}"/>
                  </a:ext>
                </a:extLst>
              </p:cNvPr>
              <p:cNvSpPr/>
              <p:nvPr/>
            </p:nvSpPr>
            <p:spPr>
              <a:xfrm>
                <a:off x="3162013" y="1896894"/>
                <a:ext cx="2819683" cy="504433"/>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𝑖</m:t>
                                </m:r>
                              </m:sub>
                            </m:sSub>
                          </m:sup>
                        </m:sSubSup>
                      </m:num>
                      <m:den>
                        <m:r>
                          <a:rPr lang="en-US" altLang="zh-CN" i="1">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Sub>
                      </m:den>
                    </m:f>
                  </m:oMath>
                </a14:m>
                <a:r>
                  <a:rPr lang="en-US" altLang="zh-CN" dirty="0"/>
                  <a:t>, </a:t>
                </a:r>
                <a:r>
                  <a:rPr lang="zh-CN" altLang="en-US" dirty="0"/>
                  <a:t>规范化</a:t>
                </a:r>
                <a:r>
                  <a:rPr lang="en-US" altLang="zh-CN" dirty="0"/>
                  <a:t>:</a:t>
                </a:r>
                <a:r>
                  <a:rPr lang="zh-CN" altLang="en-US" dirty="0"/>
                  <a:t> </a:t>
                </a:r>
                <a14:m>
                  <m:oMath xmlns:m="http://schemas.openxmlformats.org/officeDocument/2006/math">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 </a:t>
                </a:r>
              </a:p>
            </p:txBody>
          </p:sp>
        </mc:Choice>
        <mc:Fallback xmlns="">
          <p:sp>
            <p:nvSpPr>
              <p:cNvPr id="6" name="矩形 5">
                <a:extLst>
                  <a:ext uri="{FF2B5EF4-FFF2-40B4-BE49-F238E27FC236}">
                    <a16:creationId xmlns:a16="http://schemas.microsoft.com/office/drawing/2014/main" id="{30F41342-3294-409E-BBB3-F97BC801F430}"/>
                  </a:ext>
                </a:extLst>
              </p:cNvPr>
              <p:cNvSpPr>
                <a:spLocks noRot="1" noChangeAspect="1" noMove="1" noResize="1" noEditPoints="1" noAdjustHandles="1" noChangeArrowheads="1" noChangeShapeType="1" noTextEdit="1"/>
              </p:cNvSpPr>
              <p:nvPr/>
            </p:nvSpPr>
            <p:spPr>
              <a:xfrm>
                <a:off x="3162013" y="1896894"/>
                <a:ext cx="2819683" cy="504433"/>
              </a:xfrm>
              <a:prstGeom prst="rect">
                <a:avLst/>
              </a:prstGeom>
              <a:blipFill>
                <a:blip r:embed="rId3"/>
                <a:stretch>
                  <a:fillRect t="-37349" r="-216" b="-831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占位符 4">
                <a:extLst>
                  <a:ext uri="{FF2B5EF4-FFF2-40B4-BE49-F238E27FC236}">
                    <a16:creationId xmlns:a16="http://schemas.microsoft.com/office/drawing/2014/main" id="{6BAB0BA5-8675-4D62-ABDE-142F4E79F6CF}"/>
                  </a:ext>
                </a:extLst>
              </p:cNvPr>
              <p:cNvSpPr txBox="1">
                <a:spLocks/>
              </p:cNvSpPr>
              <p:nvPr/>
            </p:nvSpPr>
            <p:spPr>
              <a:xfrm>
                <a:off x="720000" y="2544463"/>
                <a:ext cx="7703700" cy="7021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𝑖</m:t>
                        </m:r>
                      </m:sub>
                    </m:sSub>
                  </m:oMath>
                </a14:m>
                <a:r>
                  <a:rPr lang="zh-CN" altLang="en-US" dirty="0"/>
                  <a:t>可以添加到对应类别样本的损失函数中</a:t>
                </a:r>
                <a:r>
                  <a:rPr lang="en-US" altLang="zh-CN" dirty="0"/>
                  <a:t>, </a:t>
                </a:r>
                <a:r>
                  <a:rPr lang="zh-CN" altLang="en-US" dirty="0"/>
                  <a:t>特别地</a:t>
                </a:r>
                <a:r>
                  <a:rPr lang="en-US" altLang="zh-CN" dirty="0"/>
                  <a:t>, </a:t>
                </a:r>
                <a:r>
                  <a:rPr lang="zh-CN" altLang="en-US" dirty="0"/>
                  <a:t>类别平衡可以和</a:t>
                </a:r>
                <a:r>
                  <a:rPr lang="en-US" altLang="zh-CN" dirty="0"/>
                  <a:t>focal loss</a:t>
                </a:r>
                <a:r>
                  <a:rPr lang="zh-CN" altLang="en-US" dirty="0"/>
                  <a:t>相结合</a:t>
                </a:r>
                <a:r>
                  <a:rPr lang="en-US" altLang="zh-CN" dirty="0"/>
                  <a:t>, </a:t>
                </a:r>
                <a:r>
                  <a:rPr lang="zh-CN" altLang="en-US" dirty="0"/>
                  <a:t>用</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𝑖</m:t>
                        </m:r>
                      </m:sub>
                    </m:sSub>
                  </m:oMath>
                </a14:m>
                <a:r>
                  <a:rPr lang="zh-CN" altLang="en-US" dirty="0"/>
                  <a:t>替代</a:t>
                </a:r>
                <a:r>
                  <a:rPr lang="en-US" altLang="zh-CN" dirty="0"/>
                  <a:t>focal loss</a:t>
                </a:r>
                <a:r>
                  <a:rPr lang="zh-CN" altLang="en-US" dirty="0"/>
                  <a:t>中的</a:t>
                </a:r>
                <a14:m>
                  <m:oMath xmlns:m="http://schemas.openxmlformats.org/officeDocument/2006/math">
                    <m:r>
                      <a:rPr lang="zh-CN" altLang="en-US" i="1">
                        <a:latin typeface="Cambria Math" panose="02040503050406030204" pitchFamily="18" charset="0"/>
                      </a:rPr>
                      <m:t>𝛼</m:t>
                    </m:r>
                  </m:oMath>
                </a14:m>
                <a:r>
                  <a:rPr lang="en-US" altLang="zh-CN" dirty="0"/>
                  <a:t>, </a:t>
                </a:r>
                <a:r>
                  <a:rPr lang="zh-CN" altLang="en-US" dirty="0"/>
                  <a:t>可得</a:t>
                </a:r>
                <a:r>
                  <a:rPr lang="en-US" altLang="zh-CN" dirty="0"/>
                  <a:t>:</a:t>
                </a:r>
                <a:endParaRPr lang="zh-CN" altLang="en-US" dirty="0"/>
              </a:p>
            </p:txBody>
          </p:sp>
        </mc:Choice>
        <mc:Fallback xmlns="">
          <p:sp>
            <p:nvSpPr>
              <p:cNvPr id="11" name="文本占位符 4">
                <a:extLst>
                  <a:ext uri="{FF2B5EF4-FFF2-40B4-BE49-F238E27FC236}">
                    <a16:creationId xmlns:a16="http://schemas.microsoft.com/office/drawing/2014/main" id="{6BAB0BA5-8675-4D62-ABDE-142F4E79F6CF}"/>
                  </a:ext>
                </a:extLst>
              </p:cNvPr>
              <p:cNvSpPr txBox="1">
                <a:spLocks noRot="1" noChangeAspect="1" noMove="1" noResize="1" noEditPoints="1" noAdjustHandles="1" noChangeArrowheads="1" noChangeShapeType="1" noTextEdit="1"/>
              </p:cNvSpPr>
              <p:nvPr/>
            </p:nvSpPr>
            <p:spPr>
              <a:xfrm>
                <a:off x="720000" y="2544463"/>
                <a:ext cx="7703700" cy="702144"/>
              </a:xfrm>
              <a:prstGeom prst="rect">
                <a:avLst/>
              </a:prstGeom>
              <a:blipFill>
                <a:blip r:embed="rId4"/>
                <a:stretch>
                  <a:fillRect t="-6897" r="-949" b="-155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F5EC8EE-7574-4DB6-8A74-F35ED8BF8270}"/>
                  </a:ext>
                </a:extLst>
              </p:cNvPr>
              <p:cNvSpPr/>
              <p:nvPr/>
            </p:nvSpPr>
            <p:spPr>
              <a:xfrm>
                <a:off x="2894692" y="3389743"/>
                <a:ext cx="3354316" cy="338234"/>
              </a:xfrm>
              <a:prstGeom prst="rect">
                <a:avLst/>
              </a:prstGeom>
            </p:spPr>
            <p:txBody>
              <a:bodyPr wrap="none">
                <a:spAutoFit/>
              </a:bodyPr>
              <a:lstStyle/>
              <a:p>
                <a:pPr marL="114300" indent="0" algn="ctr">
                  <a:buNone/>
                </a:pPr>
                <a14:m>
                  <m:oMath xmlns:m="http://schemas.openxmlformats.org/officeDocument/2006/math">
                    <m:r>
                      <m:rPr>
                        <m:sty m:val="p"/>
                      </m:rPr>
                      <a:rPr lang="en-US" altLang="zh-CN" i="1" smtClean="0">
                        <a:latin typeface="Cambria Math" panose="02040503050406030204" pitchFamily="18" charset="0"/>
                      </a:rPr>
                      <m:t>C</m:t>
                    </m:r>
                    <m:r>
                      <a:rPr lang="en-US" altLang="zh-CN" b="0" i="1" smtClean="0">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𝐹𝐿</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𝑦</m:t>
                        </m:r>
                      </m:sub>
                    </m:sSub>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d>
                          </m:e>
                          <m:sup>
                            <m:r>
                              <a:rPr lang="zh-CN" altLang="en-US" b="0" i="1" smtClean="0">
                                <a:latin typeface="Cambria Math" panose="02040503050406030204" pitchFamily="18" charset="0"/>
                              </a:rPr>
                              <m:t>𝛾</m:t>
                            </m:r>
                          </m:sup>
                        </m:sSup>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a14:m>
                <a:r>
                  <a:rPr lang="en-US" altLang="zh-CN" dirty="0"/>
                  <a:t>. </a:t>
                </a:r>
              </a:p>
            </p:txBody>
          </p:sp>
        </mc:Choice>
        <mc:Fallback xmlns="">
          <p:sp>
            <p:nvSpPr>
              <p:cNvPr id="12" name="矩形 11">
                <a:extLst>
                  <a:ext uri="{FF2B5EF4-FFF2-40B4-BE49-F238E27FC236}">
                    <a16:creationId xmlns:a16="http://schemas.microsoft.com/office/drawing/2014/main" id="{FF5EC8EE-7574-4DB6-8A74-F35ED8BF8270}"/>
                  </a:ext>
                </a:extLst>
              </p:cNvPr>
              <p:cNvSpPr>
                <a:spLocks noRot="1" noChangeAspect="1" noMove="1" noResize="1" noEditPoints="1" noAdjustHandles="1" noChangeArrowheads="1" noChangeShapeType="1" noTextEdit="1"/>
              </p:cNvSpPr>
              <p:nvPr/>
            </p:nvSpPr>
            <p:spPr>
              <a:xfrm>
                <a:off x="2894692" y="3389743"/>
                <a:ext cx="3354316" cy="338234"/>
              </a:xfrm>
              <a:prstGeom prst="rect">
                <a:avLst/>
              </a:prstGeom>
              <a:blipFill>
                <a:blip r:embed="rId5"/>
                <a:stretch>
                  <a:fillRect t="-87500" b="-1392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2138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48"/>
          <p:cNvGrpSpPr/>
          <p:nvPr/>
        </p:nvGrpSpPr>
        <p:grpSpPr>
          <a:xfrm>
            <a:off x="2993558" y="1112101"/>
            <a:ext cx="1150131" cy="3233732"/>
            <a:chOff x="5287613" y="1279457"/>
            <a:chExt cx="1150131" cy="3233732"/>
          </a:xfrm>
        </p:grpSpPr>
        <p:sp>
          <p:nvSpPr>
            <p:cNvPr id="1081" name="Google Shape;1081;p48"/>
            <p:cNvSpPr/>
            <p:nvPr/>
          </p:nvSpPr>
          <p:spPr>
            <a:xfrm>
              <a:off x="6076930" y="1485728"/>
              <a:ext cx="307693" cy="307844"/>
            </a:xfrm>
            <a:custGeom>
              <a:avLst/>
              <a:gdLst/>
              <a:ahLst/>
              <a:cxnLst/>
              <a:rect l="l" t="t" r="r" b="b"/>
              <a:pathLst>
                <a:path w="8173" h="8177" extrusionOk="0">
                  <a:moveTo>
                    <a:pt x="4087" y="252"/>
                  </a:moveTo>
                  <a:cubicBezTo>
                    <a:pt x="6199" y="252"/>
                    <a:pt x="7920" y="1974"/>
                    <a:pt x="7920" y="4086"/>
                  </a:cubicBezTo>
                  <a:cubicBezTo>
                    <a:pt x="7920" y="6203"/>
                    <a:pt x="6199" y="7920"/>
                    <a:pt x="4087" y="7920"/>
                  </a:cubicBezTo>
                  <a:cubicBezTo>
                    <a:pt x="1974" y="7920"/>
                    <a:pt x="252" y="6203"/>
                    <a:pt x="252" y="4086"/>
                  </a:cubicBezTo>
                  <a:cubicBezTo>
                    <a:pt x="252" y="1974"/>
                    <a:pt x="1974" y="252"/>
                    <a:pt x="4087" y="252"/>
                  </a:cubicBezTo>
                  <a:close/>
                  <a:moveTo>
                    <a:pt x="4087" y="0"/>
                  </a:moveTo>
                  <a:cubicBezTo>
                    <a:pt x="1834" y="0"/>
                    <a:pt x="0" y="1834"/>
                    <a:pt x="0" y="4086"/>
                  </a:cubicBezTo>
                  <a:cubicBezTo>
                    <a:pt x="0" y="6342"/>
                    <a:pt x="1834" y="8176"/>
                    <a:pt x="4087" y="8176"/>
                  </a:cubicBezTo>
                  <a:cubicBezTo>
                    <a:pt x="6339" y="8176"/>
                    <a:pt x="8172" y="6342"/>
                    <a:pt x="8172" y="4086"/>
                  </a:cubicBezTo>
                  <a:cubicBezTo>
                    <a:pt x="8172" y="1834"/>
                    <a:pt x="6339" y="0"/>
                    <a:pt x="4087"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5287613" y="4315803"/>
              <a:ext cx="1150131" cy="197386"/>
            </a:xfrm>
            <a:custGeom>
              <a:avLst/>
              <a:gdLst/>
              <a:ahLst/>
              <a:cxnLst/>
              <a:rect l="l" t="t" r="r" b="b"/>
              <a:pathLst>
                <a:path w="30550" h="5243" extrusionOk="0">
                  <a:moveTo>
                    <a:pt x="2446" y="0"/>
                  </a:moveTo>
                  <a:cubicBezTo>
                    <a:pt x="2055" y="0"/>
                    <a:pt x="1706" y="253"/>
                    <a:pt x="1577" y="625"/>
                  </a:cubicBezTo>
                  <a:lnTo>
                    <a:pt x="0" y="5243"/>
                  </a:lnTo>
                  <a:lnTo>
                    <a:pt x="30550" y="5243"/>
                  </a:lnTo>
                  <a:lnTo>
                    <a:pt x="28968" y="625"/>
                  </a:lnTo>
                  <a:cubicBezTo>
                    <a:pt x="28844" y="253"/>
                    <a:pt x="28491" y="0"/>
                    <a:pt x="28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5416142" y="3277335"/>
              <a:ext cx="892886" cy="1038506"/>
            </a:xfrm>
            <a:custGeom>
              <a:avLst/>
              <a:gdLst/>
              <a:ahLst/>
              <a:cxnLst/>
              <a:rect l="l" t="t" r="r" b="b"/>
              <a:pathLst>
                <a:path w="23717" h="27585" extrusionOk="0">
                  <a:moveTo>
                    <a:pt x="1" y="1"/>
                  </a:moveTo>
                  <a:lnTo>
                    <a:pt x="1" y="27584"/>
                  </a:lnTo>
                  <a:lnTo>
                    <a:pt x="23717" y="27584"/>
                  </a:lnTo>
                  <a:lnTo>
                    <a:pt x="23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5416142" y="4288358"/>
              <a:ext cx="892886" cy="27483"/>
            </a:xfrm>
            <a:custGeom>
              <a:avLst/>
              <a:gdLst/>
              <a:ahLst/>
              <a:cxnLst/>
              <a:rect l="l" t="t" r="r" b="b"/>
              <a:pathLst>
                <a:path w="23717" h="730" extrusionOk="0">
                  <a:moveTo>
                    <a:pt x="1" y="1"/>
                  </a:moveTo>
                  <a:lnTo>
                    <a:pt x="1" y="729"/>
                  </a:lnTo>
                  <a:lnTo>
                    <a:pt x="23717" y="729"/>
                  </a:lnTo>
                  <a:lnTo>
                    <a:pt x="23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5471521" y="1682436"/>
              <a:ext cx="782202" cy="1594936"/>
            </a:xfrm>
            <a:custGeom>
              <a:avLst/>
              <a:gdLst/>
              <a:ahLst/>
              <a:cxnLst/>
              <a:rect l="l" t="t" r="r" b="b"/>
              <a:pathLst>
                <a:path w="20777" h="42365" extrusionOk="0">
                  <a:moveTo>
                    <a:pt x="0" y="1"/>
                  </a:moveTo>
                  <a:lnTo>
                    <a:pt x="0" y="42365"/>
                  </a:lnTo>
                  <a:lnTo>
                    <a:pt x="20776" y="42365"/>
                  </a:lnTo>
                  <a:lnTo>
                    <a:pt x="20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5404960" y="3238219"/>
              <a:ext cx="915324" cy="78269"/>
            </a:xfrm>
            <a:custGeom>
              <a:avLst/>
              <a:gdLst/>
              <a:ahLst/>
              <a:cxnLst/>
              <a:rect l="l" t="t" r="r" b="b"/>
              <a:pathLst>
                <a:path w="24313" h="2079" extrusionOk="0">
                  <a:moveTo>
                    <a:pt x="42" y="1"/>
                  </a:moveTo>
                  <a:cubicBezTo>
                    <a:pt x="19" y="1"/>
                    <a:pt x="0" y="20"/>
                    <a:pt x="0" y="43"/>
                  </a:cubicBezTo>
                  <a:lnTo>
                    <a:pt x="0" y="2035"/>
                  </a:lnTo>
                  <a:cubicBezTo>
                    <a:pt x="0" y="2059"/>
                    <a:pt x="19" y="2078"/>
                    <a:pt x="42" y="2078"/>
                  </a:cubicBezTo>
                  <a:lnTo>
                    <a:pt x="24269" y="2078"/>
                  </a:lnTo>
                  <a:cubicBezTo>
                    <a:pt x="24293" y="2078"/>
                    <a:pt x="24312" y="2059"/>
                    <a:pt x="24312" y="2035"/>
                  </a:cubicBezTo>
                  <a:lnTo>
                    <a:pt x="24312" y="43"/>
                  </a:lnTo>
                  <a:cubicBezTo>
                    <a:pt x="24312" y="20"/>
                    <a:pt x="24293" y="1"/>
                    <a:pt x="24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5416142" y="1279457"/>
              <a:ext cx="892886" cy="399402"/>
            </a:xfrm>
            <a:custGeom>
              <a:avLst/>
              <a:gdLst/>
              <a:ahLst/>
              <a:cxnLst/>
              <a:rect l="l" t="t" r="r" b="b"/>
              <a:pathLst>
                <a:path w="23717" h="10609" extrusionOk="0">
                  <a:moveTo>
                    <a:pt x="8194" y="1"/>
                  </a:moveTo>
                  <a:cubicBezTo>
                    <a:pt x="4499" y="1"/>
                    <a:pt x="1343" y="2668"/>
                    <a:pt x="727" y="6313"/>
                  </a:cubicBezTo>
                  <a:lnTo>
                    <a:pt x="1" y="10608"/>
                  </a:lnTo>
                  <a:lnTo>
                    <a:pt x="23717" y="10608"/>
                  </a:lnTo>
                  <a:lnTo>
                    <a:pt x="22992" y="6313"/>
                  </a:lnTo>
                  <a:cubicBezTo>
                    <a:pt x="22375" y="2668"/>
                    <a:pt x="19220" y="1"/>
                    <a:pt x="155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5404960" y="1639518"/>
              <a:ext cx="915324" cy="78457"/>
            </a:xfrm>
            <a:custGeom>
              <a:avLst/>
              <a:gdLst/>
              <a:ahLst/>
              <a:cxnLst/>
              <a:rect l="l" t="t" r="r" b="b"/>
              <a:pathLst>
                <a:path w="24313" h="2084" extrusionOk="0">
                  <a:moveTo>
                    <a:pt x="42" y="1"/>
                  </a:moveTo>
                  <a:cubicBezTo>
                    <a:pt x="19" y="1"/>
                    <a:pt x="0" y="21"/>
                    <a:pt x="0" y="47"/>
                  </a:cubicBezTo>
                  <a:lnTo>
                    <a:pt x="0" y="2037"/>
                  </a:lnTo>
                  <a:cubicBezTo>
                    <a:pt x="0" y="2064"/>
                    <a:pt x="19" y="2083"/>
                    <a:pt x="42" y="2083"/>
                  </a:cubicBezTo>
                  <a:lnTo>
                    <a:pt x="24269" y="2083"/>
                  </a:lnTo>
                  <a:cubicBezTo>
                    <a:pt x="24293" y="2083"/>
                    <a:pt x="24312" y="2064"/>
                    <a:pt x="24312" y="2037"/>
                  </a:cubicBezTo>
                  <a:lnTo>
                    <a:pt x="24312" y="47"/>
                  </a:lnTo>
                  <a:cubicBezTo>
                    <a:pt x="24312" y="21"/>
                    <a:pt x="24293" y="1"/>
                    <a:pt x="24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5886284" y="2198207"/>
              <a:ext cx="170731" cy="149461"/>
            </a:xfrm>
            <a:custGeom>
              <a:avLst/>
              <a:gdLst/>
              <a:ahLst/>
              <a:cxnLst/>
              <a:rect l="l" t="t" r="r" b="b"/>
              <a:pathLst>
                <a:path w="4535" h="3970" extrusionOk="0">
                  <a:moveTo>
                    <a:pt x="1837" y="0"/>
                  </a:moveTo>
                  <a:cubicBezTo>
                    <a:pt x="1097" y="0"/>
                    <a:pt x="384" y="443"/>
                    <a:pt x="1" y="1506"/>
                  </a:cubicBezTo>
                  <a:cubicBezTo>
                    <a:pt x="136" y="3048"/>
                    <a:pt x="1860" y="3970"/>
                    <a:pt x="3103" y="3970"/>
                  </a:cubicBezTo>
                  <a:cubicBezTo>
                    <a:pt x="3923" y="3970"/>
                    <a:pt x="4534" y="3569"/>
                    <a:pt x="4343" y="2682"/>
                  </a:cubicBezTo>
                  <a:cubicBezTo>
                    <a:pt x="4272" y="1135"/>
                    <a:pt x="3021" y="0"/>
                    <a:pt x="18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5892307" y="1978647"/>
              <a:ext cx="83201" cy="61064"/>
            </a:xfrm>
            <a:custGeom>
              <a:avLst/>
              <a:gdLst/>
              <a:ahLst/>
              <a:cxnLst/>
              <a:rect l="l" t="t" r="r" b="b"/>
              <a:pathLst>
                <a:path w="2210" h="1622" extrusionOk="0">
                  <a:moveTo>
                    <a:pt x="947" y="1"/>
                  </a:moveTo>
                  <a:cubicBezTo>
                    <a:pt x="426" y="1"/>
                    <a:pt x="1" y="260"/>
                    <a:pt x="229" y="725"/>
                  </a:cubicBezTo>
                  <a:cubicBezTo>
                    <a:pt x="396" y="1289"/>
                    <a:pt x="912" y="1622"/>
                    <a:pt x="1376" y="1622"/>
                  </a:cubicBezTo>
                  <a:cubicBezTo>
                    <a:pt x="1795" y="1622"/>
                    <a:pt x="2171" y="1350"/>
                    <a:pt x="2210" y="732"/>
                  </a:cubicBezTo>
                  <a:cubicBezTo>
                    <a:pt x="2011" y="229"/>
                    <a:pt x="1437" y="1"/>
                    <a:pt x="94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5981569" y="2951609"/>
              <a:ext cx="83992" cy="70702"/>
            </a:xfrm>
            <a:custGeom>
              <a:avLst/>
              <a:gdLst/>
              <a:ahLst/>
              <a:cxnLst/>
              <a:rect l="l" t="t" r="r" b="b"/>
              <a:pathLst>
                <a:path w="2231" h="1878" extrusionOk="0">
                  <a:moveTo>
                    <a:pt x="635" y="1"/>
                  </a:moveTo>
                  <a:cubicBezTo>
                    <a:pt x="442" y="1"/>
                    <a:pt x="289" y="95"/>
                    <a:pt x="242" y="317"/>
                  </a:cubicBezTo>
                  <a:cubicBezTo>
                    <a:pt x="0" y="1273"/>
                    <a:pt x="402" y="1878"/>
                    <a:pt x="1024" y="1878"/>
                  </a:cubicBezTo>
                  <a:cubicBezTo>
                    <a:pt x="1201" y="1878"/>
                    <a:pt x="1396" y="1829"/>
                    <a:pt x="1599" y="1725"/>
                  </a:cubicBezTo>
                  <a:cubicBezTo>
                    <a:pt x="2230" y="917"/>
                    <a:pt x="1238" y="1"/>
                    <a:pt x="6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5540868" y="1949771"/>
              <a:ext cx="213725" cy="260031"/>
            </a:xfrm>
            <a:custGeom>
              <a:avLst/>
              <a:gdLst/>
              <a:ahLst/>
              <a:cxnLst/>
              <a:rect l="l" t="t" r="r" b="b"/>
              <a:pathLst>
                <a:path w="5677" h="6907" extrusionOk="0">
                  <a:moveTo>
                    <a:pt x="3622" y="0"/>
                  </a:moveTo>
                  <a:cubicBezTo>
                    <a:pt x="1867" y="0"/>
                    <a:pt x="1" y="6537"/>
                    <a:pt x="2608" y="6815"/>
                  </a:cubicBezTo>
                  <a:cubicBezTo>
                    <a:pt x="2851" y="6878"/>
                    <a:pt x="3083" y="6907"/>
                    <a:pt x="3301" y="6907"/>
                  </a:cubicBezTo>
                  <a:cubicBezTo>
                    <a:pt x="4792" y="6907"/>
                    <a:pt x="5676" y="5563"/>
                    <a:pt x="5446" y="4512"/>
                  </a:cubicBezTo>
                  <a:cubicBezTo>
                    <a:pt x="5092" y="1178"/>
                    <a:pt x="4367" y="0"/>
                    <a:pt x="36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5754555" y="2442501"/>
              <a:ext cx="311608" cy="361567"/>
            </a:xfrm>
            <a:custGeom>
              <a:avLst/>
              <a:gdLst/>
              <a:ahLst/>
              <a:cxnLst/>
              <a:rect l="l" t="t" r="r" b="b"/>
              <a:pathLst>
                <a:path w="8277" h="9604" extrusionOk="0">
                  <a:moveTo>
                    <a:pt x="5306" y="1"/>
                  </a:moveTo>
                  <a:cubicBezTo>
                    <a:pt x="2878" y="1"/>
                    <a:pt x="1" y="3960"/>
                    <a:pt x="1027" y="8001"/>
                  </a:cubicBezTo>
                  <a:cubicBezTo>
                    <a:pt x="1245" y="9151"/>
                    <a:pt x="1984" y="9603"/>
                    <a:pt x="2916" y="9603"/>
                  </a:cubicBezTo>
                  <a:cubicBezTo>
                    <a:pt x="4849" y="9603"/>
                    <a:pt x="7612" y="7660"/>
                    <a:pt x="8277" y="5970"/>
                  </a:cubicBezTo>
                  <a:cubicBezTo>
                    <a:pt x="8249" y="1645"/>
                    <a:pt x="6871" y="1"/>
                    <a:pt x="53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6032017" y="2843523"/>
              <a:ext cx="45441" cy="22965"/>
            </a:xfrm>
            <a:custGeom>
              <a:avLst/>
              <a:gdLst/>
              <a:ahLst/>
              <a:cxnLst/>
              <a:rect l="l" t="t" r="r" b="b"/>
              <a:pathLst>
                <a:path w="1207" h="610" extrusionOk="0">
                  <a:moveTo>
                    <a:pt x="456" y="1"/>
                  </a:moveTo>
                  <a:lnTo>
                    <a:pt x="456" y="1"/>
                  </a:lnTo>
                  <a:cubicBezTo>
                    <a:pt x="0" y="448"/>
                    <a:pt x="222" y="609"/>
                    <a:pt x="515" y="609"/>
                  </a:cubicBezTo>
                  <a:cubicBezTo>
                    <a:pt x="822" y="609"/>
                    <a:pt x="1206" y="432"/>
                    <a:pt x="968" y="222"/>
                  </a:cubicBezTo>
                  <a:cubicBezTo>
                    <a:pt x="666" y="17"/>
                    <a:pt x="561" y="5"/>
                    <a:pt x="45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6084761" y="1849365"/>
              <a:ext cx="48565" cy="36895"/>
            </a:xfrm>
            <a:custGeom>
              <a:avLst/>
              <a:gdLst/>
              <a:ahLst/>
              <a:cxnLst/>
              <a:rect l="l" t="t" r="r" b="b"/>
              <a:pathLst>
                <a:path w="1290" h="980" extrusionOk="0">
                  <a:moveTo>
                    <a:pt x="404" y="1"/>
                  </a:moveTo>
                  <a:cubicBezTo>
                    <a:pt x="328" y="1"/>
                    <a:pt x="250" y="27"/>
                    <a:pt x="161" y="68"/>
                  </a:cubicBezTo>
                  <a:cubicBezTo>
                    <a:pt x="0" y="767"/>
                    <a:pt x="293" y="979"/>
                    <a:pt x="599" y="979"/>
                  </a:cubicBezTo>
                  <a:cubicBezTo>
                    <a:pt x="936" y="979"/>
                    <a:pt x="1289" y="721"/>
                    <a:pt x="1068" y="573"/>
                  </a:cubicBezTo>
                  <a:cubicBezTo>
                    <a:pt x="760" y="145"/>
                    <a:pt x="585" y="1"/>
                    <a:pt x="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098954" y="3470193"/>
              <a:ext cx="115917" cy="115766"/>
            </a:xfrm>
            <a:custGeom>
              <a:avLst/>
              <a:gdLst/>
              <a:ahLst/>
              <a:cxnLst/>
              <a:rect l="l" t="t" r="r" b="b"/>
              <a:pathLst>
                <a:path w="3079" h="3075" extrusionOk="0">
                  <a:moveTo>
                    <a:pt x="1539" y="1"/>
                  </a:moveTo>
                  <a:cubicBezTo>
                    <a:pt x="691" y="1"/>
                    <a:pt x="1" y="687"/>
                    <a:pt x="1" y="1536"/>
                  </a:cubicBezTo>
                  <a:cubicBezTo>
                    <a:pt x="1" y="2386"/>
                    <a:pt x="691" y="3075"/>
                    <a:pt x="1539" y="3075"/>
                  </a:cubicBezTo>
                  <a:cubicBezTo>
                    <a:pt x="2389" y="3075"/>
                    <a:pt x="3078" y="2386"/>
                    <a:pt x="3078" y="1536"/>
                  </a:cubicBezTo>
                  <a:cubicBezTo>
                    <a:pt x="3078" y="687"/>
                    <a:pt x="2389" y="1"/>
                    <a:pt x="1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5896674" y="3470193"/>
              <a:ext cx="115766" cy="115766"/>
            </a:xfrm>
            <a:custGeom>
              <a:avLst/>
              <a:gdLst/>
              <a:ahLst/>
              <a:cxnLst/>
              <a:rect l="l" t="t" r="r" b="b"/>
              <a:pathLst>
                <a:path w="3075" h="3075" extrusionOk="0">
                  <a:moveTo>
                    <a:pt x="1535" y="1"/>
                  </a:moveTo>
                  <a:cubicBezTo>
                    <a:pt x="687" y="1"/>
                    <a:pt x="0" y="687"/>
                    <a:pt x="0" y="1536"/>
                  </a:cubicBezTo>
                  <a:cubicBezTo>
                    <a:pt x="0" y="2386"/>
                    <a:pt x="687" y="3075"/>
                    <a:pt x="1535" y="3075"/>
                  </a:cubicBezTo>
                  <a:cubicBezTo>
                    <a:pt x="2389" y="3075"/>
                    <a:pt x="3074" y="2386"/>
                    <a:pt x="3074" y="1536"/>
                  </a:cubicBezTo>
                  <a:cubicBezTo>
                    <a:pt x="3074" y="687"/>
                    <a:pt x="238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5694206" y="3470193"/>
              <a:ext cx="115917" cy="115766"/>
            </a:xfrm>
            <a:custGeom>
              <a:avLst/>
              <a:gdLst/>
              <a:ahLst/>
              <a:cxnLst/>
              <a:rect l="l" t="t" r="r" b="b"/>
              <a:pathLst>
                <a:path w="3079" h="3075" extrusionOk="0">
                  <a:moveTo>
                    <a:pt x="1540" y="1"/>
                  </a:moveTo>
                  <a:cubicBezTo>
                    <a:pt x="691" y="1"/>
                    <a:pt x="1" y="687"/>
                    <a:pt x="1" y="1536"/>
                  </a:cubicBezTo>
                  <a:cubicBezTo>
                    <a:pt x="1" y="2386"/>
                    <a:pt x="691" y="3075"/>
                    <a:pt x="1540" y="3075"/>
                  </a:cubicBezTo>
                  <a:cubicBezTo>
                    <a:pt x="2389" y="3075"/>
                    <a:pt x="3079" y="2386"/>
                    <a:pt x="3079" y="1536"/>
                  </a:cubicBezTo>
                  <a:cubicBezTo>
                    <a:pt x="3079" y="687"/>
                    <a:pt x="2389" y="1"/>
                    <a:pt x="1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5610741" y="1717938"/>
              <a:ext cx="348879" cy="1520319"/>
            </a:xfrm>
            <a:custGeom>
              <a:avLst/>
              <a:gdLst/>
              <a:ahLst/>
              <a:cxnLst/>
              <a:rect l="l" t="t" r="r" b="b"/>
              <a:pathLst>
                <a:path w="9267" h="40383" extrusionOk="0">
                  <a:moveTo>
                    <a:pt x="1" y="0"/>
                  </a:moveTo>
                  <a:lnTo>
                    <a:pt x="876" y="6669"/>
                  </a:lnTo>
                  <a:cubicBezTo>
                    <a:pt x="1164" y="6347"/>
                    <a:pt x="1466" y="6157"/>
                    <a:pt x="1764" y="6157"/>
                  </a:cubicBezTo>
                  <a:cubicBezTo>
                    <a:pt x="2508" y="6157"/>
                    <a:pt x="3234" y="7335"/>
                    <a:pt x="3590" y="10670"/>
                  </a:cubicBezTo>
                  <a:cubicBezTo>
                    <a:pt x="3807" y="11658"/>
                    <a:pt x="3043" y="12898"/>
                    <a:pt x="1717" y="13050"/>
                  </a:cubicBezTo>
                  <a:lnTo>
                    <a:pt x="5319" y="40383"/>
                  </a:lnTo>
                  <a:lnTo>
                    <a:pt x="9266" y="40383"/>
                  </a:lnTo>
                  <a:lnTo>
                    <a:pt x="7731" y="28705"/>
                  </a:lnTo>
                  <a:cubicBezTo>
                    <a:pt x="7386" y="28798"/>
                    <a:pt x="7049" y="28848"/>
                    <a:pt x="6734" y="28848"/>
                  </a:cubicBezTo>
                  <a:cubicBezTo>
                    <a:pt x="5804" y="28848"/>
                    <a:pt x="5067" y="28399"/>
                    <a:pt x="4847" y="27247"/>
                  </a:cubicBezTo>
                  <a:cubicBezTo>
                    <a:pt x="4172" y="24592"/>
                    <a:pt x="5183" y="21967"/>
                    <a:pt x="6649" y="20482"/>
                  </a:cubicBezTo>
                  <a:lnTo>
                    <a:pt x="39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5810989" y="3238219"/>
              <a:ext cx="148632" cy="38"/>
            </a:xfrm>
            <a:custGeom>
              <a:avLst/>
              <a:gdLst/>
              <a:ahLst/>
              <a:cxnLst/>
              <a:rect l="l" t="t" r="r" b="b"/>
              <a:pathLst>
                <a:path w="3948" h="1" extrusionOk="0">
                  <a:moveTo>
                    <a:pt x="3947" y="1"/>
                  </a:moveTo>
                  <a:lnTo>
                    <a:pt x="0" y="1"/>
                  </a:ln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5643721" y="1949733"/>
              <a:ext cx="110382" cy="259542"/>
            </a:xfrm>
            <a:custGeom>
              <a:avLst/>
              <a:gdLst/>
              <a:ahLst/>
              <a:cxnLst/>
              <a:rect l="l" t="t" r="r" b="b"/>
              <a:pathLst>
                <a:path w="2932" h="6894" extrusionOk="0">
                  <a:moveTo>
                    <a:pt x="888" y="0"/>
                  </a:moveTo>
                  <a:cubicBezTo>
                    <a:pt x="590" y="0"/>
                    <a:pt x="288" y="190"/>
                    <a:pt x="0" y="512"/>
                  </a:cubicBezTo>
                  <a:lnTo>
                    <a:pt x="841" y="6893"/>
                  </a:lnTo>
                  <a:cubicBezTo>
                    <a:pt x="2167" y="6741"/>
                    <a:pt x="2931" y="5501"/>
                    <a:pt x="2714" y="4513"/>
                  </a:cubicBezTo>
                  <a:cubicBezTo>
                    <a:pt x="2358" y="1178"/>
                    <a:pt x="1632" y="0"/>
                    <a:pt x="888"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5767769" y="2488996"/>
              <a:ext cx="134025" cy="315034"/>
            </a:xfrm>
            <a:custGeom>
              <a:avLst/>
              <a:gdLst/>
              <a:ahLst/>
              <a:cxnLst/>
              <a:rect l="l" t="t" r="r" b="b"/>
              <a:pathLst>
                <a:path w="3560" h="8368" extrusionOk="0">
                  <a:moveTo>
                    <a:pt x="2478" y="1"/>
                  </a:moveTo>
                  <a:cubicBezTo>
                    <a:pt x="1012" y="1486"/>
                    <a:pt x="1" y="4111"/>
                    <a:pt x="676" y="6766"/>
                  </a:cubicBezTo>
                  <a:cubicBezTo>
                    <a:pt x="896" y="7918"/>
                    <a:pt x="1633" y="8367"/>
                    <a:pt x="2563" y="8367"/>
                  </a:cubicBezTo>
                  <a:cubicBezTo>
                    <a:pt x="2878" y="8367"/>
                    <a:pt x="3215" y="8317"/>
                    <a:pt x="3560" y="8224"/>
                  </a:cubicBezTo>
                  <a:lnTo>
                    <a:pt x="2478"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a:off x="5794348" y="1717938"/>
              <a:ext cx="281152" cy="1520319"/>
            </a:xfrm>
            <a:custGeom>
              <a:avLst/>
              <a:gdLst/>
              <a:ahLst/>
              <a:cxnLst/>
              <a:rect l="l" t="t" r="r" b="b"/>
              <a:pathLst>
                <a:path w="7468" h="40383" extrusionOk="0">
                  <a:moveTo>
                    <a:pt x="0" y="0"/>
                  </a:moveTo>
                  <a:lnTo>
                    <a:pt x="2606" y="19792"/>
                  </a:lnTo>
                  <a:cubicBezTo>
                    <a:pt x="3144" y="19443"/>
                    <a:pt x="3707" y="19245"/>
                    <a:pt x="4250" y="19245"/>
                  </a:cubicBezTo>
                  <a:cubicBezTo>
                    <a:pt x="4400" y="19245"/>
                    <a:pt x="4548" y="19261"/>
                    <a:pt x="4692" y="19292"/>
                  </a:cubicBezTo>
                  <a:lnTo>
                    <a:pt x="4319" y="16473"/>
                  </a:lnTo>
                  <a:cubicBezTo>
                    <a:pt x="3393" y="16101"/>
                    <a:pt x="2536" y="15330"/>
                    <a:pt x="2443" y="14263"/>
                  </a:cubicBezTo>
                  <a:cubicBezTo>
                    <a:pt x="2749" y="13415"/>
                    <a:pt x="3269" y="12961"/>
                    <a:pt x="3838" y="12814"/>
                  </a:cubicBezTo>
                  <a:lnTo>
                    <a:pt x="3242" y="8269"/>
                  </a:lnTo>
                  <a:cubicBezTo>
                    <a:pt x="3056" y="8119"/>
                    <a:pt x="2908" y="7909"/>
                    <a:pt x="2831" y="7650"/>
                  </a:cubicBezTo>
                  <a:cubicBezTo>
                    <a:pt x="2679" y="7344"/>
                    <a:pt x="2815" y="7122"/>
                    <a:pt x="3074" y="7013"/>
                  </a:cubicBezTo>
                  <a:lnTo>
                    <a:pt x="2152" y="0"/>
                  </a:lnTo>
                  <a:close/>
                  <a:moveTo>
                    <a:pt x="5723" y="27123"/>
                  </a:moveTo>
                  <a:cubicBezTo>
                    <a:pt x="5134" y="27628"/>
                    <a:pt x="4436" y="28073"/>
                    <a:pt x="3738" y="28387"/>
                  </a:cubicBezTo>
                  <a:lnTo>
                    <a:pt x="5316" y="40383"/>
                  </a:lnTo>
                  <a:lnTo>
                    <a:pt x="7467" y="40383"/>
                  </a:lnTo>
                  <a:lnTo>
                    <a:pt x="6673" y="34338"/>
                  </a:lnTo>
                  <a:cubicBezTo>
                    <a:pt x="6646" y="34392"/>
                    <a:pt x="6615" y="34443"/>
                    <a:pt x="6572" y="34494"/>
                  </a:cubicBezTo>
                  <a:cubicBezTo>
                    <a:pt x="6370" y="34598"/>
                    <a:pt x="6173" y="34648"/>
                    <a:pt x="5998" y="34648"/>
                  </a:cubicBezTo>
                  <a:cubicBezTo>
                    <a:pt x="5374" y="34648"/>
                    <a:pt x="4974" y="34043"/>
                    <a:pt x="5215" y="33086"/>
                  </a:cubicBezTo>
                  <a:cubicBezTo>
                    <a:pt x="5261" y="32862"/>
                    <a:pt x="5416" y="32769"/>
                    <a:pt x="5610" y="32769"/>
                  </a:cubicBezTo>
                  <a:cubicBezTo>
                    <a:pt x="5905" y="32769"/>
                    <a:pt x="6293" y="32989"/>
                    <a:pt x="6537" y="33307"/>
                  </a:cubicBezTo>
                  <a:lnTo>
                    <a:pt x="5723" y="2712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a:off x="5994445" y="3238219"/>
              <a:ext cx="81055" cy="38"/>
            </a:xfrm>
            <a:custGeom>
              <a:avLst/>
              <a:gdLst/>
              <a:ahLst/>
              <a:cxnLst/>
              <a:rect l="l" t="t" r="r" b="b"/>
              <a:pathLst>
                <a:path w="2153" h="1" extrusionOk="0">
                  <a:moveTo>
                    <a:pt x="2152" y="1"/>
                  </a:moveTo>
                  <a:lnTo>
                    <a:pt x="1" y="1"/>
                  </a:ln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5886284" y="2200315"/>
              <a:ext cx="70702" cy="137827"/>
            </a:xfrm>
            <a:custGeom>
              <a:avLst/>
              <a:gdLst/>
              <a:ahLst/>
              <a:cxnLst/>
              <a:rect l="l" t="t" r="r" b="b"/>
              <a:pathLst>
                <a:path w="1878" h="3661" extrusionOk="0">
                  <a:moveTo>
                    <a:pt x="1396" y="1"/>
                  </a:moveTo>
                  <a:cubicBezTo>
                    <a:pt x="827" y="148"/>
                    <a:pt x="307" y="602"/>
                    <a:pt x="1" y="1450"/>
                  </a:cubicBezTo>
                  <a:cubicBezTo>
                    <a:pt x="94" y="2517"/>
                    <a:pt x="951" y="3288"/>
                    <a:pt x="1877" y="3660"/>
                  </a:cubicBezTo>
                  <a:lnTo>
                    <a:pt x="1396"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5895206" y="1981960"/>
              <a:ext cx="21196" cy="47323"/>
            </a:xfrm>
            <a:custGeom>
              <a:avLst/>
              <a:gdLst/>
              <a:ahLst/>
              <a:cxnLst/>
              <a:rect l="l" t="t" r="r" b="b"/>
              <a:pathLst>
                <a:path w="563" h="1257" extrusionOk="0">
                  <a:moveTo>
                    <a:pt x="395" y="0"/>
                  </a:moveTo>
                  <a:cubicBezTo>
                    <a:pt x="136" y="109"/>
                    <a:pt x="0" y="331"/>
                    <a:pt x="152" y="637"/>
                  </a:cubicBezTo>
                  <a:cubicBezTo>
                    <a:pt x="229" y="896"/>
                    <a:pt x="377" y="1106"/>
                    <a:pt x="563" y="1256"/>
                  </a:cubicBezTo>
                  <a:lnTo>
                    <a:pt x="395"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5981607" y="2951571"/>
              <a:ext cx="63963" cy="70815"/>
            </a:xfrm>
            <a:custGeom>
              <a:avLst/>
              <a:gdLst/>
              <a:ahLst/>
              <a:cxnLst/>
              <a:rect l="l" t="t" r="r" b="b"/>
              <a:pathLst>
                <a:path w="1699" h="1881" extrusionOk="0">
                  <a:moveTo>
                    <a:pt x="636" y="1"/>
                  </a:moveTo>
                  <a:cubicBezTo>
                    <a:pt x="442" y="1"/>
                    <a:pt x="287" y="94"/>
                    <a:pt x="241" y="318"/>
                  </a:cubicBezTo>
                  <a:cubicBezTo>
                    <a:pt x="0" y="1275"/>
                    <a:pt x="400" y="1880"/>
                    <a:pt x="1024" y="1880"/>
                  </a:cubicBezTo>
                  <a:cubicBezTo>
                    <a:pt x="1199" y="1880"/>
                    <a:pt x="1396" y="1830"/>
                    <a:pt x="1598" y="1726"/>
                  </a:cubicBezTo>
                  <a:cubicBezTo>
                    <a:pt x="1641" y="1675"/>
                    <a:pt x="1672" y="1624"/>
                    <a:pt x="1699" y="1570"/>
                  </a:cubicBezTo>
                  <a:lnTo>
                    <a:pt x="1563" y="539"/>
                  </a:lnTo>
                  <a:cubicBezTo>
                    <a:pt x="1319" y="221"/>
                    <a:pt x="931" y="1"/>
                    <a:pt x="636" y="1"/>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5892420" y="2442464"/>
              <a:ext cx="117385" cy="344173"/>
            </a:xfrm>
            <a:custGeom>
              <a:avLst/>
              <a:gdLst/>
              <a:ahLst/>
              <a:cxnLst/>
              <a:rect l="l" t="t" r="r" b="b"/>
              <a:pathLst>
                <a:path w="3118" h="9142" extrusionOk="0">
                  <a:moveTo>
                    <a:pt x="1645" y="0"/>
                  </a:moveTo>
                  <a:cubicBezTo>
                    <a:pt x="1102" y="0"/>
                    <a:pt x="539" y="198"/>
                    <a:pt x="1" y="547"/>
                  </a:cubicBezTo>
                  <a:lnTo>
                    <a:pt x="1133" y="9142"/>
                  </a:lnTo>
                  <a:cubicBezTo>
                    <a:pt x="1831" y="8828"/>
                    <a:pt x="2529" y="8383"/>
                    <a:pt x="3118" y="7878"/>
                  </a:cubicBezTo>
                  <a:lnTo>
                    <a:pt x="2087" y="47"/>
                  </a:lnTo>
                  <a:cubicBezTo>
                    <a:pt x="1943" y="16"/>
                    <a:pt x="1795" y="0"/>
                    <a:pt x="1645"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48"/>
          <p:cNvSpPr txBox="1">
            <a:spLocks noGrp="1"/>
          </p:cNvSpPr>
          <p:nvPr>
            <p:ph type="ctrTitle"/>
          </p:nvPr>
        </p:nvSpPr>
        <p:spPr>
          <a:xfrm>
            <a:off x="741725" y="359450"/>
            <a:ext cx="7682100" cy="577800"/>
          </a:xfrm>
          <a:prstGeom prst="rect">
            <a:avLst/>
          </a:prstGeom>
        </p:spPr>
        <p:txBody>
          <a:bodyPr spcFirstLastPara="1" wrap="square" lIns="91425" tIns="91425" rIns="91425" bIns="91425" anchor="t" anchorCtr="0">
            <a:noAutofit/>
          </a:bodyPr>
          <a:lstStyle/>
          <a:p>
            <a:pPr lvl="0"/>
            <a:r>
              <a:rPr lang="en-US" altLang="zh-CN" b="0" dirty="0"/>
              <a:t>Label-Distribution-Aware Margin Loss</a:t>
            </a:r>
            <a:endParaRPr dirty="0"/>
          </a:p>
        </p:txBody>
      </p:sp>
      <p:sp>
        <p:nvSpPr>
          <p:cNvPr id="1112" name="Google Shape;1112;p48"/>
          <p:cNvSpPr/>
          <p:nvPr/>
        </p:nvSpPr>
        <p:spPr>
          <a:xfrm>
            <a:off x="1057759" y="4567693"/>
            <a:ext cx="3705016" cy="216357"/>
          </a:xfrm>
          <a:custGeom>
            <a:avLst/>
            <a:gdLst/>
            <a:ahLst/>
            <a:cxnLst/>
            <a:rect l="l" t="t" r="r" b="b"/>
            <a:pathLst>
              <a:path w="97719" h="5706" extrusionOk="0">
                <a:moveTo>
                  <a:pt x="48858" y="1"/>
                </a:moveTo>
                <a:cubicBezTo>
                  <a:pt x="21877" y="1"/>
                  <a:pt x="1" y="1276"/>
                  <a:pt x="1" y="2851"/>
                </a:cubicBezTo>
                <a:cubicBezTo>
                  <a:pt x="1" y="4430"/>
                  <a:pt x="21877" y="5705"/>
                  <a:pt x="48858" y="5705"/>
                </a:cubicBezTo>
                <a:cubicBezTo>
                  <a:pt x="75844" y="5705"/>
                  <a:pt x="97719" y="4430"/>
                  <a:pt x="97719" y="2851"/>
                </a:cubicBezTo>
                <a:cubicBezTo>
                  <a:pt x="97719" y="1276"/>
                  <a:pt x="75844" y="1"/>
                  <a:pt x="48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188626" y="4345796"/>
            <a:ext cx="4759246" cy="2522"/>
          </a:xfrm>
          <a:custGeom>
            <a:avLst/>
            <a:gdLst/>
            <a:ahLst/>
            <a:cxnLst/>
            <a:rect l="l" t="t" r="r" b="b"/>
            <a:pathLst>
              <a:path w="126416" h="67" extrusionOk="0">
                <a:moveTo>
                  <a:pt x="1" y="1"/>
                </a:moveTo>
                <a:lnTo>
                  <a:pt x="1" y="67"/>
                </a:lnTo>
                <a:lnTo>
                  <a:pt x="126416" y="67"/>
                </a:lnTo>
                <a:lnTo>
                  <a:pt x="126416"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3570877" y="4417288"/>
            <a:ext cx="315298" cy="2409"/>
          </a:xfrm>
          <a:custGeom>
            <a:avLst/>
            <a:gdLst/>
            <a:ahLst/>
            <a:cxnLst/>
            <a:rect l="l" t="t" r="r" b="b"/>
            <a:pathLst>
              <a:path w="8375" h="64" extrusionOk="0">
                <a:moveTo>
                  <a:pt x="0" y="1"/>
                </a:moveTo>
                <a:lnTo>
                  <a:pt x="0" y="63"/>
                </a:lnTo>
                <a:lnTo>
                  <a:pt x="8375" y="63"/>
                </a:lnTo>
                <a:lnTo>
                  <a:pt x="837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a:off x="2644071" y="4497854"/>
            <a:ext cx="419243" cy="2409"/>
          </a:xfrm>
          <a:custGeom>
            <a:avLst/>
            <a:gdLst/>
            <a:ahLst/>
            <a:cxnLst/>
            <a:rect l="l" t="t" r="r" b="b"/>
            <a:pathLst>
              <a:path w="11136" h="64" extrusionOk="0">
                <a:moveTo>
                  <a:pt x="0" y="1"/>
                </a:moveTo>
                <a:lnTo>
                  <a:pt x="0" y="63"/>
                </a:lnTo>
                <a:lnTo>
                  <a:pt x="11135" y="63"/>
                </a:lnTo>
                <a:lnTo>
                  <a:pt x="11135"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a:off x="3895624" y="4505760"/>
            <a:ext cx="426245" cy="2372"/>
          </a:xfrm>
          <a:custGeom>
            <a:avLst/>
            <a:gdLst/>
            <a:ahLst/>
            <a:cxnLst/>
            <a:rect l="l" t="t" r="r" b="b"/>
            <a:pathLst>
              <a:path w="11322" h="63" extrusionOk="0">
                <a:moveTo>
                  <a:pt x="1" y="0"/>
                </a:moveTo>
                <a:lnTo>
                  <a:pt x="1" y="63"/>
                </a:lnTo>
                <a:lnTo>
                  <a:pt x="11322" y="63"/>
                </a:lnTo>
                <a:lnTo>
                  <a:pt x="1132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699653" y="4414992"/>
            <a:ext cx="411186" cy="2334"/>
          </a:xfrm>
          <a:custGeom>
            <a:avLst/>
            <a:gdLst/>
            <a:ahLst/>
            <a:cxnLst/>
            <a:rect l="l" t="t" r="r" b="b"/>
            <a:pathLst>
              <a:path w="10922" h="62" extrusionOk="0">
                <a:moveTo>
                  <a:pt x="0" y="0"/>
                </a:moveTo>
                <a:lnTo>
                  <a:pt x="0" y="62"/>
                </a:lnTo>
                <a:lnTo>
                  <a:pt x="10921" y="62"/>
                </a:lnTo>
                <a:lnTo>
                  <a:pt x="10921"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1195583" y="4414992"/>
            <a:ext cx="60349" cy="2334"/>
          </a:xfrm>
          <a:custGeom>
            <a:avLst/>
            <a:gdLst/>
            <a:ahLst/>
            <a:cxnLst/>
            <a:rect l="l" t="t" r="r" b="b"/>
            <a:pathLst>
              <a:path w="1603" h="62" extrusionOk="0">
                <a:moveTo>
                  <a:pt x="1" y="0"/>
                </a:moveTo>
                <a:lnTo>
                  <a:pt x="1" y="62"/>
                </a:lnTo>
                <a:lnTo>
                  <a:pt x="1602" y="62"/>
                </a:lnTo>
                <a:lnTo>
                  <a:pt x="160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a:off x="1451775" y="4455124"/>
            <a:ext cx="891681" cy="2372"/>
          </a:xfrm>
          <a:custGeom>
            <a:avLst/>
            <a:gdLst/>
            <a:ahLst/>
            <a:cxnLst/>
            <a:rect l="l" t="t" r="r" b="b"/>
            <a:pathLst>
              <a:path w="23685" h="63" extrusionOk="0">
                <a:moveTo>
                  <a:pt x="0" y="1"/>
                </a:moveTo>
                <a:lnTo>
                  <a:pt x="0" y="62"/>
                </a:lnTo>
                <a:lnTo>
                  <a:pt x="23684" y="62"/>
                </a:lnTo>
                <a:lnTo>
                  <a:pt x="23684"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a:off x="3646661" y="2395279"/>
            <a:ext cx="30118" cy="28386"/>
          </a:xfrm>
          <a:custGeom>
            <a:avLst/>
            <a:gdLst/>
            <a:ahLst/>
            <a:cxnLst/>
            <a:rect l="l" t="t" r="r" b="b"/>
            <a:pathLst>
              <a:path w="800" h="754" extrusionOk="0">
                <a:moveTo>
                  <a:pt x="52" y="0"/>
                </a:moveTo>
                <a:cubicBezTo>
                  <a:pt x="1" y="0"/>
                  <a:pt x="69" y="59"/>
                  <a:pt x="326" y="115"/>
                </a:cubicBezTo>
                <a:cubicBezTo>
                  <a:pt x="189" y="31"/>
                  <a:pt x="89" y="0"/>
                  <a:pt x="52" y="0"/>
                </a:cubicBezTo>
                <a:close/>
                <a:moveTo>
                  <a:pt x="326" y="115"/>
                </a:moveTo>
                <a:cubicBezTo>
                  <a:pt x="68" y="590"/>
                  <a:pt x="128" y="754"/>
                  <a:pt x="252" y="754"/>
                </a:cubicBezTo>
                <a:cubicBezTo>
                  <a:pt x="446" y="754"/>
                  <a:pt x="799" y="350"/>
                  <a:pt x="326" y="11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2620127" y="2521172"/>
            <a:ext cx="69648" cy="103757"/>
          </a:xfrm>
          <a:custGeom>
            <a:avLst/>
            <a:gdLst/>
            <a:ahLst/>
            <a:cxnLst/>
            <a:rect l="l" t="t" r="r" b="b"/>
            <a:pathLst>
              <a:path w="1850" h="2756" extrusionOk="0">
                <a:moveTo>
                  <a:pt x="470" y="1"/>
                </a:moveTo>
                <a:lnTo>
                  <a:pt x="1" y="2098"/>
                </a:lnTo>
                <a:cubicBezTo>
                  <a:pt x="1" y="2098"/>
                  <a:pt x="742" y="2755"/>
                  <a:pt x="1471" y="2755"/>
                </a:cubicBezTo>
                <a:cubicBezTo>
                  <a:pt x="1595" y="2755"/>
                  <a:pt x="1719" y="2736"/>
                  <a:pt x="1838" y="2692"/>
                </a:cubicBezTo>
                <a:lnTo>
                  <a:pt x="1850" y="1819"/>
                </a:lnTo>
                <a:lnTo>
                  <a:pt x="470"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2561736" y="2504268"/>
            <a:ext cx="76086" cy="103794"/>
          </a:xfrm>
          <a:custGeom>
            <a:avLst/>
            <a:gdLst/>
            <a:ahLst/>
            <a:cxnLst/>
            <a:rect l="l" t="t" r="r" b="b"/>
            <a:pathLst>
              <a:path w="2021" h="2757" extrusionOk="0">
                <a:moveTo>
                  <a:pt x="299" y="0"/>
                </a:moveTo>
                <a:lnTo>
                  <a:pt x="1" y="1776"/>
                </a:lnTo>
                <a:lnTo>
                  <a:pt x="1823" y="2756"/>
                </a:lnTo>
                <a:lnTo>
                  <a:pt x="2021" y="450"/>
                </a:lnTo>
                <a:lnTo>
                  <a:pt x="299"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2642452" y="2313358"/>
            <a:ext cx="484448" cy="405125"/>
          </a:xfrm>
          <a:custGeom>
            <a:avLst/>
            <a:gdLst/>
            <a:ahLst/>
            <a:cxnLst/>
            <a:rect l="l" t="t" r="r" b="b"/>
            <a:pathLst>
              <a:path w="12868" h="10761" extrusionOk="0">
                <a:moveTo>
                  <a:pt x="10065" y="0"/>
                </a:moveTo>
                <a:cubicBezTo>
                  <a:pt x="9872" y="333"/>
                  <a:pt x="9724" y="621"/>
                  <a:pt x="9554" y="927"/>
                </a:cubicBezTo>
                <a:cubicBezTo>
                  <a:pt x="9394" y="1226"/>
                  <a:pt x="9235" y="1528"/>
                  <a:pt x="9081" y="1830"/>
                </a:cubicBezTo>
                <a:cubicBezTo>
                  <a:pt x="8770" y="2431"/>
                  <a:pt x="8464" y="3032"/>
                  <a:pt x="8169" y="3640"/>
                </a:cubicBezTo>
                <a:cubicBezTo>
                  <a:pt x="7573" y="4850"/>
                  <a:pt x="7014" y="6072"/>
                  <a:pt x="6476" y="7308"/>
                </a:cubicBezTo>
                <a:lnTo>
                  <a:pt x="6378" y="7530"/>
                </a:lnTo>
                <a:cubicBezTo>
                  <a:pt x="6367" y="7557"/>
                  <a:pt x="6355" y="7580"/>
                  <a:pt x="6343" y="7599"/>
                </a:cubicBezTo>
                <a:cubicBezTo>
                  <a:pt x="6320" y="7641"/>
                  <a:pt x="6301" y="7661"/>
                  <a:pt x="6285" y="7677"/>
                </a:cubicBezTo>
                <a:cubicBezTo>
                  <a:pt x="6254" y="7700"/>
                  <a:pt x="6235" y="7716"/>
                  <a:pt x="6127" y="7739"/>
                </a:cubicBezTo>
                <a:cubicBezTo>
                  <a:pt x="6074" y="7753"/>
                  <a:pt x="6005" y="7760"/>
                  <a:pt x="5923" y="7760"/>
                </a:cubicBezTo>
                <a:cubicBezTo>
                  <a:pt x="5674" y="7760"/>
                  <a:pt x="5308" y="7695"/>
                  <a:pt x="4940" y="7576"/>
                </a:cubicBezTo>
                <a:cubicBezTo>
                  <a:pt x="4447" y="7413"/>
                  <a:pt x="3924" y="7172"/>
                  <a:pt x="3416" y="6882"/>
                </a:cubicBezTo>
                <a:cubicBezTo>
                  <a:pt x="3164" y="6739"/>
                  <a:pt x="2912" y="6580"/>
                  <a:pt x="2668" y="6417"/>
                </a:cubicBezTo>
                <a:cubicBezTo>
                  <a:pt x="2544" y="6331"/>
                  <a:pt x="2423" y="6246"/>
                  <a:pt x="2307" y="6157"/>
                </a:cubicBezTo>
                <a:cubicBezTo>
                  <a:pt x="2195" y="6075"/>
                  <a:pt x="2063" y="5971"/>
                  <a:pt x="1990" y="5905"/>
                </a:cubicBezTo>
                <a:lnTo>
                  <a:pt x="1" y="8832"/>
                </a:lnTo>
                <a:cubicBezTo>
                  <a:pt x="199" y="8949"/>
                  <a:pt x="346" y="9018"/>
                  <a:pt x="512" y="9103"/>
                </a:cubicBezTo>
                <a:cubicBezTo>
                  <a:pt x="675" y="9189"/>
                  <a:pt x="838" y="9270"/>
                  <a:pt x="1001" y="9348"/>
                </a:cubicBezTo>
                <a:cubicBezTo>
                  <a:pt x="1323" y="9507"/>
                  <a:pt x="1652" y="9654"/>
                  <a:pt x="1990" y="9801"/>
                </a:cubicBezTo>
                <a:cubicBezTo>
                  <a:pt x="2661" y="10084"/>
                  <a:pt x="3350" y="10348"/>
                  <a:pt x="4122" y="10538"/>
                </a:cubicBezTo>
                <a:cubicBezTo>
                  <a:pt x="4506" y="10635"/>
                  <a:pt x="4912" y="10712"/>
                  <a:pt x="5354" y="10747"/>
                </a:cubicBezTo>
                <a:cubicBezTo>
                  <a:pt x="5488" y="10755"/>
                  <a:pt x="5624" y="10760"/>
                  <a:pt x="5765" y="10760"/>
                </a:cubicBezTo>
                <a:cubicBezTo>
                  <a:pt x="6096" y="10760"/>
                  <a:pt x="6448" y="10731"/>
                  <a:pt x="6820" y="10638"/>
                </a:cubicBezTo>
                <a:cubicBezTo>
                  <a:pt x="7351" y="10514"/>
                  <a:pt x="7936" y="10220"/>
                  <a:pt x="8367" y="9778"/>
                </a:cubicBezTo>
                <a:cubicBezTo>
                  <a:pt x="8588" y="9561"/>
                  <a:pt x="8766" y="9321"/>
                  <a:pt x="8906" y="9076"/>
                </a:cubicBezTo>
                <a:cubicBezTo>
                  <a:pt x="8976" y="8952"/>
                  <a:pt x="9038" y="8832"/>
                  <a:pt x="9092" y="8708"/>
                </a:cubicBezTo>
                <a:lnTo>
                  <a:pt x="9193" y="8475"/>
                </a:lnTo>
                <a:cubicBezTo>
                  <a:pt x="9441" y="7890"/>
                  <a:pt x="9704" y="7308"/>
                  <a:pt x="9988" y="6739"/>
                </a:cubicBezTo>
                <a:cubicBezTo>
                  <a:pt x="10263" y="6165"/>
                  <a:pt x="10561" y="5599"/>
                  <a:pt x="10867" y="5036"/>
                </a:cubicBezTo>
                <a:cubicBezTo>
                  <a:pt x="11170" y="4478"/>
                  <a:pt x="11492" y="3928"/>
                  <a:pt x="11829" y="3389"/>
                </a:cubicBezTo>
                <a:cubicBezTo>
                  <a:pt x="11996" y="3121"/>
                  <a:pt x="12170" y="2854"/>
                  <a:pt x="12345" y="2593"/>
                </a:cubicBezTo>
                <a:cubicBezTo>
                  <a:pt x="12512" y="2334"/>
                  <a:pt x="12705" y="2063"/>
                  <a:pt x="12868" y="1845"/>
                </a:cubicBezTo>
                <a:lnTo>
                  <a:pt x="10065"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2642452" y="2315692"/>
            <a:ext cx="377491" cy="402715"/>
          </a:xfrm>
          <a:custGeom>
            <a:avLst/>
            <a:gdLst/>
            <a:ahLst/>
            <a:cxnLst/>
            <a:rect l="l" t="t" r="r" b="b"/>
            <a:pathLst>
              <a:path w="10027" h="10697" extrusionOk="0">
                <a:moveTo>
                  <a:pt x="10026" y="1"/>
                </a:moveTo>
                <a:lnTo>
                  <a:pt x="10026" y="1"/>
                </a:lnTo>
                <a:cubicBezTo>
                  <a:pt x="9856" y="310"/>
                  <a:pt x="9713" y="577"/>
                  <a:pt x="9554" y="865"/>
                </a:cubicBezTo>
                <a:cubicBezTo>
                  <a:pt x="9394" y="1164"/>
                  <a:pt x="9235" y="1466"/>
                  <a:pt x="9081" y="1768"/>
                </a:cubicBezTo>
                <a:cubicBezTo>
                  <a:pt x="8770" y="2369"/>
                  <a:pt x="8464" y="2970"/>
                  <a:pt x="8169" y="3578"/>
                </a:cubicBezTo>
                <a:cubicBezTo>
                  <a:pt x="7573" y="4788"/>
                  <a:pt x="7014" y="6010"/>
                  <a:pt x="6476" y="7246"/>
                </a:cubicBezTo>
                <a:lnTo>
                  <a:pt x="6378" y="7468"/>
                </a:lnTo>
                <a:cubicBezTo>
                  <a:pt x="6367" y="7495"/>
                  <a:pt x="6355" y="7518"/>
                  <a:pt x="6343" y="7537"/>
                </a:cubicBezTo>
                <a:cubicBezTo>
                  <a:pt x="6320" y="7579"/>
                  <a:pt x="6301" y="7599"/>
                  <a:pt x="6285" y="7615"/>
                </a:cubicBezTo>
                <a:cubicBezTo>
                  <a:pt x="6254" y="7638"/>
                  <a:pt x="6235" y="7654"/>
                  <a:pt x="6127" y="7677"/>
                </a:cubicBezTo>
                <a:cubicBezTo>
                  <a:pt x="6072" y="7692"/>
                  <a:pt x="6002" y="7696"/>
                  <a:pt x="5921" y="7696"/>
                </a:cubicBezTo>
                <a:cubicBezTo>
                  <a:pt x="5673" y="7696"/>
                  <a:pt x="5308" y="7634"/>
                  <a:pt x="4940" y="7514"/>
                </a:cubicBezTo>
                <a:cubicBezTo>
                  <a:pt x="4447" y="7351"/>
                  <a:pt x="3924" y="7110"/>
                  <a:pt x="3416" y="6820"/>
                </a:cubicBezTo>
                <a:cubicBezTo>
                  <a:pt x="3164" y="6677"/>
                  <a:pt x="2912" y="6518"/>
                  <a:pt x="2668" y="6355"/>
                </a:cubicBezTo>
                <a:cubicBezTo>
                  <a:pt x="2544" y="6269"/>
                  <a:pt x="2423" y="6184"/>
                  <a:pt x="2307" y="6095"/>
                </a:cubicBezTo>
                <a:cubicBezTo>
                  <a:pt x="2195" y="6013"/>
                  <a:pt x="2063" y="5909"/>
                  <a:pt x="1990" y="5843"/>
                </a:cubicBezTo>
                <a:lnTo>
                  <a:pt x="1129" y="7107"/>
                </a:lnTo>
                <a:lnTo>
                  <a:pt x="428" y="8142"/>
                </a:lnTo>
                <a:lnTo>
                  <a:pt x="1" y="8770"/>
                </a:lnTo>
                <a:cubicBezTo>
                  <a:pt x="199" y="8887"/>
                  <a:pt x="346" y="8956"/>
                  <a:pt x="512" y="9041"/>
                </a:cubicBezTo>
                <a:cubicBezTo>
                  <a:pt x="675" y="9127"/>
                  <a:pt x="838" y="9208"/>
                  <a:pt x="1001" y="9286"/>
                </a:cubicBezTo>
                <a:cubicBezTo>
                  <a:pt x="1323" y="9445"/>
                  <a:pt x="1652" y="9592"/>
                  <a:pt x="1990" y="9739"/>
                </a:cubicBezTo>
                <a:cubicBezTo>
                  <a:pt x="2661" y="10022"/>
                  <a:pt x="3350" y="10286"/>
                  <a:pt x="4122" y="10476"/>
                </a:cubicBezTo>
                <a:cubicBezTo>
                  <a:pt x="4506" y="10573"/>
                  <a:pt x="4912" y="10650"/>
                  <a:pt x="5354" y="10685"/>
                </a:cubicBezTo>
                <a:cubicBezTo>
                  <a:pt x="5490" y="10693"/>
                  <a:pt x="5630" y="10696"/>
                  <a:pt x="5773" y="10696"/>
                </a:cubicBezTo>
                <a:cubicBezTo>
                  <a:pt x="6099" y="10696"/>
                  <a:pt x="6448" y="10669"/>
                  <a:pt x="6820" y="10576"/>
                </a:cubicBezTo>
                <a:cubicBezTo>
                  <a:pt x="7351" y="10452"/>
                  <a:pt x="7936" y="10158"/>
                  <a:pt x="8367" y="9716"/>
                </a:cubicBezTo>
                <a:cubicBezTo>
                  <a:pt x="8588" y="9499"/>
                  <a:pt x="8766" y="9259"/>
                  <a:pt x="8906" y="9014"/>
                </a:cubicBezTo>
                <a:cubicBezTo>
                  <a:pt x="8976" y="8890"/>
                  <a:pt x="9038" y="8770"/>
                  <a:pt x="9092" y="8646"/>
                </a:cubicBezTo>
                <a:lnTo>
                  <a:pt x="9193" y="8413"/>
                </a:lnTo>
                <a:cubicBezTo>
                  <a:pt x="9348" y="8044"/>
                  <a:pt x="9511" y="7681"/>
                  <a:pt x="9681" y="7316"/>
                </a:cubicBezTo>
                <a:cubicBezTo>
                  <a:pt x="9677" y="7072"/>
                  <a:pt x="9677" y="6827"/>
                  <a:pt x="9677" y="6579"/>
                </a:cubicBezTo>
                <a:cubicBezTo>
                  <a:pt x="9677" y="3869"/>
                  <a:pt x="9806" y="1082"/>
                  <a:pt x="10026"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a:off x="3210515" y="1918548"/>
            <a:ext cx="191249" cy="277839"/>
          </a:xfrm>
          <a:custGeom>
            <a:avLst/>
            <a:gdLst/>
            <a:ahLst/>
            <a:cxnLst/>
            <a:rect l="l" t="t" r="r" b="b"/>
            <a:pathLst>
              <a:path w="5080" h="7380" extrusionOk="0">
                <a:moveTo>
                  <a:pt x="2259" y="0"/>
                </a:moveTo>
                <a:cubicBezTo>
                  <a:pt x="1925" y="0"/>
                  <a:pt x="1684" y="209"/>
                  <a:pt x="1420" y="617"/>
                </a:cubicBezTo>
                <a:cubicBezTo>
                  <a:pt x="974" y="1299"/>
                  <a:pt x="1" y="4672"/>
                  <a:pt x="194" y="6068"/>
                </a:cubicBezTo>
                <a:cubicBezTo>
                  <a:pt x="324" y="7006"/>
                  <a:pt x="939" y="7380"/>
                  <a:pt x="1664" y="7380"/>
                </a:cubicBezTo>
                <a:cubicBezTo>
                  <a:pt x="2609" y="7380"/>
                  <a:pt x="3740" y="6744"/>
                  <a:pt x="4222" y="5897"/>
                </a:cubicBezTo>
                <a:cubicBezTo>
                  <a:pt x="5079" y="4400"/>
                  <a:pt x="3982" y="787"/>
                  <a:pt x="3114" y="299"/>
                </a:cubicBezTo>
                <a:cubicBezTo>
                  <a:pt x="2761" y="98"/>
                  <a:pt x="2488" y="0"/>
                  <a:pt x="2259"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a:off x="3229791" y="1893099"/>
            <a:ext cx="182327" cy="284088"/>
          </a:xfrm>
          <a:custGeom>
            <a:avLst/>
            <a:gdLst/>
            <a:ahLst/>
            <a:cxnLst/>
            <a:rect l="l" t="t" r="r" b="b"/>
            <a:pathLst>
              <a:path w="4843" h="7546" extrusionOk="0">
                <a:moveTo>
                  <a:pt x="1908" y="125"/>
                </a:moveTo>
                <a:cubicBezTo>
                  <a:pt x="2110" y="125"/>
                  <a:pt x="2354" y="195"/>
                  <a:pt x="2664" y="331"/>
                </a:cubicBezTo>
                <a:cubicBezTo>
                  <a:pt x="3052" y="502"/>
                  <a:pt x="3579" y="1293"/>
                  <a:pt x="3978" y="2301"/>
                </a:cubicBezTo>
                <a:cubicBezTo>
                  <a:pt x="4401" y="3371"/>
                  <a:pt x="4711" y="4824"/>
                  <a:pt x="4331" y="5700"/>
                </a:cubicBezTo>
                <a:cubicBezTo>
                  <a:pt x="3921" y="6633"/>
                  <a:pt x="2741" y="7420"/>
                  <a:pt x="1788" y="7420"/>
                </a:cubicBezTo>
                <a:cubicBezTo>
                  <a:pt x="1742" y="7420"/>
                  <a:pt x="1697" y="7418"/>
                  <a:pt x="1652" y="7414"/>
                </a:cubicBezTo>
                <a:cubicBezTo>
                  <a:pt x="1226" y="7379"/>
                  <a:pt x="671" y="7159"/>
                  <a:pt x="462" y="6309"/>
                </a:cubicBezTo>
                <a:cubicBezTo>
                  <a:pt x="136" y="5006"/>
                  <a:pt x="714" y="1549"/>
                  <a:pt x="1094" y="800"/>
                </a:cubicBezTo>
                <a:cubicBezTo>
                  <a:pt x="1330" y="339"/>
                  <a:pt x="1559" y="125"/>
                  <a:pt x="1908" y="125"/>
                </a:cubicBezTo>
                <a:close/>
                <a:moveTo>
                  <a:pt x="1903" y="0"/>
                </a:moveTo>
                <a:cubicBezTo>
                  <a:pt x="1506" y="0"/>
                  <a:pt x="1240" y="235"/>
                  <a:pt x="981" y="742"/>
                </a:cubicBezTo>
                <a:cubicBezTo>
                  <a:pt x="586" y="1521"/>
                  <a:pt x="1" y="4983"/>
                  <a:pt x="337" y="6341"/>
                </a:cubicBezTo>
                <a:cubicBezTo>
                  <a:pt x="516" y="7057"/>
                  <a:pt x="978" y="7484"/>
                  <a:pt x="1640" y="7538"/>
                </a:cubicBezTo>
                <a:cubicBezTo>
                  <a:pt x="1691" y="7542"/>
                  <a:pt x="1741" y="7546"/>
                  <a:pt x="1792" y="7546"/>
                </a:cubicBezTo>
                <a:cubicBezTo>
                  <a:pt x="2803" y="7546"/>
                  <a:pt x="4013" y="6740"/>
                  <a:pt x="4447" y="5751"/>
                </a:cubicBezTo>
                <a:cubicBezTo>
                  <a:pt x="4843" y="4840"/>
                  <a:pt x="4524" y="3347"/>
                  <a:pt x="4095" y="2254"/>
                </a:cubicBezTo>
                <a:cubicBezTo>
                  <a:pt x="3680" y="1200"/>
                  <a:pt x="3137" y="401"/>
                  <a:pt x="2715" y="214"/>
                </a:cubicBezTo>
                <a:cubicBezTo>
                  <a:pt x="2389" y="74"/>
                  <a:pt x="2126" y="0"/>
                  <a:pt x="1903"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3324926" y="1799770"/>
            <a:ext cx="219447" cy="169000"/>
          </a:xfrm>
          <a:custGeom>
            <a:avLst/>
            <a:gdLst/>
            <a:ahLst/>
            <a:cxnLst/>
            <a:rect l="l" t="t" r="r" b="b"/>
            <a:pathLst>
              <a:path w="5829" h="4489" extrusionOk="0">
                <a:moveTo>
                  <a:pt x="3256" y="0"/>
                </a:moveTo>
                <a:cubicBezTo>
                  <a:pt x="1434" y="0"/>
                  <a:pt x="1" y="2445"/>
                  <a:pt x="179" y="3186"/>
                </a:cubicBezTo>
                <a:cubicBezTo>
                  <a:pt x="362" y="3946"/>
                  <a:pt x="676" y="4194"/>
                  <a:pt x="1408" y="4345"/>
                </a:cubicBezTo>
                <a:cubicBezTo>
                  <a:pt x="1684" y="4403"/>
                  <a:pt x="2133" y="4489"/>
                  <a:pt x="2637" y="4489"/>
                </a:cubicBezTo>
                <a:cubicBezTo>
                  <a:pt x="3482" y="4489"/>
                  <a:pt x="4480" y="4248"/>
                  <a:pt x="5068" y="3232"/>
                </a:cubicBezTo>
                <a:cubicBezTo>
                  <a:pt x="5828" y="1926"/>
                  <a:pt x="4921" y="92"/>
                  <a:pt x="3370" y="3"/>
                </a:cubicBezTo>
                <a:cubicBezTo>
                  <a:pt x="3332" y="1"/>
                  <a:pt x="3294" y="0"/>
                  <a:pt x="3256"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a:off x="3349020" y="1786933"/>
            <a:ext cx="156388" cy="146675"/>
          </a:xfrm>
          <a:custGeom>
            <a:avLst/>
            <a:gdLst/>
            <a:ahLst/>
            <a:cxnLst/>
            <a:rect l="l" t="t" r="r" b="b"/>
            <a:pathLst>
              <a:path w="4154" h="3896" extrusionOk="0">
                <a:moveTo>
                  <a:pt x="2581" y="1"/>
                </a:moveTo>
                <a:cubicBezTo>
                  <a:pt x="2479" y="1"/>
                  <a:pt x="2377" y="8"/>
                  <a:pt x="2273" y="23"/>
                </a:cubicBezTo>
                <a:cubicBezTo>
                  <a:pt x="1513" y="127"/>
                  <a:pt x="908" y="542"/>
                  <a:pt x="528" y="1216"/>
                </a:cubicBezTo>
                <a:cubicBezTo>
                  <a:pt x="1" y="2159"/>
                  <a:pt x="13" y="3372"/>
                  <a:pt x="218" y="3857"/>
                </a:cubicBezTo>
                <a:cubicBezTo>
                  <a:pt x="230" y="3880"/>
                  <a:pt x="253" y="3895"/>
                  <a:pt x="276" y="3895"/>
                </a:cubicBezTo>
                <a:cubicBezTo>
                  <a:pt x="284" y="3895"/>
                  <a:pt x="296" y="3891"/>
                  <a:pt x="303" y="3888"/>
                </a:cubicBezTo>
                <a:cubicBezTo>
                  <a:pt x="334" y="3876"/>
                  <a:pt x="350" y="3837"/>
                  <a:pt x="334" y="3806"/>
                </a:cubicBezTo>
                <a:cubicBezTo>
                  <a:pt x="160" y="3403"/>
                  <a:pt x="113" y="2213"/>
                  <a:pt x="636" y="1279"/>
                </a:cubicBezTo>
                <a:cubicBezTo>
                  <a:pt x="1005" y="631"/>
                  <a:pt x="1559" y="247"/>
                  <a:pt x="2288" y="146"/>
                </a:cubicBezTo>
                <a:cubicBezTo>
                  <a:pt x="2384" y="133"/>
                  <a:pt x="2479" y="127"/>
                  <a:pt x="2573" y="127"/>
                </a:cubicBezTo>
                <a:cubicBezTo>
                  <a:pt x="3143" y="127"/>
                  <a:pt x="3663" y="366"/>
                  <a:pt x="4033" y="810"/>
                </a:cubicBezTo>
                <a:cubicBezTo>
                  <a:pt x="4046" y="823"/>
                  <a:pt x="4064" y="830"/>
                  <a:pt x="4082" y="830"/>
                </a:cubicBezTo>
                <a:cubicBezTo>
                  <a:pt x="4096" y="830"/>
                  <a:pt x="4110" y="826"/>
                  <a:pt x="4122" y="817"/>
                </a:cubicBezTo>
                <a:cubicBezTo>
                  <a:pt x="4149" y="794"/>
                  <a:pt x="4154" y="755"/>
                  <a:pt x="4130" y="728"/>
                </a:cubicBezTo>
                <a:cubicBezTo>
                  <a:pt x="3738" y="256"/>
                  <a:pt x="3185" y="1"/>
                  <a:pt x="2581"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a:off x="3117714" y="1921447"/>
            <a:ext cx="101008" cy="144868"/>
          </a:xfrm>
          <a:custGeom>
            <a:avLst/>
            <a:gdLst/>
            <a:ahLst/>
            <a:cxnLst/>
            <a:rect l="l" t="t" r="r" b="b"/>
            <a:pathLst>
              <a:path w="2683" h="3848" extrusionOk="0">
                <a:moveTo>
                  <a:pt x="1838" y="1"/>
                </a:moveTo>
                <a:cubicBezTo>
                  <a:pt x="1373" y="1"/>
                  <a:pt x="836" y="240"/>
                  <a:pt x="555" y="605"/>
                </a:cubicBezTo>
                <a:cubicBezTo>
                  <a:pt x="0" y="1331"/>
                  <a:pt x="314" y="3303"/>
                  <a:pt x="732" y="3625"/>
                </a:cubicBezTo>
                <a:cubicBezTo>
                  <a:pt x="929" y="3776"/>
                  <a:pt x="1079" y="3848"/>
                  <a:pt x="1212" y="3848"/>
                </a:cubicBezTo>
                <a:cubicBezTo>
                  <a:pt x="1364" y="3848"/>
                  <a:pt x="1493" y="3756"/>
                  <a:pt x="1644" y="3582"/>
                </a:cubicBezTo>
                <a:cubicBezTo>
                  <a:pt x="1927" y="3253"/>
                  <a:pt x="2683" y="1555"/>
                  <a:pt x="2683" y="807"/>
                </a:cubicBezTo>
                <a:cubicBezTo>
                  <a:pt x="2683" y="233"/>
                  <a:pt x="2296" y="1"/>
                  <a:pt x="1838"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3128218" y="4390483"/>
            <a:ext cx="84970" cy="184360"/>
          </a:xfrm>
          <a:custGeom>
            <a:avLst/>
            <a:gdLst/>
            <a:ahLst/>
            <a:cxnLst/>
            <a:rect l="l" t="t" r="r" b="b"/>
            <a:pathLst>
              <a:path w="2257" h="4897" extrusionOk="0">
                <a:moveTo>
                  <a:pt x="0" y="0"/>
                </a:moveTo>
                <a:lnTo>
                  <a:pt x="140" y="4896"/>
                </a:lnTo>
                <a:lnTo>
                  <a:pt x="2257" y="4896"/>
                </a:lnTo>
                <a:lnTo>
                  <a:pt x="2113"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3498368" y="4358219"/>
            <a:ext cx="128453" cy="189781"/>
          </a:xfrm>
          <a:custGeom>
            <a:avLst/>
            <a:gdLst/>
            <a:ahLst/>
            <a:cxnLst/>
            <a:rect l="l" t="t" r="r" b="b"/>
            <a:pathLst>
              <a:path w="3412" h="5041" extrusionOk="0">
                <a:moveTo>
                  <a:pt x="2098" y="0"/>
                </a:moveTo>
                <a:lnTo>
                  <a:pt x="0" y="276"/>
                </a:lnTo>
                <a:lnTo>
                  <a:pt x="1318" y="5040"/>
                </a:lnTo>
                <a:lnTo>
                  <a:pt x="3411" y="4765"/>
                </a:lnTo>
                <a:lnTo>
                  <a:pt x="2098"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3438923" y="4508809"/>
            <a:ext cx="224417" cy="137150"/>
          </a:xfrm>
          <a:custGeom>
            <a:avLst/>
            <a:gdLst/>
            <a:ahLst/>
            <a:cxnLst/>
            <a:rect l="l" t="t" r="r" b="b"/>
            <a:pathLst>
              <a:path w="5961" h="3643" extrusionOk="0">
                <a:moveTo>
                  <a:pt x="4950" y="0"/>
                </a:moveTo>
                <a:cubicBezTo>
                  <a:pt x="4933" y="0"/>
                  <a:pt x="4915" y="3"/>
                  <a:pt x="4897" y="9"/>
                </a:cubicBezTo>
                <a:lnTo>
                  <a:pt x="2614" y="664"/>
                </a:lnTo>
                <a:cubicBezTo>
                  <a:pt x="2490" y="699"/>
                  <a:pt x="2381" y="776"/>
                  <a:pt x="2308" y="885"/>
                </a:cubicBezTo>
                <a:cubicBezTo>
                  <a:pt x="1905" y="1490"/>
                  <a:pt x="1789" y="2036"/>
                  <a:pt x="292" y="2835"/>
                </a:cubicBezTo>
                <a:cubicBezTo>
                  <a:pt x="0" y="2991"/>
                  <a:pt x="201" y="3643"/>
                  <a:pt x="814" y="3643"/>
                </a:cubicBezTo>
                <a:cubicBezTo>
                  <a:pt x="902" y="3643"/>
                  <a:pt x="998" y="3629"/>
                  <a:pt x="1102" y="3599"/>
                </a:cubicBezTo>
                <a:cubicBezTo>
                  <a:pt x="1955" y="3355"/>
                  <a:pt x="2839" y="3029"/>
                  <a:pt x="3455" y="2855"/>
                </a:cubicBezTo>
                <a:cubicBezTo>
                  <a:pt x="4459" y="2564"/>
                  <a:pt x="4855" y="2501"/>
                  <a:pt x="5658" y="2284"/>
                </a:cubicBezTo>
                <a:cubicBezTo>
                  <a:pt x="5847" y="2234"/>
                  <a:pt x="5960" y="2009"/>
                  <a:pt x="5878" y="1831"/>
                </a:cubicBezTo>
                <a:lnTo>
                  <a:pt x="5099" y="98"/>
                </a:lnTo>
                <a:cubicBezTo>
                  <a:pt x="5072" y="37"/>
                  <a:pt x="5013" y="0"/>
                  <a:pt x="4950"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2995698" y="4565619"/>
            <a:ext cx="242149" cy="90505"/>
          </a:xfrm>
          <a:custGeom>
            <a:avLst/>
            <a:gdLst/>
            <a:ahLst/>
            <a:cxnLst/>
            <a:rect l="l" t="t" r="r" b="b"/>
            <a:pathLst>
              <a:path w="6432" h="2404" extrusionOk="0">
                <a:moveTo>
                  <a:pt x="3590" y="0"/>
                </a:moveTo>
                <a:cubicBezTo>
                  <a:pt x="3462" y="0"/>
                  <a:pt x="3334" y="43"/>
                  <a:pt x="3234" y="128"/>
                </a:cubicBezTo>
                <a:cubicBezTo>
                  <a:pt x="2675" y="597"/>
                  <a:pt x="2024" y="1090"/>
                  <a:pt x="368" y="1446"/>
                </a:cubicBezTo>
                <a:cubicBezTo>
                  <a:pt x="0" y="1524"/>
                  <a:pt x="65" y="2404"/>
                  <a:pt x="934" y="2404"/>
                </a:cubicBezTo>
                <a:cubicBezTo>
                  <a:pt x="1818" y="2404"/>
                  <a:pt x="3148" y="2334"/>
                  <a:pt x="3792" y="2334"/>
                </a:cubicBezTo>
                <a:cubicBezTo>
                  <a:pt x="4839" y="2334"/>
                  <a:pt x="5234" y="2384"/>
                  <a:pt x="6063" y="2400"/>
                </a:cubicBezTo>
                <a:cubicBezTo>
                  <a:pt x="6065" y="2400"/>
                  <a:pt x="6067" y="2400"/>
                  <a:pt x="6069" y="2400"/>
                </a:cubicBezTo>
                <a:cubicBezTo>
                  <a:pt x="6265" y="2400"/>
                  <a:pt x="6431" y="2216"/>
                  <a:pt x="6401" y="2024"/>
                </a:cubicBezTo>
                <a:lnTo>
                  <a:pt x="6133" y="144"/>
                </a:lnTo>
                <a:cubicBezTo>
                  <a:pt x="6122" y="58"/>
                  <a:pt x="6048" y="0"/>
                  <a:pt x="5963"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3210063" y="4471049"/>
            <a:ext cx="489" cy="14457"/>
          </a:xfrm>
          <a:custGeom>
            <a:avLst/>
            <a:gdLst/>
            <a:ahLst/>
            <a:cxnLst/>
            <a:rect l="l" t="t" r="r" b="b"/>
            <a:pathLst>
              <a:path w="13" h="384" extrusionOk="0">
                <a:moveTo>
                  <a:pt x="1" y="0"/>
                </a:moveTo>
                <a:lnTo>
                  <a:pt x="1" y="0"/>
                </a:lnTo>
                <a:lnTo>
                  <a:pt x="13" y="383"/>
                </a:lnTo>
                <a:lnTo>
                  <a:pt x="13" y="383"/>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3130552" y="4471049"/>
            <a:ext cx="80001" cy="14457"/>
          </a:xfrm>
          <a:custGeom>
            <a:avLst/>
            <a:gdLst/>
            <a:ahLst/>
            <a:cxnLst/>
            <a:rect l="l" t="t" r="r" b="b"/>
            <a:pathLst>
              <a:path w="2125" h="384" extrusionOk="0">
                <a:moveTo>
                  <a:pt x="1" y="0"/>
                </a:moveTo>
                <a:lnTo>
                  <a:pt x="12" y="383"/>
                </a:lnTo>
                <a:lnTo>
                  <a:pt x="2125" y="383"/>
                </a:lnTo>
                <a:lnTo>
                  <a:pt x="2113"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3599339" y="4438333"/>
            <a:ext cx="3539" cy="12461"/>
          </a:xfrm>
          <a:custGeom>
            <a:avLst/>
            <a:gdLst/>
            <a:ahLst/>
            <a:cxnLst/>
            <a:rect l="l" t="t" r="r" b="b"/>
            <a:pathLst>
              <a:path w="94" h="331" extrusionOk="0">
                <a:moveTo>
                  <a:pt x="1" y="0"/>
                </a:moveTo>
                <a:lnTo>
                  <a:pt x="94" y="330"/>
                </a:lnTo>
                <a:lnTo>
                  <a:pt x="94" y="326"/>
                </a:lnTo>
                <a:lnTo>
                  <a:pt x="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3520542" y="4438333"/>
            <a:ext cx="82335" cy="22777"/>
          </a:xfrm>
          <a:custGeom>
            <a:avLst/>
            <a:gdLst/>
            <a:ahLst/>
            <a:cxnLst/>
            <a:rect l="l" t="t" r="r" b="b"/>
            <a:pathLst>
              <a:path w="2187" h="605" extrusionOk="0">
                <a:moveTo>
                  <a:pt x="2094" y="0"/>
                </a:moveTo>
                <a:lnTo>
                  <a:pt x="0" y="276"/>
                </a:lnTo>
                <a:lnTo>
                  <a:pt x="90" y="605"/>
                </a:lnTo>
                <a:lnTo>
                  <a:pt x="2187" y="330"/>
                </a:lnTo>
                <a:lnTo>
                  <a:pt x="2094" y="0"/>
                </a:ln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2997731" y="2279437"/>
            <a:ext cx="456551" cy="503498"/>
          </a:xfrm>
          <a:custGeom>
            <a:avLst/>
            <a:gdLst/>
            <a:ahLst/>
            <a:cxnLst/>
            <a:rect l="l" t="t" r="r" b="b"/>
            <a:pathLst>
              <a:path w="12127" h="13374" extrusionOk="0">
                <a:moveTo>
                  <a:pt x="6236" y="0"/>
                </a:moveTo>
                <a:cubicBezTo>
                  <a:pt x="5681" y="0"/>
                  <a:pt x="5139" y="20"/>
                  <a:pt x="4579" y="71"/>
                </a:cubicBezTo>
                <a:cubicBezTo>
                  <a:pt x="2904" y="227"/>
                  <a:pt x="1008" y="615"/>
                  <a:pt x="1008" y="615"/>
                </a:cubicBezTo>
                <a:cubicBezTo>
                  <a:pt x="1008" y="615"/>
                  <a:pt x="0" y="971"/>
                  <a:pt x="2017" y="13373"/>
                </a:cubicBezTo>
                <a:lnTo>
                  <a:pt x="10604" y="13373"/>
                </a:lnTo>
                <a:cubicBezTo>
                  <a:pt x="10461" y="9880"/>
                  <a:pt x="10456" y="7724"/>
                  <a:pt x="12127" y="552"/>
                </a:cubicBezTo>
                <a:cubicBezTo>
                  <a:pt x="12127" y="552"/>
                  <a:pt x="10325" y="161"/>
                  <a:pt x="8479" y="71"/>
                </a:cubicBezTo>
                <a:cubicBezTo>
                  <a:pt x="7669" y="32"/>
                  <a:pt x="6942" y="0"/>
                  <a:pt x="6236"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3119747" y="2116913"/>
            <a:ext cx="197198" cy="213235"/>
          </a:xfrm>
          <a:custGeom>
            <a:avLst/>
            <a:gdLst/>
            <a:ahLst/>
            <a:cxnLst/>
            <a:rect l="l" t="t" r="r" b="b"/>
            <a:pathLst>
              <a:path w="5238" h="5664" extrusionOk="0">
                <a:moveTo>
                  <a:pt x="4851" y="0"/>
                </a:moveTo>
                <a:lnTo>
                  <a:pt x="2458" y="2043"/>
                </a:lnTo>
                <a:cubicBezTo>
                  <a:pt x="2702" y="3016"/>
                  <a:pt x="2737" y="4055"/>
                  <a:pt x="1338" y="4388"/>
                </a:cubicBezTo>
                <a:cubicBezTo>
                  <a:pt x="1338" y="4388"/>
                  <a:pt x="0" y="5664"/>
                  <a:pt x="2563" y="5664"/>
                </a:cubicBezTo>
                <a:cubicBezTo>
                  <a:pt x="4897" y="5664"/>
                  <a:pt x="5238" y="4388"/>
                  <a:pt x="5238" y="4388"/>
                </a:cubicBezTo>
                <a:cubicBezTo>
                  <a:pt x="4362" y="3551"/>
                  <a:pt x="4606" y="1256"/>
                  <a:pt x="4851" y="0"/>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a:off x="3212285" y="2184151"/>
            <a:ext cx="11294" cy="35652"/>
          </a:xfrm>
          <a:custGeom>
            <a:avLst/>
            <a:gdLst/>
            <a:ahLst/>
            <a:cxnLst/>
            <a:rect l="l" t="t" r="r" b="b"/>
            <a:pathLst>
              <a:path w="300" h="947" extrusionOk="0">
                <a:moveTo>
                  <a:pt x="117" y="897"/>
                </a:moveTo>
                <a:cubicBezTo>
                  <a:pt x="120" y="913"/>
                  <a:pt x="120" y="931"/>
                  <a:pt x="120" y="947"/>
                </a:cubicBezTo>
                <a:lnTo>
                  <a:pt x="120" y="947"/>
                </a:lnTo>
                <a:cubicBezTo>
                  <a:pt x="120" y="931"/>
                  <a:pt x="120" y="913"/>
                  <a:pt x="117" y="897"/>
                </a:cubicBezTo>
                <a:close/>
                <a:moveTo>
                  <a:pt x="299" y="1"/>
                </a:moveTo>
                <a:lnTo>
                  <a:pt x="0" y="257"/>
                </a:lnTo>
                <a:lnTo>
                  <a:pt x="0" y="257"/>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a:off x="3212285" y="2148236"/>
            <a:ext cx="55492" cy="71568"/>
          </a:xfrm>
          <a:custGeom>
            <a:avLst/>
            <a:gdLst/>
            <a:ahLst/>
            <a:cxnLst/>
            <a:rect l="l" t="t" r="r" b="b"/>
            <a:pathLst>
              <a:path w="1474" h="1901" extrusionOk="0">
                <a:moveTo>
                  <a:pt x="1419" y="1"/>
                </a:moveTo>
                <a:lnTo>
                  <a:pt x="299" y="955"/>
                </a:lnTo>
                <a:lnTo>
                  <a:pt x="0" y="1211"/>
                </a:lnTo>
                <a:cubicBezTo>
                  <a:pt x="54" y="1425"/>
                  <a:pt x="97" y="1641"/>
                  <a:pt x="117" y="1851"/>
                </a:cubicBezTo>
                <a:cubicBezTo>
                  <a:pt x="120" y="1867"/>
                  <a:pt x="120" y="1885"/>
                  <a:pt x="120" y="1901"/>
                </a:cubicBezTo>
                <a:cubicBezTo>
                  <a:pt x="655" y="1824"/>
                  <a:pt x="1392" y="1238"/>
                  <a:pt x="1446" y="680"/>
                </a:cubicBezTo>
                <a:cubicBezTo>
                  <a:pt x="1473" y="401"/>
                  <a:pt x="1462" y="133"/>
                  <a:pt x="1419" y="1"/>
                </a:cubicBezTo>
                <a:close/>
              </a:path>
            </a:pathLst>
          </a:custGeom>
          <a:solidFill>
            <a:srgbClr val="CC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3106043" y="1898294"/>
            <a:ext cx="256492" cy="298846"/>
          </a:xfrm>
          <a:custGeom>
            <a:avLst/>
            <a:gdLst/>
            <a:ahLst/>
            <a:cxnLst/>
            <a:rect l="l" t="t" r="r" b="b"/>
            <a:pathLst>
              <a:path w="6813" h="7938" extrusionOk="0">
                <a:moveTo>
                  <a:pt x="3616" y="1"/>
                </a:moveTo>
                <a:cubicBezTo>
                  <a:pt x="3409" y="1"/>
                  <a:pt x="3197" y="23"/>
                  <a:pt x="2981" y="69"/>
                </a:cubicBezTo>
                <a:cubicBezTo>
                  <a:pt x="818" y="538"/>
                  <a:pt x="0" y="3551"/>
                  <a:pt x="117" y="5482"/>
                </a:cubicBezTo>
                <a:cubicBezTo>
                  <a:pt x="208" y="6976"/>
                  <a:pt x="1402" y="7937"/>
                  <a:pt x="2742" y="7937"/>
                </a:cubicBezTo>
                <a:cubicBezTo>
                  <a:pt x="3324" y="7937"/>
                  <a:pt x="3934" y="7756"/>
                  <a:pt x="4493" y="7357"/>
                </a:cubicBezTo>
                <a:cubicBezTo>
                  <a:pt x="5723" y="6482"/>
                  <a:pt x="5885" y="5605"/>
                  <a:pt x="6374" y="3566"/>
                </a:cubicBezTo>
                <a:cubicBezTo>
                  <a:pt x="6813" y="1734"/>
                  <a:pt x="5445" y="1"/>
                  <a:pt x="3616" y="1"/>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3289613" y="1860383"/>
            <a:ext cx="145508" cy="141479"/>
          </a:xfrm>
          <a:custGeom>
            <a:avLst/>
            <a:gdLst/>
            <a:ahLst/>
            <a:cxnLst/>
            <a:rect l="l" t="t" r="r" b="b"/>
            <a:pathLst>
              <a:path w="3865" h="3758" extrusionOk="0">
                <a:moveTo>
                  <a:pt x="1193" y="0"/>
                </a:moveTo>
                <a:cubicBezTo>
                  <a:pt x="865" y="0"/>
                  <a:pt x="594" y="74"/>
                  <a:pt x="455" y="200"/>
                </a:cubicBezTo>
                <a:cubicBezTo>
                  <a:pt x="28" y="588"/>
                  <a:pt x="1" y="859"/>
                  <a:pt x="222" y="1332"/>
                </a:cubicBezTo>
                <a:cubicBezTo>
                  <a:pt x="443" y="1808"/>
                  <a:pt x="1811" y="3398"/>
                  <a:pt x="2513" y="3692"/>
                </a:cubicBezTo>
                <a:cubicBezTo>
                  <a:pt x="2619" y="3737"/>
                  <a:pt x="2718" y="3757"/>
                  <a:pt x="2809" y="3757"/>
                </a:cubicBezTo>
                <a:cubicBezTo>
                  <a:pt x="3653" y="3757"/>
                  <a:pt x="3865" y="2009"/>
                  <a:pt x="3347" y="1173"/>
                </a:cubicBezTo>
                <a:cubicBezTo>
                  <a:pt x="2822" y="323"/>
                  <a:pt x="1881" y="0"/>
                  <a:pt x="1193"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3204830" y="1865955"/>
            <a:ext cx="209772" cy="203974"/>
          </a:xfrm>
          <a:custGeom>
            <a:avLst/>
            <a:gdLst/>
            <a:ahLst/>
            <a:cxnLst/>
            <a:rect l="l" t="t" r="r" b="b"/>
            <a:pathLst>
              <a:path w="5572" h="5418" extrusionOk="0">
                <a:moveTo>
                  <a:pt x="1720" y="1"/>
                </a:moveTo>
                <a:cubicBezTo>
                  <a:pt x="1247" y="1"/>
                  <a:pt x="857" y="107"/>
                  <a:pt x="656" y="288"/>
                </a:cubicBezTo>
                <a:cubicBezTo>
                  <a:pt x="39" y="846"/>
                  <a:pt x="0" y="1238"/>
                  <a:pt x="318" y="1921"/>
                </a:cubicBezTo>
                <a:cubicBezTo>
                  <a:pt x="640" y="2607"/>
                  <a:pt x="2610" y="4902"/>
                  <a:pt x="3625" y="5324"/>
                </a:cubicBezTo>
                <a:cubicBezTo>
                  <a:pt x="3778" y="5388"/>
                  <a:pt x="3920" y="5417"/>
                  <a:pt x="4051" y="5417"/>
                </a:cubicBezTo>
                <a:cubicBezTo>
                  <a:pt x="5270" y="5417"/>
                  <a:pt x="5572" y="2898"/>
                  <a:pt x="4824" y="1688"/>
                </a:cubicBezTo>
                <a:cubicBezTo>
                  <a:pt x="4068" y="466"/>
                  <a:pt x="2711" y="1"/>
                  <a:pt x="1720"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3010870" y="2782897"/>
            <a:ext cx="299524" cy="1684199"/>
          </a:xfrm>
          <a:custGeom>
            <a:avLst/>
            <a:gdLst/>
            <a:ahLst/>
            <a:cxnLst/>
            <a:rect l="l" t="t" r="r" b="b"/>
            <a:pathLst>
              <a:path w="7956" h="44736" extrusionOk="0">
                <a:moveTo>
                  <a:pt x="1668" y="0"/>
                </a:moveTo>
                <a:cubicBezTo>
                  <a:pt x="1668" y="0"/>
                  <a:pt x="0" y="16287"/>
                  <a:pt x="140" y="22734"/>
                </a:cubicBezTo>
                <a:cubicBezTo>
                  <a:pt x="283" y="29442"/>
                  <a:pt x="2741" y="44736"/>
                  <a:pt x="2741" y="44736"/>
                </a:cubicBezTo>
                <a:lnTo>
                  <a:pt x="5599" y="44736"/>
                </a:lnTo>
                <a:cubicBezTo>
                  <a:pt x="5599" y="44736"/>
                  <a:pt x="5145" y="29834"/>
                  <a:pt x="5401" y="23246"/>
                </a:cubicBezTo>
                <a:cubicBezTo>
                  <a:pt x="5676" y="16067"/>
                  <a:pt x="7956" y="0"/>
                  <a:pt x="79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3095351" y="4425759"/>
            <a:ext cx="141479" cy="45328"/>
          </a:xfrm>
          <a:custGeom>
            <a:avLst/>
            <a:gdLst/>
            <a:ahLst/>
            <a:cxnLst/>
            <a:rect l="l" t="t" r="r" b="b"/>
            <a:pathLst>
              <a:path w="3758" h="1204" extrusionOk="0">
                <a:moveTo>
                  <a:pt x="3758" y="1"/>
                </a:moveTo>
                <a:lnTo>
                  <a:pt x="0" y="133"/>
                </a:lnTo>
                <a:lnTo>
                  <a:pt x="249" y="1203"/>
                </a:lnTo>
                <a:lnTo>
                  <a:pt x="3602" y="1203"/>
                </a:lnTo>
                <a:lnTo>
                  <a:pt x="3758"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3095351" y="4425759"/>
            <a:ext cx="141479" cy="45328"/>
          </a:xfrm>
          <a:custGeom>
            <a:avLst/>
            <a:gdLst/>
            <a:ahLst/>
            <a:cxnLst/>
            <a:rect l="l" t="t" r="r" b="b"/>
            <a:pathLst>
              <a:path w="3758" h="1204" extrusionOk="0">
                <a:moveTo>
                  <a:pt x="3758" y="1"/>
                </a:moveTo>
                <a:lnTo>
                  <a:pt x="3323" y="17"/>
                </a:lnTo>
                <a:lnTo>
                  <a:pt x="342" y="121"/>
                </a:lnTo>
                <a:lnTo>
                  <a:pt x="0" y="133"/>
                </a:lnTo>
                <a:lnTo>
                  <a:pt x="249" y="1203"/>
                </a:lnTo>
                <a:lnTo>
                  <a:pt x="3602" y="1203"/>
                </a:lnTo>
                <a:lnTo>
                  <a:pt x="3758" y="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3159013" y="2782897"/>
            <a:ext cx="451168" cy="1662476"/>
          </a:xfrm>
          <a:custGeom>
            <a:avLst/>
            <a:gdLst/>
            <a:ahLst/>
            <a:cxnLst/>
            <a:rect l="l" t="t" r="r" b="b"/>
            <a:pathLst>
              <a:path w="11984" h="44159" extrusionOk="0">
                <a:moveTo>
                  <a:pt x="0" y="0"/>
                </a:moveTo>
                <a:cubicBezTo>
                  <a:pt x="0" y="0"/>
                  <a:pt x="1947" y="16935"/>
                  <a:pt x="3416" y="22370"/>
                </a:cubicBezTo>
                <a:cubicBezTo>
                  <a:pt x="5157" y="28821"/>
                  <a:pt x="9122" y="44158"/>
                  <a:pt x="9122" y="44158"/>
                </a:cubicBezTo>
                <a:lnTo>
                  <a:pt x="11984" y="43782"/>
                </a:lnTo>
                <a:cubicBezTo>
                  <a:pt x="11984" y="43782"/>
                  <a:pt x="9433" y="26724"/>
                  <a:pt x="8591" y="23169"/>
                </a:cubicBezTo>
                <a:cubicBezTo>
                  <a:pt x="6792" y="15585"/>
                  <a:pt x="8596" y="4738"/>
                  <a:pt x="63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3470019" y="4384911"/>
            <a:ext cx="156049" cy="67916"/>
          </a:xfrm>
          <a:custGeom>
            <a:avLst/>
            <a:gdLst/>
            <a:ahLst/>
            <a:cxnLst/>
            <a:rect l="l" t="t" r="r" b="b"/>
            <a:pathLst>
              <a:path w="4145" h="1804" extrusionOk="0">
                <a:moveTo>
                  <a:pt x="4145" y="0"/>
                </a:moveTo>
                <a:lnTo>
                  <a:pt x="1" y="737"/>
                </a:lnTo>
                <a:lnTo>
                  <a:pt x="525" y="1803"/>
                </a:lnTo>
                <a:lnTo>
                  <a:pt x="4071" y="1334"/>
                </a:lnTo>
                <a:lnTo>
                  <a:pt x="4145"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3470019" y="4384911"/>
            <a:ext cx="156049" cy="67916"/>
          </a:xfrm>
          <a:custGeom>
            <a:avLst/>
            <a:gdLst/>
            <a:ahLst/>
            <a:cxnLst/>
            <a:rect l="l" t="t" r="r" b="b"/>
            <a:pathLst>
              <a:path w="4145" h="1804" extrusionOk="0">
                <a:moveTo>
                  <a:pt x="4145" y="0"/>
                </a:moveTo>
                <a:lnTo>
                  <a:pt x="3552" y="105"/>
                </a:lnTo>
                <a:lnTo>
                  <a:pt x="609" y="628"/>
                </a:lnTo>
                <a:lnTo>
                  <a:pt x="1" y="737"/>
                </a:lnTo>
                <a:lnTo>
                  <a:pt x="525" y="1803"/>
                </a:lnTo>
                <a:lnTo>
                  <a:pt x="4071" y="1334"/>
                </a:lnTo>
                <a:lnTo>
                  <a:pt x="4145" y="0"/>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a:off x="3208332" y="2020648"/>
            <a:ext cx="17243" cy="23078"/>
          </a:xfrm>
          <a:custGeom>
            <a:avLst/>
            <a:gdLst/>
            <a:ahLst/>
            <a:cxnLst/>
            <a:rect l="l" t="t" r="r" b="b"/>
            <a:pathLst>
              <a:path w="458" h="613" extrusionOk="0">
                <a:moveTo>
                  <a:pt x="256" y="0"/>
                </a:moveTo>
                <a:cubicBezTo>
                  <a:pt x="156" y="0"/>
                  <a:pt x="57" y="115"/>
                  <a:pt x="28" y="273"/>
                </a:cubicBezTo>
                <a:cubicBezTo>
                  <a:pt x="0" y="440"/>
                  <a:pt x="66" y="591"/>
                  <a:pt x="175" y="611"/>
                </a:cubicBezTo>
                <a:cubicBezTo>
                  <a:pt x="183" y="612"/>
                  <a:pt x="191" y="613"/>
                  <a:pt x="199" y="613"/>
                </a:cubicBezTo>
                <a:cubicBezTo>
                  <a:pt x="300" y="613"/>
                  <a:pt x="398" y="498"/>
                  <a:pt x="427" y="343"/>
                </a:cubicBezTo>
                <a:cubicBezTo>
                  <a:pt x="458" y="172"/>
                  <a:pt x="392" y="22"/>
                  <a:pt x="279" y="2"/>
                </a:cubicBezTo>
                <a:cubicBezTo>
                  <a:pt x="272" y="1"/>
                  <a:pt x="264" y="0"/>
                  <a:pt x="256"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a:off x="3136839" y="2008074"/>
            <a:ext cx="17205" cy="23116"/>
          </a:xfrm>
          <a:custGeom>
            <a:avLst/>
            <a:gdLst/>
            <a:ahLst/>
            <a:cxnLst/>
            <a:rect l="l" t="t" r="r" b="b"/>
            <a:pathLst>
              <a:path w="457" h="614" extrusionOk="0">
                <a:moveTo>
                  <a:pt x="260" y="0"/>
                </a:moveTo>
                <a:cubicBezTo>
                  <a:pt x="155" y="0"/>
                  <a:pt x="56" y="115"/>
                  <a:pt x="31" y="274"/>
                </a:cubicBezTo>
                <a:cubicBezTo>
                  <a:pt x="0" y="440"/>
                  <a:pt x="66" y="592"/>
                  <a:pt x="174" y="612"/>
                </a:cubicBezTo>
                <a:cubicBezTo>
                  <a:pt x="182" y="613"/>
                  <a:pt x="190" y="613"/>
                  <a:pt x="197" y="613"/>
                </a:cubicBezTo>
                <a:cubicBezTo>
                  <a:pt x="302" y="613"/>
                  <a:pt x="401" y="499"/>
                  <a:pt x="426" y="344"/>
                </a:cubicBezTo>
                <a:cubicBezTo>
                  <a:pt x="457" y="173"/>
                  <a:pt x="392" y="22"/>
                  <a:pt x="283" y="2"/>
                </a:cubicBezTo>
                <a:cubicBezTo>
                  <a:pt x="275" y="1"/>
                  <a:pt x="268" y="0"/>
                  <a:pt x="260"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3134768" y="2001862"/>
            <a:ext cx="14494" cy="8659"/>
          </a:xfrm>
          <a:custGeom>
            <a:avLst/>
            <a:gdLst/>
            <a:ahLst/>
            <a:cxnLst/>
            <a:rect l="l" t="t" r="r" b="b"/>
            <a:pathLst>
              <a:path w="385" h="230" extrusionOk="0">
                <a:moveTo>
                  <a:pt x="0" y="1"/>
                </a:moveTo>
                <a:cubicBezTo>
                  <a:pt x="0" y="1"/>
                  <a:pt x="100" y="230"/>
                  <a:pt x="262" y="230"/>
                </a:cubicBezTo>
                <a:cubicBezTo>
                  <a:pt x="299" y="230"/>
                  <a:pt x="341" y="217"/>
                  <a:pt x="385" y="187"/>
                </a:cubicBezTo>
                <a:lnTo>
                  <a:pt x="0" y="1"/>
                </a:ln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8"/>
          <p:cNvSpPr/>
          <p:nvPr/>
        </p:nvSpPr>
        <p:spPr>
          <a:xfrm>
            <a:off x="3140340" y="2035143"/>
            <a:ext cx="29666" cy="44612"/>
          </a:xfrm>
          <a:custGeom>
            <a:avLst/>
            <a:gdLst/>
            <a:ahLst/>
            <a:cxnLst/>
            <a:rect l="l" t="t" r="r" b="b"/>
            <a:pathLst>
              <a:path w="788" h="1185" extrusionOk="0">
                <a:moveTo>
                  <a:pt x="787" y="0"/>
                </a:moveTo>
                <a:cubicBezTo>
                  <a:pt x="787" y="1"/>
                  <a:pt x="372" y="671"/>
                  <a:pt x="0" y="966"/>
                </a:cubicBezTo>
                <a:cubicBezTo>
                  <a:pt x="146" y="1165"/>
                  <a:pt x="429" y="1184"/>
                  <a:pt x="536" y="1184"/>
                </a:cubicBezTo>
                <a:cubicBezTo>
                  <a:pt x="562" y="1184"/>
                  <a:pt x="578" y="1183"/>
                  <a:pt x="578" y="1183"/>
                </a:cubicBezTo>
                <a:lnTo>
                  <a:pt x="787" y="0"/>
                </a:lnTo>
                <a:close/>
              </a:path>
            </a:pathLst>
          </a:custGeom>
          <a:solidFill>
            <a:srgbClr val="FF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a:off x="3178251" y="2091840"/>
            <a:ext cx="50109" cy="17619"/>
          </a:xfrm>
          <a:custGeom>
            <a:avLst/>
            <a:gdLst/>
            <a:ahLst/>
            <a:cxnLst/>
            <a:rect l="l" t="t" r="r" b="b"/>
            <a:pathLst>
              <a:path w="1331" h="468" extrusionOk="0">
                <a:moveTo>
                  <a:pt x="1272" y="0"/>
                </a:moveTo>
                <a:cubicBezTo>
                  <a:pt x="1260" y="0"/>
                  <a:pt x="1247" y="5"/>
                  <a:pt x="1237" y="15"/>
                </a:cubicBezTo>
                <a:cubicBezTo>
                  <a:pt x="1234" y="21"/>
                  <a:pt x="902" y="368"/>
                  <a:pt x="327" y="368"/>
                </a:cubicBezTo>
                <a:cubicBezTo>
                  <a:pt x="244" y="368"/>
                  <a:pt x="156" y="361"/>
                  <a:pt x="63" y="344"/>
                </a:cubicBezTo>
                <a:cubicBezTo>
                  <a:pt x="61" y="344"/>
                  <a:pt x="59" y="344"/>
                  <a:pt x="56" y="344"/>
                </a:cubicBezTo>
                <a:cubicBezTo>
                  <a:pt x="32" y="344"/>
                  <a:pt x="8" y="362"/>
                  <a:pt x="5" y="387"/>
                </a:cubicBezTo>
                <a:cubicBezTo>
                  <a:pt x="1" y="414"/>
                  <a:pt x="17" y="441"/>
                  <a:pt x="44" y="445"/>
                </a:cubicBezTo>
                <a:cubicBezTo>
                  <a:pt x="144" y="461"/>
                  <a:pt x="241" y="468"/>
                  <a:pt x="330" y="468"/>
                </a:cubicBezTo>
                <a:cubicBezTo>
                  <a:pt x="943" y="468"/>
                  <a:pt x="1296" y="103"/>
                  <a:pt x="1311" y="85"/>
                </a:cubicBezTo>
                <a:cubicBezTo>
                  <a:pt x="1330" y="65"/>
                  <a:pt x="1330" y="33"/>
                  <a:pt x="1307" y="15"/>
                </a:cubicBezTo>
                <a:cubicBezTo>
                  <a:pt x="1297" y="5"/>
                  <a:pt x="1285" y="0"/>
                  <a:pt x="1272"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3298497" y="2045383"/>
            <a:ext cx="72735" cy="67841"/>
          </a:xfrm>
          <a:custGeom>
            <a:avLst/>
            <a:gdLst/>
            <a:ahLst/>
            <a:cxnLst/>
            <a:rect l="l" t="t" r="r" b="b"/>
            <a:pathLst>
              <a:path w="1932" h="1802" extrusionOk="0">
                <a:moveTo>
                  <a:pt x="1138" y="0"/>
                </a:moveTo>
                <a:cubicBezTo>
                  <a:pt x="664" y="0"/>
                  <a:pt x="268" y="547"/>
                  <a:pt x="137" y="958"/>
                </a:cubicBezTo>
                <a:cubicBezTo>
                  <a:pt x="1" y="1386"/>
                  <a:pt x="178" y="1802"/>
                  <a:pt x="580" y="1802"/>
                </a:cubicBezTo>
                <a:cubicBezTo>
                  <a:pt x="633" y="1802"/>
                  <a:pt x="690" y="1795"/>
                  <a:pt x="750" y="1779"/>
                </a:cubicBezTo>
                <a:cubicBezTo>
                  <a:pt x="1094" y="1691"/>
                  <a:pt x="1467" y="1450"/>
                  <a:pt x="1684" y="1074"/>
                </a:cubicBezTo>
                <a:cubicBezTo>
                  <a:pt x="1932" y="639"/>
                  <a:pt x="1746" y="89"/>
                  <a:pt x="1234" y="8"/>
                </a:cubicBezTo>
                <a:cubicBezTo>
                  <a:pt x="1202" y="3"/>
                  <a:pt x="1170" y="0"/>
                  <a:pt x="1138" y="0"/>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p:nvPr/>
        </p:nvSpPr>
        <p:spPr>
          <a:xfrm>
            <a:off x="3222638" y="1985636"/>
            <a:ext cx="32716" cy="26391"/>
          </a:xfrm>
          <a:custGeom>
            <a:avLst/>
            <a:gdLst/>
            <a:ahLst/>
            <a:cxnLst/>
            <a:rect l="l" t="t" r="r" b="b"/>
            <a:pathLst>
              <a:path w="869" h="701" extrusionOk="0">
                <a:moveTo>
                  <a:pt x="103" y="1"/>
                </a:moveTo>
                <a:cubicBezTo>
                  <a:pt x="54" y="1"/>
                  <a:pt x="12" y="41"/>
                  <a:pt x="8" y="91"/>
                </a:cubicBezTo>
                <a:cubicBezTo>
                  <a:pt x="1" y="145"/>
                  <a:pt x="39" y="195"/>
                  <a:pt x="94" y="199"/>
                </a:cubicBezTo>
                <a:cubicBezTo>
                  <a:pt x="98" y="199"/>
                  <a:pt x="466" y="245"/>
                  <a:pt x="663" y="645"/>
                </a:cubicBezTo>
                <a:cubicBezTo>
                  <a:pt x="679" y="673"/>
                  <a:pt x="699" y="687"/>
                  <a:pt x="726" y="696"/>
                </a:cubicBezTo>
                <a:cubicBezTo>
                  <a:pt x="736" y="699"/>
                  <a:pt x="747" y="701"/>
                  <a:pt x="758" y="701"/>
                </a:cubicBezTo>
                <a:cubicBezTo>
                  <a:pt x="772" y="701"/>
                  <a:pt x="786" y="698"/>
                  <a:pt x="799" y="691"/>
                </a:cubicBezTo>
                <a:cubicBezTo>
                  <a:pt x="849" y="664"/>
                  <a:pt x="869" y="606"/>
                  <a:pt x="846" y="556"/>
                </a:cubicBezTo>
                <a:cubicBezTo>
                  <a:pt x="597" y="59"/>
                  <a:pt x="137" y="5"/>
                  <a:pt x="117" y="2"/>
                </a:cubicBezTo>
                <a:cubicBezTo>
                  <a:pt x="112" y="1"/>
                  <a:pt x="108" y="1"/>
                  <a:pt x="103"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8"/>
          <p:cNvSpPr/>
          <p:nvPr/>
        </p:nvSpPr>
        <p:spPr>
          <a:xfrm>
            <a:off x="3122796" y="1963725"/>
            <a:ext cx="37120" cy="18636"/>
          </a:xfrm>
          <a:custGeom>
            <a:avLst/>
            <a:gdLst/>
            <a:ahLst/>
            <a:cxnLst/>
            <a:rect l="l" t="t" r="r" b="b"/>
            <a:pathLst>
              <a:path w="986" h="495" extrusionOk="0">
                <a:moveTo>
                  <a:pt x="772" y="0"/>
                </a:moveTo>
                <a:cubicBezTo>
                  <a:pt x="608" y="0"/>
                  <a:pt x="305" y="45"/>
                  <a:pt x="35" y="328"/>
                </a:cubicBezTo>
                <a:cubicBezTo>
                  <a:pt x="1" y="366"/>
                  <a:pt x="1" y="428"/>
                  <a:pt x="39" y="467"/>
                </a:cubicBezTo>
                <a:cubicBezTo>
                  <a:pt x="59" y="487"/>
                  <a:pt x="86" y="494"/>
                  <a:pt x="109" y="494"/>
                </a:cubicBezTo>
                <a:cubicBezTo>
                  <a:pt x="137" y="494"/>
                  <a:pt x="164" y="487"/>
                  <a:pt x="183" y="464"/>
                </a:cubicBezTo>
                <a:cubicBezTo>
                  <a:pt x="405" y="230"/>
                  <a:pt x="654" y="199"/>
                  <a:pt x="779" y="199"/>
                </a:cubicBezTo>
                <a:cubicBezTo>
                  <a:pt x="824" y="199"/>
                  <a:pt x="853" y="203"/>
                  <a:pt x="858" y="203"/>
                </a:cubicBezTo>
                <a:cubicBezTo>
                  <a:pt x="865" y="205"/>
                  <a:pt x="872" y="205"/>
                  <a:pt x="879" y="205"/>
                </a:cubicBezTo>
                <a:cubicBezTo>
                  <a:pt x="925" y="205"/>
                  <a:pt x="964" y="173"/>
                  <a:pt x="974" y="126"/>
                </a:cubicBezTo>
                <a:cubicBezTo>
                  <a:pt x="985" y="72"/>
                  <a:pt x="946" y="17"/>
                  <a:pt x="892" y="10"/>
                </a:cubicBezTo>
                <a:cubicBezTo>
                  <a:pt x="886" y="8"/>
                  <a:pt x="842" y="0"/>
                  <a:pt x="772"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a:off x="3492947" y="4537421"/>
            <a:ext cx="42504" cy="18748"/>
          </a:xfrm>
          <a:custGeom>
            <a:avLst/>
            <a:gdLst/>
            <a:ahLst/>
            <a:cxnLst/>
            <a:rect l="l" t="t" r="r" b="b"/>
            <a:pathLst>
              <a:path w="1129" h="498" extrusionOk="0">
                <a:moveTo>
                  <a:pt x="333" y="100"/>
                </a:moveTo>
                <a:cubicBezTo>
                  <a:pt x="506" y="100"/>
                  <a:pt x="748" y="149"/>
                  <a:pt x="943" y="202"/>
                </a:cubicBezTo>
                <a:cubicBezTo>
                  <a:pt x="695" y="330"/>
                  <a:pt x="483" y="398"/>
                  <a:pt x="337" y="398"/>
                </a:cubicBezTo>
                <a:cubicBezTo>
                  <a:pt x="286" y="398"/>
                  <a:pt x="243" y="390"/>
                  <a:pt x="210" y="373"/>
                </a:cubicBezTo>
                <a:cubicBezTo>
                  <a:pt x="156" y="346"/>
                  <a:pt x="125" y="295"/>
                  <a:pt x="113" y="218"/>
                </a:cubicBezTo>
                <a:cubicBezTo>
                  <a:pt x="109" y="175"/>
                  <a:pt x="121" y="156"/>
                  <a:pt x="136" y="145"/>
                </a:cubicBezTo>
                <a:cubicBezTo>
                  <a:pt x="173" y="113"/>
                  <a:pt x="244" y="100"/>
                  <a:pt x="333" y="100"/>
                </a:cubicBezTo>
                <a:close/>
                <a:moveTo>
                  <a:pt x="339" y="0"/>
                </a:moveTo>
                <a:cubicBezTo>
                  <a:pt x="225" y="0"/>
                  <a:pt x="127" y="18"/>
                  <a:pt x="70" y="66"/>
                </a:cubicBezTo>
                <a:cubicBezTo>
                  <a:pt x="39" y="94"/>
                  <a:pt x="0" y="148"/>
                  <a:pt x="12" y="229"/>
                </a:cubicBezTo>
                <a:cubicBezTo>
                  <a:pt x="28" y="331"/>
                  <a:pt x="70" y="404"/>
                  <a:pt x="140" y="447"/>
                </a:cubicBezTo>
                <a:cubicBezTo>
                  <a:pt x="148" y="454"/>
                  <a:pt x="159" y="458"/>
                  <a:pt x="168" y="462"/>
                </a:cubicBezTo>
                <a:cubicBezTo>
                  <a:pt x="217" y="487"/>
                  <a:pt x="276" y="498"/>
                  <a:pt x="339" y="498"/>
                </a:cubicBezTo>
                <a:cubicBezTo>
                  <a:pt x="584" y="498"/>
                  <a:pt x="905" y="340"/>
                  <a:pt x="1102" y="229"/>
                </a:cubicBezTo>
                <a:cubicBezTo>
                  <a:pt x="1117" y="222"/>
                  <a:pt x="1129" y="202"/>
                  <a:pt x="1125" y="183"/>
                </a:cubicBezTo>
                <a:cubicBezTo>
                  <a:pt x="1125" y="164"/>
                  <a:pt x="1109" y="145"/>
                  <a:pt x="1090" y="141"/>
                </a:cubicBezTo>
                <a:cubicBezTo>
                  <a:pt x="1031" y="121"/>
                  <a:pt x="633" y="0"/>
                  <a:pt x="339"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3504919" y="4514983"/>
            <a:ext cx="30532" cy="31436"/>
          </a:xfrm>
          <a:custGeom>
            <a:avLst/>
            <a:gdLst/>
            <a:ahLst/>
            <a:cxnLst/>
            <a:rect l="l" t="t" r="r" b="b"/>
            <a:pathLst>
              <a:path w="811" h="835" extrusionOk="0">
                <a:moveTo>
                  <a:pt x="234" y="102"/>
                </a:moveTo>
                <a:cubicBezTo>
                  <a:pt x="258" y="102"/>
                  <a:pt x="282" y="108"/>
                  <a:pt x="307" y="120"/>
                </a:cubicBezTo>
                <a:cubicBezTo>
                  <a:pt x="319" y="124"/>
                  <a:pt x="326" y="127"/>
                  <a:pt x="334" y="136"/>
                </a:cubicBezTo>
                <a:cubicBezTo>
                  <a:pt x="489" y="233"/>
                  <a:pt x="617" y="523"/>
                  <a:pt x="679" y="705"/>
                </a:cubicBezTo>
                <a:cubicBezTo>
                  <a:pt x="442" y="605"/>
                  <a:pt x="117" y="345"/>
                  <a:pt x="106" y="193"/>
                </a:cubicBezTo>
                <a:cubicBezTo>
                  <a:pt x="101" y="170"/>
                  <a:pt x="109" y="140"/>
                  <a:pt x="167" y="116"/>
                </a:cubicBezTo>
                <a:cubicBezTo>
                  <a:pt x="189" y="107"/>
                  <a:pt x="211" y="102"/>
                  <a:pt x="234" y="102"/>
                </a:cubicBezTo>
                <a:close/>
                <a:moveTo>
                  <a:pt x="236" y="1"/>
                </a:moveTo>
                <a:cubicBezTo>
                  <a:pt x="200" y="1"/>
                  <a:pt x="165" y="8"/>
                  <a:pt x="129" y="23"/>
                </a:cubicBezTo>
                <a:cubicBezTo>
                  <a:pt x="13" y="73"/>
                  <a:pt x="0" y="159"/>
                  <a:pt x="4" y="206"/>
                </a:cubicBezTo>
                <a:cubicBezTo>
                  <a:pt x="20" y="356"/>
                  <a:pt x="222" y="546"/>
                  <a:pt x="427" y="678"/>
                </a:cubicBezTo>
                <a:cubicBezTo>
                  <a:pt x="543" y="755"/>
                  <a:pt x="664" y="814"/>
                  <a:pt x="745" y="834"/>
                </a:cubicBezTo>
                <a:cubicBezTo>
                  <a:pt x="748" y="834"/>
                  <a:pt x="752" y="835"/>
                  <a:pt x="755" y="835"/>
                </a:cubicBezTo>
                <a:cubicBezTo>
                  <a:pt x="771" y="835"/>
                  <a:pt x="786" y="828"/>
                  <a:pt x="795" y="818"/>
                </a:cubicBezTo>
                <a:cubicBezTo>
                  <a:pt x="807" y="807"/>
                  <a:pt x="811" y="787"/>
                  <a:pt x="807" y="771"/>
                </a:cubicBezTo>
                <a:cubicBezTo>
                  <a:pt x="799" y="744"/>
                  <a:pt x="625" y="159"/>
                  <a:pt x="349" y="27"/>
                </a:cubicBezTo>
                <a:cubicBezTo>
                  <a:pt x="312" y="9"/>
                  <a:pt x="274" y="1"/>
                  <a:pt x="23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a:off x="3077845" y="4559332"/>
            <a:ext cx="49657" cy="20179"/>
          </a:xfrm>
          <a:custGeom>
            <a:avLst/>
            <a:gdLst/>
            <a:ahLst/>
            <a:cxnLst/>
            <a:rect l="l" t="t" r="r" b="b"/>
            <a:pathLst>
              <a:path w="1319" h="536" extrusionOk="0">
                <a:moveTo>
                  <a:pt x="238" y="98"/>
                </a:moveTo>
                <a:cubicBezTo>
                  <a:pt x="435" y="98"/>
                  <a:pt x="823" y="248"/>
                  <a:pt x="1109" y="388"/>
                </a:cubicBezTo>
                <a:cubicBezTo>
                  <a:pt x="923" y="419"/>
                  <a:pt x="755" y="435"/>
                  <a:pt x="613" y="435"/>
                </a:cubicBezTo>
                <a:cubicBezTo>
                  <a:pt x="400" y="435"/>
                  <a:pt x="244" y="400"/>
                  <a:pt x="168" y="330"/>
                </a:cubicBezTo>
                <a:cubicBezTo>
                  <a:pt x="121" y="291"/>
                  <a:pt x="102" y="237"/>
                  <a:pt x="109" y="171"/>
                </a:cubicBezTo>
                <a:cubicBezTo>
                  <a:pt x="113" y="144"/>
                  <a:pt x="121" y="128"/>
                  <a:pt x="140" y="117"/>
                </a:cubicBezTo>
                <a:cubicBezTo>
                  <a:pt x="163" y="105"/>
                  <a:pt x="198" y="98"/>
                  <a:pt x="238" y="98"/>
                </a:cubicBezTo>
                <a:close/>
                <a:moveTo>
                  <a:pt x="232" y="0"/>
                </a:moveTo>
                <a:cubicBezTo>
                  <a:pt x="177" y="0"/>
                  <a:pt x="129" y="8"/>
                  <a:pt x="93" y="28"/>
                </a:cubicBezTo>
                <a:cubicBezTo>
                  <a:pt x="43" y="55"/>
                  <a:pt x="16" y="101"/>
                  <a:pt x="9" y="164"/>
                </a:cubicBezTo>
                <a:cubicBezTo>
                  <a:pt x="0" y="260"/>
                  <a:pt x="32" y="341"/>
                  <a:pt x="102" y="404"/>
                </a:cubicBezTo>
                <a:cubicBezTo>
                  <a:pt x="210" y="504"/>
                  <a:pt x="404" y="536"/>
                  <a:pt x="613" y="536"/>
                </a:cubicBezTo>
                <a:cubicBezTo>
                  <a:pt x="846" y="536"/>
                  <a:pt x="1098" y="497"/>
                  <a:pt x="1276" y="458"/>
                </a:cubicBezTo>
                <a:cubicBezTo>
                  <a:pt x="1299" y="454"/>
                  <a:pt x="1315" y="438"/>
                  <a:pt x="1319" y="420"/>
                </a:cubicBezTo>
                <a:cubicBezTo>
                  <a:pt x="1319" y="396"/>
                  <a:pt x="1311" y="377"/>
                  <a:pt x="1292" y="365"/>
                </a:cubicBezTo>
                <a:cubicBezTo>
                  <a:pt x="1208" y="325"/>
                  <a:pt x="573" y="0"/>
                  <a:pt x="23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a:off x="3096556" y="4540584"/>
            <a:ext cx="30946" cy="36142"/>
          </a:xfrm>
          <a:custGeom>
            <a:avLst/>
            <a:gdLst/>
            <a:ahLst/>
            <a:cxnLst/>
            <a:rect l="l" t="t" r="r" b="b"/>
            <a:pathLst>
              <a:path w="822" h="960" extrusionOk="0">
                <a:moveTo>
                  <a:pt x="267" y="103"/>
                </a:moveTo>
                <a:cubicBezTo>
                  <a:pt x="329" y="103"/>
                  <a:pt x="387" y="122"/>
                  <a:pt x="442" y="165"/>
                </a:cubicBezTo>
                <a:cubicBezTo>
                  <a:pt x="616" y="313"/>
                  <a:pt x="686" y="653"/>
                  <a:pt x="709" y="820"/>
                </a:cubicBezTo>
                <a:cubicBezTo>
                  <a:pt x="453" y="665"/>
                  <a:pt x="116" y="304"/>
                  <a:pt x="140" y="161"/>
                </a:cubicBezTo>
                <a:cubicBezTo>
                  <a:pt x="140" y="150"/>
                  <a:pt x="147" y="111"/>
                  <a:pt x="236" y="103"/>
                </a:cubicBezTo>
                <a:close/>
                <a:moveTo>
                  <a:pt x="261" y="1"/>
                </a:moveTo>
                <a:cubicBezTo>
                  <a:pt x="250" y="1"/>
                  <a:pt x="240" y="1"/>
                  <a:pt x="229" y="2"/>
                </a:cubicBezTo>
                <a:cubicBezTo>
                  <a:pt x="89" y="18"/>
                  <a:pt x="47" y="88"/>
                  <a:pt x="38" y="145"/>
                </a:cubicBezTo>
                <a:cubicBezTo>
                  <a:pt x="0" y="386"/>
                  <a:pt x="500" y="839"/>
                  <a:pt x="752" y="956"/>
                </a:cubicBezTo>
                <a:cubicBezTo>
                  <a:pt x="756" y="956"/>
                  <a:pt x="764" y="959"/>
                  <a:pt x="771" y="959"/>
                </a:cubicBezTo>
                <a:cubicBezTo>
                  <a:pt x="779" y="959"/>
                  <a:pt x="791" y="956"/>
                  <a:pt x="798" y="948"/>
                </a:cubicBezTo>
                <a:cubicBezTo>
                  <a:pt x="814" y="941"/>
                  <a:pt x="822" y="921"/>
                  <a:pt x="822" y="905"/>
                </a:cubicBezTo>
                <a:cubicBezTo>
                  <a:pt x="818" y="882"/>
                  <a:pt x="771" y="313"/>
                  <a:pt x="503" y="91"/>
                </a:cubicBezTo>
                <a:cubicBezTo>
                  <a:pt x="431" y="29"/>
                  <a:pt x="349" y="1"/>
                  <a:pt x="26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3063389" y="2761589"/>
            <a:ext cx="347712" cy="35953"/>
          </a:xfrm>
          <a:custGeom>
            <a:avLst/>
            <a:gdLst/>
            <a:ahLst/>
            <a:cxnLst/>
            <a:rect l="l" t="t" r="r" b="b"/>
            <a:pathLst>
              <a:path w="9236" h="955" extrusionOk="0">
                <a:moveTo>
                  <a:pt x="152" y="0"/>
                </a:moveTo>
                <a:cubicBezTo>
                  <a:pt x="67" y="0"/>
                  <a:pt x="1" y="43"/>
                  <a:pt x="5" y="97"/>
                </a:cubicBezTo>
                <a:lnTo>
                  <a:pt x="82" y="865"/>
                </a:lnTo>
                <a:cubicBezTo>
                  <a:pt x="90" y="915"/>
                  <a:pt x="152" y="954"/>
                  <a:pt x="230" y="954"/>
                </a:cubicBezTo>
                <a:lnTo>
                  <a:pt x="9069" y="954"/>
                </a:lnTo>
                <a:cubicBezTo>
                  <a:pt x="9166" y="954"/>
                  <a:pt x="9236" y="892"/>
                  <a:pt x="9209" y="834"/>
                </a:cubicBezTo>
                <a:lnTo>
                  <a:pt x="8987" y="62"/>
                </a:lnTo>
                <a:cubicBezTo>
                  <a:pt x="8968" y="27"/>
                  <a:pt x="8914" y="0"/>
                  <a:pt x="8848"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3350187" y="2758953"/>
            <a:ext cx="19464" cy="41638"/>
          </a:xfrm>
          <a:custGeom>
            <a:avLst/>
            <a:gdLst/>
            <a:ahLst/>
            <a:cxnLst/>
            <a:rect l="l" t="t" r="r" b="b"/>
            <a:pathLst>
              <a:path w="517" h="1106" extrusionOk="0">
                <a:moveTo>
                  <a:pt x="82" y="1"/>
                </a:moveTo>
                <a:cubicBezTo>
                  <a:pt x="36" y="1"/>
                  <a:pt x="1" y="24"/>
                  <a:pt x="1" y="55"/>
                </a:cubicBezTo>
                <a:lnTo>
                  <a:pt x="113" y="1055"/>
                </a:lnTo>
                <a:cubicBezTo>
                  <a:pt x="113" y="1082"/>
                  <a:pt x="156" y="1105"/>
                  <a:pt x="202" y="1105"/>
                </a:cubicBezTo>
                <a:lnTo>
                  <a:pt x="435" y="1105"/>
                </a:lnTo>
                <a:cubicBezTo>
                  <a:pt x="482" y="1105"/>
                  <a:pt x="517" y="1082"/>
                  <a:pt x="512" y="1055"/>
                </a:cubicBezTo>
                <a:lnTo>
                  <a:pt x="404" y="55"/>
                </a:lnTo>
                <a:cubicBezTo>
                  <a:pt x="401" y="24"/>
                  <a:pt x="362" y="1"/>
                  <a:pt x="31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3089064" y="2758953"/>
            <a:ext cx="19464" cy="41638"/>
          </a:xfrm>
          <a:custGeom>
            <a:avLst/>
            <a:gdLst/>
            <a:ahLst/>
            <a:cxnLst/>
            <a:rect l="l" t="t" r="r" b="b"/>
            <a:pathLst>
              <a:path w="517" h="1106" extrusionOk="0">
                <a:moveTo>
                  <a:pt x="83" y="1"/>
                </a:moveTo>
                <a:cubicBezTo>
                  <a:pt x="36" y="1"/>
                  <a:pt x="1" y="24"/>
                  <a:pt x="5" y="55"/>
                </a:cubicBezTo>
                <a:lnTo>
                  <a:pt x="113" y="1055"/>
                </a:lnTo>
                <a:cubicBezTo>
                  <a:pt x="117" y="1082"/>
                  <a:pt x="156" y="1105"/>
                  <a:pt x="203" y="1105"/>
                </a:cubicBezTo>
                <a:lnTo>
                  <a:pt x="435" y="1105"/>
                </a:lnTo>
                <a:cubicBezTo>
                  <a:pt x="482" y="1105"/>
                  <a:pt x="516" y="1082"/>
                  <a:pt x="513" y="1055"/>
                </a:cubicBezTo>
                <a:lnTo>
                  <a:pt x="405" y="55"/>
                </a:lnTo>
                <a:cubicBezTo>
                  <a:pt x="400" y="24"/>
                  <a:pt x="362" y="1"/>
                  <a:pt x="31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3219551" y="2758953"/>
            <a:ext cx="19652" cy="41638"/>
          </a:xfrm>
          <a:custGeom>
            <a:avLst/>
            <a:gdLst/>
            <a:ahLst/>
            <a:cxnLst/>
            <a:rect l="l" t="t" r="r" b="b"/>
            <a:pathLst>
              <a:path w="522" h="1106" extrusionOk="0">
                <a:moveTo>
                  <a:pt x="83" y="1"/>
                </a:moveTo>
                <a:cubicBezTo>
                  <a:pt x="36" y="1"/>
                  <a:pt x="1" y="24"/>
                  <a:pt x="5" y="55"/>
                </a:cubicBezTo>
                <a:lnTo>
                  <a:pt x="113" y="1055"/>
                </a:lnTo>
                <a:cubicBezTo>
                  <a:pt x="117" y="1082"/>
                  <a:pt x="156" y="1105"/>
                  <a:pt x="203" y="1105"/>
                </a:cubicBezTo>
                <a:lnTo>
                  <a:pt x="435" y="1105"/>
                </a:lnTo>
                <a:cubicBezTo>
                  <a:pt x="482" y="1105"/>
                  <a:pt x="521" y="1082"/>
                  <a:pt x="516" y="1055"/>
                </a:cubicBezTo>
                <a:lnTo>
                  <a:pt x="408" y="55"/>
                </a:lnTo>
                <a:cubicBezTo>
                  <a:pt x="405" y="24"/>
                  <a:pt x="362" y="1"/>
                  <a:pt x="31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3206299" y="2014437"/>
            <a:ext cx="14494" cy="8659"/>
          </a:xfrm>
          <a:custGeom>
            <a:avLst/>
            <a:gdLst/>
            <a:ahLst/>
            <a:cxnLst/>
            <a:rect l="l" t="t" r="r" b="b"/>
            <a:pathLst>
              <a:path w="385" h="230" extrusionOk="0">
                <a:moveTo>
                  <a:pt x="0" y="1"/>
                </a:moveTo>
                <a:cubicBezTo>
                  <a:pt x="0" y="1"/>
                  <a:pt x="100" y="230"/>
                  <a:pt x="262" y="230"/>
                </a:cubicBezTo>
                <a:cubicBezTo>
                  <a:pt x="299" y="230"/>
                  <a:pt x="341" y="217"/>
                  <a:pt x="385" y="187"/>
                </a:cubicBezTo>
                <a:lnTo>
                  <a:pt x="0" y="1"/>
                </a:ln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2974503" y="2273338"/>
            <a:ext cx="616854" cy="1817057"/>
          </a:xfrm>
          <a:custGeom>
            <a:avLst/>
            <a:gdLst/>
            <a:ahLst/>
            <a:cxnLst/>
            <a:rect l="l" t="t" r="r" b="b"/>
            <a:pathLst>
              <a:path w="16385" h="48265" extrusionOk="0">
                <a:moveTo>
                  <a:pt x="5254" y="1"/>
                </a:moveTo>
                <a:cubicBezTo>
                  <a:pt x="4246" y="67"/>
                  <a:pt x="1893" y="233"/>
                  <a:pt x="1373" y="675"/>
                </a:cubicBezTo>
                <a:cubicBezTo>
                  <a:pt x="850" y="1117"/>
                  <a:pt x="668" y="9879"/>
                  <a:pt x="1098" y="12969"/>
                </a:cubicBezTo>
                <a:cubicBezTo>
                  <a:pt x="1524" y="16055"/>
                  <a:pt x="0" y="43124"/>
                  <a:pt x="718" y="48265"/>
                </a:cubicBezTo>
                <a:cubicBezTo>
                  <a:pt x="4344" y="48001"/>
                  <a:pt x="6190" y="47952"/>
                  <a:pt x="7066" y="47952"/>
                </a:cubicBezTo>
                <a:cubicBezTo>
                  <a:pt x="7595" y="47952"/>
                  <a:pt x="7770" y="47970"/>
                  <a:pt x="7770" y="47970"/>
                </a:cubicBezTo>
                <a:lnTo>
                  <a:pt x="7987" y="46411"/>
                </a:lnTo>
                <a:lnTo>
                  <a:pt x="8612" y="48013"/>
                </a:lnTo>
                <a:cubicBezTo>
                  <a:pt x="8612" y="48013"/>
                  <a:pt x="11654" y="47745"/>
                  <a:pt x="13995" y="47745"/>
                </a:cubicBezTo>
                <a:cubicBezTo>
                  <a:pt x="15046" y="47745"/>
                  <a:pt x="15955" y="47799"/>
                  <a:pt x="16385" y="47955"/>
                </a:cubicBezTo>
                <a:lnTo>
                  <a:pt x="16385" y="47955"/>
                </a:lnTo>
                <a:cubicBezTo>
                  <a:pt x="16342" y="42899"/>
                  <a:pt x="13957" y="18207"/>
                  <a:pt x="12058" y="13147"/>
                </a:cubicBezTo>
                <a:cubicBezTo>
                  <a:pt x="12694" y="6828"/>
                  <a:pt x="13535" y="927"/>
                  <a:pt x="13112" y="466"/>
                </a:cubicBezTo>
                <a:cubicBezTo>
                  <a:pt x="12694" y="1"/>
                  <a:pt x="9174" y="1"/>
                  <a:pt x="9174" y="1"/>
                </a:cubicBezTo>
                <a:cubicBezTo>
                  <a:pt x="9174" y="1"/>
                  <a:pt x="8216" y="1129"/>
                  <a:pt x="6739" y="1172"/>
                </a:cubicBezTo>
                <a:cubicBezTo>
                  <a:pt x="6714" y="1173"/>
                  <a:pt x="6689" y="1173"/>
                  <a:pt x="6665" y="1173"/>
                </a:cubicBezTo>
                <a:cubicBezTo>
                  <a:pt x="5265" y="1173"/>
                  <a:pt x="5254" y="1"/>
                  <a:pt x="5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3428457" y="2759518"/>
            <a:ext cx="1054" cy="8810"/>
          </a:xfrm>
          <a:custGeom>
            <a:avLst/>
            <a:gdLst/>
            <a:ahLst/>
            <a:cxnLst/>
            <a:rect l="l" t="t" r="r" b="b"/>
            <a:pathLst>
              <a:path w="28" h="234" extrusionOk="0">
                <a:moveTo>
                  <a:pt x="27" y="1"/>
                </a:moveTo>
                <a:cubicBezTo>
                  <a:pt x="20" y="79"/>
                  <a:pt x="11" y="156"/>
                  <a:pt x="0" y="233"/>
                </a:cubicBezTo>
                <a:lnTo>
                  <a:pt x="0" y="233"/>
                </a:lnTo>
                <a:cubicBezTo>
                  <a:pt x="11" y="156"/>
                  <a:pt x="20" y="79"/>
                  <a:pt x="27" y="1"/>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3283062" y="2727706"/>
            <a:ext cx="146562" cy="45742"/>
          </a:xfrm>
          <a:custGeom>
            <a:avLst/>
            <a:gdLst/>
            <a:ahLst/>
            <a:cxnLst/>
            <a:rect l="l" t="t" r="r" b="b"/>
            <a:pathLst>
              <a:path w="3893" h="1215" extrusionOk="0">
                <a:moveTo>
                  <a:pt x="1" y="1"/>
                </a:moveTo>
                <a:lnTo>
                  <a:pt x="1" y="1"/>
                </a:lnTo>
                <a:cubicBezTo>
                  <a:pt x="16" y="269"/>
                  <a:pt x="58" y="734"/>
                  <a:pt x="183" y="1047"/>
                </a:cubicBezTo>
                <a:cubicBezTo>
                  <a:pt x="431" y="1129"/>
                  <a:pt x="885" y="1176"/>
                  <a:pt x="1396" y="1199"/>
                </a:cubicBezTo>
                <a:cubicBezTo>
                  <a:pt x="1315" y="1020"/>
                  <a:pt x="1280" y="908"/>
                  <a:pt x="1280" y="904"/>
                </a:cubicBezTo>
                <a:cubicBezTo>
                  <a:pt x="1264" y="865"/>
                  <a:pt x="1288" y="827"/>
                  <a:pt x="1327" y="815"/>
                </a:cubicBezTo>
                <a:cubicBezTo>
                  <a:pt x="1334" y="811"/>
                  <a:pt x="1342" y="811"/>
                  <a:pt x="1346" y="811"/>
                </a:cubicBezTo>
                <a:cubicBezTo>
                  <a:pt x="1377" y="811"/>
                  <a:pt x="1408" y="831"/>
                  <a:pt x="1416" y="861"/>
                </a:cubicBezTo>
                <a:cubicBezTo>
                  <a:pt x="1420" y="865"/>
                  <a:pt x="1463" y="997"/>
                  <a:pt x="1563" y="1207"/>
                </a:cubicBezTo>
                <a:cubicBezTo>
                  <a:pt x="1784" y="1210"/>
                  <a:pt x="2016" y="1214"/>
                  <a:pt x="2249" y="1214"/>
                </a:cubicBezTo>
                <a:cubicBezTo>
                  <a:pt x="2869" y="1214"/>
                  <a:pt x="3482" y="1191"/>
                  <a:pt x="3893" y="1156"/>
                </a:cubicBezTo>
                <a:cubicBezTo>
                  <a:pt x="3882" y="1133"/>
                  <a:pt x="3873" y="1106"/>
                  <a:pt x="3862" y="1083"/>
                </a:cubicBezTo>
                <a:lnTo>
                  <a:pt x="3866" y="1078"/>
                </a:lnTo>
                <a:lnTo>
                  <a:pt x="3862" y="1078"/>
                </a:lnTo>
                <a:cubicBezTo>
                  <a:pt x="3873" y="1001"/>
                  <a:pt x="3882" y="924"/>
                  <a:pt x="3889" y="846"/>
                </a:cubicBezTo>
                <a:cubicBezTo>
                  <a:pt x="3122" y="776"/>
                  <a:pt x="2424" y="629"/>
                  <a:pt x="1742" y="470"/>
                </a:cubicBezTo>
                <a:cubicBezTo>
                  <a:pt x="1377" y="380"/>
                  <a:pt x="1016" y="292"/>
                  <a:pt x="660" y="187"/>
                </a:cubicBezTo>
                <a:lnTo>
                  <a:pt x="121" y="36"/>
                </a:lnTo>
                <a:cubicBezTo>
                  <a:pt x="82" y="24"/>
                  <a:pt x="39" y="13"/>
                  <a:pt x="1" y="1"/>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3452250" y="2539167"/>
            <a:ext cx="1016" cy="9638"/>
          </a:xfrm>
          <a:custGeom>
            <a:avLst/>
            <a:gdLst/>
            <a:ahLst/>
            <a:cxnLst/>
            <a:rect l="l" t="t" r="r" b="b"/>
            <a:pathLst>
              <a:path w="27" h="256" extrusionOk="0">
                <a:moveTo>
                  <a:pt x="27" y="0"/>
                </a:moveTo>
                <a:cubicBezTo>
                  <a:pt x="20" y="85"/>
                  <a:pt x="7" y="170"/>
                  <a:pt x="0" y="256"/>
                </a:cubicBezTo>
                <a:cubicBezTo>
                  <a:pt x="7" y="170"/>
                  <a:pt x="20" y="85"/>
                  <a:pt x="27" y="0"/>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3417802" y="2450846"/>
            <a:ext cx="35464" cy="148181"/>
          </a:xfrm>
          <a:custGeom>
            <a:avLst/>
            <a:gdLst/>
            <a:ahLst/>
            <a:cxnLst/>
            <a:rect l="l" t="t" r="r" b="b"/>
            <a:pathLst>
              <a:path w="942" h="3936" extrusionOk="0">
                <a:moveTo>
                  <a:pt x="0" y="0"/>
                </a:moveTo>
                <a:lnTo>
                  <a:pt x="0" y="0"/>
                </a:lnTo>
                <a:cubicBezTo>
                  <a:pt x="54" y="1175"/>
                  <a:pt x="287" y="2808"/>
                  <a:pt x="763" y="3935"/>
                </a:cubicBezTo>
                <a:cubicBezTo>
                  <a:pt x="818" y="3482"/>
                  <a:pt x="865" y="3035"/>
                  <a:pt x="915" y="2602"/>
                </a:cubicBezTo>
                <a:cubicBezTo>
                  <a:pt x="922" y="2516"/>
                  <a:pt x="935" y="2431"/>
                  <a:pt x="942" y="2346"/>
                </a:cubicBezTo>
                <a:cubicBezTo>
                  <a:pt x="802" y="1888"/>
                  <a:pt x="636" y="1435"/>
                  <a:pt x="453" y="988"/>
                </a:cubicBezTo>
                <a:cubicBezTo>
                  <a:pt x="310" y="655"/>
                  <a:pt x="163" y="326"/>
                  <a:pt x="0" y="0"/>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3216953" y="2314487"/>
            <a:ext cx="5609" cy="3012"/>
          </a:xfrm>
          <a:custGeom>
            <a:avLst/>
            <a:gdLst/>
            <a:ahLst/>
            <a:cxnLst/>
            <a:rect l="l" t="t" r="r" b="b"/>
            <a:pathLst>
              <a:path w="149" h="80" extrusionOk="0">
                <a:moveTo>
                  <a:pt x="78" y="1"/>
                </a:moveTo>
                <a:cubicBezTo>
                  <a:pt x="35" y="1"/>
                  <a:pt x="4" y="28"/>
                  <a:pt x="0" y="67"/>
                </a:cubicBezTo>
                <a:cubicBezTo>
                  <a:pt x="47" y="74"/>
                  <a:pt x="97" y="74"/>
                  <a:pt x="148" y="79"/>
                </a:cubicBezTo>
                <a:cubicBezTo>
                  <a:pt x="148" y="36"/>
                  <a:pt x="116" y="1"/>
                  <a:pt x="78" y="1"/>
                </a:cubicBezTo>
                <a:close/>
              </a:path>
            </a:pathLst>
          </a:custGeom>
          <a:solidFill>
            <a:srgbClr val="EDA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3274892" y="4020596"/>
            <a:ext cx="1355" cy="2673"/>
          </a:xfrm>
          <a:custGeom>
            <a:avLst/>
            <a:gdLst/>
            <a:ahLst/>
            <a:cxnLst/>
            <a:rect l="l" t="t" r="r" b="b"/>
            <a:pathLst>
              <a:path w="36" h="71" extrusionOk="0">
                <a:moveTo>
                  <a:pt x="8" y="0"/>
                </a:moveTo>
                <a:lnTo>
                  <a:pt x="0" y="70"/>
                </a:lnTo>
                <a:lnTo>
                  <a:pt x="16" y="70"/>
                </a:lnTo>
                <a:cubicBezTo>
                  <a:pt x="23" y="70"/>
                  <a:pt x="32" y="70"/>
                  <a:pt x="35" y="66"/>
                </a:cubicBezTo>
                <a:lnTo>
                  <a:pt x="8" y="0"/>
                </a:ln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3207917" y="2316972"/>
            <a:ext cx="70213" cy="1706298"/>
          </a:xfrm>
          <a:custGeom>
            <a:avLst/>
            <a:gdLst/>
            <a:ahLst/>
            <a:cxnLst/>
            <a:rect l="l" t="t" r="r" b="b"/>
            <a:pathLst>
              <a:path w="1865" h="45323" extrusionOk="0">
                <a:moveTo>
                  <a:pt x="240" y="1"/>
                </a:moveTo>
                <a:lnTo>
                  <a:pt x="240" y="5"/>
                </a:lnTo>
                <a:cubicBezTo>
                  <a:pt x="240" y="44"/>
                  <a:pt x="70" y="4014"/>
                  <a:pt x="43" y="12492"/>
                </a:cubicBezTo>
                <a:cubicBezTo>
                  <a:pt x="0" y="26453"/>
                  <a:pt x="1698" y="45071"/>
                  <a:pt x="1718" y="45257"/>
                </a:cubicBezTo>
                <a:cubicBezTo>
                  <a:pt x="1718" y="45291"/>
                  <a:pt x="1745" y="45318"/>
                  <a:pt x="1779" y="45322"/>
                </a:cubicBezTo>
                <a:lnTo>
                  <a:pt x="1787" y="45252"/>
                </a:lnTo>
                <a:lnTo>
                  <a:pt x="1814" y="45318"/>
                </a:lnTo>
                <a:cubicBezTo>
                  <a:pt x="1845" y="45307"/>
                  <a:pt x="1865" y="45276"/>
                  <a:pt x="1861" y="45245"/>
                </a:cubicBezTo>
                <a:cubicBezTo>
                  <a:pt x="1845" y="45059"/>
                  <a:pt x="147" y="26446"/>
                  <a:pt x="190" y="12492"/>
                </a:cubicBezTo>
                <a:cubicBezTo>
                  <a:pt x="217" y="4068"/>
                  <a:pt x="383" y="94"/>
                  <a:pt x="388" y="13"/>
                </a:cubicBezTo>
                <a:cubicBezTo>
                  <a:pt x="337" y="8"/>
                  <a:pt x="287" y="8"/>
                  <a:pt x="240" y="1"/>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3335618" y="2772845"/>
            <a:ext cx="102928" cy="100858"/>
          </a:xfrm>
          <a:custGeom>
            <a:avLst/>
            <a:gdLst/>
            <a:ahLst/>
            <a:cxnLst/>
            <a:rect l="l" t="t" r="r" b="b"/>
            <a:pathLst>
              <a:path w="2734" h="2679" extrusionOk="0">
                <a:moveTo>
                  <a:pt x="0" y="0"/>
                </a:moveTo>
                <a:cubicBezTo>
                  <a:pt x="268" y="573"/>
                  <a:pt x="1008" y="1856"/>
                  <a:pt x="2617" y="2671"/>
                </a:cubicBezTo>
                <a:cubicBezTo>
                  <a:pt x="2625" y="2675"/>
                  <a:pt x="2636" y="2679"/>
                  <a:pt x="2649" y="2679"/>
                </a:cubicBezTo>
                <a:cubicBezTo>
                  <a:pt x="2676" y="2679"/>
                  <a:pt x="2703" y="2663"/>
                  <a:pt x="2714" y="2640"/>
                </a:cubicBezTo>
                <a:cubicBezTo>
                  <a:pt x="2733" y="2601"/>
                  <a:pt x="2718" y="2559"/>
                  <a:pt x="2683" y="2539"/>
                </a:cubicBezTo>
                <a:cubicBezTo>
                  <a:pt x="1171" y="1775"/>
                  <a:pt x="446" y="585"/>
                  <a:pt x="167" y="8"/>
                </a:cubicBezTo>
                <a:cubicBezTo>
                  <a:pt x="113" y="4"/>
                  <a:pt x="54" y="0"/>
                  <a:pt x="0" y="0"/>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3330648" y="2758238"/>
            <a:ext cx="11294" cy="14908"/>
          </a:xfrm>
          <a:custGeom>
            <a:avLst/>
            <a:gdLst/>
            <a:ahLst/>
            <a:cxnLst/>
            <a:rect l="l" t="t" r="r" b="b"/>
            <a:pathLst>
              <a:path w="300" h="396" extrusionOk="0">
                <a:moveTo>
                  <a:pt x="82" y="0"/>
                </a:moveTo>
                <a:cubicBezTo>
                  <a:pt x="78" y="0"/>
                  <a:pt x="70" y="0"/>
                  <a:pt x="63" y="4"/>
                </a:cubicBezTo>
                <a:cubicBezTo>
                  <a:pt x="24" y="16"/>
                  <a:pt x="0" y="54"/>
                  <a:pt x="16" y="93"/>
                </a:cubicBezTo>
                <a:cubicBezTo>
                  <a:pt x="16" y="97"/>
                  <a:pt x="51" y="209"/>
                  <a:pt x="132" y="388"/>
                </a:cubicBezTo>
                <a:cubicBezTo>
                  <a:pt x="186" y="388"/>
                  <a:pt x="245" y="392"/>
                  <a:pt x="299" y="396"/>
                </a:cubicBezTo>
                <a:cubicBezTo>
                  <a:pt x="199" y="186"/>
                  <a:pt x="156" y="54"/>
                  <a:pt x="152" y="50"/>
                </a:cubicBezTo>
                <a:cubicBezTo>
                  <a:pt x="144" y="20"/>
                  <a:pt x="113" y="0"/>
                  <a:pt x="82" y="0"/>
                </a:cubicBezTo>
                <a:close/>
              </a:path>
            </a:pathLst>
          </a:custGeom>
          <a:solidFill>
            <a:srgbClr val="D4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3031012" y="2764337"/>
            <a:ext cx="59558" cy="109366"/>
          </a:xfrm>
          <a:custGeom>
            <a:avLst/>
            <a:gdLst/>
            <a:ahLst/>
            <a:cxnLst/>
            <a:rect l="l" t="t" r="r" b="b"/>
            <a:pathLst>
              <a:path w="1582" h="2905" extrusionOk="0">
                <a:moveTo>
                  <a:pt x="1505" y="1"/>
                </a:moveTo>
                <a:cubicBezTo>
                  <a:pt x="1469" y="1"/>
                  <a:pt x="1439" y="32"/>
                  <a:pt x="1435" y="67"/>
                </a:cubicBezTo>
                <a:cubicBezTo>
                  <a:pt x="1430" y="82"/>
                  <a:pt x="1264" y="1443"/>
                  <a:pt x="27" y="2780"/>
                </a:cubicBezTo>
                <a:cubicBezTo>
                  <a:pt x="0" y="2812"/>
                  <a:pt x="0" y="2858"/>
                  <a:pt x="31" y="2885"/>
                </a:cubicBezTo>
                <a:cubicBezTo>
                  <a:pt x="47" y="2897"/>
                  <a:pt x="63" y="2905"/>
                  <a:pt x="81" y="2905"/>
                </a:cubicBezTo>
                <a:cubicBezTo>
                  <a:pt x="101" y="2905"/>
                  <a:pt x="120" y="2897"/>
                  <a:pt x="136" y="2882"/>
                </a:cubicBezTo>
                <a:cubicBezTo>
                  <a:pt x="1407" y="1501"/>
                  <a:pt x="1575" y="141"/>
                  <a:pt x="1578" y="82"/>
                </a:cubicBezTo>
                <a:cubicBezTo>
                  <a:pt x="1582" y="44"/>
                  <a:pt x="1555" y="8"/>
                  <a:pt x="1516" y="5"/>
                </a:cubicBezTo>
                <a:cubicBezTo>
                  <a:pt x="1512" y="1"/>
                  <a:pt x="1508" y="1"/>
                  <a:pt x="1505" y="1"/>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965468" y="2491129"/>
            <a:ext cx="285820" cy="324070"/>
          </a:xfrm>
          <a:custGeom>
            <a:avLst/>
            <a:gdLst/>
            <a:ahLst/>
            <a:cxnLst/>
            <a:rect l="l" t="t" r="r" b="b"/>
            <a:pathLst>
              <a:path w="7592" h="8608" extrusionOk="0">
                <a:moveTo>
                  <a:pt x="439" y="0"/>
                </a:moveTo>
                <a:cubicBezTo>
                  <a:pt x="183" y="0"/>
                  <a:pt x="0" y="206"/>
                  <a:pt x="36" y="462"/>
                </a:cubicBezTo>
                <a:lnTo>
                  <a:pt x="1031" y="8146"/>
                </a:lnTo>
                <a:cubicBezTo>
                  <a:pt x="1067" y="8402"/>
                  <a:pt x="1299" y="8607"/>
                  <a:pt x="1555" y="8607"/>
                </a:cubicBezTo>
                <a:lnTo>
                  <a:pt x="7157" y="8607"/>
                </a:lnTo>
                <a:cubicBezTo>
                  <a:pt x="7413" y="8607"/>
                  <a:pt x="7591" y="8402"/>
                  <a:pt x="7560" y="8146"/>
                </a:cubicBezTo>
                <a:lnTo>
                  <a:pt x="6564" y="462"/>
                </a:lnTo>
                <a:cubicBezTo>
                  <a:pt x="6529" y="206"/>
                  <a:pt x="6297" y="0"/>
                  <a:pt x="6041"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3235174" y="2599441"/>
            <a:ext cx="72133" cy="96905"/>
          </a:xfrm>
          <a:custGeom>
            <a:avLst/>
            <a:gdLst/>
            <a:ahLst/>
            <a:cxnLst/>
            <a:rect l="l" t="t" r="r" b="b"/>
            <a:pathLst>
              <a:path w="1916" h="2574" extrusionOk="0">
                <a:moveTo>
                  <a:pt x="133" y="0"/>
                </a:moveTo>
                <a:lnTo>
                  <a:pt x="1" y="2144"/>
                </a:lnTo>
                <a:cubicBezTo>
                  <a:pt x="1" y="2144"/>
                  <a:pt x="680" y="2573"/>
                  <a:pt x="1343" y="2573"/>
                </a:cubicBezTo>
                <a:cubicBezTo>
                  <a:pt x="1542" y="2573"/>
                  <a:pt x="1739" y="2535"/>
                  <a:pt x="1916" y="2434"/>
                </a:cubicBezTo>
                <a:lnTo>
                  <a:pt x="1788" y="1574"/>
                </a:lnTo>
                <a:lnTo>
                  <a:pt x="133"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3173169" y="2593003"/>
            <a:ext cx="73563" cy="93291"/>
          </a:xfrm>
          <a:custGeom>
            <a:avLst/>
            <a:gdLst/>
            <a:ahLst/>
            <a:cxnLst/>
            <a:rect l="l" t="t" r="r" b="b"/>
            <a:pathLst>
              <a:path w="1954" h="2478" extrusionOk="0">
                <a:moveTo>
                  <a:pt x="8" y="0"/>
                </a:moveTo>
                <a:lnTo>
                  <a:pt x="0" y="1803"/>
                </a:lnTo>
                <a:lnTo>
                  <a:pt x="1954" y="2478"/>
                </a:lnTo>
                <a:lnTo>
                  <a:pt x="1780" y="171"/>
                </a:lnTo>
                <a:lnTo>
                  <a:pt x="8"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3266572" y="2293630"/>
            <a:ext cx="319816" cy="467318"/>
          </a:xfrm>
          <a:custGeom>
            <a:avLst/>
            <a:gdLst/>
            <a:ahLst/>
            <a:cxnLst/>
            <a:rect l="l" t="t" r="r" b="b"/>
            <a:pathLst>
              <a:path w="8495" h="12413" extrusionOk="0">
                <a:moveTo>
                  <a:pt x="5394" y="0"/>
                </a:moveTo>
                <a:lnTo>
                  <a:pt x="2649" y="1936"/>
                </a:lnTo>
                <a:cubicBezTo>
                  <a:pt x="2672" y="1959"/>
                  <a:pt x="2726" y="2033"/>
                  <a:pt x="2765" y="2086"/>
                </a:cubicBezTo>
                <a:lnTo>
                  <a:pt x="2896" y="2269"/>
                </a:lnTo>
                <a:cubicBezTo>
                  <a:pt x="2985" y="2393"/>
                  <a:pt x="3071" y="2521"/>
                  <a:pt x="3157" y="2652"/>
                </a:cubicBezTo>
                <a:cubicBezTo>
                  <a:pt x="3323" y="2916"/>
                  <a:pt x="3486" y="3187"/>
                  <a:pt x="3641" y="3463"/>
                </a:cubicBezTo>
                <a:cubicBezTo>
                  <a:pt x="3955" y="4010"/>
                  <a:pt x="4222" y="4583"/>
                  <a:pt x="4470" y="5164"/>
                </a:cubicBezTo>
                <a:cubicBezTo>
                  <a:pt x="4952" y="6332"/>
                  <a:pt x="5300" y="7549"/>
                  <a:pt x="5460" y="8770"/>
                </a:cubicBezTo>
                <a:cubicBezTo>
                  <a:pt x="5478" y="8922"/>
                  <a:pt x="5498" y="9077"/>
                  <a:pt x="5510" y="9228"/>
                </a:cubicBezTo>
                <a:lnTo>
                  <a:pt x="5525" y="9379"/>
                </a:lnTo>
                <a:cubicBezTo>
                  <a:pt x="5510" y="9383"/>
                  <a:pt x="5498" y="9383"/>
                  <a:pt x="5478" y="9383"/>
                </a:cubicBezTo>
                <a:cubicBezTo>
                  <a:pt x="5433" y="9387"/>
                  <a:pt x="5382" y="9389"/>
                  <a:pt x="5328" y="9389"/>
                </a:cubicBezTo>
                <a:cubicBezTo>
                  <a:pt x="5174" y="9389"/>
                  <a:pt x="4987" y="9374"/>
                  <a:pt x="4792" y="9348"/>
                </a:cubicBezTo>
                <a:cubicBezTo>
                  <a:pt x="4261" y="9271"/>
                  <a:pt x="3668" y="9108"/>
                  <a:pt x="3087" y="8898"/>
                </a:cubicBezTo>
                <a:cubicBezTo>
                  <a:pt x="2792" y="8793"/>
                  <a:pt x="2501" y="8673"/>
                  <a:pt x="2214" y="8546"/>
                </a:cubicBezTo>
                <a:cubicBezTo>
                  <a:pt x="2071" y="8483"/>
                  <a:pt x="1928" y="8414"/>
                  <a:pt x="1788" y="8348"/>
                </a:cubicBezTo>
                <a:cubicBezTo>
                  <a:pt x="1652" y="8282"/>
                  <a:pt x="1497" y="8201"/>
                  <a:pt x="1396" y="8138"/>
                </a:cubicBezTo>
                <a:lnTo>
                  <a:pt x="1" y="11391"/>
                </a:lnTo>
                <a:cubicBezTo>
                  <a:pt x="210" y="11465"/>
                  <a:pt x="376" y="11507"/>
                  <a:pt x="559" y="11566"/>
                </a:cubicBezTo>
                <a:lnTo>
                  <a:pt x="1098" y="11717"/>
                </a:lnTo>
                <a:cubicBezTo>
                  <a:pt x="1454" y="11822"/>
                  <a:pt x="1815" y="11910"/>
                  <a:pt x="2180" y="12000"/>
                </a:cubicBezTo>
                <a:cubicBezTo>
                  <a:pt x="2908" y="12171"/>
                  <a:pt x="3653" y="12325"/>
                  <a:pt x="4486" y="12388"/>
                </a:cubicBezTo>
                <a:cubicBezTo>
                  <a:pt x="4683" y="12402"/>
                  <a:pt x="4885" y="12412"/>
                  <a:pt x="5095" y="12412"/>
                </a:cubicBezTo>
                <a:cubicBezTo>
                  <a:pt x="5332" y="12412"/>
                  <a:pt x="5580" y="12399"/>
                  <a:pt x="5847" y="12364"/>
                </a:cubicBezTo>
                <a:cubicBezTo>
                  <a:pt x="6099" y="12329"/>
                  <a:pt x="6367" y="12275"/>
                  <a:pt x="6661" y="12166"/>
                </a:cubicBezTo>
                <a:cubicBezTo>
                  <a:pt x="6956" y="12062"/>
                  <a:pt x="7274" y="11899"/>
                  <a:pt x="7576" y="11640"/>
                </a:cubicBezTo>
                <a:cubicBezTo>
                  <a:pt x="7874" y="11384"/>
                  <a:pt x="8126" y="11031"/>
                  <a:pt x="8274" y="10670"/>
                </a:cubicBezTo>
                <a:cubicBezTo>
                  <a:pt x="8418" y="10314"/>
                  <a:pt x="8475" y="9968"/>
                  <a:pt x="8487" y="9666"/>
                </a:cubicBezTo>
                <a:cubicBezTo>
                  <a:pt x="8495" y="9511"/>
                  <a:pt x="8487" y="9371"/>
                  <a:pt x="8479" y="9232"/>
                </a:cubicBezTo>
                <a:lnTo>
                  <a:pt x="8456" y="8949"/>
                </a:lnTo>
                <a:cubicBezTo>
                  <a:pt x="8441" y="8763"/>
                  <a:pt x="8414" y="8573"/>
                  <a:pt x="8391" y="8387"/>
                </a:cubicBezTo>
                <a:cubicBezTo>
                  <a:pt x="8196" y="6894"/>
                  <a:pt x="7816" y="5448"/>
                  <a:pt x="7312" y="4064"/>
                </a:cubicBezTo>
                <a:cubicBezTo>
                  <a:pt x="7060" y="3370"/>
                  <a:pt x="6773" y="2695"/>
                  <a:pt x="6464" y="2024"/>
                </a:cubicBezTo>
                <a:cubicBezTo>
                  <a:pt x="6308" y="1687"/>
                  <a:pt x="6145" y="1358"/>
                  <a:pt x="5971" y="1024"/>
                </a:cubicBezTo>
                <a:lnTo>
                  <a:pt x="5703" y="532"/>
                </a:lnTo>
                <a:lnTo>
                  <a:pt x="5560" y="280"/>
                </a:lnTo>
                <a:cubicBezTo>
                  <a:pt x="5510" y="191"/>
                  <a:pt x="5467" y="121"/>
                  <a:pt x="539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3266572" y="2293630"/>
            <a:ext cx="319703" cy="467394"/>
          </a:xfrm>
          <a:custGeom>
            <a:avLst/>
            <a:gdLst/>
            <a:ahLst/>
            <a:cxnLst/>
            <a:rect l="l" t="t" r="r" b="b"/>
            <a:pathLst>
              <a:path w="8492" h="12415" extrusionOk="0">
                <a:moveTo>
                  <a:pt x="5394" y="0"/>
                </a:moveTo>
                <a:lnTo>
                  <a:pt x="2649" y="1936"/>
                </a:lnTo>
                <a:cubicBezTo>
                  <a:pt x="2672" y="1959"/>
                  <a:pt x="2726" y="2033"/>
                  <a:pt x="2765" y="2086"/>
                </a:cubicBezTo>
                <a:lnTo>
                  <a:pt x="2896" y="2269"/>
                </a:lnTo>
                <a:cubicBezTo>
                  <a:pt x="2985" y="2393"/>
                  <a:pt x="3071" y="2521"/>
                  <a:pt x="3157" y="2652"/>
                </a:cubicBezTo>
                <a:cubicBezTo>
                  <a:pt x="3323" y="2916"/>
                  <a:pt x="3486" y="3187"/>
                  <a:pt x="3641" y="3463"/>
                </a:cubicBezTo>
                <a:cubicBezTo>
                  <a:pt x="3955" y="4010"/>
                  <a:pt x="4222" y="4583"/>
                  <a:pt x="4470" y="5164"/>
                </a:cubicBezTo>
                <a:cubicBezTo>
                  <a:pt x="4952" y="6332"/>
                  <a:pt x="5300" y="7549"/>
                  <a:pt x="5460" y="8770"/>
                </a:cubicBezTo>
                <a:cubicBezTo>
                  <a:pt x="5478" y="8922"/>
                  <a:pt x="5498" y="9077"/>
                  <a:pt x="5510" y="9228"/>
                </a:cubicBezTo>
                <a:lnTo>
                  <a:pt x="5525" y="9379"/>
                </a:lnTo>
                <a:cubicBezTo>
                  <a:pt x="5510" y="9383"/>
                  <a:pt x="5498" y="9383"/>
                  <a:pt x="5478" y="9383"/>
                </a:cubicBezTo>
                <a:cubicBezTo>
                  <a:pt x="5436" y="9387"/>
                  <a:pt x="5385" y="9391"/>
                  <a:pt x="5331" y="9391"/>
                </a:cubicBezTo>
                <a:cubicBezTo>
                  <a:pt x="5176" y="9391"/>
                  <a:pt x="4986" y="9375"/>
                  <a:pt x="4792" y="9348"/>
                </a:cubicBezTo>
                <a:cubicBezTo>
                  <a:pt x="4261" y="9271"/>
                  <a:pt x="3668" y="9108"/>
                  <a:pt x="3087" y="8898"/>
                </a:cubicBezTo>
                <a:cubicBezTo>
                  <a:pt x="2792" y="8793"/>
                  <a:pt x="2501" y="8673"/>
                  <a:pt x="2214" y="8546"/>
                </a:cubicBezTo>
                <a:cubicBezTo>
                  <a:pt x="2071" y="8483"/>
                  <a:pt x="1928" y="8414"/>
                  <a:pt x="1788" y="8348"/>
                </a:cubicBezTo>
                <a:cubicBezTo>
                  <a:pt x="1652" y="8282"/>
                  <a:pt x="1497" y="8201"/>
                  <a:pt x="1396" y="8138"/>
                </a:cubicBezTo>
                <a:lnTo>
                  <a:pt x="791" y="9542"/>
                </a:lnTo>
                <a:lnTo>
                  <a:pt x="303" y="10686"/>
                </a:lnTo>
                <a:lnTo>
                  <a:pt x="1" y="11391"/>
                </a:lnTo>
                <a:cubicBezTo>
                  <a:pt x="210" y="11465"/>
                  <a:pt x="376" y="11507"/>
                  <a:pt x="559" y="11566"/>
                </a:cubicBezTo>
                <a:lnTo>
                  <a:pt x="1098" y="11717"/>
                </a:lnTo>
                <a:cubicBezTo>
                  <a:pt x="1454" y="11822"/>
                  <a:pt x="1815" y="11910"/>
                  <a:pt x="2180" y="12000"/>
                </a:cubicBezTo>
                <a:cubicBezTo>
                  <a:pt x="2908" y="12171"/>
                  <a:pt x="3653" y="12325"/>
                  <a:pt x="4486" y="12388"/>
                </a:cubicBezTo>
                <a:cubicBezTo>
                  <a:pt x="4676" y="12403"/>
                  <a:pt x="4873" y="12415"/>
                  <a:pt x="5079" y="12415"/>
                </a:cubicBezTo>
                <a:cubicBezTo>
                  <a:pt x="5320" y="12415"/>
                  <a:pt x="5576" y="12399"/>
                  <a:pt x="5847" y="12364"/>
                </a:cubicBezTo>
                <a:cubicBezTo>
                  <a:pt x="6099" y="12329"/>
                  <a:pt x="6367" y="12275"/>
                  <a:pt x="6661" y="12166"/>
                </a:cubicBezTo>
                <a:cubicBezTo>
                  <a:pt x="6956" y="12062"/>
                  <a:pt x="7274" y="11899"/>
                  <a:pt x="7576" y="11640"/>
                </a:cubicBezTo>
                <a:cubicBezTo>
                  <a:pt x="7874" y="11384"/>
                  <a:pt x="8126" y="11031"/>
                  <a:pt x="8274" y="10670"/>
                </a:cubicBezTo>
                <a:cubicBezTo>
                  <a:pt x="8418" y="10314"/>
                  <a:pt x="8475" y="9968"/>
                  <a:pt x="8487" y="9666"/>
                </a:cubicBezTo>
                <a:cubicBezTo>
                  <a:pt x="8491" y="9616"/>
                  <a:pt x="8491" y="9569"/>
                  <a:pt x="8491" y="9523"/>
                </a:cubicBezTo>
                <a:cubicBezTo>
                  <a:pt x="8491" y="9426"/>
                  <a:pt x="8487" y="9328"/>
                  <a:pt x="8479" y="9232"/>
                </a:cubicBezTo>
                <a:lnTo>
                  <a:pt x="8456" y="8949"/>
                </a:lnTo>
                <a:cubicBezTo>
                  <a:pt x="8441" y="8763"/>
                  <a:pt x="8414" y="8573"/>
                  <a:pt x="8391" y="8387"/>
                </a:cubicBezTo>
                <a:cubicBezTo>
                  <a:pt x="8196" y="6894"/>
                  <a:pt x="7816" y="5448"/>
                  <a:pt x="7312" y="4064"/>
                </a:cubicBezTo>
                <a:cubicBezTo>
                  <a:pt x="7068" y="3385"/>
                  <a:pt x="6785" y="2722"/>
                  <a:pt x="6483" y="2067"/>
                </a:cubicBezTo>
                <a:cubicBezTo>
                  <a:pt x="6478" y="2052"/>
                  <a:pt x="6471" y="2036"/>
                  <a:pt x="6464" y="2024"/>
                </a:cubicBezTo>
                <a:cubicBezTo>
                  <a:pt x="6308" y="1687"/>
                  <a:pt x="6145" y="1358"/>
                  <a:pt x="5971" y="1024"/>
                </a:cubicBezTo>
                <a:lnTo>
                  <a:pt x="5703" y="532"/>
                </a:lnTo>
                <a:lnTo>
                  <a:pt x="5560" y="280"/>
                </a:lnTo>
                <a:cubicBezTo>
                  <a:pt x="5510" y="191"/>
                  <a:pt x="5467" y="121"/>
                  <a:pt x="539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3226289" y="2266072"/>
            <a:ext cx="127286" cy="134289"/>
          </a:xfrm>
          <a:custGeom>
            <a:avLst/>
            <a:gdLst/>
            <a:ahLst/>
            <a:cxnLst/>
            <a:rect l="l" t="t" r="r" b="b"/>
            <a:pathLst>
              <a:path w="3381" h="3567" extrusionOk="0">
                <a:moveTo>
                  <a:pt x="2369" y="0"/>
                </a:moveTo>
                <a:cubicBezTo>
                  <a:pt x="2369" y="0"/>
                  <a:pt x="1272" y="923"/>
                  <a:pt x="1" y="1365"/>
                </a:cubicBezTo>
                <a:cubicBezTo>
                  <a:pt x="632" y="1927"/>
                  <a:pt x="648" y="3567"/>
                  <a:pt x="648" y="3567"/>
                </a:cubicBezTo>
                <a:cubicBezTo>
                  <a:pt x="648" y="3567"/>
                  <a:pt x="3381" y="1559"/>
                  <a:pt x="3277" y="174"/>
                </a:cubicBezTo>
                <a:cubicBezTo>
                  <a:pt x="2838" y="0"/>
                  <a:pt x="2369" y="0"/>
                  <a:pt x="2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3115681" y="2270440"/>
            <a:ext cx="94608" cy="116783"/>
          </a:xfrm>
          <a:custGeom>
            <a:avLst/>
            <a:gdLst/>
            <a:ahLst/>
            <a:cxnLst/>
            <a:rect l="l" t="t" r="r" b="b"/>
            <a:pathLst>
              <a:path w="2513" h="3102" extrusionOk="0">
                <a:moveTo>
                  <a:pt x="1274" y="0"/>
                </a:moveTo>
                <a:cubicBezTo>
                  <a:pt x="1124" y="0"/>
                  <a:pt x="932" y="22"/>
                  <a:pt x="732" y="101"/>
                </a:cubicBezTo>
                <a:cubicBezTo>
                  <a:pt x="0" y="1446"/>
                  <a:pt x="1582" y="3102"/>
                  <a:pt x="1582" y="3102"/>
                </a:cubicBezTo>
                <a:cubicBezTo>
                  <a:pt x="1582" y="3102"/>
                  <a:pt x="1880" y="1776"/>
                  <a:pt x="2512" y="1210"/>
                </a:cubicBezTo>
                <a:cubicBezTo>
                  <a:pt x="1640" y="768"/>
                  <a:pt x="1574" y="31"/>
                  <a:pt x="1574" y="31"/>
                </a:cubicBezTo>
                <a:cubicBezTo>
                  <a:pt x="1574" y="31"/>
                  <a:pt x="1454" y="0"/>
                  <a:pt x="1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2523674" y="2472494"/>
            <a:ext cx="156049" cy="82448"/>
          </a:xfrm>
          <a:custGeom>
            <a:avLst/>
            <a:gdLst/>
            <a:ahLst/>
            <a:cxnLst/>
            <a:rect l="l" t="t" r="r" b="b"/>
            <a:pathLst>
              <a:path w="4145" h="2190" extrusionOk="0">
                <a:moveTo>
                  <a:pt x="4000" y="1"/>
                </a:moveTo>
                <a:cubicBezTo>
                  <a:pt x="3981" y="1"/>
                  <a:pt x="3961" y="5"/>
                  <a:pt x="3943" y="14"/>
                </a:cubicBezTo>
                <a:lnTo>
                  <a:pt x="85" y="1953"/>
                </a:lnTo>
                <a:cubicBezTo>
                  <a:pt x="24" y="1984"/>
                  <a:pt x="0" y="2058"/>
                  <a:pt x="31" y="2124"/>
                </a:cubicBezTo>
                <a:cubicBezTo>
                  <a:pt x="51" y="2166"/>
                  <a:pt x="97" y="2190"/>
                  <a:pt x="144" y="2190"/>
                </a:cubicBezTo>
                <a:cubicBezTo>
                  <a:pt x="163" y="2190"/>
                  <a:pt x="182" y="2186"/>
                  <a:pt x="198" y="2178"/>
                </a:cubicBezTo>
                <a:lnTo>
                  <a:pt x="4055" y="239"/>
                </a:lnTo>
                <a:cubicBezTo>
                  <a:pt x="4118" y="209"/>
                  <a:pt x="4145" y="131"/>
                  <a:pt x="4109" y="69"/>
                </a:cubicBezTo>
                <a:cubicBezTo>
                  <a:pt x="4088" y="25"/>
                  <a:pt x="4045" y="1"/>
                  <a:pt x="4000"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3129498" y="1885720"/>
            <a:ext cx="155936" cy="163202"/>
          </a:xfrm>
          <a:custGeom>
            <a:avLst/>
            <a:gdLst/>
            <a:ahLst/>
            <a:cxnLst/>
            <a:rect l="l" t="t" r="r" b="b"/>
            <a:pathLst>
              <a:path w="4142" h="4335" extrusionOk="0">
                <a:moveTo>
                  <a:pt x="1949" y="0"/>
                </a:moveTo>
                <a:cubicBezTo>
                  <a:pt x="1555" y="0"/>
                  <a:pt x="1099" y="295"/>
                  <a:pt x="571" y="1031"/>
                </a:cubicBezTo>
                <a:cubicBezTo>
                  <a:pt x="1" y="1829"/>
                  <a:pt x="3091" y="4028"/>
                  <a:pt x="4141" y="4334"/>
                </a:cubicBezTo>
                <a:cubicBezTo>
                  <a:pt x="3879" y="3278"/>
                  <a:pt x="3263" y="0"/>
                  <a:pt x="1949"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3170985" y="1968055"/>
            <a:ext cx="96227" cy="114863"/>
          </a:xfrm>
          <a:custGeom>
            <a:avLst/>
            <a:gdLst/>
            <a:ahLst/>
            <a:cxnLst/>
            <a:rect l="l" t="t" r="r" b="b"/>
            <a:pathLst>
              <a:path w="2556" h="3051" extrusionOk="0">
                <a:moveTo>
                  <a:pt x="1427" y="135"/>
                </a:moveTo>
                <a:cubicBezTo>
                  <a:pt x="1477" y="135"/>
                  <a:pt x="1523" y="139"/>
                  <a:pt x="1574" y="150"/>
                </a:cubicBezTo>
                <a:cubicBezTo>
                  <a:pt x="2109" y="263"/>
                  <a:pt x="2411" y="977"/>
                  <a:pt x="2248" y="1736"/>
                </a:cubicBezTo>
                <a:cubicBezTo>
                  <a:pt x="2101" y="2422"/>
                  <a:pt x="1619" y="2919"/>
                  <a:pt x="1134" y="2919"/>
                </a:cubicBezTo>
                <a:cubicBezTo>
                  <a:pt x="1084" y="2919"/>
                  <a:pt x="1034" y="2914"/>
                  <a:pt x="985" y="2903"/>
                </a:cubicBezTo>
                <a:cubicBezTo>
                  <a:pt x="450" y="2786"/>
                  <a:pt x="147" y="2077"/>
                  <a:pt x="310" y="1317"/>
                </a:cubicBezTo>
                <a:cubicBezTo>
                  <a:pt x="457" y="628"/>
                  <a:pt x="938" y="135"/>
                  <a:pt x="1427" y="135"/>
                </a:cubicBezTo>
                <a:close/>
                <a:moveTo>
                  <a:pt x="1430" y="0"/>
                </a:moveTo>
                <a:cubicBezTo>
                  <a:pt x="880" y="0"/>
                  <a:pt x="340" y="538"/>
                  <a:pt x="178" y="1290"/>
                </a:cubicBezTo>
                <a:cubicBezTo>
                  <a:pt x="0" y="2120"/>
                  <a:pt x="349" y="2903"/>
                  <a:pt x="954" y="3035"/>
                </a:cubicBezTo>
                <a:cubicBezTo>
                  <a:pt x="1012" y="3047"/>
                  <a:pt x="1070" y="3051"/>
                  <a:pt x="1128" y="3051"/>
                </a:cubicBezTo>
                <a:cubicBezTo>
                  <a:pt x="1679" y="3051"/>
                  <a:pt x="2218" y="2516"/>
                  <a:pt x="2377" y="1763"/>
                </a:cubicBezTo>
                <a:cubicBezTo>
                  <a:pt x="2555" y="930"/>
                  <a:pt x="2210" y="150"/>
                  <a:pt x="1602" y="18"/>
                </a:cubicBezTo>
                <a:cubicBezTo>
                  <a:pt x="1545" y="6"/>
                  <a:pt x="1487" y="0"/>
                  <a:pt x="1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3079314" y="1954577"/>
            <a:ext cx="96227" cy="114900"/>
          </a:xfrm>
          <a:custGeom>
            <a:avLst/>
            <a:gdLst/>
            <a:ahLst/>
            <a:cxnLst/>
            <a:rect l="l" t="t" r="r" b="b"/>
            <a:pathLst>
              <a:path w="2556" h="3052" extrusionOk="0">
                <a:moveTo>
                  <a:pt x="1423" y="133"/>
                </a:moveTo>
                <a:cubicBezTo>
                  <a:pt x="1473" y="133"/>
                  <a:pt x="1524" y="140"/>
                  <a:pt x="1571" y="148"/>
                </a:cubicBezTo>
                <a:cubicBezTo>
                  <a:pt x="2106" y="265"/>
                  <a:pt x="2408" y="974"/>
                  <a:pt x="2246" y="1734"/>
                </a:cubicBezTo>
                <a:cubicBezTo>
                  <a:pt x="2098" y="2424"/>
                  <a:pt x="1616" y="2920"/>
                  <a:pt x="1128" y="2920"/>
                </a:cubicBezTo>
                <a:cubicBezTo>
                  <a:pt x="1079" y="2920"/>
                  <a:pt x="1030" y="2915"/>
                  <a:pt x="981" y="2904"/>
                </a:cubicBezTo>
                <a:cubicBezTo>
                  <a:pt x="446" y="2788"/>
                  <a:pt x="144" y="2079"/>
                  <a:pt x="306" y="1319"/>
                </a:cubicBezTo>
                <a:cubicBezTo>
                  <a:pt x="388" y="947"/>
                  <a:pt x="566" y="621"/>
                  <a:pt x="811" y="400"/>
                </a:cubicBezTo>
                <a:cubicBezTo>
                  <a:pt x="1001" y="226"/>
                  <a:pt x="1214" y="133"/>
                  <a:pt x="1423" y="133"/>
                </a:cubicBezTo>
                <a:close/>
                <a:moveTo>
                  <a:pt x="1421" y="0"/>
                </a:moveTo>
                <a:cubicBezTo>
                  <a:pt x="1179" y="0"/>
                  <a:pt x="935" y="104"/>
                  <a:pt x="718" y="299"/>
                </a:cubicBezTo>
                <a:cubicBezTo>
                  <a:pt x="454" y="539"/>
                  <a:pt x="264" y="893"/>
                  <a:pt x="179" y="1292"/>
                </a:cubicBezTo>
                <a:cubicBezTo>
                  <a:pt x="0" y="2121"/>
                  <a:pt x="346" y="2904"/>
                  <a:pt x="954" y="3033"/>
                </a:cubicBezTo>
                <a:cubicBezTo>
                  <a:pt x="1013" y="3044"/>
                  <a:pt x="1070" y="3051"/>
                  <a:pt x="1129" y="3051"/>
                </a:cubicBezTo>
                <a:cubicBezTo>
                  <a:pt x="1675" y="3051"/>
                  <a:pt x="2214" y="2513"/>
                  <a:pt x="2377" y="1761"/>
                </a:cubicBezTo>
                <a:cubicBezTo>
                  <a:pt x="2555" y="931"/>
                  <a:pt x="2206" y="148"/>
                  <a:pt x="1602" y="20"/>
                </a:cubicBezTo>
                <a:cubicBezTo>
                  <a:pt x="1542" y="7"/>
                  <a:pt x="1481"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163983" y="2016131"/>
            <a:ext cx="17958" cy="9412"/>
          </a:xfrm>
          <a:custGeom>
            <a:avLst/>
            <a:gdLst/>
            <a:ahLst/>
            <a:cxnLst/>
            <a:rect l="l" t="t" r="r" b="b"/>
            <a:pathLst>
              <a:path w="477" h="250" extrusionOk="0">
                <a:moveTo>
                  <a:pt x="124" y="0"/>
                </a:moveTo>
                <a:cubicBezTo>
                  <a:pt x="87" y="0"/>
                  <a:pt x="62" y="5"/>
                  <a:pt x="58" y="6"/>
                </a:cubicBezTo>
                <a:cubicBezTo>
                  <a:pt x="24" y="10"/>
                  <a:pt x="0" y="44"/>
                  <a:pt x="4" y="79"/>
                </a:cubicBezTo>
                <a:cubicBezTo>
                  <a:pt x="11" y="110"/>
                  <a:pt x="39" y="135"/>
                  <a:pt x="69" y="135"/>
                </a:cubicBezTo>
                <a:cubicBezTo>
                  <a:pt x="73" y="135"/>
                  <a:pt x="77" y="134"/>
                  <a:pt x="81" y="133"/>
                </a:cubicBezTo>
                <a:cubicBezTo>
                  <a:pt x="81" y="133"/>
                  <a:pt x="95" y="131"/>
                  <a:pt x="117" y="131"/>
                </a:cubicBezTo>
                <a:cubicBezTo>
                  <a:pt x="173" y="131"/>
                  <a:pt x="281" y="143"/>
                  <a:pt x="353" y="226"/>
                </a:cubicBezTo>
                <a:cubicBezTo>
                  <a:pt x="364" y="242"/>
                  <a:pt x="384" y="250"/>
                  <a:pt x="403" y="250"/>
                </a:cubicBezTo>
                <a:cubicBezTo>
                  <a:pt x="419" y="250"/>
                  <a:pt x="434" y="246"/>
                  <a:pt x="446" y="235"/>
                </a:cubicBezTo>
                <a:cubicBezTo>
                  <a:pt x="473" y="211"/>
                  <a:pt x="477" y="169"/>
                  <a:pt x="453" y="142"/>
                </a:cubicBezTo>
                <a:cubicBezTo>
                  <a:pt x="350" y="21"/>
                  <a:pt x="207"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1846998" y="2323108"/>
            <a:ext cx="258676" cy="258676"/>
          </a:xfrm>
          <a:custGeom>
            <a:avLst/>
            <a:gdLst/>
            <a:ahLst/>
            <a:cxnLst/>
            <a:rect l="l" t="t" r="r" b="b"/>
            <a:pathLst>
              <a:path w="6871" h="6871" extrusionOk="0">
                <a:moveTo>
                  <a:pt x="3436" y="292"/>
                </a:moveTo>
                <a:cubicBezTo>
                  <a:pt x="5168" y="292"/>
                  <a:pt x="6580" y="1703"/>
                  <a:pt x="6580" y="3436"/>
                </a:cubicBezTo>
                <a:cubicBezTo>
                  <a:pt x="6580" y="5169"/>
                  <a:pt x="5168" y="6580"/>
                  <a:pt x="3436" y="6580"/>
                </a:cubicBezTo>
                <a:cubicBezTo>
                  <a:pt x="1702" y="6580"/>
                  <a:pt x="291" y="5169"/>
                  <a:pt x="291" y="3436"/>
                </a:cubicBezTo>
                <a:cubicBezTo>
                  <a:pt x="291" y="1703"/>
                  <a:pt x="1702" y="292"/>
                  <a:pt x="3436" y="292"/>
                </a:cubicBezTo>
                <a:close/>
                <a:moveTo>
                  <a:pt x="3436" y="1"/>
                </a:moveTo>
                <a:cubicBezTo>
                  <a:pt x="1540" y="1"/>
                  <a:pt x="1" y="1544"/>
                  <a:pt x="1" y="3436"/>
                </a:cubicBezTo>
                <a:cubicBezTo>
                  <a:pt x="1" y="5331"/>
                  <a:pt x="1540" y="6870"/>
                  <a:pt x="3436" y="6870"/>
                </a:cubicBezTo>
                <a:cubicBezTo>
                  <a:pt x="5328" y="6870"/>
                  <a:pt x="6870" y="5331"/>
                  <a:pt x="6870" y="3436"/>
                </a:cubicBezTo>
                <a:cubicBezTo>
                  <a:pt x="6870" y="1544"/>
                  <a:pt x="5328" y="1"/>
                  <a:pt x="343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1846998" y="2239041"/>
            <a:ext cx="258676" cy="258676"/>
          </a:xfrm>
          <a:custGeom>
            <a:avLst/>
            <a:gdLst/>
            <a:ahLst/>
            <a:cxnLst/>
            <a:rect l="l" t="t" r="r" b="b"/>
            <a:pathLst>
              <a:path w="6871" h="6871" extrusionOk="0">
                <a:moveTo>
                  <a:pt x="3436" y="292"/>
                </a:moveTo>
                <a:cubicBezTo>
                  <a:pt x="5168" y="292"/>
                  <a:pt x="6580" y="1703"/>
                  <a:pt x="6580" y="3436"/>
                </a:cubicBezTo>
                <a:cubicBezTo>
                  <a:pt x="6580" y="5169"/>
                  <a:pt x="5168" y="6580"/>
                  <a:pt x="3436" y="6580"/>
                </a:cubicBezTo>
                <a:cubicBezTo>
                  <a:pt x="1702" y="6580"/>
                  <a:pt x="291" y="5169"/>
                  <a:pt x="291" y="3436"/>
                </a:cubicBezTo>
                <a:cubicBezTo>
                  <a:pt x="291" y="1703"/>
                  <a:pt x="1702" y="292"/>
                  <a:pt x="3436" y="292"/>
                </a:cubicBezTo>
                <a:close/>
                <a:moveTo>
                  <a:pt x="3436" y="1"/>
                </a:moveTo>
                <a:cubicBezTo>
                  <a:pt x="1540" y="1"/>
                  <a:pt x="1" y="1543"/>
                  <a:pt x="1" y="3436"/>
                </a:cubicBezTo>
                <a:cubicBezTo>
                  <a:pt x="1" y="5331"/>
                  <a:pt x="1540" y="6870"/>
                  <a:pt x="3436" y="6870"/>
                </a:cubicBezTo>
                <a:cubicBezTo>
                  <a:pt x="5328" y="6870"/>
                  <a:pt x="6870" y="5331"/>
                  <a:pt x="6870" y="3436"/>
                </a:cubicBezTo>
                <a:cubicBezTo>
                  <a:pt x="6870" y="1543"/>
                  <a:pt x="5328" y="1"/>
                  <a:pt x="343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934566" y="1742207"/>
            <a:ext cx="153903" cy="153865"/>
          </a:xfrm>
          <a:custGeom>
            <a:avLst/>
            <a:gdLst/>
            <a:ahLst/>
            <a:cxnLst/>
            <a:rect l="l" t="t" r="r" b="b"/>
            <a:pathLst>
              <a:path w="4088" h="4087" extrusionOk="0">
                <a:moveTo>
                  <a:pt x="2044" y="171"/>
                </a:moveTo>
                <a:cubicBezTo>
                  <a:pt x="3075" y="171"/>
                  <a:pt x="3912" y="1012"/>
                  <a:pt x="3912" y="2044"/>
                </a:cubicBezTo>
                <a:cubicBezTo>
                  <a:pt x="3912" y="3075"/>
                  <a:pt x="3075" y="3913"/>
                  <a:pt x="2044" y="3913"/>
                </a:cubicBezTo>
                <a:cubicBezTo>
                  <a:pt x="1012" y="3913"/>
                  <a:pt x="175" y="3075"/>
                  <a:pt x="175" y="2044"/>
                </a:cubicBezTo>
                <a:cubicBezTo>
                  <a:pt x="175" y="1012"/>
                  <a:pt x="1012" y="171"/>
                  <a:pt x="2044" y="171"/>
                </a:cubicBezTo>
                <a:close/>
                <a:moveTo>
                  <a:pt x="2044" y="1"/>
                </a:moveTo>
                <a:cubicBezTo>
                  <a:pt x="915" y="1"/>
                  <a:pt x="1" y="916"/>
                  <a:pt x="1" y="2044"/>
                </a:cubicBezTo>
                <a:cubicBezTo>
                  <a:pt x="1" y="3168"/>
                  <a:pt x="915" y="4087"/>
                  <a:pt x="2044" y="4087"/>
                </a:cubicBezTo>
                <a:cubicBezTo>
                  <a:pt x="3168" y="4087"/>
                  <a:pt x="4087" y="3168"/>
                  <a:pt x="4087" y="2044"/>
                </a:cubicBezTo>
                <a:cubicBezTo>
                  <a:pt x="4087" y="916"/>
                  <a:pt x="3168" y="1"/>
                  <a:pt x="2044"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919244" y="1720033"/>
            <a:ext cx="153865" cy="153865"/>
          </a:xfrm>
          <a:custGeom>
            <a:avLst/>
            <a:gdLst/>
            <a:ahLst/>
            <a:cxnLst/>
            <a:rect l="l" t="t" r="r" b="b"/>
            <a:pathLst>
              <a:path w="4087" h="4087" extrusionOk="0">
                <a:moveTo>
                  <a:pt x="2044" y="175"/>
                </a:moveTo>
                <a:cubicBezTo>
                  <a:pt x="3075" y="175"/>
                  <a:pt x="3913" y="1012"/>
                  <a:pt x="3913" y="2043"/>
                </a:cubicBezTo>
                <a:cubicBezTo>
                  <a:pt x="3913" y="3075"/>
                  <a:pt x="3075" y="3913"/>
                  <a:pt x="2044" y="3913"/>
                </a:cubicBezTo>
                <a:cubicBezTo>
                  <a:pt x="1013" y="3913"/>
                  <a:pt x="175" y="3075"/>
                  <a:pt x="175" y="2043"/>
                </a:cubicBezTo>
                <a:cubicBezTo>
                  <a:pt x="175" y="1012"/>
                  <a:pt x="1013" y="175"/>
                  <a:pt x="2044" y="175"/>
                </a:cubicBezTo>
                <a:close/>
                <a:moveTo>
                  <a:pt x="2044" y="0"/>
                </a:moveTo>
                <a:cubicBezTo>
                  <a:pt x="920" y="0"/>
                  <a:pt x="0" y="916"/>
                  <a:pt x="0" y="2043"/>
                </a:cubicBezTo>
                <a:cubicBezTo>
                  <a:pt x="0" y="3168"/>
                  <a:pt x="920" y="4087"/>
                  <a:pt x="2044" y="4087"/>
                </a:cubicBezTo>
                <a:cubicBezTo>
                  <a:pt x="3172" y="4087"/>
                  <a:pt x="4087" y="3168"/>
                  <a:pt x="4087" y="2043"/>
                </a:cubicBezTo>
                <a:cubicBezTo>
                  <a:pt x="4087" y="916"/>
                  <a:pt x="3172" y="0"/>
                  <a:pt x="204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216176" y="1526638"/>
            <a:ext cx="615687" cy="539940"/>
          </a:xfrm>
          <a:custGeom>
            <a:avLst/>
            <a:gdLst/>
            <a:ahLst/>
            <a:cxnLst/>
            <a:rect l="l" t="t" r="r" b="b"/>
            <a:pathLst>
              <a:path w="16354" h="14342" extrusionOk="0">
                <a:moveTo>
                  <a:pt x="1372" y="0"/>
                </a:moveTo>
                <a:cubicBezTo>
                  <a:pt x="941" y="0"/>
                  <a:pt x="219" y="124"/>
                  <a:pt x="1" y="299"/>
                </a:cubicBezTo>
                <a:cubicBezTo>
                  <a:pt x="504" y="2780"/>
                  <a:pt x="4890" y="8417"/>
                  <a:pt x="5933" y="9305"/>
                </a:cubicBezTo>
                <a:cubicBezTo>
                  <a:pt x="8313" y="11329"/>
                  <a:pt x="15046" y="14341"/>
                  <a:pt x="15046" y="14341"/>
                </a:cubicBezTo>
                <a:lnTo>
                  <a:pt x="16354" y="10120"/>
                </a:lnTo>
                <a:cubicBezTo>
                  <a:pt x="16354" y="10120"/>
                  <a:pt x="8436" y="7789"/>
                  <a:pt x="7887" y="6840"/>
                </a:cubicBezTo>
                <a:cubicBezTo>
                  <a:pt x="7138" y="5545"/>
                  <a:pt x="2656" y="1411"/>
                  <a:pt x="1567" y="12"/>
                </a:cubicBezTo>
                <a:cubicBezTo>
                  <a:pt x="1514" y="4"/>
                  <a:pt x="1447" y="0"/>
                  <a:pt x="137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68590" y="1457743"/>
            <a:ext cx="114034" cy="99879"/>
          </a:xfrm>
          <a:custGeom>
            <a:avLst/>
            <a:gdLst/>
            <a:ahLst/>
            <a:cxnLst/>
            <a:rect l="l" t="t" r="r" b="b"/>
            <a:pathLst>
              <a:path w="3029" h="2653" extrusionOk="0">
                <a:moveTo>
                  <a:pt x="2369" y="1"/>
                </a:moveTo>
                <a:lnTo>
                  <a:pt x="0" y="151"/>
                </a:lnTo>
                <a:cubicBezTo>
                  <a:pt x="0" y="151"/>
                  <a:pt x="466" y="1454"/>
                  <a:pt x="1443" y="2652"/>
                </a:cubicBezTo>
                <a:lnTo>
                  <a:pt x="3028" y="2141"/>
                </a:lnTo>
                <a:lnTo>
                  <a:pt x="2369"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1168590" y="1373413"/>
            <a:ext cx="89225" cy="90053"/>
          </a:xfrm>
          <a:custGeom>
            <a:avLst/>
            <a:gdLst/>
            <a:ahLst/>
            <a:cxnLst/>
            <a:rect l="l" t="t" r="r" b="b"/>
            <a:pathLst>
              <a:path w="2370" h="2392" extrusionOk="0">
                <a:moveTo>
                  <a:pt x="1307" y="0"/>
                </a:moveTo>
                <a:lnTo>
                  <a:pt x="136" y="461"/>
                </a:lnTo>
                <a:lnTo>
                  <a:pt x="0" y="2391"/>
                </a:lnTo>
                <a:lnTo>
                  <a:pt x="2369" y="2241"/>
                </a:lnTo>
                <a:lnTo>
                  <a:pt x="1307"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1672878" y="1900967"/>
            <a:ext cx="501841" cy="517992"/>
          </a:xfrm>
          <a:custGeom>
            <a:avLst/>
            <a:gdLst/>
            <a:ahLst/>
            <a:cxnLst/>
            <a:rect l="l" t="t" r="r" b="b"/>
            <a:pathLst>
              <a:path w="13330" h="13759" extrusionOk="0">
                <a:moveTo>
                  <a:pt x="6851" y="1"/>
                </a:moveTo>
                <a:cubicBezTo>
                  <a:pt x="6090" y="1"/>
                  <a:pt x="5363" y="20"/>
                  <a:pt x="4796" y="72"/>
                </a:cubicBezTo>
                <a:cubicBezTo>
                  <a:pt x="4091" y="138"/>
                  <a:pt x="3400" y="250"/>
                  <a:pt x="2834" y="363"/>
                </a:cubicBezTo>
                <a:cubicBezTo>
                  <a:pt x="1981" y="529"/>
                  <a:pt x="1292" y="1165"/>
                  <a:pt x="1067" y="2006"/>
                </a:cubicBezTo>
                <a:cubicBezTo>
                  <a:pt x="625" y="3670"/>
                  <a:pt x="136" y="6263"/>
                  <a:pt x="63" y="9179"/>
                </a:cubicBezTo>
                <a:cubicBezTo>
                  <a:pt x="0" y="11593"/>
                  <a:pt x="1904" y="13599"/>
                  <a:pt x="4316" y="13664"/>
                </a:cubicBezTo>
                <a:lnTo>
                  <a:pt x="7634" y="13757"/>
                </a:lnTo>
                <a:cubicBezTo>
                  <a:pt x="7672" y="13758"/>
                  <a:pt x="7711" y="13758"/>
                  <a:pt x="7749" y="13758"/>
                </a:cubicBezTo>
                <a:cubicBezTo>
                  <a:pt x="9839" y="13758"/>
                  <a:pt x="11609" y="12195"/>
                  <a:pt x="11856" y="10105"/>
                </a:cubicBezTo>
                <a:cubicBezTo>
                  <a:pt x="12066" y="8322"/>
                  <a:pt x="12445" y="5790"/>
                  <a:pt x="13178" y="1972"/>
                </a:cubicBezTo>
                <a:cubicBezTo>
                  <a:pt x="13329" y="1181"/>
                  <a:pt x="12794" y="420"/>
                  <a:pt x="11996" y="308"/>
                </a:cubicBezTo>
                <a:cubicBezTo>
                  <a:pt x="11317" y="211"/>
                  <a:pt x="10480" y="111"/>
                  <a:pt x="9658" y="72"/>
                </a:cubicBezTo>
                <a:cubicBezTo>
                  <a:pt x="8842" y="32"/>
                  <a:pt x="7819" y="1"/>
                  <a:pt x="685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1801896" y="1732457"/>
            <a:ext cx="234582" cy="231043"/>
          </a:xfrm>
          <a:custGeom>
            <a:avLst/>
            <a:gdLst/>
            <a:ahLst/>
            <a:cxnLst/>
            <a:rect l="l" t="t" r="r" b="b"/>
            <a:pathLst>
              <a:path w="6231" h="6137" extrusionOk="0">
                <a:moveTo>
                  <a:pt x="5708" y="0"/>
                </a:moveTo>
                <a:lnTo>
                  <a:pt x="2811" y="760"/>
                </a:lnTo>
                <a:cubicBezTo>
                  <a:pt x="3087" y="1973"/>
                  <a:pt x="3126" y="4133"/>
                  <a:pt x="1369" y="4548"/>
                </a:cubicBezTo>
                <a:cubicBezTo>
                  <a:pt x="1369" y="4548"/>
                  <a:pt x="0" y="6137"/>
                  <a:pt x="2657" y="6137"/>
                </a:cubicBezTo>
                <a:cubicBezTo>
                  <a:pt x="5564" y="6137"/>
                  <a:pt x="6231" y="4548"/>
                  <a:pt x="6231" y="4548"/>
                </a:cubicBezTo>
                <a:cubicBezTo>
                  <a:pt x="5164" y="3504"/>
                  <a:pt x="5362" y="1566"/>
                  <a:pt x="5708"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1904937" y="1844684"/>
            <a:ext cx="4141" cy="13177"/>
          </a:xfrm>
          <a:custGeom>
            <a:avLst/>
            <a:gdLst/>
            <a:ahLst/>
            <a:cxnLst/>
            <a:rect l="l" t="t" r="r" b="b"/>
            <a:pathLst>
              <a:path w="110" h="350" extrusionOk="0">
                <a:moveTo>
                  <a:pt x="109" y="1"/>
                </a:moveTo>
                <a:cubicBezTo>
                  <a:pt x="78" y="121"/>
                  <a:pt x="43" y="237"/>
                  <a:pt x="1" y="349"/>
                </a:cubicBezTo>
                <a:lnTo>
                  <a:pt x="1" y="349"/>
                </a:lnTo>
                <a:cubicBezTo>
                  <a:pt x="43" y="237"/>
                  <a:pt x="78" y="121"/>
                  <a:pt x="10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1904937" y="1825107"/>
            <a:ext cx="64565" cy="32753"/>
          </a:xfrm>
          <a:custGeom>
            <a:avLst/>
            <a:gdLst/>
            <a:ahLst/>
            <a:cxnLst/>
            <a:rect l="l" t="t" r="r" b="b"/>
            <a:pathLst>
              <a:path w="1715" h="870" extrusionOk="0">
                <a:moveTo>
                  <a:pt x="1715" y="0"/>
                </a:moveTo>
                <a:lnTo>
                  <a:pt x="1715" y="0"/>
                </a:lnTo>
                <a:cubicBezTo>
                  <a:pt x="1346" y="163"/>
                  <a:pt x="974" y="241"/>
                  <a:pt x="613" y="241"/>
                </a:cubicBezTo>
                <a:cubicBezTo>
                  <a:pt x="466" y="241"/>
                  <a:pt x="315" y="229"/>
                  <a:pt x="171" y="202"/>
                </a:cubicBezTo>
                <a:cubicBezTo>
                  <a:pt x="156" y="311"/>
                  <a:pt x="133" y="415"/>
                  <a:pt x="109" y="521"/>
                </a:cubicBezTo>
                <a:cubicBezTo>
                  <a:pt x="78" y="641"/>
                  <a:pt x="43" y="757"/>
                  <a:pt x="1" y="869"/>
                </a:cubicBezTo>
                <a:cubicBezTo>
                  <a:pt x="256" y="830"/>
                  <a:pt x="524" y="749"/>
                  <a:pt x="784" y="628"/>
                </a:cubicBezTo>
                <a:cubicBezTo>
                  <a:pt x="1153" y="458"/>
                  <a:pt x="1455" y="249"/>
                  <a:pt x="1715"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1977334" y="1695223"/>
            <a:ext cx="101611" cy="83389"/>
          </a:xfrm>
          <a:custGeom>
            <a:avLst/>
            <a:gdLst/>
            <a:ahLst/>
            <a:cxnLst/>
            <a:rect l="l" t="t" r="r" b="b"/>
            <a:pathLst>
              <a:path w="2699" h="2215" extrusionOk="0">
                <a:moveTo>
                  <a:pt x="1021" y="1"/>
                </a:moveTo>
                <a:cubicBezTo>
                  <a:pt x="920" y="1"/>
                  <a:pt x="818" y="19"/>
                  <a:pt x="718" y="59"/>
                </a:cubicBezTo>
                <a:cubicBezTo>
                  <a:pt x="90" y="315"/>
                  <a:pt x="1" y="1082"/>
                  <a:pt x="434" y="1571"/>
                </a:cubicBezTo>
                <a:cubicBezTo>
                  <a:pt x="811" y="1997"/>
                  <a:pt x="1350" y="2203"/>
                  <a:pt x="1815" y="2214"/>
                </a:cubicBezTo>
                <a:cubicBezTo>
                  <a:pt x="1825" y="2214"/>
                  <a:pt x="1835" y="2214"/>
                  <a:pt x="1845" y="2214"/>
                </a:cubicBezTo>
                <a:cubicBezTo>
                  <a:pt x="2518" y="2214"/>
                  <a:pt x="2698" y="1547"/>
                  <a:pt x="2374" y="970"/>
                </a:cubicBezTo>
                <a:cubicBezTo>
                  <a:pt x="2122" y="525"/>
                  <a:pt x="1569" y="1"/>
                  <a:pt x="102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1823882" y="1521857"/>
            <a:ext cx="265302" cy="312399"/>
          </a:xfrm>
          <a:custGeom>
            <a:avLst/>
            <a:gdLst/>
            <a:ahLst/>
            <a:cxnLst/>
            <a:rect l="l" t="t" r="r" b="b"/>
            <a:pathLst>
              <a:path w="7047" h="8298" extrusionOk="0">
                <a:moveTo>
                  <a:pt x="3800" y="0"/>
                </a:moveTo>
                <a:cubicBezTo>
                  <a:pt x="3636" y="0"/>
                  <a:pt x="3468" y="14"/>
                  <a:pt x="3297" y="42"/>
                </a:cubicBezTo>
                <a:cubicBezTo>
                  <a:pt x="1087" y="411"/>
                  <a:pt x="44" y="3423"/>
                  <a:pt x="21" y="5385"/>
                </a:cubicBezTo>
                <a:cubicBezTo>
                  <a:pt x="1" y="7026"/>
                  <a:pt x="1294" y="8297"/>
                  <a:pt x="2768" y="8297"/>
                </a:cubicBezTo>
                <a:cubicBezTo>
                  <a:pt x="3254" y="8297"/>
                  <a:pt x="3759" y="8159"/>
                  <a:pt x="4243" y="7851"/>
                </a:cubicBezTo>
                <a:cubicBezTo>
                  <a:pt x="5542" y="7024"/>
                  <a:pt x="5813" y="5795"/>
                  <a:pt x="6453" y="3752"/>
                </a:cubicBezTo>
                <a:cubicBezTo>
                  <a:pt x="7047" y="1870"/>
                  <a:pt x="5717" y="0"/>
                  <a:pt x="3800"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1884947" y="1543843"/>
            <a:ext cx="119117" cy="100745"/>
          </a:xfrm>
          <a:custGeom>
            <a:avLst/>
            <a:gdLst/>
            <a:ahLst/>
            <a:cxnLst/>
            <a:rect l="l" t="t" r="r" b="b"/>
            <a:pathLst>
              <a:path w="3164" h="2676" extrusionOk="0">
                <a:moveTo>
                  <a:pt x="2001" y="1"/>
                </a:moveTo>
                <a:cubicBezTo>
                  <a:pt x="1935" y="1"/>
                  <a:pt x="1877" y="36"/>
                  <a:pt x="1834" y="83"/>
                </a:cubicBezTo>
                <a:cubicBezTo>
                  <a:pt x="1800" y="36"/>
                  <a:pt x="1745" y="9"/>
                  <a:pt x="1684" y="9"/>
                </a:cubicBezTo>
                <a:lnTo>
                  <a:pt x="1664" y="9"/>
                </a:lnTo>
                <a:cubicBezTo>
                  <a:pt x="1590" y="17"/>
                  <a:pt x="1532" y="56"/>
                  <a:pt x="1497" y="113"/>
                </a:cubicBezTo>
                <a:cubicBezTo>
                  <a:pt x="1458" y="83"/>
                  <a:pt x="1412" y="59"/>
                  <a:pt x="1362" y="59"/>
                </a:cubicBezTo>
                <a:cubicBezTo>
                  <a:pt x="1346" y="59"/>
                  <a:pt x="1330" y="63"/>
                  <a:pt x="1311" y="67"/>
                </a:cubicBezTo>
                <a:cubicBezTo>
                  <a:pt x="1245" y="83"/>
                  <a:pt x="1187" y="133"/>
                  <a:pt x="1160" y="199"/>
                </a:cubicBezTo>
                <a:cubicBezTo>
                  <a:pt x="1129" y="176"/>
                  <a:pt x="1090" y="164"/>
                  <a:pt x="1051" y="164"/>
                </a:cubicBezTo>
                <a:cubicBezTo>
                  <a:pt x="1024" y="164"/>
                  <a:pt x="997" y="172"/>
                  <a:pt x="970" y="183"/>
                </a:cubicBezTo>
                <a:cubicBezTo>
                  <a:pt x="904" y="210"/>
                  <a:pt x="857" y="269"/>
                  <a:pt x="838" y="335"/>
                </a:cubicBezTo>
                <a:cubicBezTo>
                  <a:pt x="814" y="326"/>
                  <a:pt x="787" y="319"/>
                  <a:pt x="760" y="319"/>
                </a:cubicBezTo>
                <a:cubicBezTo>
                  <a:pt x="721" y="319"/>
                  <a:pt x="683" y="330"/>
                  <a:pt x="648" y="353"/>
                </a:cubicBezTo>
                <a:cubicBezTo>
                  <a:pt x="586" y="392"/>
                  <a:pt x="551" y="458"/>
                  <a:pt x="539" y="525"/>
                </a:cubicBezTo>
                <a:cubicBezTo>
                  <a:pt x="524" y="521"/>
                  <a:pt x="508" y="521"/>
                  <a:pt x="493" y="521"/>
                </a:cubicBezTo>
                <a:cubicBezTo>
                  <a:pt x="446" y="521"/>
                  <a:pt x="396" y="536"/>
                  <a:pt x="358" y="571"/>
                </a:cubicBezTo>
                <a:cubicBezTo>
                  <a:pt x="295" y="625"/>
                  <a:pt x="268" y="702"/>
                  <a:pt x="272" y="777"/>
                </a:cubicBezTo>
                <a:cubicBezTo>
                  <a:pt x="195" y="777"/>
                  <a:pt x="117" y="827"/>
                  <a:pt x="78" y="908"/>
                </a:cubicBezTo>
                <a:cubicBezTo>
                  <a:pt x="39" y="990"/>
                  <a:pt x="51" y="1087"/>
                  <a:pt x="105" y="1149"/>
                </a:cubicBezTo>
                <a:cubicBezTo>
                  <a:pt x="36" y="1199"/>
                  <a:pt x="0" y="1288"/>
                  <a:pt x="12" y="1382"/>
                </a:cubicBezTo>
                <a:cubicBezTo>
                  <a:pt x="24" y="1466"/>
                  <a:pt x="90" y="1536"/>
                  <a:pt x="167" y="1556"/>
                </a:cubicBezTo>
                <a:cubicBezTo>
                  <a:pt x="136" y="1637"/>
                  <a:pt x="156" y="1734"/>
                  <a:pt x="218" y="1792"/>
                </a:cubicBezTo>
                <a:cubicBezTo>
                  <a:pt x="256" y="1835"/>
                  <a:pt x="306" y="1854"/>
                  <a:pt x="361" y="1854"/>
                </a:cubicBezTo>
                <a:cubicBezTo>
                  <a:pt x="388" y="1854"/>
                  <a:pt x="415" y="1850"/>
                  <a:pt x="442" y="1838"/>
                </a:cubicBezTo>
                <a:cubicBezTo>
                  <a:pt x="462" y="1908"/>
                  <a:pt x="516" y="1970"/>
                  <a:pt x="590" y="1990"/>
                </a:cubicBezTo>
                <a:cubicBezTo>
                  <a:pt x="609" y="1994"/>
                  <a:pt x="625" y="1997"/>
                  <a:pt x="640" y="1997"/>
                </a:cubicBezTo>
                <a:cubicBezTo>
                  <a:pt x="687" y="1997"/>
                  <a:pt x="730" y="1982"/>
                  <a:pt x="764" y="1958"/>
                </a:cubicBezTo>
                <a:cubicBezTo>
                  <a:pt x="787" y="2013"/>
                  <a:pt x="838" y="2060"/>
                  <a:pt x="900" y="2075"/>
                </a:cubicBezTo>
                <a:cubicBezTo>
                  <a:pt x="916" y="2079"/>
                  <a:pt x="934" y="2083"/>
                  <a:pt x="950" y="2083"/>
                </a:cubicBezTo>
                <a:cubicBezTo>
                  <a:pt x="997" y="2083"/>
                  <a:pt x="1040" y="2067"/>
                  <a:pt x="1074" y="2044"/>
                </a:cubicBezTo>
                <a:cubicBezTo>
                  <a:pt x="1097" y="2098"/>
                  <a:pt x="1144" y="2141"/>
                  <a:pt x="1206" y="2160"/>
                </a:cubicBezTo>
                <a:cubicBezTo>
                  <a:pt x="1226" y="2164"/>
                  <a:pt x="1242" y="2164"/>
                  <a:pt x="1260" y="2164"/>
                </a:cubicBezTo>
                <a:cubicBezTo>
                  <a:pt x="1299" y="2164"/>
                  <a:pt x="1335" y="2157"/>
                  <a:pt x="1365" y="2137"/>
                </a:cubicBezTo>
                <a:cubicBezTo>
                  <a:pt x="1346" y="2126"/>
                  <a:pt x="1322" y="2114"/>
                  <a:pt x="1307" y="2091"/>
                </a:cubicBezTo>
                <a:cubicBezTo>
                  <a:pt x="1253" y="2033"/>
                  <a:pt x="1242" y="1940"/>
                  <a:pt x="1269" y="1858"/>
                </a:cubicBezTo>
                <a:cubicBezTo>
                  <a:pt x="1202" y="1838"/>
                  <a:pt x="1152" y="1777"/>
                  <a:pt x="1140" y="1688"/>
                </a:cubicBezTo>
                <a:cubicBezTo>
                  <a:pt x="1133" y="1598"/>
                  <a:pt x="1167" y="1509"/>
                  <a:pt x="1229" y="1459"/>
                </a:cubicBezTo>
                <a:cubicBezTo>
                  <a:pt x="1187" y="1396"/>
                  <a:pt x="1179" y="1303"/>
                  <a:pt x="1214" y="1219"/>
                </a:cubicBezTo>
                <a:cubicBezTo>
                  <a:pt x="1253" y="1137"/>
                  <a:pt x="1319" y="1083"/>
                  <a:pt x="1389" y="1083"/>
                </a:cubicBezTo>
                <a:cubicBezTo>
                  <a:pt x="1389" y="1009"/>
                  <a:pt x="1416" y="931"/>
                  <a:pt x="1470" y="877"/>
                </a:cubicBezTo>
                <a:cubicBezTo>
                  <a:pt x="1509" y="838"/>
                  <a:pt x="1555" y="819"/>
                  <a:pt x="1598" y="819"/>
                </a:cubicBezTo>
                <a:cubicBezTo>
                  <a:pt x="1609" y="819"/>
                  <a:pt x="1621" y="823"/>
                  <a:pt x="1632" y="823"/>
                </a:cubicBezTo>
                <a:cubicBezTo>
                  <a:pt x="1644" y="757"/>
                  <a:pt x="1679" y="691"/>
                  <a:pt x="1734" y="652"/>
                </a:cubicBezTo>
                <a:cubicBezTo>
                  <a:pt x="1764" y="625"/>
                  <a:pt x="1804" y="614"/>
                  <a:pt x="1838" y="614"/>
                </a:cubicBezTo>
                <a:cubicBezTo>
                  <a:pt x="1861" y="614"/>
                  <a:pt x="1881" y="618"/>
                  <a:pt x="1900" y="625"/>
                </a:cubicBezTo>
                <a:cubicBezTo>
                  <a:pt x="1920" y="559"/>
                  <a:pt x="1963" y="501"/>
                  <a:pt x="2020" y="470"/>
                </a:cubicBezTo>
                <a:cubicBezTo>
                  <a:pt x="2047" y="455"/>
                  <a:pt x="2074" y="451"/>
                  <a:pt x="2098" y="451"/>
                </a:cubicBezTo>
                <a:cubicBezTo>
                  <a:pt x="2133" y="451"/>
                  <a:pt x="2160" y="458"/>
                  <a:pt x="2187" y="478"/>
                </a:cubicBezTo>
                <a:cubicBezTo>
                  <a:pt x="2214" y="416"/>
                  <a:pt x="2265" y="362"/>
                  <a:pt x="2326" y="342"/>
                </a:cubicBezTo>
                <a:cubicBezTo>
                  <a:pt x="2342" y="338"/>
                  <a:pt x="2358" y="335"/>
                  <a:pt x="2373" y="335"/>
                </a:cubicBezTo>
                <a:cubicBezTo>
                  <a:pt x="2416" y="335"/>
                  <a:pt x="2455" y="353"/>
                  <a:pt x="2486" y="385"/>
                </a:cubicBezTo>
                <a:cubicBezTo>
                  <a:pt x="2516" y="326"/>
                  <a:pt x="2571" y="284"/>
                  <a:pt x="2633" y="272"/>
                </a:cubicBezTo>
                <a:lnTo>
                  <a:pt x="2656" y="272"/>
                </a:lnTo>
                <a:cubicBezTo>
                  <a:pt x="2707" y="272"/>
                  <a:pt x="2754" y="299"/>
                  <a:pt x="2784" y="342"/>
                </a:cubicBezTo>
                <a:cubicBezTo>
                  <a:pt x="2792" y="326"/>
                  <a:pt x="2804" y="315"/>
                  <a:pt x="2815" y="307"/>
                </a:cubicBezTo>
                <a:cubicBezTo>
                  <a:pt x="2800" y="245"/>
                  <a:pt x="2757" y="199"/>
                  <a:pt x="2699" y="172"/>
                </a:cubicBezTo>
                <a:cubicBezTo>
                  <a:pt x="2675" y="160"/>
                  <a:pt x="2648" y="156"/>
                  <a:pt x="2621" y="156"/>
                </a:cubicBezTo>
                <a:cubicBezTo>
                  <a:pt x="2582" y="156"/>
                  <a:pt x="2544" y="167"/>
                  <a:pt x="2509" y="187"/>
                </a:cubicBezTo>
                <a:cubicBezTo>
                  <a:pt x="2486" y="125"/>
                  <a:pt x="2432" y="74"/>
                  <a:pt x="2366" y="59"/>
                </a:cubicBezTo>
                <a:cubicBezTo>
                  <a:pt x="2350" y="56"/>
                  <a:pt x="2330" y="56"/>
                  <a:pt x="2315" y="56"/>
                </a:cubicBezTo>
                <a:cubicBezTo>
                  <a:pt x="2265" y="56"/>
                  <a:pt x="2214" y="70"/>
                  <a:pt x="2179" y="106"/>
                </a:cubicBezTo>
                <a:cubicBezTo>
                  <a:pt x="2144" y="51"/>
                  <a:pt x="2086" y="13"/>
                  <a:pt x="2013" y="4"/>
                </a:cubicBezTo>
                <a:cubicBezTo>
                  <a:pt x="2009" y="4"/>
                  <a:pt x="2005" y="1"/>
                  <a:pt x="2001" y="1"/>
                </a:cubicBezTo>
                <a:close/>
                <a:moveTo>
                  <a:pt x="1501" y="2126"/>
                </a:moveTo>
                <a:cubicBezTo>
                  <a:pt x="1478" y="2141"/>
                  <a:pt x="1451" y="2149"/>
                  <a:pt x="1423" y="2149"/>
                </a:cubicBezTo>
                <a:cubicBezTo>
                  <a:pt x="1412" y="2149"/>
                  <a:pt x="1400" y="2144"/>
                  <a:pt x="1389" y="2144"/>
                </a:cubicBezTo>
                <a:cubicBezTo>
                  <a:pt x="1416" y="2191"/>
                  <a:pt x="1462" y="2230"/>
                  <a:pt x="1516" y="2242"/>
                </a:cubicBezTo>
                <a:cubicBezTo>
                  <a:pt x="1536" y="2250"/>
                  <a:pt x="1551" y="2250"/>
                  <a:pt x="1571" y="2250"/>
                </a:cubicBezTo>
                <a:lnTo>
                  <a:pt x="1578" y="2250"/>
                </a:lnTo>
                <a:cubicBezTo>
                  <a:pt x="1539" y="2223"/>
                  <a:pt x="1512" y="2180"/>
                  <a:pt x="1501" y="2126"/>
                </a:cubicBezTo>
                <a:close/>
                <a:moveTo>
                  <a:pt x="1780" y="2234"/>
                </a:moveTo>
                <a:cubicBezTo>
                  <a:pt x="1764" y="2250"/>
                  <a:pt x="1745" y="2261"/>
                  <a:pt x="1725" y="2269"/>
                </a:cubicBezTo>
                <a:cubicBezTo>
                  <a:pt x="1753" y="2296"/>
                  <a:pt x="1784" y="2316"/>
                  <a:pt x="1823" y="2327"/>
                </a:cubicBezTo>
                <a:cubicBezTo>
                  <a:pt x="1838" y="2331"/>
                  <a:pt x="1850" y="2335"/>
                  <a:pt x="1861" y="2335"/>
                </a:cubicBezTo>
                <a:cubicBezTo>
                  <a:pt x="1827" y="2316"/>
                  <a:pt x="1795" y="2280"/>
                  <a:pt x="1780" y="2234"/>
                </a:cubicBezTo>
                <a:close/>
                <a:moveTo>
                  <a:pt x="2047" y="2307"/>
                </a:moveTo>
                <a:cubicBezTo>
                  <a:pt x="2040" y="2316"/>
                  <a:pt x="2028" y="2323"/>
                  <a:pt x="2017" y="2331"/>
                </a:cubicBezTo>
                <a:cubicBezTo>
                  <a:pt x="2044" y="2370"/>
                  <a:pt x="2083" y="2400"/>
                  <a:pt x="2133" y="2412"/>
                </a:cubicBezTo>
                <a:cubicBezTo>
                  <a:pt x="2137" y="2412"/>
                  <a:pt x="2144" y="2416"/>
                  <a:pt x="2149" y="2416"/>
                </a:cubicBezTo>
                <a:cubicBezTo>
                  <a:pt x="2102" y="2397"/>
                  <a:pt x="2067" y="2359"/>
                  <a:pt x="2047" y="2307"/>
                </a:cubicBezTo>
                <a:close/>
                <a:moveTo>
                  <a:pt x="2315" y="2382"/>
                </a:moveTo>
                <a:lnTo>
                  <a:pt x="2312" y="2385"/>
                </a:lnTo>
                <a:cubicBezTo>
                  <a:pt x="2323" y="2409"/>
                  <a:pt x="2339" y="2432"/>
                  <a:pt x="2358" y="2447"/>
                </a:cubicBezTo>
                <a:cubicBezTo>
                  <a:pt x="2339" y="2432"/>
                  <a:pt x="2326" y="2409"/>
                  <a:pt x="2315" y="2382"/>
                </a:cubicBezTo>
                <a:close/>
                <a:moveTo>
                  <a:pt x="2435" y="2493"/>
                </a:moveTo>
                <a:lnTo>
                  <a:pt x="2435" y="2493"/>
                </a:lnTo>
                <a:cubicBezTo>
                  <a:pt x="2436" y="2494"/>
                  <a:pt x="2437" y="2494"/>
                  <a:pt x="2438" y="2494"/>
                </a:cubicBezTo>
                <a:lnTo>
                  <a:pt x="2438" y="2494"/>
                </a:lnTo>
                <a:cubicBezTo>
                  <a:pt x="2437" y="2494"/>
                  <a:pt x="2436" y="2493"/>
                  <a:pt x="2435" y="2493"/>
                </a:cubicBezTo>
                <a:close/>
                <a:moveTo>
                  <a:pt x="2582" y="2455"/>
                </a:moveTo>
                <a:cubicBezTo>
                  <a:pt x="2548" y="2482"/>
                  <a:pt x="2509" y="2498"/>
                  <a:pt x="2470" y="2498"/>
                </a:cubicBezTo>
                <a:cubicBezTo>
                  <a:pt x="2459" y="2498"/>
                  <a:pt x="2448" y="2498"/>
                  <a:pt x="2438" y="2494"/>
                </a:cubicBezTo>
                <a:lnTo>
                  <a:pt x="2438" y="2494"/>
                </a:lnTo>
                <a:cubicBezTo>
                  <a:pt x="2439" y="2496"/>
                  <a:pt x="2440" y="2498"/>
                  <a:pt x="2443" y="2498"/>
                </a:cubicBezTo>
                <a:cubicBezTo>
                  <a:pt x="2459" y="2502"/>
                  <a:pt x="2478" y="2506"/>
                  <a:pt x="2493" y="2506"/>
                </a:cubicBezTo>
                <a:cubicBezTo>
                  <a:pt x="2528" y="2506"/>
                  <a:pt x="2563" y="2493"/>
                  <a:pt x="2594" y="2479"/>
                </a:cubicBezTo>
                <a:cubicBezTo>
                  <a:pt x="2591" y="2470"/>
                  <a:pt x="2586" y="2463"/>
                  <a:pt x="2582" y="2455"/>
                </a:cubicBezTo>
                <a:close/>
                <a:moveTo>
                  <a:pt x="2850" y="2529"/>
                </a:moveTo>
                <a:cubicBezTo>
                  <a:pt x="2819" y="2556"/>
                  <a:pt x="2781" y="2572"/>
                  <a:pt x="2738" y="2572"/>
                </a:cubicBezTo>
                <a:lnTo>
                  <a:pt x="2722" y="2572"/>
                </a:lnTo>
                <a:cubicBezTo>
                  <a:pt x="2730" y="2575"/>
                  <a:pt x="2741" y="2579"/>
                  <a:pt x="2749" y="2579"/>
                </a:cubicBezTo>
                <a:cubicBezTo>
                  <a:pt x="2768" y="2586"/>
                  <a:pt x="2788" y="2586"/>
                  <a:pt x="2804" y="2586"/>
                </a:cubicBezTo>
                <a:cubicBezTo>
                  <a:pt x="2827" y="2586"/>
                  <a:pt x="2854" y="2583"/>
                  <a:pt x="2877" y="2575"/>
                </a:cubicBezTo>
                <a:cubicBezTo>
                  <a:pt x="2865" y="2559"/>
                  <a:pt x="2858" y="2545"/>
                  <a:pt x="2850" y="2529"/>
                </a:cubicBezTo>
                <a:close/>
                <a:moveTo>
                  <a:pt x="3121" y="2602"/>
                </a:moveTo>
                <a:cubicBezTo>
                  <a:pt x="3087" y="2629"/>
                  <a:pt x="3048" y="2645"/>
                  <a:pt x="3009" y="2645"/>
                </a:cubicBezTo>
                <a:cubicBezTo>
                  <a:pt x="3024" y="2653"/>
                  <a:pt x="3040" y="2661"/>
                  <a:pt x="3060" y="2665"/>
                </a:cubicBezTo>
                <a:lnTo>
                  <a:pt x="3063" y="2668"/>
                </a:lnTo>
                <a:lnTo>
                  <a:pt x="3075" y="2668"/>
                </a:lnTo>
                <a:cubicBezTo>
                  <a:pt x="3090" y="2672"/>
                  <a:pt x="3106" y="2676"/>
                  <a:pt x="3121" y="2676"/>
                </a:cubicBezTo>
                <a:cubicBezTo>
                  <a:pt x="3133" y="2676"/>
                  <a:pt x="3149" y="2672"/>
                  <a:pt x="3164" y="2672"/>
                </a:cubicBezTo>
                <a:cubicBezTo>
                  <a:pt x="3144" y="2653"/>
                  <a:pt x="3129" y="2629"/>
                  <a:pt x="3121" y="2602"/>
                </a:cubicBezTo>
                <a:close/>
              </a:path>
            </a:pathLst>
          </a:custGeom>
          <a:solidFill>
            <a:srgbClr val="B87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1927564" y="1553481"/>
            <a:ext cx="130938" cy="98260"/>
          </a:xfrm>
          <a:custGeom>
            <a:avLst/>
            <a:gdLst/>
            <a:ahLst/>
            <a:cxnLst/>
            <a:rect l="l" t="t" r="r" b="b"/>
            <a:pathLst>
              <a:path w="3478" h="2610" extrusionOk="0">
                <a:moveTo>
                  <a:pt x="1808" y="1"/>
                </a:moveTo>
                <a:cubicBezTo>
                  <a:pt x="1761" y="1"/>
                  <a:pt x="1722" y="20"/>
                  <a:pt x="1683" y="51"/>
                </a:cubicBezTo>
                <a:cubicBezTo>
                  <a:pt x="1672" y="59"/>
                  <a:pt x="1660" y="70"/>
                  <a:pt x="1652" y="86"/>
                </a:cubicBezTo>
                <a:cubicBezTo>
                  <a:pt x="1622" y="43"/>
                  <a:pt x="1575" y="16"/>
                  <a:pt x="1524" y="16"/>
                </a:cubicBezTo>
                <a:lnTo>
                  <a:pt x="1501" y="16"/>
                </a:lnTo>
                <a:cubicBezTo>
                  <a:pt x="1439" y="28"/>
                  <a:pt x="1384" y="70"/>
                  <a:pt x="1354" y="129"/>
                </a:cubicBezTo>
                <a:cubicBezTo>
                  <a:pt x="1323" y="97"/>
                  <a:pt x="1284" y="79"/>
                  <a:pt x="1241" y="79"/>
                </a:cubicBezTo>
                <a:cubicBezTo>
                  <a:pt x="1226" y="79"/>
                  <a:pt x="1210" y="82"/>
                  <a:pt x="1194" y="86"/>
                </a:cubicBezTo>
                <a:cubicBezTo>
                  <a:pt x="1133" y="106"/>
                  <a:pt x="1082" y="160"/>
                  <a:pt x="1055" y="222"/>
                </a:cubicBezTo>
                <a:cubicBezTo>
                  <a:pt x="1028" y="202"/>
                  <a:pt x="1001" y="195"/>
                  <a:pt x="966" y="195"/>
                </a:cubicBezTo>
                <a:cubicBezTo>
                  <a:pt x="942" y="195"/>
                  <a:pt x="915" y="199"/>
                  <a:pt x="888" y="214"/>
                </a:cubicBezTo>
                <a:cubicBezTo>
                  <a:pt x="831" y="245"/>
                  <a:pt x="788" y="303"/>
                  <a:pt x="768" y="369"/>
                </a:cubicBezTo>
                <a:cubicBezTo>
                  <a:pt x="749" y="362"/>
                  <a:pt x="729" y="358"/>
                  <a:pt x="706" y="358"/>
                </a:cubicBezTo>
                <a:cubicBezTo>
                  <a:pt x="672" y="358"/>
                  <a:pt x="632" y="369"/>
                  <a:pt x="602" y="396"/>
                </a:cubicBezTo>
                <a:cubicBezTo>
                  <a:pt x="547" y="435"/>
                  <a:pt x="512" y="501"/>
                  <a:pt x="500" y="567"/>
                </a:cubicBezTo>
                <a:cubicBezTo>
                  <a:pt x="489" y="567"/>
                  <a:pt x="477" y="563"/>
                  <a:pt x="466" y="563"/>
                </a:cubicBezTo>
                <a:cubicBezTo>
                  <a:pt x="423" y="563"/>
                  <a:pt x="377" y="582"/>
                  <a:pt x="338" y="621"/>
                </a:cubicBezTo>
                <a:cubicBezTo>
                  <a:pt x="284" y="675"/>
                  <a:pt x="257" y="753"/>
                  <a:pt x="257" y="827"/>
                </a:cubicBezTo>
                <a:cubicBezTo>
                  <a:pt x="187" y="827"/>
                  <a:pt x="121" y="881"/>
                  <a:pt x="82" y="963"/>
                </a:cubicBezTo>
                <a:cubicBezTo>
                  <a:pt x="47" y="1047"/>
                  <a:pt x="55" y="1140"/>
                  <a:pt x="97" y="1203"/>
                </a:cubicBezTo>
                <a:cubicBezTo>
                  <a:pt x="35" y="1253"/>
                  <a:pt x="1" y="1342"/>
                  <a:pt x="8" y="1432"/>
                </a:cubicBezTo>
                <a:cubicBezTo>
                  <a:pt x="20" y="1521"/>
                  <a:pt x="70" y="1582"/>
                  <a:pt x="137" y="1602"/>
                </a:cubicBezTo>
                <a:cubicBezTo>
                  <a:pt x="110" y="1684"/>
                  <a:pt x="121" y="1777"/>
                  <a:pt x="175" y="1835"/>
                </a:cubicBezTo>
                <a:cubicBezTo>
                  <a:pt x="190" y="1858"/>
                  <a:pt x="214" y="1870"/>
                  <a:pt x="233" y="1881"/>
                </a:cubicBezTo>
                <a:cubicBezTo>
                  <a:pt x="241" y="1881"/>
                  <a:pt x="249" y="1885"/>
                  <a:pt x="257" y="1888"/>
                </a:cubicBezTo>
                <a:cubicBezTo>
                  <a:pt x="268" y="1888"/>
                  <a:pt x="280" y="1893"/>
                  <a:pt x="291" y="1893"/>
                </a:cubicBezTo>
                <a:cubicBezTo>
                  <a:pt x="319" y="1893"/>
                  <a:pt x="346" y="1885"/>
                  <a:pt x="369" y="1870"/>
                </a:cubicBezTo>
                <a:cubicBezTo>
                  <a:pt x="380" y="1924"/>
                  <a:pt x="407" y="1967"/>
                  <a:pt x="446" y="1994"/>
                </a:cubicBezTo>
                <a:cubicBezTo>
                  <a:pt x="462" y="2005"/>
                  <a:pt x="477" y="2013"/>
                  <a:pt x="493" y="2017"/>
                </a:cubicBezTo>
                <a:cubicBezTo>
                  <a:pt x="509" y="2021"/>
                  <a:pt x="520" y="2024"/>
                  <a:pt x="536" y="2024"/>
                </a:cubicBezTo>
                <a:cubicBezTo>
                  <a:pt x="555" y="2024"/>
                  <a:pt x="575" y="2021"/>
                  <a:pt x="593" y="2013"/>
                </a:cubicBezTo>
                <a:cubicBezTo>
                  <a:pt x="613" y="2005"/>
                  <a:pt x="632" y="1994"/>
                  <a:pt x="648" y="1978"/>
                </a:cubicBezTo>
                <a:cubicBezTo>
                  <a:pt x="663" y="2024"/>
                  <a:pt x="695" y="2060"/>
                  <a:pt x="729" y="2079"/>
                </a:cubicBezTo>
                <a:cubicBezTo>
                  <a:pt x="741" y="2083"/>
                  <a:pt x="752" y="2087"/>
                  <a:pt x="761" y="2090"/>
                </a:cubicBezTo>
                <a:cubicBezTo>
                  <a:pt x="776" y="2094"/>
                  <a:pt x="788" y="2098"/>
                  <a:pt x="803" y="2098"/>
                </a:cubicBezTo>
                <a:cubicBezTo>
                  <a:pt x="831" y="2098"/>
                  <a:pt x="861" y="2087"/>
                  <a:pt x="885" y="2075"/>
                </a:cubicBezTo>
                <a:cubicBezTo>
                  <a:pt x="896" y="2067"/>
                  <a:pt x="908" y="2060"/>
                  <a:pt x="915" y="2051"/>
                </a:cubicBezTo>
                <a:cubicBezTo>
                  <a:pt x="935" y="2103"/>
                  <a:pt x="970" y="2141"/>
                  <a:pt x="1017" y="2160"/>
                </a:cubicBezTo>
                <a:cubicBezTo>
                  <a:pt x="1020" y="2160"/>
                  <a:pt x="1024" y="2164"/>
                  <a:pt x="1028" y="2164"/>
                </a:cubicBezTo>
                <a:cubicBezTo>
                  <a:pt x="1044" y="2168"/>
                  <a:pt x="1055" y="2168"/>
                  <a:pt x="1071" y="2168"/>
                </a:cubicBezTo>
                <a:cubicBezTo>
                  <a:pt x="1110" y="2168"/>
                  <a:pt x="1144" y="2156"/>
                  <a:pt x="1180" y="2129"/>
                </a:cubicBezTo>
                <a:lnTo>
                  <a:pt x="1183" y="2126"/>
                </a:lnTo>
                <a:cubicBezTo>
                  <a:pt x="1194" y="2153"/>
                  <a:pt x="1207" y="2176"/>
                  <a:pt x="1226" y="2191"/>
                </a:cubicBezTo>
                <a:cubicBezTo>
                  <a:pt x="1245" y="2214"/>
                  <a:pt x="1268" y="2230"/>
                  <a:pt x="1300" y="2237"/>
                </a:cubicBezTo>
                <a:lnTo>
                  <a:pt x="1303" y="2237"/>
                </a:lnTo>
                <a:cubicBezTo>
                  <a:pt x="1314" y="2242"/>
                  <a:pt x="1327" y="2242"/>
                  <a:pt x="1338" y="2242"/>
                </a:cubicBezTo>
                <a:cubicBezTo>
                  <a:pt x="1377" y="2242"/>
                  <a:pt x="1416" y="2226"/>
                  <a:pt x="1450" y="2199"/>
                </a:cubicBezTo>
                <a:cubicBezTo>
                  <a:pt x="1454" y="2207"/>
                  <a:pt x="1459" y="2214"/>
                  <a:pt x="1462" y="2223"/>
                </a:cubicBezTo>
                <a:cubicBezTo>
                  <a:pt x="1486" y="2265"/>
                  <a:pt x="1520" y="2300"/>
                  <a:pt x="1567" y="2312"/>
                </a:cubicBezTo>
                <a:cubicBezTo>
                  <a:pt x="1575" y="2312"/>
                  <a:pt x="1582" y="2316"/>
                  <a:pt x="1590" y="2316"/>
                </a:cubicBezTo>
                <a:lnTo>
                  <a:pt x="1606" y="2316"/>
                </a:lnTo>
                <a:cubicBezTo>
                  <a:pt x="1649" y="2316"/>
                  <a:pt x="1687" y="2300"/>
                  <a:pt x="1718" y="2273"/>
                </a:cubicBezTo>
                <a:cubicBezTo>
                  <a:pt x="1726" y="2289"/>
                  <a:pt x="1733" y="2303"/>
                  <a:pt x="1745" y="2319"/>
                </a:cubicBezTo>
                <a:cubicBezTo>
                  <a:pt x="1765" y="2350"/>
                  <a:pt x="1796" y="2373"/>
                  <a:pt x="1835" y="2385"/>
                </a:cubicBezTo>
                <a:cubicBezTo>
                  <a:pt x="1846" y="2389"/>
                  <a:pt x="1862" y="2389"/>
                  <a:pt x="1873" y="2389"/>
                </a:cubicBezTo>
                <a:lnTo>
                  <a:pt x="1877" y="2389"/>
                </a:lnTo>
                <a:cubicBezTo>
                  <a:pt x="1916" y="2389"/>
                  <a:pt x="1955" y="2373"/>
                  <a:pt x="1989" y="2346"/>
                </a:cubicBezTo>
                <a:cubicBezTo>
                  <a:pt x="1997" y="2373"/>
                  <a:pt x="2012" y="2397"/>
                  <a:pt x="2032" y="2416"/>
                </a:cubicBezTo>
                <a:cubicBezTo>
                  <a:pt x="2051" y="2436"/>
                  <a:pt x="2075" y="2451"/>
                  <a:pt x="2102" y="2459"/>
                </a:cubicBezTo>
                <a:cubicBezTo>
                  <a:pt x="2114" y="2463"/>
                  <a:pt x="2129" y="2463"/>
                  <a:pt x="2141" y="2463"/>
                </a:cubicBezTo>
                <a:cubicBezTo>
                  <a:pt x="2184" y="2463"/>
                  <a:pt x="2222" y="2447"/>
                  <a:pt x="2257" y="2420"/>
                </a:cubicBezTo>
                <a:cubicBezTo>
                  <a:pt x="2277" y="2475"/>
                  <a:pt x="2315" y="2517"/>
                  <a:pt x="2370" y="2529"/>
                </a:cubicBezTo>
                <a:cubicBezTo>
                  <a:pt x="2381" y="2532"/>
                  <a:pt x="2397" y="2536"/>
                  <a:pt x="2408" y="2536"/>
                </a:cubicBezTo>
                <a:cubicBezTo>
                  <a:pt x="2451" y="2536"/>
                  <a:pt x="2490" y="2521"/>
                  <a:pt x="2524" y="2493"/>
                </a:cubicBezTo>
                <a:cubicBezTo>
                  <a:pt x="2544" y="2548"/>
                  <a:pt x="2583" y="2586"/>
                  <a:pt x="2637" y="2602"/>
                </a:cubicBezTo>
                <a:lnTo>
                  <a:pt x="2640" y="2602"/>
                </a:lnTo>
                <a:cubicBezTo>
                  <a:pt x="2640" y="2606"/>
                  <a:pt x="2645" y="2606"/>
                  <a:pt x="2645" y="2606"/>
                </a:cubicBezTo>
                <a:lnTo>
                  <a:pt x="2649" y="2606"/>
                </a:lnTo>
                <a:cubicBezTo>
                  <a:pt x="2660" y="2610"/>
                  <a:pt x="2672" y="2610"/>
                  <a:pt x="2683" y="2610"/>
                </a:cubicBezTo>
                <a:cubicBezTo>
                  <a:pt x="2746" y="2610"/>
                  <a:pt x="2808" y="2575"/>
                  <a:pt x="2846" y="2517"/>
                </a:cubicBezTo>
                <a:cubicBezTo>
                  <a:pt x="2873" y="2552"/>
                  <a:pt x="2916" y="2571"/>
                  <a:pt x="2962" y="2571"/>
                </a:cubicBezTo>
                <a:cubicBezTo>
                  <a:pt x="2989" y="2571"/>
                  <a:pt x="3017" y="2568"/>
                  <a:pt x="3044" y="2552"/>
                </a:cubicBezTo>
                <a:cubicBezTo>
                  <a:pt x="3114" y="2513"/>
                  <a:pt x="3164" y="2432"/>
                  <a:pt x="3168" y="2346"/>
                </a:cubicBezTo>
                <a:cubicBezTo>
                  <a:pt x="3175" y="2350"/>
                  <a:pt x="3180" y="2350"/>
                  <a:pt x="3188" y="2350"/>
                </a:cubicBezTo>
                <a:cubicBezTo>
                  <a:pt x="3254" y="2350"/>
                  <a:pt x="3320" y="2307"/>
                  <a:pt x="3358" y="2234"/>
                </a:cubicBezTo>
                <a:cubicBezTo>
                  <a:pt x="3404" y="2156"/>
                  <a:pt x="3404" y="2060"/>
                  <a:pt x="3370" y="1990"/>
                </a:cubicBezTo>
                <a:cubicBezTo>
                  <a:pt x="3436" y="1943"/>
                  <a:pt x="3478" y="1858"/>
                  <a:pt x="3478" y="1765"/>
                </a:cubicBezTo>
                <a:cubicBezTo>
                  <a:pt x="3474" y="1684"/>
                  <a:pt x="3436" y="1618"/>
                  <a:pt x="3377" y="1591"/>
                </a:cubicBezTo>
                <a:cubicBezTo>
                  <a:pt x="3413" y="1528"/>
                  <a:pt x="3420" y="1455"/>
                  <a:pt x="3401" y="1385"/>
                </a:cubicBezTo>
                <a:cubicBezTo>
                  <a:pt x="3381" y="1319"/>
                  <a:pt x="3335" y="1276"/>
                  <a:pt x="3284" y="1260"/>
                </a:cubicBezTo>
                <a:cubicBezTo>
                  <a:pt x="3308" y="1195"/>
                  <a:pt x="3311" y="1121"/>
                  <a:pt x="3281" y="1059"/>
                </a:cubicBezTo>
                <a:cubicBezTo>
                  <a:pt x="3250" y="997"/>
                  <a:pt x="3203" y="963"/>
                  <a:pt x="3145" y="963"/>
                </a:cubicBezTo>
                <a:cubicBezTo>
                  <a:pt x="3161" y="893"/>
                  <a:pt x="3152" y="823"/>
                  <a:pt x="3114" y="768"/>
                </a:cubicBezTo>
                <a:cubicBezTo>
                  <a:pt x="3082" y="718"/>
                  <a:pt x="3032" y="695"/>
                  <a:pt x="2982" y="695"/>
                </a:cubicBezTo>
                <a:lnTo>
                  <a:pt x="2966" y="695"/>
                </a:lnTo>
                <a:cubicBezTo>
                  <a:pt x="2974" y="629"/>
                  <a:pt x="2955" y="559"/>
                  <a:pt x="2912" y="512"/>
                </a:cubicBezTo>
                <a:cubicBezTo>
                  <a:pt x="2881" y="482"/>
                  <a:pt x="2842" y="462"/>
                  <a:pt x="2800" y="462"/>
                </a:cubicBezTo>
                <a:cubicBezTo>
                  <a:pt x="2785" y="462"/>
                  <a:pt x="2769" y="466"/>
                  <a:pt x="2753" y="470"/>
                </a:cubicBezTo>
                <a:cubicBezTo>
                  <a:pt x="2753" y="404"/>
                  <a:pt x="2722" y="338"/>
                  <a:pt x="2672" y="303"/>
                </a:cubicBezTo>
                <a:cubicBezTo>
                  <a:pt x="2645" y="283"/>
                  <a:pt x="2613" y="276"/>
                  <a:pt x="2583" y="276"/>
                </a:cubicBezTo>
                <a:cubicBezTo>
                  <a:pt x="2559" y="276"/>
                  <a:pt x="2532" y="280"/>
                  <a:pt x="2509" y="292"/>
                </a:cubicBezTo>
                <a:cubicBezTo>
                  <a:pt x="2497" y="226"/>
                  <a:pt x="2459" y="172"/>
                  <a:pt x="2408" y="144"/>
                </a:cubicBezTo>
                <a:cubicBezTo>
                  <a:pt x="2385" y="136"/>
                  <a:pt x="2366" y="133"/>
                  <a:pt x="2343" y="133"/>
                </a:cubicBezTo>
                <a:cubicBezTo>
                  <a:pt x="2307" y="133"/>
                  <a:pt x="2268" y="144"/>
                  <a:pt x="2238" y="167"/>
                </a:cubicBezTo>
                <a:cubicBezTo>
                  <a:pt x="2218" y="106"/>
                  <a:pt x="2175" y="59"/>
                  <a:pt x="2117" y="43"/>
                </a:cubicBezTo>
                <a:cubicBezTo>
                  <a:pt x="2105" y="43"/>
                  <a:pt x="2090" y="40"/>
                  <a:pt x="2078" y="40"/>
                </a:cubicBezTo>
                <a:cubicBezTo>
                  <a:pt x="2032" y="40"/>
                  <a:pt x="1985" y="63"/>
                  <a:pt x="1951" y="97"/>
                </a:cubicBezTo>
                <a:cubicBezTo>
                  <a:pt x="1919" y="43"/>
                  <a:pt x="1873" y="4"/>
                  <a:pt x="1811" y="4"/>
                </a:cubicBezTo>
                <a:lnTo>
                  <a:pt x="1811" y="1"/>
                </a:lnTo>
                <a:close/>
              </a:path>
            </a:pathLst>
          </a:custGeom>
          <a:solidFill>
            <a:srgbClr val="CA9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2042012" y="1878830"/>
            <a:ext cx="612186" cy="224341"/>
          </a:xfrm>
          <a:custGeom>
            <a:avLst/>
            <a:gdLst/>
            <a:ahLst/>
            <a:cxnLst/>
            <a:rect l="l" t="t" r="r" b="b"/>
            <a:pathLst>
              <a:path w="16261" h="5959" extrusionOk="0">
                <a:moveTo>
                  <a:pt x="14888" y="1"/>
                </a:moveTo>
                <a:cubicBezTo>
                  <a:pt x="13449" y="1039"/>
                  <a:pt x="10464" y="2091"/>
                  <a:pt x="9123" y="2726"/>
                </a:cubicBezTo>
                <a:cubicBezTo>
                  <a:pt x="9046" y="2763"/>
                  <a:pt x="8932" y="2779"/>
                  <a:pt x="8788" y="2779"/>
                </a:cubicBezTo>
                <a:cubicBezTo>
                  <a:pt x="7632" y="2779"/>
                  <a:pt x="4516" y="1698"/>
                  <a:pt x="2648" y="1008"/>
                </a:cubicBezTo>
                <a:cubicBezTo>
                  <a:pt x="2463" y="940"/>
                  <a:pt x="2275" y="908"/>
                  <a:pt x="2089" y="908"/>
                </a:cubicBezTo>
                <a:cubicBezTo>
                  <a:pt x="1445" y="908"/>
                  <a:pt x="840" y="1299"/>
                  <a:pt x="593" y="1931"/>
                </a:cubicBezTo>
                <a:lnTo>
                  <a:pt x="349" y="2551"/>
                </a:lnTo>
                <a:cubicBezTo>
                  <a:pt x="0" y="3447"/>
                  <a:pt x="500" y="4444"/>
                  <a:pt x="1427" y="4696"/>
                </a:cubicBezTo>
                <a:cubicBezTo>
                  <a:pt x="3362" y="5214"/>
                  <a:pt x="6502" y="5959"/>
                  <a:pt x="8605" y="5959"/>
                </a:cubicBezTo>
                <a:cubicBezTo>
                  <a:pt x="8828" y="5959"/>
                  <a:pt x="9039" y="5950"/>
                  <a:pt x="9235" y="5932"/>
                </a:cubicBezTo>
                <a:cubicBezTo>
                  <a:pt x="10576" y="5812"/>
                  <a:pt x="15035" y="3025"/>
                  <a:pt x="16260" y="753"/>
                </a:cubicBezTo>
                <a:cubicBezTo>
                  <a:pt x="16085" y="477"/>
                  <a:pt x="15241" y="55"/>
                  <a:pt x="14888"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2570094" y="1832976"/>
            <a:ext cx="135305" cy="91709"/>
          </a:xfrm>
          <a:custGeom>
            <a:avLst/>
            <a:gdLst/>
            <a:ahLst/>
            <a:cxnLst/>
            <a:rect l="l" t="t" r="r" b="b"/>
            <a:pathLst>
              <a:path w="3594" h="2436" extrusionOk="0">
                <a:moveTo>
                  <a:pt x="1233" y="1"/>
                </a:moveTo>
                <a:cubicBezTo>
                  <a:pt x="1233" y="1"/>
                  <a:pt x="0" y="1289"/>
                  <a:pt x="806" y="2436"/>
                </a:cubicBezTo>
                <a:lnTo>
                  <a:pt x="2136" y="2145"/>
                </a:lnTo>
                <a:lnTo>
                  <a:pt x="3594" y="718"/>
                </a:lnTo>
                <a:lnTo>
                  <a:pt x="1233"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2616513" y="1766603"/>
            <a:ext cx="101611" cy="93441"/>
          </a:xfrm>
          <a:custGeom>
            <a:avLst/>
            <a:gdLst/>
            <a:ahLst/>
            <a:cxnLst/>
            <a:rect l="l" t="t" r="r" b="b"/>
            <a:pathLst>
              <a:path w="2699" h="2482" extrusionOk="0">
                <a:moveTo>
                  <a:pt x="530" y="1"/>
                </a:moveTo>
                <a:lnTo>
                  <a:pt x="0" y="1764"/>
                </a:lnTo>
                <a:lnTo>
                  <a:pt x="2361" y="2481"/>
                </a:lnTo>
                <a:lnTo>
                  <a:pt x="2698" y="543"/>
                </a:lnTo>
                <a:lnTo>
                  <a:pt x="530"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1931215" y="1672032"/>
            <a:ext cx="78984" cy="33883"/>
          </a:xfrm>
          <a:custGeom>
            <a:avLst/>
            <a:gdLst/>
            <a:ahLst/>
            <a:cxnLst/>
            <a:rect l="l" t="t" r="r" b="b"/>
            <a:pathLst>
              <a:path w="2098" h="900" extrusionOk="0">
                <a:moveTo>
                  <a:pt x="469" y="0"/>
                </a:moveTo>
                <a:lnTo>
                  <a:pt x="0" y="698"/>
                </a:lnTo>
                <a:lnTo>
                  <a:pt x="1497" y="899"/>
                </a:lnTo>
                <a:lnTo>
                  <a:pt x="2098" y="446"/>
                </a:lnTo>
                <a:lnTo>
                  <a:pt x="469" y="0"/>
                </a:ln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1854415" y="1643420"/>
            <a:ext cx="42805" cy="42655"/>
          </a:xfrm>
          <a:custGeom>
            <a:avLst/>
            <a:gdLst/>
            <a:ahLst/>
            <a:cxnLst/>
            <a:rect l="l" t="t" r="r" b="b"/>
            <a:pathLst>
              <a:path w="1137" h="1133" extrusionOk="0">
                <a:moveTo>
                  <a:pt x="1" y="0"/>
                </a:moveTo>
                <a:lnTo>
                  <a:pt x="40" y="566"/>
                </a:lnTo>
                <a:lnTo>
                  <a:pt x="1044" y="1132"/>
                </a:lnTo>
                <a:lnTo>
                  <a:pt x="1137" y="345"/>
                </a:lnTo>
                <a:lnTo>
                  <a:pt x="1" y="0"/>
                </a:ln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1849182" y="1723986"/>
            <a:ext cx="104848" cy="35050"/>
          </a:xfrm>
          <a:custGeom>
            <a:avLst/>
            <a:gdLst/>
            <a:ahLst/>
            <a:cxnLst/>
            <a:rect l="l" t="t" r="r" b="b"/>
            <a:pathLst>
              <a:path w="2785" h="931" extrusionOk="0">
                <a:moveTo>
                  <a:pt x="86" y="0"/>
                </a:moveTo>
                <a:cubicBezTo>
                  <a:pt x="63" y="0"/>
                  <a:pt x="36" y="11"/>
                  <a:pt x="24" y="31"/>
                </a:cubicBezTo>
                <a:cubicBezTo>
                  <a:pt x="0" y="66"/>
                  <a:pt x="12" y="113"/>
                  <a:pt x="47" y="132"/>
                </a:cubicBezTo>
                <a:cubicBezTo>
                  <a:pt x="90" y="159"/>
                  <a:pt x="1102" y="787"/>
                  <a:pt x="2703" y="931"/>
                </a:cubicBezTo>
                <a:lnTo>
                  <a:pt x="2711" y="931"/>
                </a:lnTo>
                <a:cubicBezTo>
                  <a:pt x="2745" y="931"/>
                  <a:pt x="2781" y="900"/>
                  <a:pt x="2781" y="861"/>
                </a:cubicBezTo>
                <a:cubicBezTo>
                  <a:pt x="2784" y="822"/>
                  <a:pt x="2757" y="787"/>
                  <a:pt x="2714" y="784"/>
                </a:cubicBezTo>
                <a:cubicBezTo>
                  <a:pt x="1152" y="648"/>
                  <a:pt x="132" y="16"/>
                  <a:pt x="125" y="8"/>
                </a:cubicBezTo>
                <a:cubicBezTo>
                  <a:pt x="113" y="0"/>
                  <a:pt x="98" y="0"/>
                  <a:pt x="86"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378731" y="1979838"/>
            <a:ext cx="16226" cy="124839"/>
          </a:xfrm>
          <a:custGeom>
            <a:avLst/>
            <a:gdLst/>
            <a:ahLst/>
            <a:cxnLst/>
            <a:rect l="l" t="t" r="r" b="b"/>
            <a:pathLst>
              <a:path w="431" h="3316" extrusionOk="0">
                <a:moveTo>
                  <a:pt x="77" y="0"/>
                </a:moveTo>
                <a:cubicBezTo>
                  <a:pt x="70" y="0"/>
                  <a:pt x="59" y="4"/>
                  <a:pt x="50" y="8"/>
                </a:cubicBezTo>
                <a:cubicBezTo>
                  <a:pt x="16" y="20"/>
                  <a:pt x="0" y="54"/>
                  <a:pt x="4" y="86"/>
                </a:cubicBezTo>
                <a:cubicBezTo>
                  <a:pt x="59" y="82"/>
                  <a:pt x="109" y="70"/>
                  <a:pt x="147" y="54"/>
                </a:cubicBezTo>
                <a:cubicBezTo>
                  <a:pt x="147" y="51"/>
                  <a:pt x="147" y="51"/>
                  <a:pt x="143" y="47"/>
                </a:cubicBezTo>
                <a:cubicBezTo>
                  <a:pt x="132" y="20"/>
                  <a:pt x="105" y="0"/>
                  <a:pt x="77" y="0"/>
                </a:cubicBezTo>
                <a:close/>
                <a:moveTo>
                  <a:pt x="431" y="3230"/>
                </a:moveTo>
                <a:lnTo>
                  <a:pt x="431" y="3230"/>
                </a:lnTo>
                <a:cubicBezTo>
                  <a:pt x="380" y="3237"/>
                  <a:pt x="333" y="3246"/>
                  <a:pt x="291" y="3249"/>
                </a:cubicBezTo>
                <a:lnTo>
                  <a:pt x="279" y="3249"/>
                </a:lnTo>
                <a:cubicBezTo>
                  <a:pt x="283" y="3280"/>
                  <a:pt x="306" y="3307"/>
                  <a:pt x="338" y="3316"/>
                </a:cubicBezTo>
                <a:lnTo>
                  <a:pt x="353" y="3316"/>
                </a:lnTo>
                <a:cubicBezTo>
                  <a:pt x="388" y="3316"/>
                  <a:pt x="419" y="3292"/>
                  <a:pt x="426" y="3257"/>
                </a:cubicBezTo>
                <a:cubicBezTo>
                  <a:pt x="426" y="3249"/>
                  <a:pt x="431" y="3237"/>
                  <a:pt x="431" y="323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2378844" y="1981871"/>
            <a:ext cx="24584" cy="120321"/>
          </a:xfrm>
          <a:custGeom>
            <a:avLst/>
            <a:gdLst/>
            <a:ahLst/>
            <a:cxnLst/>
            <a:rect l="l" t="t" r="r" b="b"/>
            <a:pathLst>
              <a:path w="653" h="3196" extrusionOk="0">
                <a:moveTo>
                  <a:pt x="144" y="0"/>
                </a:moveTo>
                <a:cubicBezTo>
                  <a:pt x="106" y="16"/>
                  <a:pt x="56" y="28"/>
                  <a:pt x="1" y="32"/>
                </a:cubicBezTo>
                <a:cubicBezTo>
                  <a:pt x="5" y="39"/>
                  <a:pt x="5" y="43"/>
                  <a:pt x="5" y="47"/>
                </a:cubicBezTo>
                <a:cubicBezTo>
                  <a:pt x="183" y="489"/>
                  <a:pt x="516" y="2017"/>
                  <a:pt x="280" y="3176"/>
                </a:cubicBezTo>
                <a:cubicBezTo>
                  <a:pt x="276" y="3183"/>
                  <a:pt x="276" y="3192"/>
                  <a:pt x="276" y="3195"/>
                </a:cubicBezTo>
                <a:lnTo>
                  <a:pt x="288" y="3195"/>
                </a:lnTo>
                <a:cubicBezTo>
                  <a:pt x="330" y="3192"/>
                  <a:pt x="377" y="3183"/>
                  <a:pt x="428" y="3176"/>
                </a:cubicBezTo>
                <a:cubicBezTo>
                  <a:pt x="652" y="2020"/>
                  <a:pt x="353" y="524"/>
                  <a:pt x="144"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2121373" y="1909776"/>
            <a:ext cx="6061" cy="3238"/>
          </a:xfrm>
          <a:custGeom>
            <a:avLst/>
            <a:gdLst/>
            <a:ahLst/>
            <a:cxnLst/>
            <a:rect l="l" t="t" r="r" b="b"/>
            <a:pathLst>
              <a:path w="161" h="86" extrusionOk="0">
                <a:moveTo>
                  <a:pt x="83" y="0"/>
                </a:moveTo>
                <a:cubicBezTo>
                  <a:pt x="60" y="0"/>
                  <a:pt x="40" y="12"/>
                  <a:pt x="24" y="31"/>
                </a:cubicBezTo>
                <a:cubicBezTo>
                  <a:pt x="17" y="39"/>
                  <a:pt x="9" y="51"/>
                  <a:pt x="1" y="63"/>
                </a:cubicBezTo>
                <a:cubicBezTo>
                  <a:pt x="28" y="66"/>
                  <a:pt x="56" y="70"/>
                  <a:pt x="83" y="74"/>
                </a:cubicBezTo>
                <a:cubicBezTo>
                  <a:pt x="106" y="78"/>
                  <a:pt x="133" y="82"/>
                  <a:pt x="156" y="86"/>
                </a:cubicBezTo>
                <a:cubicBezTo>
                  <a:pt x="160" y="59"/>
                  <a:pt x="149" y="31"/>
                  <a:pt x="129" y="16"/>
                </a:cubicBezTo>
                <a:cubicBezTo>
                  <a:pt x="114" y="4"/>
                  <a:pt x="98" y="0"/>
                  <a:pt x="83" y="0"/>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2120658" y="1912111"/>
            <a:ext cx="6626" cy="1205"/>
          </a:xfrm>
          <a:custGeom>
            <a:avLst/>
            <a:gdLst/>
            <a:ahLst/>
            <a:cxnLst/>
            <a:rect l="l" t="t" r="r" b="b"/>
            <a:pathLst>
              <a:path w="176" h="32" extrusionOk="0">
                <a:moveTo>
                  <a:pt x="20" y="1"/>
                </a:moveTo>
                <a:cubicBezTo>
                  <a:pt x="12" y="8"/>
                  <a:pt x="9" y="16"/>
                  <a:pt x="0" y="24"/>
                </a:cubicBezTo>
                <a:cubicBezTo>
                  <a:pt x="59" y="24"/>
                  <a:pt x="117" y="28"/>
                  <a:pt x="172" y="31"/>
                </a:cubicBezTo>
                <a:cubicBezTo>
                  <a:pt x="172" y="31"/>
                  <a:pt x="175" y="28"/>
                  <a:pt x="175" y="24"/>
                </a:cubicBezTo>
                <a:cubicBezTo>
                  <a:pt x="152" y="20"/>
                  <a:pt x="125" y="16"/>
                  <a:pt x="102" y="12"/>
                </a:cubicBezTo>
                <a:cubicBezTo>
                  <a:pt x="75" y="8"/>
                  <a:pt x="47" y="4"/>
                  <a:pt x="20"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2151039" y="2069741"/>
            <a:ext cx="3087" cy="2824"/>
          </a:xfrm>
          <a:custGeom>
            <a:avLst/>
            <a:gdLst/>
            <a:ahLst/>
            <a:cxnLst/>
            <a:rect l="l" t="t" r="r" b="b"/>
            <a:pathLst>
              <a:path w="82" h="75" extrusionOk="0">
                <a:moveTo>
                  <a:pt x="12" y="1"/>
                </a:moveTo>
                <a:cubicBezTo>
                  <a:pt x="8" y="24"/>
                  <a:pt x="4" y="51"/>
                  <a:pt x="0" y="74"/>
                </a:cubicBezTo>
                <a:lnTo>
                  <a:pt x="12" y="74"/>
                </a:lnTo>
                <a:cubicBezTo>
                  <a:pt x="47" y="74"/>
                  <a:pt x="74" y="51"/>
                  <a:pt x="82" y="20"/>
                </a:cubicBezTo>
                <a:cubicBezTo>
                  <a:pt x="59" y="12"/>
                  <a:pt x="35" y="8"/>
                  <a:pt x="12" y="1"/>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2130446" y="2064621"/>
            <a:ext cx="21083" cy="7944"/>
          </a:xfrm>
          <a:custGeom>
            <a:avLst/>
            <a:gdLst/>
            <a:ahLst/>
            <a:cxnLst/>
            <a:rect l="l" t="t" r="r" b="b"/>
            <a:pathLst>
              <a:path w="560" h="211" extrusionOk="0">
                <a:moveTo>
                  <a:pt x="1" y="1"/>
                </a:moveTo>
                <a:lnTo>
                  <a:pt x="1" y="1"/>
                </a:lnTo>
                <a:cubicBezTo>
                  <a:pt x="171" y="121"/>
                  <a:pt x="357" y="194"/>
                  <a:pt x="547" y="210"/>
                </a:cubicBezTo>
                <a:cubicBezTo>
                  <a:pt x="551" y="187"/>
                  <a:pt x="555" y="160"/>
                  <a:pt x="559" y="137"/>
                </a:cubicBezTo>
                <a:cubicBezTo>
                  <a:pt x="368" y="90"/>
                  <a:pt x="182" y="44"/>
                  <a:pt x="1"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2091631" y="1912976"/>
            <a:ext cx="62796" cy="157555"/>
          </a:xfrm>
          <a:custGeom>
            <a:avLst/>
            <a:gdLst/>
            <a:ahLst/>
            <a:cxnLst/>
            <a:rect l="l" t="t" r="r" b="b"/>
            <a:pathLst>
              <a:path w="1668" h="4185" extrusionOk="0">
                <a:moveTo>
                  <a:pt x="771" y="1"/>
                </a:moveTo>
                <a:cubicBezTo>
                  <a:pt x="0" y="1067"/>
                  <a:pt x="35" y="2389"/>
                  <a:pt x="422" y="3238"/>
                </a:cubicBezTo>
                <a:cubicBezTo>
                  <a:pt x="578" y="3583"/>
                  <a:pt x="791" y="3854"/>
                  <a:pt x="1032" y="4029"/>
                </a:cubicBezTo>
                <a:cubicBezTo>
                  <a:pt x="1213" y="4072"/>
                  <a:pt x="1399" y="4118"/>
                  <a:pt x="1590" y="4165"/>
                </a:cubicBezTo>
                <a:cubicBezTo>
                  <a:pt x="1613" y="4172"/>
                  <a:pt x="1637" y="4176"/>
                  <a:pt x="1660" y="4184"/>
                </a:cubicBezTo>
                <a:cubicBezTo>
                  <a:pt x="1664" y="4180"/>
                  <a:pt x="1664" y="4176"/>
                  <a:pt x="1664" y="4172"/>
                </a:cubicBezTo>
                <a:cubicBezTo>
                  <a:pt x="1667" y="4129"/>
                  <a:pt x="1637" y="4095"/>
                  <a:pt x="1594" y="4091"/>
                </a:cubicBezTo>
                <a:cubicBezTo>
                  <a:pt x="1190" y="4063"/>
                  <a:pt x="799" y="3723"/>
                  <a:pt x="555" y="3179"/>
                </a:cubicBezTo>
                <a:cubicBezTo>
                  <a:pt x="182" y="2350"/>
                  <a:pt x="152" y="1059"/>
                  <a:pt x="930" y="32"/>
                </a:cubicBezTo>
                <a:cubicBezTo>
                  <a:pt x="939" y="24"/>
                  <a:pt x="943" y="16"/>
                  <a:pt x="943" y="8"/>
                </a:cubicBezTo>
                <a:cubicBezTo>
                  <a:pt x="888" y="5"/>
                  <a:pt x="830" y="1"/>
                  <a:pt x="771"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1697839" y="1903791"/>
            <a:ext cx="133159" cy="127136"/>
          </a:xfrm>
          <a:custGeom>
            <a:avLst/>
            <a:gdLst/>
            <a:ahLst/>
            <a:cxnLst/>
            <a:rect l="l" t="t" r="r" b="b"/>
            <a:pathLst>
              <a:path w="3537" h="3377" extrusionOk="0">
                <a:moveTo>
                  <a:pt x="3416" y="0"/>
                </a:moveTo>
                <a:cubicBezTo>
                  <a:pt x="3358" y="0"/>
                  <a:pt x="3295" y="0"/>
                  <a:pt x="3242" y="4"/>
                </a:cubicBezTo>
                <a:cubicBezTo>
                  <a:pt x="3335" y="36"/>
                  <a:pt x="3412" y="55"/>
                  <a:pt x="3462" y="74"/>
                </a:cubicBezTo>
                <a:cubicBezTo>
                  <a:pt x="3490" y="70"/>
                  <a:pt x="3513" y="66"/>
                  <a:pt x="3536" y="63"/>
                </a:cubicBezTo>
                <a:cubicBezTo>
                  <a:pt x="3532" y="27"/>
                  <a:pt x="3501" y="0"/>
                  <a:pt x="3467" y="0"/>
                </a:cubicBezTo>
                <a:close/>
                <a:moveTo>
                  <a:pt x="12" y="3273"/>
                </a:moveTo>
                <a:cubicBezTo>
                  <a:pt x="8" y="3276"/>
                  <a:pt x="8" y="3284"/>
                  <a:pt x="8" y="3292"/>
                </a:cubicBezTo>
                <a:cubicBezTo>
                  <a:pt x="1" y="3330"/>
                  <a:pt x="24" y="3369"/>
                  <a:pt x="62" y="3377"/>
                </a:cubicBezTo>
                <a:cubicBezTo>
                  <a:pt x="71" y="3350"/>
                  <a:pt x="74" y="3327"/>
                  <a:pt x="78" y="3303"/>
                </a:cubicBezTo>
                <a:cubicBezTo>
                  <a:pt x="55" y="3292"/>
                  <a:pt x="31" y="3284"/>
                  <a:pt x="12" y="3273"/>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1698253" y="1903903"/>
            <a:ext cx="129959" cy="124274"/>
          </a:xfrm>
          <a:custGeom>
            <a:avLst/>
            <a:gdLst/>
            <a:ahLst/>
            <a:cxnLst/>
            <a:rect l="l" t="t" r="r" b="b"/>
            <a:pathLst>
              <a:path w="3452" h="3301" extrusionOk="0">
                <a:moveTo>
                  <a:pt x="3231" y="1"/>
                </a:moveTo>
                <a:cubicBezTo>
                  <a:pt x="2897" y="29"/>
                  <a:pt x="2579" y="117"/>
                  <a:pt x="2284" y="261"/>
                </a:cubicBezTo>
                <a:cubicBezTo>
                  <a:pt x="2637" y="192"/>
                  <a:pt x="3037" y="126"/>
                  <a:pt x="3451" y="71"/>
                </a:cubicBezTo>
                <a:cubicBezTo>
                  <a:pt x="3401" y="52"/>
                  <a:pt x="3324" y="33"/>
                  <a:pt x="3231" y="1"/>
                </a:cubicBezTo>
                <a:close/>
                <a:moveTo>
                  <a:pt x="257" y="2459"/>
                </a:moveTo>
                <a:lnTo>
                  <a:pt x="257" y="2459"/>
                </a:lnTo>
                <a:cubicBezTo>
                  <a:pt x="137" y="2735"/>
                  <a:pt x="47" y="3010"/>
                  <a:pt x="1" y="3270"/>
                </a:cubicBezTo>
                <a:cubicBezTo>
                  <a:pt x="20" y="3281"/>
                  <a:pt x="44" y="3289"/>
                  <a:pt x="67" y="3300"/>
                </a:cubicBezTo>
                <a:cubicBezTo>
                  <a:pt x="129" y="3006"/>
                  <a:pt x="194" y="2723"/>
                  <a:pt x="257" y="2459"/>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1700173" y="1906125"/>
            <a:ext cx="130825" cy="124801"/>
          </a:xfrm>
          <a:custGeom>
            <a:avLst/>
            <a:gdLst/>
            <a:ahLst/>
            <a:cxnLst/>
            <a:rect l="l" t="t" r="r" b="b"/>
            <a:pathLst>
              <a:path w="3475" h="3315" extrusionOk="0">
                <a:moveTo>
                  <a:pt x="3474" y="1"/>
                </a:moveTo>
                <a:cubicBezTo>
                  <a:pt x="3451" y="4"/>
                  <a:pt x="3428" y="8"/>
                  <a:pt x="3400" y="12"/>
                </a:cubicBezTo>
                <a:cubicBezTo>
                  <a:pt x="2986" y="67"/>
                  <a:pt x="2586" y="133"/>
                  <a:pt x="2233" y="202"/>
                </a:cubicBezTo>
                <a:cubicBezTo>
                  <a:pt x="1326" y="632"/>
                  <a:pt x="594" y="1524"/>
                  <a:pt x="206" y="2400"/>
                </a:cubicBezTo>
                <a:cubicBezTo>
                  <a:pt x="143" y="2664"/>
                  <a:pt x="78" y="2947"/>
                  <a:pt x="16" y="3241"/>
                </a:cubicBezTo>
                <a:cubicBezTo>
                  <a:pt x="12" y="3265"/>
                  <a:pt x="9" y="3288"/>
                  <a:pt x="0" y="3315"/>
                </a:cubicBezTo>
                <a:lnTo>
                  <a:pt x="16" y="3315"/>
                </a:lnTo>
                <a:cubicBezTo>
                  <a:pt x="50" y="3315"/>
                  <a:pt x="82" y="3292"/>
                  <a:pt x="89" y="3257"/>
                </a:cubicBezTo>
                <a:cubicBezTo>
                  <a:pt x="330" y="1915"/>
                  <a:pt x="1683" y="82"/>
                  <a:pt x="3346" y="82"/>
                </a:cubicBezTo>
                <a:lnTo>
                  <a:pt x="3400" y="82"/>
                </a:lnTo>
                <a:cubicBezTo>
                  <a:pt x="3439" y="78"/>
                  <a:pt x="3474" y="51"/>
                  <a:pt x="3474" y="12"/>
                </a:cubicBezTo>
                <a:lnTo>
                  <a:pt x="3474" y="1"/>
                </a:ln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2587411" y="1884364"/>
            <a:ext cx="3275" cy="4292"/>
          </a:xfrm>
          <a:custGeom>
            <a:avLst/>
            <a:gdLst/>
            <a:ahLst/>
            <a:cxnLst/>
            <a:rect l="l" t="t" r="r" b="b"/>
            <a:pathLst>
              <a:path w="87" h="114" extrusionOk="0">
                <a:moveTo>
                  <a:pt x="67" y="1"/>
                </a:moveTo>
                <a:cubicBezTo>
                  <a:pt x="29" y="4"/>
                  <a:pt x="1" y="44"/>
                  <a:pt x="9" y="83"/>
                </a:cubicBezTo>
                <a:cubicBezTo>
                  <a:pt x="9" y="94"/>
                  <a:pt x="9" y="106"/>
                  <a:pt x="13" y="113"/>
                </a:cubicBezTo>
                <a:cubicBezTo>
                  <a:pt x="36" y="101"/>
                  <a:pt x="56" y="86"/>
                  <a:pt x="79" y="71"/>
                </a:cubicBezTo>
                <a:cubicBezTo>
                  <a:pt x="83" y="47"/>
                  <a:pt x="83" y="24"/>
                  <a:pt x="8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2648890" y="1911659"/>
            <a:ext cx="4555" cy="4744"/>
          </a:xfrm>
          <a:custGeom>
            <a:avLst/>
            <a:gdLst/>
            <a:ahLst/>
            <a:cxnLst/>
            <a:rect l="l" t="t" r="r" b="b"/>
            <a:pathLst>
              <a:path w="121" h="126" extrusionOk="0">
                <a:moveTo>
                  <a:pt x="98" y="1"/>
                </a:moveTo>
                <a:lnTo>
                  <a:pt x="43" y="55"/>
                </a:lnTo>
                <a:cubicBezTo>
                  <a:pt x="28" y="74"/>
                  <a:pt x="16" y="97"/>
                  <a:pt x="1" y="121"/>
                </a:cubicBezTo>
                <a:cubicBezTo>
                  <a:pt x="12" y="121"/>
                  <a:pt x="19" y="125"/>
                  <a:pt x="31" y="125"/>
                </a:cubicBezTo>
                <a:lnTo>
                  <a:pt x="43" y="125"/>
                </a:lnTo>
                <a:cubicBezTo>
                  <a:pt x="78" y="125"/>
                  <a:pt x="109" y="102"/>
                  <a:pt x="117" y="67"/>
                </a:cubicBezTo>
                <a:cubicBezTo>
                  <a:pt x="121" y="43"/>
                  <a:pt x="112" y="20"/>
                  <a:pt x="98" y="1"/>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2587863" y="1887000"/>
            <a:ext cx="62645" cy="29214"/>
          </a:xfrm>
          <a:custGeom>
            <a:avLst/>
            <a:gdLst/>
            <a:ahLst/>
            <a:cxnLst/>
            <a:rect l="l" t="t" r="r" b="b"/>
            <a:pathLst>
              <a:path w="1664" h="776" extrusionOk="0">
                <a:moveTo>
                  <a:pt x="67" y="1"/>
                </a:moveTo>
                <a:cubicBezTo>
                  <a:pt x="44" y="16"/>
                  <a:pt x="24" y="31"/>
                  <a:pt x="1" y="43"/>
                </a:cubicBezTo>
                <a:cubicBezTo>
                  <a:pt x="12" y="97"/>
                  <a:pt x="32" y="148"/>
                  <a:pt x="59" y="194"/>
                </a:cubicBezTo>
                <a:cubicBezTo>
                  <a:pt x="59" y="129"/>
                  <a:pt x="63" y="67"/>
                  <a:pt x="67" y="1"/>
                </a:cubicBezTo>
                <a:close/>
                <a:moveTo>
                  <a:pt x="1664" y="710"/>
                </a:moveTo>
                <a:lnTo>
                  <a:pt x="1482" y="749"/>
                </a:lnTo>
                <a:cubicBezTo>
                  <a:pt x="1529" y="757"/>
                  <a:pt x="1579" y="764"/>
                  <a:pt x="1622" y="776"/>
                </a:cubicBezTo>
                <a:cubicBezTo>
                  <a:pt x="1637" y="752"/>
                  <a:pt x="1649" y="729"/>
                  <a:pt x="1664" y="71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2590047" y="1884364"/>
            <a:ext cx="62532" cy="30833"/>
          </a:xfrm>
          <a:custGeom>
            <a:avLst/>
            <a:gdLst/>
            <a:ahLst/>
            <a:cxnLst/>
            <a:rect l="l" t="t" r="r" b="b"/>
            <a:pathLst>
              <a:path w="1661" h="819" extrusionOk="0">
                <a:moveTo>
                  <a:pt x="16" y="1"/>
                </a:moveTo>
                <a:cubicBezTo>
                  <a:pt x="13" y="24"/>
                  <a:pt x="13" y="47"/>
                  <a:pt x="9" y="71"/>
                </a:cubicBezTo>
                <a:cubicBezTo>
                  <a:pt x="5" y="137"/>
                  <a:pt x="1" y="199"/>
                  <a:pt x="1" y="264"/>
                </a:cubicBezTo>
                <a:cubicBezTo>
                  <a:pt x="210" y="613"/>
                  <a:pt x="819" y="718"/>
                  <a:pt x="1319" y="804"/>
                </a:cubicBezTo>
                <a:cubicBezTo>
                  <a:pt x="1354" y="807"/>
                  <a:pt x="1389" y="815"/>
                  <a:pt x="1424" y="819"/>
                </a:cubicBezTo>
                <a:lnTo>
                  <a:pt x="1606" y="780"/>
                </a:lnTo>
                <a:lnTo>
                  <a:pt x="1661" y="726"/>
                </a:lnTo>
                <a:cubicBezTo>
                  <a:pt x="1648" y="718"/>
                  <a:pt x="1637" y="711"/>
                  <a:pt x="1621" y="706"/>
                </a:cubicBezTo>
                <a:cubicBezTo>
                  <a:pt x="1536" y="691"/>
                  <a:pt x="1443" y="675"/>
                  <a:pt x="1342" y="656"/>
                </a:cubicBezTo>
                <a:cubicBezTo>
                  <a:pt x="811" y="566"/>
                  <a:pt x="149" y="455"/>
                  <a:pt x="82" y="59"/>
                </a:cubicBezTo>
                <a:cubicBezTo>
                  <a:pt x="75" y="28"/>
                  <a:pt x="47" y="4"/>
                  <a:pt x="16"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1454937" y="1785276"/>
            <a:ext cx="64302" cy="110232"/>
          </a:xfrm>
          <a:custGeom>
            <a:avLst/>
            <a:gdLst/>
            <a:ahLst/>
            <a:cxnLst/>
            <a:rect l="l" t="t" r="r" b="b"/>
            <a:pathLst>
              <a:path w="1708" h="2928" extrusionOk="0">
                <a:moveTo>
                  <a:pt x="1629" y="0"/>
                </a:moveTo>
                <a:cubicBezTo>
                  <a:pt x="1614" y="0"/>
                  <a:pt x="1598" y="4"/>
                  <a:pt x="1586" y="12"/>
                </a:cubicBezTo>
                <a:cubicBezTo>
                  <a:pt x="1583" y="16"/>
                  <a:pt x="1579" y="16"/>
                  <a:pt x="1579" y="20"/>
                </a:cubicBezTo>
                <a:cubicBezTo>
                  <a:pt x="1606" y="51"/>
                  <a:pt x="1641" y="86"/>
                  <a:pt x="1679" y="124"/>
                </a:cubicBezTo>
                <a:cubicBezTo>
                  <a:pt x="1703" y="97"/>
                  <a:pt x="1707" y="58"/>
                  <a:pt x="1688" y="31"/>
                </a:cubicBezTo>
                <a:cubicBezTo>
                  <a:pt x="1672" y="12"/>
                  <a:pt x="1649" y="0"/>
                  <a:pt x="1629" y="0"/>
                </a:cubicBezTo>
                <a:close/>
                <a:moveTo>
                  <a:pt x="1" y="2761"/>
                </a:moveTo>
                <a:lnTo>
                  <a:pt x="1" y="2858"/>
                </a:lnTo>
                <a:cubicBezTo>
                  <a:pt x="1" y="2896"/>
                  <a:pt x="36" y="2928"/>
                  <a:pt x="74" y="2928"/>
                </a:cubicBezTo>
                <a:cubicBezTo>
                  <a:pt x="110" y="2928"/>
                  <a:pt x="140" y="2901"/>
                  <a:pt x="144" y="2869"/>
                </a:cubicBezTo>
                <a:cubicBezTo>
                  <a:pt x="94" y="2835"/>
                  <a:pt x="47" y="2796"/>
                  <a:pt x="1" y="2761"/>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1454937" y="1786029"/>
            <a:ext cx="63248" cy="107295"/>
          </a:xfrm>
          <a:custGeom>
            <a:avLst/>
            <a:gdLst/>
            <a:ahLst/>
            <a:cxnLst/>
            <a:rect l="l" t="t" r="r" b="b"/>
            <a:pathLst>
              <a:path w="1680" h="2850" extrusionOk="0">
                <a:moveTo>
                  <a:pt x="1579" y="0"/>
                </a:moveTo>
                <a:cubicBezTo>
                  <a:pt x="796" y="546"/>
                  <a:pt x="13" y="1706"/>
                  <a:pt x="1" y="2741"/>
                </a:cubicBezTo>
                <a:cubicBezTo>
                  <a:pt x="47" y="2776"/>
                  <a:pt x="94" y="2815"/>
                  <a:pt x="144" y="2849"/>
                </a:cubicBezTo>
                <a:cubicBezTo>
                  <a:pt x="144" y="2845"/>
                  <a:pt x="149" y="2838"/>
                  <a:pt x="149" y="2834"/>
                </a:cubicBezTo>
                <a:cubicBezTo>
                  <a:pt x="113" y="1834"/>
                  <a:pt x="912" y="643"/>
                  <a:pt x="1668" y="113"/>
                </a:cubicBezTo>
                <a:cubicBezTo>
                  <a:pt x="1672" y="108"/>
                  <a:pt x="1676" y="108"/>
                  <a:pt x="1679" y="104"/>
                </a:cubicBezTo>
                <a:cubicBezTo>
                  <a:pt x="1641" y="66"/>
                  <a:pt x="1606" y="31"/>
                  <a:pt x="1579"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1217946" y="1532059"/>
            <a:ext cx="66711" cy="26165"/>
          </a:xfrm>
          <a:custGeom>
            <a:avLst/>
            <a:gdLst/>
            <a:ahLst/>
            <a:cxnLst/>
            <a:rect l="l" t="t" r="r" b="b"/>
            <a:pathLst>
              <a:path w="1772" h="695" extrusionOk="0">
                <a:moveTo>
                  <a:pt x="1686" y="0"/>
                </a:moveTo>
                <a:cubicBezTo>
                  <a:pt x="1679" y="0"/>
                  <a:pt x="1671" y="0"/>
                  <a:pt x="1667" y="4"/>
                </a:cubicBezTo>
                <a:lnTo>
                  <a:pt x="1686" y="74"/>
                </a:lnTo>
                <a:cubicBezTo>
                  <a:pt x="1702" y="93"/>
                  <a:pt x="1722" y="113"/>
                  <a:pt x="1737" y="131"/>
                </a:cubicBezTo>
                <a:cubicBezTo>
                  <a:pt x="1740" y="124"/>
                  <a:pt x="1745" y="120"/>
                  <a:pt x="1749" y="113"/>
                </a:cubicBezTo>
                <a:cubicBezTo>
                  <a:pt x="1772" y="81"/>
                  <a:pt x="1760" y="35"/>
                  <a:pt x="1729" y="11"/>
                </a:cubicBezTo>
                <a:cubicBezTo>
                  <a:pt x="1713" y="4"/>
                  <a:pt x="1702" y="0"/>
                  <a:pt x="1686" y="0"/>
                </a:cubicBezTo>
                <a:close/>
                <a:moveTo>
                  <a:pt x="35" y="558"/>
                </a:moveTo>
                <a:cubicBezTo>
                  <a:pt x="19" y="566"/>
                  <a:pt x="12" y="582"/>
                  <a:pt x="8" y="597"/>
                </a:cubicBezTo>
                <a:cubicBezTo>
                  <a:pt x="0" y="639"/>
                  <a:pt x="24" y="678"/>
                  <a:pt x="62" y="686"/>
                </a:cubicBezTo>
                <a:cubicBezTo>
                  <a:pt x="78" y="690"/>
                  <a:pt x="93" y="694"/>
                  <a:pt x="105" y="694"/>
                </a:cubicBezTo>
                <a:cubicBezTo>
                  <a:pt x="97" y="671"/>
                  <a:pt x="89" y="643"/>
                  <a:pt x="78" y="616"/>
                </a:cubicBezTo>
                <a:cubicBezTo>
                  <a:pt x="62" y="597"/>
                  <a:pt x="51" y="578"/>
                  <a:pt x="35" y="558"/>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1220845" y="1534807"/>
            <a:ext cx="62495" cy="24697"/>
          </a:xfrm>
          <a:custGeom>
            <a:avLst/>
            <a:gdLst/>
            <a:ahLst/>
            <a:cxnLst/>
            <a:rect l="l" t="t" r="r" b="b"/>
            <a:pathLst>
              <a:path w="1660" h="656" extrusionOk="0">
                <a:moveTo>
                  <a:pt x="1609" y="1"/>
                </a:moveTo>
                <a:lnTo>
                  <a:pt x="1636" y="86"/>
                </a:lnTo>
                <a:cubicBezTo>
                  <a:pt x="1645" y="78"/>
                  <a:pt x="1652" y="67"/>
                  <a:pt x="1660" y="58"/>
                </a:cubicBezTo>
                <a:cubicBezTo>
                  <a:pt x="1645" y="40"/>
                  <a:pt x="1625" y="20"/>
                  <a:pt x="1609" y="1"/>
                </a:cubicBezTo>
                <a:close/>
                <a:moveTo>
                  <a:pt x="1629" y="97"/>
                </a:moveTo>
                <a:lnTo>
                  <a:pt x="1319" y="198"/>
                </a:lnTo>
                <a:cubicBezTo>
                  <a:pt x="1063" y="389"/>
                  <a:pt x="710" y="505"/>
                  <a:pt x="361" y="509"/>
                </a:cubicBezTo>
                <a:lnTo>
                  <a:pt x="55" y="605"/>
                </a:lnTo>
                <a:cubicBezTo>
                  <a:pt x="35" y="586"/>
                  <a:pt x="20" y="563"/>
                  <a:pt x="1" y="543"/>
                </a:cubicBezTo>
                <a:lnTo>
                  <a:pt x="1" y="543"/>
                </a:lnTo>
                <a:cubicBezTo>
                  <a:pt x="12" y="570"/>
                  <a:pt x="20" y="598"/>
                  <a:pt x="28" y="621"/>
                </a:cubicBezTo>
                <a:cubicBezTo>
                  <a:pt x="133" y="645"/>
                  <a:pt x="241" y="656"/>
                  <a:pt x="350" y="656"/>
                </a:cubicBezTo>
                <a:cubicBezTo>
                  <a:pt x="849" y="656"/>
                  <a:pt x="1366" y="439"/>
                  <a:pt x="1629" y="97"/>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219226" y="1532172"/>
            <a:ext cx="63248" cy="25450"/>
          </a:xfrm>
          <a:custGeom>
            <a:avLst/>
            <a:gdLst/>
            <a:ahLst/>
            <a:cxnLst/>
            <a:rect l="l" t="t" r="r" b="b"/>
            <a:pathLst>
              <a:path w="1680" h="676" extrusionOk="0">
                <a:moveTo>
                  <a:pt x="1633" y="1"/>
                </a:moveTo>
                <a:cubicBezTo>
                  <a:pt x="1618" y="5"/>
                  <a:pt x="1602" y="17"/>
                  <a:pt x="1595" y="28"/>
                </a:cubicBezTo>
                <a:cubicBezTo>
                  <a:pt x="1532" y="117"/>
                  <a:pt x="1455" y="198"/>
                  <a:pt x="1362" y="268"/>
                </a:cubicBezTo>
                <a:lnTo>
                  <a:pt x="1672" y="167"/>
                </a:lnTo>
                <a:cubicBezTo>
                  <a:pt x="1676" y="164"/>
                  <a:pt x="1679" y="160"/>
                  <a:pt x="1679" y="156"/>
                </a:cubicBezTo>
                <a:lnTo>
                  <a:pt x="1652" y="71"/>
                </a:lnTo>
                <a:lnTo>
                  <a:pt x="1633" y="1"/>
                </a:lnTo>
                <a:close/>
                <a:moveTo>
                  <a:pt x="44" y="540"/>
                </a:moveTo>
                <a:cubicBezTo>
                  <a:pt x="28" y="540"/>
                  <a:pt x="13" y="543"/>
                  <a:pt x="1" y="555"/>
                </a:cubicBezTo>
                <a:cubicBezTo>
                  <a:pt x="17" y="575"/>
                  <a:pt x="28" y="594"/>
                  <a:pt x="44" y="613"/>
                </a:cubicBezTo>
                <a:cubicBezTo>
                  <a:pt x="63" y="633"/>
                  <a:pt x="78" y="656"/>
                  <a:pt x="98" y="675"/>
                </a:cubicBezTo>
                <a:lnTo>
                  <a:pt x="404" y="579"/>
                </a:lnTo>
                <a:lnTo>
                  <a:pt x="389" y="579"/>
                </a:lnTo>
                <a:cubicBezTo>
                  <a:pt x="276" y="579"/>
                  <a:pt x="167" y="567"/>
                  <a:pt x="63" y="54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742526" y="1990041"/>
            <a:ext cx="278177" cy="338639"/>
          </a:xfrm>
          <a:custGeom>
            <a:avLst/>
            <a:gdLst/>
            <a:ahLst/>
            <a:cxnLst/>
            <a:rect l="l" t="t" r="r" b="b"/>
            <a:pathLst>
              <a:path w="7389" h="8995" extrusionOk="0">
                <a:moveTo>
                  <a:pt x="7249" y="1955"/>
                </a:moveTo>
                <a:cubicBezTo>
                  <a:pt x="7283" y="2035"/>
                  <a:pt x="7314" y="2116"/>
                  <a:pt x="7344" y="2198"/>
                </a:cubicBezTo>
                <a:lnTo>
                  <a:pt x="7344" y="2198"/>
                </a:lnTo>
                <a:cubicBezTo>
                  <a:pt x="7328" y="2153"/>
                  <a:pt x="7312" y="2107"/>
                  <a:pt x="7296" y="2063"/>
                </a:cubicBezTo>
                <a:cubicBezTo>
                  <a:pt x="7281" y="2028"/>
                  <a:pt x="7265" y="1989"/>
                  <a:pt x="7249" y="1955"/>
                </a:cubicBezTo>
                <a:close/>
                <a:moveTo>
                  <a:pt x="7344" y="2198"/>
                </a:moveTo>
                <a:cubicBezTo>
                  <a:pt x="7359" y="2240"/>
                  <a:pt x="7374" y="2282"/>
                  <a:pt x="7389" y="2323"/>
                </a:cubicBezTo>
                <a:cubicBezTo>
                  <a:pt x="7374" y="2282"/>
                  <a:pt x="7360" y="2240"/>
                  <a:pt x="7344" y="2198"/>
                </a:cubicBezTo>
                <a:close/>
                <a:moveTo>
                  <a:pt x="4722" y="8693"/>
                </a:moveTo>
                <a:lnTo>
                  <a:pt x="4722" y="8693"/>
                </a:lnTo>
                <a:cubicBezTo>
                  <a:pt x="4559" y="8767"/>
                  <a:pt x="4392" y="8825"/>
                  <a:pt x="4225" y="8875"/>
                </a:cubicBezTo>
                <a:cubicBezTo>
                  <a:pt x="4392" y="8828"/>
                  <a:pt x="4559" y="8767"/>
                  <a:pt x="4722" y="8693"/>
                </a:cubicBezTo>
                <a:close/>
                <a:moveTo>
                  <a:pt x="4501" y="1"/>
                </a:moveTo>
                <a:cubicBezTo>
                  <a:pt x="2504" y="1"/>
                  <a:pt x="628" y="2009"/>
                  <a:pt x="314" y="4490"/>
                </a:cubicBezTo>
                <a:cubicBezTo>
                  <a:pt x="0" y="6976"/>
                  <a:pt x="1368" y="8991"/>
                  <a:pt x="3373" y="8995"/>
                </a:cubicBezTo>
                <a:cubicBezTo>
                  <a:pt x="3660" y="8995"/>
                  <a:pt x="3946" y="8953"/>
                  <a:pt x="4225" y="8875"/>
                </a:cubicBezTo>
                <a:cubicBezTo>
                  <a:pt x="2629" y="8445"/>
                  <a:pt x="1559" y="6778"/>
                  <a:pt x="1756" y="4836"/>
                </a:cubicBezTo>
                <a:cubicBezTo>
                  <a:pt x="1977" y="2657"/>
                  <a:pt x="3699" y="943"/>
                  <a:pt x="5633" y="943"/>
                </a:cubicBezTo>
                <a:lnTo>
                  <a:pt x="5749" y="943"/>
                </a:lnTo>
                <a:cubicBezTo>
                  <a:pt x="6118" y="958"/>
                  <a:pt x="6467" y="1032"/>
                  <a:pt x="6792" y="1164"/>
                </a:cubicBezTo>
                <a:cubicBezTo>
                  <a:pt x="6242" y="439"/>
                  <a:pt x="5439" y="1"/>
                  <a:pt x="4504"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920298" y="2308501"/>
            <a:ext cx="16339" cy="8810"/>
          </a:xfrm>
          <a:custGeom>
            <a:avLst/>
            <a:gdLst/>
            <a:ahLst/>
            <a:cxnLst/>
            <a:rect l="l" t="t" r="r" b="b"/>
            <a:pathLst>
              <a:path w="434" h="234" extrusionOk="0">
                <a:moveTo>
                  <a:pt x="434" y="1"/>
                </a:moveTo>
                <a:cubicBezTo>
                  <a:pt x="290" y="90"/>
                  <a:pt x="147" y="168"/>
                  <a:pt x="0" y="233"/>
                </a:cubicBezTo>
                <a:cubicBezTo>
                  <a:pt x="147" y="168"/>
                  <a:pt x="290" y="90"/>
                  <a:pt x="434" y="5"/>
                </a:cubicBezTo>
                <a:lnTo>
                  <a:pt x="434" y="1"/>
                </a:ln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801181" y="2025505"/>
            <a:ext cx="216021" cy="298658"/>
          </a:xfrm>
          <a:custGeom>
            <a:avLst/>
            <a:gdLst/>
            <a:ahLst/>
            <a:cxnLst/>
            <a:rect l="l" t="t" r="r" b="b"/>
            <a:pathLst>
              <a:path w="5738" h="7933" extrusionOk="0">
                <a:moveTo>
                  <a:pt x="4075" y="1"/>
                </a:moveTo>
                <a:cubicBezTo>
                  <a:pt x="2141" y="1"/>
                  <a:pt x="419" y="1715"/>
                  <a:pt x="198" y="3894"/>
                </a:cubicBezTo>
                <a:cubicBezTo>
                  <a:pt x="1" y="5836"/>
                  <a:pt x="1071" y="7503"/>
                  <a:pt x="2667" y="7933"/>
                </a:cubicBezTo>
                <a:cubicBezTo>
                  <a:pt x="2834" y="7883"/>
                  <a:pt x="3001" y="7825"/>
                  <a:pt x="3164" y="7750"/>
                </a:cubicBezTo>
                <a:cubicBezTo>
                  <a:pt x="3311" y="7685"/>
                  <a:pt x="3454" y="7607"/>
                  <a:pt x="3598" y="7518"/>
                </a:cubicBezTo>
                <a:cubicBezTo>
                  <a:pt x="2676" y="7006"/>
                  <a:pt x="2066" y="6057"/>
                  <a:pt x="2048" y="4917"/>
                </a:cubicBezTo>
                <a:cubicBezTo>
                  <a:pt x="2016" y="3040"/>
                  <a:pt x="3587" y="1350"/>
                  <a:pt x="5555" y="1137"/>
                </a:cubicBezTo>
                <a:cubicBezTo>
                  <a:pt x="5618" y="1129"/>
                  <a:pt x="5676" y="1126"/>
                  <a:pt x="5738" y="1121"/>
                </a:cubicBezTo>
                <a:cubicBezTo>
                  <a:pt x="5723" y="1086"/>
                  <a:pt x="5707" y="1047"/>
                  <a:pt x="5691" y="1013"/>
                </a:cubicBezTo>
                <a:cubicBezTo>
                  <a:pt x="5568" y="722"/>
                  <a:pt x="5412" y="455"/>
                  <a:pt x="5234" y="222"/>
                </a:cubicBezTo>
                <a:cubicBezTo>
                  <a:pt x="4909" y="90"/>
                  <a:pt x="4560" y="16"/>
                  <a:pt x="4191" y="1"/>
                </a:cubicBezTo>
                <a:close/>
              </a:path>
            </a:pathLst>
          </a:custGeom>
          <a:solidFill>
            <a:srgbClr val="6A3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936599" y="2077496"/>
            <a:ext cx="92650" cy="231231"/>
          </a:xfrm>
          <a:custGeom>
            <a:avLst/>
            <a:gdLst/>
            <a:ahLst/>
            <a:cxnLst/>
            <a:rect l="l" t="t" r="r" b="b"/>
            <a:pathLst>
              <a:path w="2461" h="6142" extrusionOk="0">
                <a:moveTo>
                  <a:pt x="2234" y="0"/>
                </a:moveTo>
                <a:lnTo>
                  <a:pt x="2234" y="0"/>
                </a:lnTo>
                <a:cubicBezTo>
                  <a:pt x="2366" y="415"/>
                  <a:pt x="2442" y="867"/>
                  <a:pt x="2454" y="1347"/>
                </a:cubicBezTo>
                <a:lnTo>
                  <a:pt x="2454" y="1347"/>
                </a:lnTo>
                <a:cubicBezTo>
                  <a:pt x="2442" y="867"/>
                  <a:pt x="2365" y="413"/>
                  <a:pt x="2234" y="0"/>
                </a:cubicBezTo>
                <a:close/>
                <a:moveTo>
                  <a:pt x="2454" y="1347"/>
                </a:moveTo>
                <a:cubicBezTo>
                  <a:pt x="2455" y="1390"/>
                  <a:pt x="2455" y="1434"/>
                  <a:pt x="2455" y="1477"/>
                </a:cubicBezTo>
                <a:cubicBezTo>
                  <a:pt x="2455" y="1706"/>
                  <a:pt x="2439" y="1939"/>
                  <a:pt x="2412" y="2179"/>
                </a:cubicBezTo>
                <a:cubicBezTo>
                  <a:pt x="2447" y="1894"/>
                  <a:pt x="2461" y="1616"/>
                  <a:pt x="2454" y="1347"/>
                </a:cubicBezTo>
                <a:close/>
                <a:moveTo>
                  <a:pt x="2397" y="2294"/>
                </a:moveTo>
                <a:cubicBezTo>
                  <a:pt x="2152" y="3956"/>
                  <a:pt x="1206" y="5398"/>
                  <a:pt x="1" y="6137"/>
                </a:cubicBezTo>
                <a:lnTo>
                  <a:pt x="1" y="6141"/>
                </a:lnTo>
                <a:cubicBezTo>
                  <a:pt x="1206" y="5399"/>
                  <a:pt x="2152" y="3956"/>
                  <a:pt x="2397" y="2294"/>
                </a:cubicBezTo>
                <a:close/>
              </a:path>
            </a:pathLst>
          </a:custGeom>
          <a:solidFill>
            <a:srgbClr val="6A3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877041" y="2067670"/>
            <a:ext cx="154054" cy="240869"/>
          </a:xfrm>
          <a:custGeom>
            <a:avLst/>
            <a:gdLst/>
            <a:ahLst/>
            <a:cxnLst/>
            <a:rect l="l" t="t" r="r" b="b"/>
            <a:pathLst>
              <a:path w="4092" h="6398" extrusionOk="0">
                <a:moveTo>
                  <a:pt x="3723" y="1"/>
                </a:moveTo>
                <a:cubicBezTo>
                  <a:pt x="3661" y="6"/>
                  <a:pt x="3603" y="9"/>
                  <a:pt x="3540" y="17"/>
                </a:cubicBezTo>
                <a:cubicBezTo>
                  <a:pt x="1572" y="230"/>
                  <a:pt x="1" y="1920"/>
                  <a:pt x="33" y="3797"/>
                </a:cubicBezTo>
                <a:cubicBezTo>
                  <a:pt x="51" y="4937"/>
                  <a:pt x="661" y="5886"/>
                  <a:pt x="1583" y="6398"/>
                </a:cubicBezTo>
                <a:cubicBezTo>
                  <a:pt x="2816" y="5642"/>
                  <a:pt x="3778" y="4150"/>
                  <a:pt x="3994" y="2440"/>
                </a:cubicBezTo>
                <a:cubicBezTo>
                  <a:pt x="4091" y="1649"/>
                  <a:pt x="4021" y="908"/>
                  <a:pt x="3816" y="261"/>
                </a:cubicBezTo>
                <a:cubicBezTo>
                  <a:pt x="3785" y="176"/>
                  <a:pt x="3754" y="86"/>
                  <a:pt x="3723" y="1"/>
                </a:cubicBezTo>
                <a:close/>
              </a:path>
            </a:pathLst>
          </a:custGeom>
          <a:solidFill>
            <a:srgbClr val="552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793426" y="2085440"/>
            <a:ext cx="164821" cy="135155"/>
          </a:xfrm>
          <a:custGeom>
            <a:avLst/>
            <a:gdLst/>
            <a:ahLst/>
            <a:cxnLst/>
            <a:rect l="l" t="t" r="r" b="b"/>
            <a:pathLst>
              <a:path w="4378" h="3590" extrusionOk="0">
                <a:moveTo>
                  <a:pt x="1661" y="1"/>
                </a:moveTo>
                <a:cubicBezTo>
                  <a:pt x="1366" y="1"/>
                  <a:pt x="1042" y="122"/>
                  <a:pt x="756" y="363"/>
                </a:cubicBezTo>
                <a:cubicBezTo>
                  <a:pt x="187" y="851"/>
                  <a:pt x="1" y="1642"/>
                  <a:pt x="338" y="2130"/>
                </a:cubicBezTo>
                <a:lnTo>
                  <a:pt x="1156" y="3317"/>
                </a:lnTo>
                <a:cubicBezTo>
                  <a:pt x="1280" y="3496"/>
                  <a:pt x="1474" y="3589"/>
                  <a:pt x="1675" y="3589"/>
                </a:cubicBezTo>
                <a:cubicBezTo>
                  <a:pt x="1830" y="3589"/>
                  <a:pt x="1990" y="3533"/>
                  <a:pt x="2125" y="3418"/>
                </a:cubicBezTo>
                <a:lnTo>
                  <a:pt x="3621" y="2143"/>
                </a:lnTo>
                <a:cubicBezTo>
                  <a:pt x="4192" y="1654"/>
                  <a:pt x="4378" y="863"/>
                  <a:pt x="4040" y="375"/>
                </a:cubicBezTo>
                <a:cubicBezTo>
                  <a:pt x="3871" y="128"/>
                  <a:pt x="3602" y="5"/>
                  <a:pt x="3303" y="5"/>
                </a:cubicBezTo>
                <a:cubicBezTo>
                  <a:pt x="3109" y="5"/>
                  <a:pt x="2902" y="57"/>
                  <a:pt x="2703" y="162"/>
                </a:cubicBezTo>
                <a:cubicBezTo>
                  <a:pt x="2627" y="202"/>
                  <a:pt x="2548" y="220"/>
                  <a:pt x="2469" y="220"/>
                </a:cubicBezTo>
                <a:cubicBezTo>
                  <a:pt x="2353" y="220"/>
                  <a:pt x="2237" y="182"/>
                  <a:pt x="2133" y="123"/>
                </a:cubicBezTo>
                <a:cubicBezTo>
                  <a:pt x="1994" y="41"/>
                  <a:pt x="1832" y="1"/>
                  <a:pt x="1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715043" y="2351833"/>
            <a:ext cx="304531" cy="270083"/>
          </a:xfrm>
          <a:custGeom>
            <a:avLst/>
            <a:gdLst/>
            <a:ahLst/>
            <a:cxnLst/>
            <a:rect l="l" t="t" r="r" b="b"/>
            <a:pathLst>
              <a:path w="8089" h="7174" extrusionOk="0">
                <a:moveTo>
                  <a:pt x="2927" y="1"/>
                </a:moveTo>
                <a:cubicBezTo>
                  <a:pt x="2653" y="1"/>
                  <a:pt x="2392" y="5"/>
                  <a:pt x="2153" y="13"/>
                </a:cubicBezTo>
                <a:cubicBezTo>
                  <a:pt x="1428" y="36"/>
                  <a:pt x="795" y="537"/>
                  <a:pt x="625" y="1246"/>
                </a:cubicBezTo>
                <a:cubicBezTo>
                  <a:pt x="1" y="3820"/>
                  <a:pt x="501" y="7174"/>
                  <a:pt x="501" y="7174"/>
                </a:cubicBezTo>
                <a:lnTo>
                  <a:pt x="8088" y="7174"/>
                </a:lnTo>
                <a:cubicBezTo>
                  <a:pt x="8088" y="7174"/>
                  <a:pt x="7646" y="4883"/>
                  <a:pt x="7883" y="1917"/>
                </a:cubicBezTo>
                <a:cubicBezTo>
                  <a:pt x="7952" y="1029"/>
                  <a:pt x="7297" y="250"/>
                  <a:pt x="6410" y="165"/>
                </a:cubicBezTo>
                <a:cubicBezTo>
                  <a:pt x="5370" y="65"/>
                  <a:pt x="4039" y="1"/>
                  <a:pt x="2927"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726752" y="2351871"/>
            <a:ext cx="292822" cy="270046"/>
          </a:xfrm>
          <a:custGeom>
            <a:avLst/>
            <a:gdLst/>
            <a:ahLst/>
            <a:cxnLst/>
            <a:rect l="l" t="t" r="r" b="b"/>
            <a:pathLst>
              <a:path w="7778" h="7173" extrusionOk="0">
                <a:moveTo>
                  <a:pt x="2629" y="1"/>
                </a:moveTo>
                <a:cubicBezTo>
                  <a:pt x="2350" y="1"/>
                  <a:pt x="2086" y="4"/>
                  <a:pt x="1842" y="12"/>
                </a:cubicBezTo>
                <a:cubicBezTo>
                  <a:pt x="1117" y="35"/>
                  <a:pt x="484" y="536"/>
                  <a:pt x="314" y="1245"/>
                </a:cubicBezTo>
                <a:cubicBezTo>
                  <a:pt x="74" y="2234"/>
                  <a:pt x="0" y="3343"/>
                  <a:pt x="0" y="4327"/>
                </a:cubicBezTo>
                <a:cubicBezTo>
                  <a:pt x="0" y="5905"/>
                  <a:pt x="190" y="7173"/>
                  <a:pt x="190" y="7173"/>
                </a:cubicBezTo>
                <a:lnTo>
                  <a:pt x="7777" y="7173"/>
                </a:lnTo>
                <a:cubicBezTo>
                  <a:pt x="7777" y="7173"/>
                  <a:pt x="7692" y="6723"/>
                  <a:pt x="7614" y="5963"/>
                </a:cubicBezTo>
                <a:cubicBezTo>
                  <a:pt x="7607" y="5870"/>
                  <a:pt x="7595" y="5770"/>
                  <a:pt x="7587" y="5664"/>
                </a:cubicBezTo>
                <a:cubicBezTo>
                  <a:pt x="7541" y="5118"/>
                  <a:pt x="7502" y="4444"/>
                  <a:pt x="7502" y="3680"/>
                </a:cubicBezTo>
                <a:cubicBezTo>
                  <a:pt x="7502" y="3134"/>
                  <a:pt x="7521" y="2540"/>
                  <a:pt x="7572" y="1916"/>
                </a:cubicBezTo>
                <a:cubicBezTo>
                  <a:pt x="7575" y="1873"/>
                  <a:pt x="7575" y="1831"/>
                  <a:pt x="7575" y="1788"/>
                </a:cubicBezTo>
                <a:cubicBezTo>
                  <a:pt x="7575" y="954"/>
                  <a:pt x="6940" y="245"/>
                  <a:pt x="6099" y="164"/>
                </a:cubicBezTo>
                <a:cubicBezTo>
                  <a:pt x="5063" y="63"/>
                  <a:pt x="3737" y="1"/>
                  <a:pt x="2629"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658873" y="2621879"/>
            <a:ext cx="360701" cy="2039102"/>
          </a:xfrm>
          <a:custGeom>
            <a:avLst/>
            <a:gdLst/>
            <a:ahLst/>
            <a:cxnLst/>
            <a:rect l="l" t="t" r="r" b="b"/>
            <a:pathLst>
              <a:path w="9581" h="54163" extrusionOk="0">
                <a:moveTo>
                  <a:pt x="1594" y="1"/>
                </a:moveTo>
                <a:cubicBezTo>
                  <a:pt x="667" y="1"/>
                  <a:pt x="0" y="687"/>
                  <a:pt x="35" y="1606"/>
                </a:cubicBezTo>
                <a:cubicBezTo>
                  <a:pt x="198" y="5843"/>
                  <a:pt x="741" y="17404"/>
                  <a:pt x="2043" y="23398"/>
                </a:cubicBezTo>
                <a:cubicBezTo>
                  <a:pt x="2807" y="31408"/>
                  <a:pt x="4028" y="54162"/>
                  <a:pt x="4028" y="54162"/>
                </a:cubicBezTo>
                <a:lnTo>
                  <a:pt x="9580" y="54162"/>
                </a:lnTo>
                <a:cubicBezTo>
                  <a:pt x="9580" y="54162"/>
                  <a:pt x="7789" y="28849"/>
                  <a:pt x="6041" y="23398"/>
                </a:cubicBezTo>
                <a:cubicBezTo>
                  <a:pt x="7823" y="18537"/>
                  <a:pt x="7358" y="1"/>
                  <a:pt x="7358"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881031" y="3059343"/>
            <a:ext cx="46118" cy="308709"/>
          </a:xfrm>
          <a:custGeom>
            <a:avLst/>
            <a:gdLst/>
            <a:ahLst/>
            <a:cxnLst/>
            <a:rect l="l" t="t" r="r" b="b"/>
            <a:pathLst>
              <a:path w="1225" h="8200" extrusionOk="0">
                <a:moveTo>
                  <a:pt x="0" y="0"/>
                </a:moveTo>
                <a:lnTo>
                  <a:pt x="0" y="0"/>
                </a:lnTo>
                <a:cubicBezTo>
                  <a:pt x="131" y="2636"/>
                  <a:pt x="383" y="5793"/>
                  <a:pt x="876" y="8200"/>
                </a:cubicBezTo>
                <a:cubicBezTo>
                  <a:pt x="1020" y="7049"/>
                  <a:pt x="1136" y="5753"/>
                  <a:pt x="1225" y="4397"/>
                </a:cubicBezTo>
                <a:cubicBezTo>
                  <a:pt x="802" y="2974"/>
                  <a:pt x="392" y="1481"/>
                  <a:pt x="0"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776221" y="2621879"/>
            <a:ext cx="671293" cy="2039102"/>
          </a:xfrm>
          <a:custGeom>
            <a:avLst/>
            <a:gdLst/>
            <a:ahLst/>
            <a:cxnLst/>
            <a:rect l="l" t="t" r="r" b="b"/>
            <a:pathLst>
              <a:path w="17831" h="54163" extrusionOk="0">
                <a:moveTo>
                  <a:pt x="0" y="1"/>
                </a:moveTo>
                <a:cubicBezTo>
                  <a:pt x="0" y="1"/>
                  <a:pt x="3970" y="18537"/>
                  <a:pt x="6739" y="23398"/>
                </a:cubicBezTo>
                <a:cubicBezTo>
                  <a:pt x="7940" y="35010"/>
                  <a:pt x="12275" y="54162"/>
                  <a:pt x="12275" y="54162"/>
                </a:cubicBezTo>
                <a:lnTo>
                  <a:pt x="17831" y="54162"/>
                </a:lnTo>
                <a:cubicBezTo>
                  <a:pt x="17831" y="54162"/>
                  <a:pt x="13364" y="30602"/>
                  <a:pt x="11088" y="23398"/>
                </a:cubicBezTo>
                <a:cubicBezTo>
                  <a:pt x="11182" y="17404"/>
                  <a:pt x="9038" y="5843"/>
                  <a:pt x="8347" y="1606"/>
                </a:cubicBezTo>
                <a:cubicBezTo>
                  <a:pt x="8196" y="687"/>
                  <a:pt x="7390" y="1"/>
                  <a:pt x="6463"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2014266" y="3408147"/>
            <a:ext cx="169075" cy="186882"/>
          </a:xfrm>
          <a:custGeom>
            <a:avLst/>
            <a:gdLst/>
            <a:ahLst/>
            <a:cxnLst/>
            <a:rect l="l" t="t" r="r" b="b"/>
            <a:pathLst>
              <a:path w="4491" h="4964" extrusionOk="0">
                <a:moveTo>
                  <a:pt x="1951" y="1"/>
                </a:moveTo>
                <a:cubicBezTo>
                  <a:pt x="799" y="1"/>
                  <a:pt x="1" y="1114"/>
                  <a:pt x="163" y="2483"/>
                </a:cubicBezTo>
                <a:cubicBezTo>
                  <a:pt x="326" y="3851"/>
                  <a:pt x="1389" y="4963"/>
                  <a:pt x="2540" y="4963"/>
                </a:cubicBezTo>
                <a:cubicBezTo>
                  <a:pt x="3692" y="4963"/>
                  <a:pt x="4490" y="3851"/>
                  <a:pt x="4327" y="2483"/>
                </a:cubicBezTo>
                <a:cubicBezTo>
                  <a:pt x="4164" y="1114"/>
                  <a:pt x="3102" y="1"/>
                  <a:pt x="195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2019536" y="3408147"/>
            <a:ext cx="158534" cy="186882"/>
          </a:xfrm>
          <a:custGeom>
            <a:avLst/>
            <a:gdLst/>
            <a:ahLst/>
            <a:cxnLst/>
            <a:rect l="l" t="t" r="r" b="b"/>
            <a:pathLst>
              <a:path w="4211" h="4964" extrusionOk="0">
                <a:moveTo>
                  <a:pt x="1811" y="1"/>
                </a:moveTo>
                <a:cubicBezTo>
                  <a:pt x="760" y="1"/>
                  <a:pt x="0" y="931"/>
                  <a:pt x="0" y="2137"/>
                </a:cubicBezTo>
                <a:cubicBezTo>
                  <a:pt x="0" y="2250"/>
                  <a:pt x="8" y="2366"/>
                  <a:pt x="23" y="2483"/>
                </a:cubicBezTo>
                <a:cubicBezTo>
                  <a:pt x="186" y="3851"/>
                  <a:pt x="1249" y="4963"/>
                  <a:pt x="2400" y="4963"/>
                </a:cubicBezTo>
                <a:cubicBezTo>
                  <a:pt x="3450" y="4963"/>
                  <a:pt x="4210" y="4037"/>
                  <a:pt x="4210" y="2831"/>
                </a:cubicBezTo>
                <a:cubicBezTo>
                  <a:pt x="4210" y="2715"/>
                  <a:pt x="4203" y="2599"/>
                  <a:pt x="4187" y="2483"/>
                </a:cubicBezTo>
                <a:cubicBezTo>
                  <a:pt x="4024" y="1114"/>
                  <a:pt x="2962" y="1"/>
                  <a:pt x="1811"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2188837" y="4588810"/>
            <a:ext cx="145696" cy="72170"/>
          </a:xfrm>
          <a:custGeom>
            <a:avLst/>
            <a:gdLst/>
            <a:ahLst/>
            <a:cxnLst/>
            <a:rect l="l" t="t" r="r" b="b"/>
            <a:pathLst>
              <a:path w="3870" h="1917" extrusionOk="0">
                <a:moveTo>
                  <a:pt x="1881" y="0"/>
                </a:moveTo>
                <a:cubicBezTo>
                  <a:pt x="823" y="0"/>
                  <a:pt x="0" y="857"/>
                  <a:pt x="43" y="1916"/>
                </a:cubicBezTo>
                <a:lnTo>
                  <a:pt x="3870" y="1916"/>
                </a:lnTo>
                <a:cubicBezTo>
                  <a:pt x="3827" y="857"/>
                  <a:pt x="2939" y="0"/>
                  <a:pt x="1881"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711542" y="3410293"/>
            <a:ext cx="154167" cy="182628"/>
          </a:xfrm>
          <a:custGeom>
            <a:avLst/>
            <a:gdLst/>
            <a:ahLst/>
            <a:cxnLst/>
            <a:rect l="l" t="t" r="r" b="b"/>
            <a:pathLst>
              <a:path w="4095" h="4851" extrusionOk="0">
                <a:moveTo>
                  <a:pt x="1991" y="0"/>
                </a:moveTo>
                <a:cubicBezTo>
                  <a:pt x="1909" y="0"/>
                  <a:pt x="1825" y="7"/>
                  <a:pt x="1741" y="21"/>
                </a:cubicBezTo>
                <a:cubicBezTo>
                  <a:pt x="707" y="200"/>
                  <a:pt x="1" y="1417"/>
                  <a:pt x="172" y="2747"/>
                </a:cubicBezTo>
                <a:cubicBezTo>
                  <a:pt x="328" y="3966"/>
                  <a:pt x="1166" y="4850"/>
                  <a:pt x="2103" y="4850"/>
                </a:cubicBezTo>
                <a:cubicBezTo>
                  <a:pt x="2186" y="4850"/>
                  <a:pt x="2270" y="4843"/>
                  <a:pt x="2354" y="4829"/>
                </a:cubicBezTo>
                <a:cubicBezTo>
                  <a:pt x="3389" y="4650"/>
                  <a:pt x="4095" y="3433"/>
                  <a:pt x="3924" y="2107"/>
                </a:cubicBezTo>
                <a:cubicBezTo>
                  <a:pt x="3768" y="885"/>
                  <a:pt x="2930" y="0"/>
                  <a:pt x="1991"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716926" y="3410368"/>
            <a:ext cx="143399" cy="182477"/>
          </a:xfrm>
          <a:custGeom>
            <a:avLst/>
            <a:gdLst/>
            <a:ahLst/>
            <a:cxnLst/>
            <a:rect l="l" t="t" r="r" b="b"/>
            <a:pathLst>
              <a:path w="3809" h="4847" extrusionOk="0">
                <a:moveTo>
                  <a:pt x="1851" y="1"/>
                </a:moveTo>
                <a:cubicBezTo>
                  <a:pt x="1769" y="1"/>
                  <a:pt x="1684" y="8"/>
                  <a:pt x="1598" y="19"/>
                </a:cubicBezTo>
                <a:cubicBezTo>
                  <a:pt x="664" y="178"/>
                  <a:pt x="1" y="1182"/>
                  <a:pt x="5" y="2350"/>
                </a:cubicBezTo>
                <a:cubicBezTo>
                  <a:pt x="5" y="2481"/>
                  <a:pt x="13" y="2610"/>
                  <a:pt x="29" y="2745"/>
                </a:cubicBezTo>
                <a:cubicBezTo>
                  <a:pt x="183" y="3963"/>
                  <a:pt x="1021" y="4846"/>
                  <a:pt x="1959" y="4846"/>
                </a:cubicBezTo>
                <a:cubicBezTo>
                  <a:pt x="2044" y="4846"/>
                  <a:pt x="2126" y="4843"/>
                  <a:pt x="2211" y="4827"/>
                </a:cubicBezTo>
                <a:cubicBezTo>
                  <a:pt x="3146" y="4668"/>
                  <a:pt x="3808" y="3664"/>
                  <a:pt x="3805" y="2497"/>
                </a:cubicBezTo>
                <a:cubicBezTo>
                  <a:pt x="3805" y="2369"/>
                  <a:pt x="3797" y="2237"/>
                  <a:pt x="3781" y="2105"/>
                </a:cubicBezTo>
                <a:cubicBezTo>
                  <a:pt x="3626" y="885"/>
                  <a:pt x="2788" y="1"/>
                  <a:pt x="1851"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738837" y="4588810"/>
            <a:ext cx="144115" cy="72170"/>
          </a:xfrm>
          <a:custGeom>
            <a:avLst/>
            <a:gdLst/>
            <a:ahLst/>
            <a:cxnLst/>
            <a:rect l="l" t="t" r="r" b="b"/>
            <a:pathLst>
              <a:path w="3828" h="1917" extrusionOk="0">
                <a:moveTo>
                  <a:pt x="1912" y="0"/>
                </a:moveTo>
                <a:cubicBezTo>
                  <a:pt x="857" y="0"/>
                  <a:pt x="0" y="857"/>
                  <a:pt x="0" y="1916"/>
                </a:cubicBezTo>
                <a:lnTo>
                  <a:pt x="3827" y="1916"/>
                </a:lnTo>
                <a:cubicBezTo>
                  <a:pt x="3827" y="857"/>
                  <a:pt x="2970" y="0"/>
                  <a:pt x="191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862019" y="2656364"/>
            <a:ext cx="205104" cy="262027"/>
          </a:xfrm>
          <a:custGeom>
            <a:avLst/>
            <a:gdLst/>
            <a:ahLst/>
            <a:cxnLst/>
            <a:rect l="l" t="t" r="r" b="b"/>
            <a:pathLst>
              <a:path w="5448" h="6960" extrusionOk="0">
                <a:moveTo>
                  <a:pt x="5367" y="0"/>
                </a:moveTo>
                <a:cubicBezTo>
                  <a:pt x="4487" y="0"/>
                  <a:pt x="3413" y="566"/>
                  <a:pt x="2420" y="1559"/>
                </a:cubicBezTo>
                <a:cubicBezTo>
                  <a:pt x="1249" y="2717"/>
                  <a:pt x="1" y="4730"/>
                  <a:pt x="1" y="6886"/>
                </a:cubicBezTo>
                <a:cubicBezTo>
                  <a:pt x="1" y="6924"/>
                  <a:pt x="31" y="6959"/>
                  <a:pt x="74" y="6959"/>
                </a:cubicBezTo>
                <a:cubicBezTo>
                  <a:pt x="113" y="6959"/>
                  <a:pt x="148" y="6924"/>
                  <a:pt x="148" y="6886"/>
                </a:cubicBezTo>
                <a:cubicBezTo>
                  <a:pt x="148" y="4776"/>
                  <a:pt x="1373" y="2803"/>
                  <a:pt x="2520" y="1659"/>
                </a:cubicBezTo>
                <a:cubicBezTo>
                  <a:pt x="3490" y="698"/>
                  <a:pt x="4526" y="147"/>
                  <a:pt x="5367" y="147"/>
                </a:cubicBezTo>
                <a:lnTo>
                  <a:pt x="5378" y="147"/>
                </a:lnTo>
                <a:cubicBezTo>
                  <a:pt x="5417" y="147"/>
                  <a:pt x="5448" y="112"/>
                  <a:pt x="5448" y="74"/>
                </a:cubicBezTo>
                <a:cubicBezTo>
                  <a:pt x="5448" y="31"/>
                  <a:pt x="5410" y="0"/>
                  <a:pt x="5367"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684700" y="2738812"/>
            <a:ext cx="145244" cy="173141"/>
          </a:xfrm>
          <a:custGeom>
            <a:avLst/>
            <a:gdLst/>
            <a:ahLst/>
            <a:cxnLst/>
            <a:rect l="l" t="t" r="r" b="b"/>
            <a:pathLst>
              <a:path w="3858" h="4599" extrusionOk="0">
                <a:moveTo>
                  <a:pt x="66" y="1"/>
                </a:moveTo>
                <a:cubicBezTo>
                  <a:pt x="28" y="8"/>
                  <a:pt x="1" y="43"/>
                  <a:pt x="5" y="85"/>
                </a:cubicBezTo>
                <a:cubicBezTo>
                  <a:pt x="225" y="1481"/>
                  <a:pt x="1993" y="3835"/>
                  <a:pt x="3746" y="4591"/>
                </a:cubicBezTo>
                <a:cubicBezTo>
                  <a:pt x="3753" y="4594"/>
                  <a:pt x="3765" y="4598"/>
                  <a:pt x="3773" y="4598"/>
                </a:cubicBezTo>
                <a:cubicBezTo>
                  <a:pt x="3804" y="4598"/>
                  <a:pt x="3831" y="4579"/>
                  <a:pt x="3843" y="4552"/>
                </a:cubicBezTo>
                <a:cubicBezTo>
                  <a:pt x="3858" y="4517"/>
                  <a:pt x="3843" y="4474"/>
                  <a:pt x="3804" y="4459"/>
                </a:cubicBezTo>
                <a:cubicBezTo>
                  <a:pt x="2121" y="3730"/>
                  <a:pt x="357" y="1393"/>
                  <a:pt x="148" y="62"/>
                </a:cubicBezTo>
                <a:cubicBezTo>
                  <a:pt x="144" y="24"/>
                  <a:pt x="112" y="1"/>
                  <a:pt x="78"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2258862" y="4586627"/>
            <a:ext cx="114486" cy="17243"/>
          </a:xfrm>
          <a:custGeom>
            <a:avLst/>
            <a:gdLst/>
            <a:ahLst/>
            <a:cxnLst/>
            <a:rect l="l" t="t" r="r" b="b"/>
            <a:pathLst>
              <a:path w="3041" h="458" extrusionOk="0">
                <a:moveTo>
                  <a:pt x="982" y="1"/>
                </a:moveTo>
                <a:cubicBezTo>
                  <a:pt x="622" y="1"/>
                  <a:pt x="284" y="28"/>
                  <a:pt x="1" y="58"/>
                </a:cubicBezTo>
                <a:lnTo>
                  <a:pt x="21" y="58"/>
                </a:lnTo>
                <a:cubicBezTo>
                  <a:pt x="234" y="58"/>
                  <a:pt x="439" y="94"/>
                  <a:pt x="629" y="160"/>
                </a:cubicBezTo>
                <a:cubicBezTo>
                  <a:pt x="745" y="151"/>
                  <a:pt x="862" y="151"/>
                  <a:pt x="982" y="151"/>
                </a:cubicBezTo>
                <a:cubicBezTo>
                  <a:pt x="1626" y="151"/>
                  <a:pt x="2343" y="225"/>
                  <a:pt x="2932" y="454"/>
                </a:cubicBezTo>
                <a:cubicBezTo>
                  <a:pt x="2944" y="458"/>
                  <a:pt x="2951" y="458"/>
                  <a:pt x="2959" y="458"/>
                </a:cubicBezTo>
                <a:cubicBezTo>
                  <a:pt x="2991" y="458"/>
                  <a:pt x="3018" y="439"/>
                  <a:pt x="3029" y="411"/>
                </a:cubicBezTo>
                <a:cubicBezTo>
                  <a:pt x="3041" y="373"/>
                  <a:pt x="3025" y="330"/>
                  <a:pt x="2987" y="318"/>
                </a:cubicBezTo>
                <a:cubicBezTo>
                  <a:pt x="2374" y="82"/>
                  <a:pt x="1641" y="1"/>
                  <a:pt x="982" y="1"/>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2232170" y="4588810"/>
            <a:ext cx="50410" cy="10127"/>
          </a:xfrm>
          <a:custGeom>
            <a:avLst/>
            <a:gdLst/>
            <a:ahLst/>
            <a:cxnLst/>
            <a:rect l="l" t="t" r="r" b="b"/>
            <a:pathLst>
              <a:path w="1339" h="269" extrusionOk="0">
                <a:moveTo>
                  <a:pt x="710" y="0"/>
                </a:moveTo>
                <a:cubicBezTo>
                  <a:pt x="427" y="36"/>
                  <a:pt x="202" y="82"/>
                  <a:pt x="62" y="125"/>
                </a:cubicBezTo>
                <a:cubicBezTo>
                  <a:pt x="24" y="136"/>
                  <a:pt x="1" y="179"/>
                  <a:pt x="12" y="218"/>
                </a:cubicBezTo>
                <a:cubicBezTo>
                  <a:pt x="24" y="249"/>
                  <a:pt x="51" y="268"/>
                  <a:pt x="82" y="268"/>
                </a:cubicBezTo>
                <a:cubicBezTo>
                  <a:pt x="90" y="268"/>
                  <a:pt x="98" y="268"/>
                  <a:pt x="105" y="265"/>
                </a:cubicBezTo>
                <a:cubicBezTo>
                  <a:pt x="323" y="199"/>
                  <a:pt x="788" y="125"/>
                  <a:pt x="1338" y="102"/>
                </a:cubicBezTo>
                <a:cubicBezTo>
                  <a:pt x="1148" y="36"/>
                  <a:pt x="943" y="0"/>
                  <a:pt x="730"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813002" y="4584293"/>
            <a:ext cx="110495" cy="32452"/>
          </a:xfrm>
          <a:custGeom>
            <a:avLst/>
            <a:gdLst/>
            <a:ahLst/>
            <a:cxnLst/>
            <a:rect l="l" t="t" r="r" b="b"/>
            <a:pathLst>
              <a:path w="2935" h="862" extrusionOk="0">
                <a:moveTo>
                  <a:pt x="698" y="0"/>
                </a:moveTo>
                <a:cubicBezTo>
                  <a:pt x="446" y="0"/>
                  <a:pt x="225" y="36"/>
                  <a:pt x="43" y="90"/>
                </a:cubicBezTo>
                <a:cubicBezTo>
                  <a:pt x="23" y="97"/>
                  <a:pt x="12" y="109"/>
                  <a:pt x="0" y="124"/>
                </a:cubicBezTo>
                <a:cubicBezTo>
                  <a:pt x="129" y="129"/>
                  <a:pt x="252" y="144"/>
                  <a:pt x="369" y="171"/>
                </a:cubicBezTo>
                <a:cubicBezTo>
                  <a:pt x="469" y="156"/>
                  <a:pt x="574" y="152"/>
                  <a:pt x="687" y="152"/>
                </a:cubicBezTo>
                <a:cubicBezTo>
                  <a:pt x="1260" y="152"/>
                  <a:pt x="2020" y="330"/>
                  <a:pt x="2811" y="850"/>
                </a:cubicBezTo>
                <a:cubicBezTo>
                  <a:pt x="2822" y="857"/>
                  <a:pt x="2838" y="861"/>
                  <a:pt x="2850" y="861"/>
                </a:cubicBezTo>
                <a:cubicBezTo>
                  <a:pt x="2877" y="861"/>
                  <a:pt x="2900" y="850"/>
                  <a:pt x="2912" y="827"/>
                </a:cubicBezTo>
                <a:cubicBezTo>
                  <a:pt x="2935" y="795"/>
                  <a:pt x="2924" y="748"/>
                  <a:pt x="2892" y="725"/>
                </a:cubicBezTo>
                <a:cubicBezTo>
                  <a:pt x="2074" y="194"/>
                  <a:pt x="1303" y="0"/>
                  <a:pt x="698"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812551" y="4588961"/>
            <a:ext cx="14344" cy="4104"/>
          </a:xfrm>
          <a:custGeom>
            <a:avLst/>
            <a:gdLst/>
            <a:ahLst/>
            <a:cxnLst/>
            <a:rect l="l" t="t" r="r" b="b"/>
            <a:pathLst>
              <a:path w="381" h="109" extrusionOk="0">
                <a:moveTo>
                  <a:pt x="12" y="0"/>
                </a:moveTo>
                <a:cubicBezTo>
                  <a:pt x="5" y="16"/>
                  <a:pt x="1" y="39"/>
                  <a:pt x="5" y="59"/>
                </a:cubicBezTo>
                <a:cubicBezTo>
                  <a:pt x="16" y="89"/>
                  <a:pt x="43" y="109"/>
                  <a:pt x="74" y="109"/>
                </a:cubicBezTo>
                <a:cubicBezTo>
                  <a:pt x="82" y="109"/>
                  <a:pt x="89" y="109"/>
                  <a:pt x="98" y="105"/>
                </a:cubicBezTo>
                <a:cubicBezTo>
                  <a:pt x="182" y="82"/>
                  <a:pt x="275" y="59"/>
                  <a:pt x="381" y="47"/>
                </a:cubicBezTo>
                <a:cubicBezTo>
                  <a:pt x="264" y="20"/>
                  <a:pt x="141" y="5"/>
                  <a:pt x="12" y="0"/>
                </a:cubicBezTo>
                <a:close/>
              </a:path>
            </a:pathLst>
          </a:custGeom>
          <a:solidFill>
            <a:srgbClr val="853E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txBox="1"/>
          <p:nvPr/>
        </p:nvSpPr>
        <p:spPr>
          <a:xfrm>
            <a:off x="5537325" y="2114485"/>
            <a:ext cx="2988225" cy="159493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US" altLang="zh-CN" dirty="0">
                <a:solidFill>
                  <a:srgbClr val="4C1130"/>
                </a:solidFill>
                <a:latin typeface="Catamaran Light"/>
                <a:ea typeface="Catamaran Light"/>
                <a:cs typeface="Catamaran Light"/>
                <a:sym typeface="Catamaran Light"/>
              </a:rPr>
              <a:t>Conference: </a:t>
            </a:r>
            <a:r>
              <a:rPr lang="en-US" altLang="zh-CN" b="1" dirty="0">
                <a:solidFill>
                  <a:srgbClr val="4C1130"/>
                </a:solidFill>
                <a:latin typeface="Catamaran Light"/>
                <a:ea typeface="Catamaran Light"/>
                <a:cs typeface="Catamaran Light"/>
                <a:sym typeface="Catamaran Light"/>
              </a:rPr>
              <a:t>NeuraIPS2019</a:t>
            </a:r>
          </a:p>
          <a:p>
            <a:pPr marL="0" lvl="0" indent="0" algn="r" rtl="0">
              <a:spcBef>
                <a:spcPts val="0"/>
              </a:spcBef>
              <a:spcAft>
                <a:spcPts val="1600"/>
              </a:spcAft>
              <a:buNone/>
            </a:pPr>
            <a:r>
              <a:rPr lang="en-US" altLang="zh-CN" dirty="0">
                <a:solidFill>
                  <a:srgbClr val="4C1130"/>
                </a:solidFill>
                <a:latin typeface="Catamaran Light"/>
                <a:ea typeface="Catamaran Light"/>
                <a:cs typeface="Catamaran Light"/>
                <a:sym typeface="Catamaran Light"/>
              </a:rPr>
              <a:t>Institutes: </a:t>
            </a:r>
            <a:r>
              <a:rPr lang="zh-CN" altLang="en-US" b="1" dirty="0">
                <a:solidFill>
                  <a:srgbClr val="4C1130"/>
                </a:solidFill>
                <a:latin typeface="Catamaran Light"/>
                <a:ea typeface="Catamaran Light"/>
                <a:cs typeface="Catamaran Light"/>
                <a:sym typeface="Catamaran Light"/>
              </a:rPr>
              <a:t>斯坦福大学</a:t>
            </a:r>
            <a:r>
              <a:rPr lang="zh-CN" altLang="en-US" dirty="0">
                <a:solidFill>
                  <a:srgbClr val="4C1130"/>
                </a:solidFill>
                <a:latin typeface="Catamaran Light"/>
                <a:ea typeface="Catamaran Light"/>
                <a:cs typeface="Catamaran Light"/>
                <a:sym typeface="Catamaran Light"/>
              </a:rPr>
              <a:t> </a:t>
            </a:r>
            <a:r>
              <a:rPr lang="en-US" altLang="zh-CN" dirty="0">
                <a:solidFill>
                  <a:srgbClr val="4C1130"/>
                </a:solidFill>
                <a:latin typeface="Catamaran Light"/>
                <a:ea typeface="Catamaran Light"/>
                <a:cs typeface="Catamaran Light"/>
                <a:sym typeface="Catamaran Light"/>
              </a:rPr>
              <a:t>x </a:t>
            </a:r>
            <a:r>
              <a:rPr lang="zh-CN" altLang="en-US" b="1" dirty="0">
                <a:solidFill>
                  <a:srgbClr val="4C1130"/>
                </a:solidFill>
                <a:latin typeface="Catamaran Light"/>
                <a:ea typeface="Catamaran Light"/>
                <a:cs typeface="Catamaran Light"/>
                <a:sym typeface="Catamaran Light"/>
              </a:rPr>
              <a:t>丰田研究所</a:t>
            </a:r>
            <a:endParaRPr lang="en-US" altLang="zh-CN" b="1" dirty="0">
              <a:solidFill>
                <a:srgbClr val="4C1130"/>
              </a:solidFill>
              <a:latin typeface="Catamaran Light"/>
              <a:ea typeface="Catamaran Light"/>
              <a:cs typeface="Catamaran Light"/>
              <a:sym typeface="Catamaran Light"/>
            </a:endParaRPr>
          </a:p>
          <a:p>
            <a:pPr marL="0" lvl="0" indent="0" algn="r"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使用</a:t>
            </a:r>
            <a:r>
              <a:rPr lang="en-US" altLang="zh-CN" dirty="0">
                <a:solidFill>
                  <a:srgbClr val="4C1130"/>
                </a:solidFill>
                <a:latin typeface="Catamaran Light"/>
                <a:ea typeface="Catamaran Light"/>
                <a:cs typeface="Catamaran Light"/>
                <a:sym typeface="Catamaran Light"/>
              </a:rPr>
              <a:t>LDAM</a:t>
            </a:r>
            <a:r>
              <a:rPr lang="zh-CN" altLang="en-US" dirty="0">
                <a:solidFill>
                  <a:srgbClr val="4C1130"/>
                </a:solidFill>
                <a:latin typeface="Catamaran Light"/>
                <a:ea typeface="Catamaran Light"/>
                <a:cs typeface="Catamaran Light"/>
                <a:sym typeface="Catamaran Light"/>
              </a:rPr>
              <a:t>损失函数来学习不平衡数据集</a:t>
            </a:r>
            <a:endParaRPr dirty="0">
              <a:solidFill>
                <a:srgbClr val="4C1130"/>
              </a:solidFill>
              <a:latin typeface="Catamaran Light"/>
              <a:ea typeface="Catamaran Light"/>
              <a:cs typeface="Catamaran Light"/>
              <a:sym typeface="Catamaran Light"/>
            </a:endParaRPr>
          </a:p>
        </p:txBody>
      </p:sp>
      <p:sp>
        <p:nvSpPr>
          <p:cNvPr id="1261" name="Google Shape;1261;p48"/>
          <p:cNvSpPr txBox="1"/>
          <p:nvPr/>
        </p:nvSpPr>
        <p:spPr>
          <a:xfrm>
            <a:off x="4852956" y="1543843"/>
            <a:ext cx="3672594" cy="178241"/>
          </a:xfrm>
          <a:prstGeom prst="rect">
            <a:avLst/>
          </a:prstGeom>
          <a:noFill/>
          <a:ln>
            <a:noFill/>
          </a:ln>
        </p:spPr>
        <p:txBody>
          <a:bodyPr spcFirstLastPara="1" wrap="square" lIns="91425" tIns="234000" rIns="91425" bIns="0" anchor="ctr" anchorCtr="0">
            <a:noAutofit/>
          </a:bodyPr>
          <a:lstStyle/>
          <a:p>
            <a:pPr algn="r"/>
            <a:r>
              <a:rPr lang="en-US" altLang="zh-CN" dirty="0">
                <a:solidFill>
                  <a:schemeClr val="bg2">
                    <a:lumMod val="75000"/>
                  </a:schemeClr>
                </a:solidFill>
                <a:latin typeface="Catamaran Light" panose="02010600030101010101" charset="0"/>
                <a:cs typeface="Catamaran Light" panose="02010600030101010101" charset="0"/>
              </a:rPr>
              <a:t>Learning Imbalanced Datasets with Label-Distribution-Aware Margin Loss</a:t>
            </a:r>
            <a:endParaRPr sz="1600" b="1" dirty="0">
              <a:solidFill>
                <a:schemeClr val="bg2">
                  <a:lumMod val="75000"/>
                </a:schemeClr>
              </a:solidFill>
              <a:latin typeface="Catamaran Light" panose="02010600030101010101" charset="0"/>
              <a:ea typeface="DM Sans"/>
              <a:cs typeface="Catamaran Light" panose="02010600030101010101" charset="0"/>
              <a:sym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4F29AB20-2DD1-4077-A2AF-96E1C6213F88}"/>
              </a:ext>
            </a:extLst>
          </p:cNvPr>
          <p:cNvCxnSpPr/>
          <p:nvPr/>
        </p:nvCxnSpPr>
        <p:spPr>
          <a:xfrm>
            <a:off x="1292160" y="1906621"/>
            <a:ext cx="1566153" cy="198444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F6D0019-E3DB-45FD-AEE4-9415110C103A}"/>
              </a:ext>
            </a:extLst>
          </p:cNvPr>
          <p:cNvCxnSpPr>
            <a:cxnSpLocks/>
          </p:cNvCxnSpPr>
          <p:nvPr/>
        </p:nvCxnSpPr>
        <p:spPr>
          <a:xfrm>
            <a:off x="1658568" y="1347853"/>
            <a:ext cx="2007141" cy="2543211"/>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69D5B25-2EB8-436E-84C4-71169015D16A}"/>
              </a:ext>
            </a:extLst>
          </p:cNvPr>
          <p:cNvCxnSpPr/>
          <p:nvPr/>
        </p:nvCxnSpPr>
        <p:spPr>
          <a:xfrm>
            <a:off x="2441644" y="1250577"/>
            <a:ext cx="1566153" cy="198444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B096158-1134-4971-B4A8-59CF008928DF}"/>
              </a:ext>
            </a:extLst>
          </p:cNvPr>
          <p:cNvCxnSpPr>
            <a:cxnSpLocks/>
          </p:cNvCxnSpPr>
          <p:nvPr/>
        </p:nvCxnSpPr>
        <p:spPr>
          <a:xfrm>
            <a:off x="1476985" y="1498630"/>
            <a:ext cx="2007141" cy="254321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67BCCBBC-F45C-4841-8D33-E8E48AA6A5A6}"/>
              </a:ext>
            </a:extLst>
          </p:cNvPr>
          <p:cNvGrpSpPr/>
          <p:nvPr/>
        </p:nvGrpSpPr>
        <p:grpSpPr>
          <a:xfrm>
            <a:off x="2965318" y="1165119"/>
            <a:ext cx="976005" cy="1605117"/>
            <a:chOff x="2965318" y="1165119"/>
            <a:chExt cx="976005" cy="1605117"/>
          </a:xfrm>
        </p:grpSpPr>
        <p:sp>
          <p:nvSpPr>
            <p:cNvPr id="19" name="椭圆 18">
              <a:extLst>
                <a:ext uri="{FF2B5EF4-FFF2-40B4-BE49-F238E27FC236}">
                  <a16:creationId xmlns:a16="http://schemas.microsoft.com/office/drawing/2014/main" id="{B6B67FDB-2A17-43FA-A46C-D17E8E5315C2}"/>
                </a:ext>
              </a:extLst>
            </p:cNvPr>
            <p:cNvSpPr/>
            <p:nvPr/>
          </p:nvSpPr>
          <p:spPr>
            <a:xfrm>
              <a:off x="3636526" y="1250577"/>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927A37A5-4910-4558-9B92-71D814C25FA3}"/>
                </a:ext>
              </a:extLst>
            </p:cNvPr>
            <p:cNvSpPr/>
            <p:nvPr/>
          </p:nvSpPr>
          <p:spPr>
            <a:xfrm>
              <a:off x="3072323" y="1165119"/>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0E9E7A0D-33B1-4A8A-9857-8769CA533706}"/>
                </a:ext>
              </a:extLst>
            </p:cNvPr>
            <p:cNvSpPr/>
            <p:nvPr/>
          </p:nvSpPr>
          <p:spPr>
            <a:xfrm>
              <a:off x="3834318" y="1786849"/>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8FE0975-D591-4E44-9D96-AE331D1835EC}"/>
                </a:ext>
              </a:extLst>
            </p:cNvPr>
            <p:cNvSpPr/>
            <p:nvPr/>
          </p:nvSpPr>
          <p:spPr>
            <a:xfrm>
              <a:off x="3501959" y="2048245"/>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B76E8EA-A11E-4FA9-AD3E-AD2546AA6575}"/>
                </a:ext>
              </a:extLst>
            </p:cNvPr>
            <p:cNvSpPr/>
            <p:nvPr/>
          </p:nvSpPr>
          <p:spPr>
            <a:xfrm>
              <a:off x="2965318" y="1791139"/>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B33B7655-CE98-4824-97DC-832FD7E1E4BD}"/>
                </a:ext>
              </a:extLst>
            </p:cNvPr>
            <p:cNvSpPr/>
            <p:nvPr/>
          </p:nvSpPr>
          <p:spPr>
            <a:xfrm>
              <a:off x="3832701" y="2663231"/>
              <a:ext cx="107005" cy="1070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乘号 32">
            <a:extLst>
              <a:ext uri="{FF2B5EF4-FFF2-40B4-BE49-F238E27FC236}">
                <a16:creationId xmlns:a16="http://schemas.microsoft.com/office/drawing/2014/main" id="{44B049BC-C36A-4FF9-A46B-4A94C45056D4}"/>
              </a:ext>
            </a:extLst>
          </p:cNvPr>
          <p:cNvSpPr/>
          <p:nvPr/>
        </p:nvSpPr>
        <p:spPr>
          <a:xfrm>
            <a:off x="2511360" y="36158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178560CA-7236-4973-9B5A-A320CA123DC0}"/>
              </a:ext>
            </a:extLst>
          </p:cNvPr>
          <p:cNvGrpSpPr/>
          <p:nvPr/>
        </p:nvGrpSpPr>
        <p:grpSpPr>
          <a:xfrm>
            <a:off x="697147" y="2137418"/>
            <a:ext cx="1968235" cy="1849303"/>
            <a:chOff x="697147" y="2137418"/>
            <a:chExt cx="1968235" cy="1849303"/>
          </a:xfrm>
        </p:grpSpPr>
        <p:grpSp>
          <p:nvGrpSpPr>
            <p:cNvPr id="2" name="组合 1">
              <a:extLst>
                <a:ext uri="{FF2B5EF4-FFF2-40B4-BE49-F238E27FC236}">
                  <a16:creationId xmlns:a16="http://schemas.microsoft.com/office/drawing/2014/main" id="{DF570CA8-7A6E-49BE-9887-918487219738}"/>
                </a:ext>
              </a:extLst>
            </p:cNvPr>
            <p:cNvGrpSpPr/>
            <p:nvPr/>
          </p:nvGrpSpPr>
          <p:grpSpPr>
            <a:xfrm>
              <a:off x="1065171" y="3137096"/>
              <a:ext cx="1600211" cy="849625"/>
              <a:chOff x="1065171" y="3137096"/>
              <a:chExt cx="1600211" cy="849625"/>
            </a:xfrm>
          </p:grpSpPr>
          <p:sp>
            <p:nvSpPr>
              <p:cNvPr id="28" name="乘号 27">
                <a:extLst>
                  <a:ext uri="{FF2B5EF4-FFF2-40B4-BE49-F238E27FC236}">
                    <a16:creationId xmlns:a16="http://schemas.microsoft.com/office/drawing/2014/main" id="{016AE394-C223-4E22-9995-08D21E9F4F30}"/>
                  </a:ext>
                </a:extLst>
              </p:cNvPr>
              <p:cNvSpPr/>
              <p:nvPr/>
            </p:nvSpPr>
            <p:spPr>
              <a:xfrm>
                <a:off x="1749360" y="31379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乘号 28">
                <a:extLst>
                  <a:ext uri="{FF2B5EF4-FFF2-40B4-BE49-F238E27FC236}">
                    <a16:creationId xmlns:a16="http://schemas.microsoft.com/office/drawing/2014/main" id="{868FB2AC-54A1-42B0-8155-6046DA75B207}"/>
                  </a:ext>
                </a:extLst>
              </p:cNvPr>
              <p:cNvSpPr/>
              <p:nvPr/>
            </p:nvSpPr>
            <p:spPr>
              <a:xfrm>
                <a:off x="1901760" y="32903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乘号 30">
                <a:extLst>
                  <a:ext uri="{FF2B5EF4-FFF2-40B4-BE49-F238E27FC236}">
                    <a16:creationId xmlns:a16="http://schemas.microsoft.com/office/drawing/2014/main" id="{C453CA2F-C359-4F00-95FE-39BF45A13E2A}"/>
                  </a:ext>
                </a:extLst>
              </p:cNvPr>
              <p:cNvSpPr/>
              <p:nvPr/>
            </p:nvSpPr>
            <p:spPr>
              <a:xfrm>
                <a:off x="2175756" y="3250337"/>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乘号 31">
                <a:extLst>
                  <a:ext uri="{FF2B5EF4-FFF2-40B4-BE49-F238E27FC236}">
                    <a16:creationId xmlns:a16="http://schemas.microsoft.com/office/drawing/2014/main" id="{5183CB50-EE99-4814-A72E-4FC367FD40A4}"/>
                  </a:ext>
                </a:extLst>
              </p:cNvPr>
              <p:cNvSpPr/>
              <p:nvPr/>
            </p:nvSpPr>
            <p:spPr>
              <a:xfrm>
                <a:off x="2358960" y="34634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乘号 40">
                <a:extLst>
                  <a:ext uri="{FF2B5EF4-FFF2-40B4-BE49-F238E27FC236}">
                    <a16:creationId xmlns:a16="http://schemas.microsoft.com/office/drawing/2014/main" id="{DF1B395B-A235-419D-B44D-9EE331A21E8A}"/>
                  </a:ext>
                </a:extLst>
              </p:cNvPr>
              <p:cNvSpPr/>
              <p:nvPr/>
            </p:nvSpPr>
            <p:spPr>
              <a:xfrm>
                <a:off x="1553183" y="31586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乘号 41">
                <a:extLst>
                  <a:ext uri="{FF2B5EF4-FFF2-40B4-BE49-F238E27FC236}">
                    <a16:creationId xmlns:a16="http://schemas.microsoft.com/office/drawing/2014/main" id="{D0F47176-D2B3-4F52-947E-6DA4E5303F0F}"/>
                  </a:ext>
                </a:extLst>
              </p:cNvPr>
              <p:cNvSpPr/>
              <p:nvPr/>
            </p:nvSpPr>
            <p:spPr>
              <a:xfrm>
                <a:off x="1705583" y="33110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乘号 42">
                <a:extLst>
                  <a:ext uri="{FF2B5EF4-FFF2-40B4-BE49-F238E27FC236}">
                    <a16:creationId xmlns:a16="http://schemas.microsoft.com/office/drawing/2014/main" id="{CD5B9D7E-E18E-4F39-B951-DC01D8CD04A7}"/>
                  </a:ext>
                </a:extLst>
              </p:cNvPr>
              <p:cNvSpPr/>
              <p:nvPr/>
            </p:nvSpPr>
            <p:spPr>
              <a:xfrm>
                <a:off x="1857983" y="34634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乘号 43">
                <a:extLst>
                  <a:ext uri="{FF2B5EF4-FFF2-40B4-BE49-F238E27FC236}">
                    <a16:creationId xmlns:a16="http://schemas.microsoft.com/office/drawing/2014/main" id="{81EDCBF4-236B-472A-A38B-3FACC763264F}"/>
                  </a:ext>
                </a:extLst>
              </p:cNvPr>
              <p:cNvSpPr/>
              <p:nvPr/>
            </p:nvSpPr>
            <p:spPr>
              <a:xfrm>
                <a:off x="1961738" y="3214187"/>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乘号 44">
                <a:extLst>
                  <a:ext uri="{FF2B5EF4-FFF2-40B4-BE49-F238E27FC236}">
                    <a16:creationId xmlns:a16="http://schemas.microsoft.com/office/drawing/2014/main" id="{3A640366-C05A-4047-81E6-E8E71B283BCB}"/>
                  </a:ext>
                </a:extLst>
              </p:cNvPr>
              <p:cNvSpPr/>
              <p:nvPr/>
            </p:nvSpPr>
            <p:spPr>
              <a:xfrm>
                <a:off x="2131979" y="3423407"/>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乘号 45">
                <a:extLst>
                  <a:ext uri="{FF2B5EF4-FFF2-40B4-BE49-F238E27FC236}">
                    <a16:creationId xmlns:a16="http://schemas.microsoft.com/office/drawing/2014/main" id="{39DED3B6-A5FD-45C3-8896-F91B4DA7209F}"/>
                  </a:ext>
                </a:extLst>
              </p:cNvPr>
              <p:cNvSpPr/>
              <p:nvPr/>
            </p:nvSpPr>
            <p:spPr>
              <a:xfrm>
                <a:off x="2315183" y="363652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乘号 46">
                <a:extLst>
                  <a:ext uri="{FF2B5EF4-FFF2-40B4-BE49-F238E27FC236}">
                    <a16:creationId xmlns:a16="http://schemas.microsoft.com/office/drawing/2014/main" id="{B169930D-EBDD-45F2-935B-14F5B8AA04C9}"/>
                  </a:ext>
                </a:extLst>
              </p:cNvPr>
              <p:cNvSpPr/>
              <p:nvPr/>
            </p:nvSpPr>
            <p:spPr>
              <a:xfrm>
                <a:off x="2467583" y="378892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乘号 55">
                <a:extLst>
                  <a:ext uri="{FF2B5EF4-FFF2-40B4-BE49-F238E27FC236}">
                    <a16:creationId xmlns:a16="http://schemas.microsoft.com/office/drawing/2014/main" id="{1FDE7E66-5180-4932-B100-2946C81F490D}"/>
                  </a:ext>
                </a:extLst>
              </p:cNvPr>
              <p:cNvSpPr/>
              <p:nvPr/>
            </p:nvSpPr>
            <p:spPr>
              <a:xfrm rot="15336376">
                <a:off x="1065171" y="3137096"/>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乘号 56">
                <a:extLst>
                  <a:ext uri="{FF2B5EF4-FFF2-40B4-BE49-F238E27FC236}">
                    <a16:creationId xmlns:a16="http://schemas.microsoft.com/office/drawing/2014/main" id="{96C078A5-7945-4F95-A512-39BB2173E756}"/>
                  </a:ext>
                </a:extLst>
              </p:cNvPr>
              <p:cNvSpPr/>
              <p:nvPr/>
            </p:nvSpPr>
            <p:spPr>
              <a:xfrm rot="15336376">
                <a:off x="1217571" y="3289496"/>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乘号 57">
                <a:extLst>
                  <a:ext uri="{FF2B5EF4-FFF2-40B4-BE49-F238E27FC236}">
                    <a16:creationId xmlns:a16="http://schemas.microsoft.com/office/drawing/2014/main" id="{43FFD459-4758-43BB-8002-4E04498E4240}"/>
                  </a:ext>
                </a:extLst>
              </p:cNvPr>
              <p:cNvSpPr/>
              <p:nvPr/>
            </p:nvSpPr>
            <p:spPr>
              <a:xfrm rot="15336376">
                <a:off x="1438065" y="3360423"/>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乘号 58">
                <a:extLst>
                  <a:ext uri="{FF2B5EF4-FFF2-40B4-BE49-F238E27FC236}">
                    <a16:creationId xmlns:a16="http://schemas.microsoft.com/office/drawing/2014/main" id="{C93CB87B-C79A-4200-82D0-D95F363E7FF5}"/>
                  </a:ext>
                </a:extLst>
              </p:cNvPr>
              <p:cNvSpPr/>
              <p:nvPr/>
            </p:nvSpPr>
            <p:spPr>
              <a:xfrm rot="15336376">
                <a:off x="1608306" y="3569643"/>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乘号 59">
                <a:extLst>
                  <a:ext uri="{FF2B5EF4-FFF2-40B4-BE49-F238E27FC236}">
                    <a16:creationId xmlns:a16="http://schemas.microsoft.com/office/drawing/2014/main" id="{E48B5C2A-7ED9-46A0-948C-3DC433CE55B2}"/>
                  </a:ext>
                </a:extLst>
              </p:cNvPr>
              <p:cNvSpPr/>
              <p:nvPr/>
            </p:nvSpPr>
            <p:spPr>
              <a:xfrm rot="15336376">
                <a:off x="2064287" y="3588928"/>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乘号 60">
                <a:extLst>
                  <a:ext uri="{FF2B5EF4-FFF2-40B4-BE49-F238E27FC236}">
                    <a16:creationId xmlns:a16="http://schemas.microsoft.com/office/drawing/2014/main" id="{F94CCFA5-3D99-47B6-859C-4968DF277026}"/>
                  </a:ext>
                </a:extLst>
              </p:cNvPr>
              <p:cNvSpPr/>
              <p:nvPr/>
            </p:nvSpPr>
            <p:spPr>
              <a:xfrm rot="15336376">
                <a:off x="1876629" y="363267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7F091C9F-BF54-4E58-A751-38E1DF963304}"/>
                </a:ext>
              </a:extLst>
            </p:cNvPr>
            <p:cNvGrpSpPr/>
            <p:nvPr/>
          </p:nvGrpSpPr>
          <p:grpSpPr>
            <a:xfrm>
              <a:off x="697147" y="2137418"/>
              <a:ext cx="1506167" cy="1101498"/>
              <a:chOff x="697147" y="2137418"/>
              <a:chExt cx="1506167" cy="1101498"/>
            </a:xfrm>
          </p:grpSpPr>
          <p:sp>
            <p:nvSpPr>
              <p:cNvPr id="25" name="乘号 24">
                <a:extLst>
                  <a:ext uri="{FF2B5EF4-FFF2-40B4-BE49-F238E27FC236}">
                    <a16:creationId xmlns:a16="http://schemas.microsoft.com/office/drawing/2014/main" id="{F461BCEF-4980-41F2-BA2A-444E1241B22F}"/>
                  </a:ext>
                </a:extLst>
              </p:cNvPr>
              <p:cNvSpPr/>
              <p:nvPr/>
            </p:nvSpPr>
            <p:spPr>
              <a:xfrm>
                <a:off x="1292160" y="26807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乘号 25">
                <a:extLst>
                  <a:ext uri="{FF2B5EF4-FFF2-40B4-BE49-F238E27FC236}">
                    <a16:creationId xmlns:a16="http://schemas.microsoft.com/office/drawing/2014/main" id="{A718C1ED-639F-4EE2-81B7-4A04B98A021F}"/>
                  </a:ext>
                </a:extLst>
              </p:cNvPr>
              <p:cNvSpPr/>
              <p:nvPr/>
            </p:nvSpPr>
            <p:spPr>
              <a:xfrm>
                <a:off x="1444560" y="28331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乘号 26">
                <a:extLst>
                  <a:ext uri="{FF2B5EF4-FFF2-40B4-BE49-F238E27FC236}">
                    <a16:creationId xmlns:a16="http://schemas.microsoft.com/office/drawing/2014/main" id="{90C6F016-9DEA-4CA6-B75A-0320E924D162}"/>
                  </a:ext>
                </a:extLst>
              </p:cNvPr>
              <p:cNvSpPr/>
              <p:nvPr/>
            </p:nvSpPr>
            <p:spPr>
              <a:xfrm>
                <a:off x="1596960" y="298558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乘号 29">
                <a:extLst>
                  <a:ext uri="{FF2B5EF4-FFF2-40B4-BE49-F238E27FC236}">
                    <a16:creationId xmlns:a16="http://schemas.microsoft.com/office/drawing/2014/main" id="{871EE282-1D0B-409E-BC8E-0110752BA2D9}"/>
                  </a:ext>
                </a:extLst>
              </p:cNvPr>
              <p:cNvSpPr/>
              <p:nvPr/>
            </p:nvSpPr>
            <p:spPr>
              <a:xfrm>
                <a:off x="2005515" y="3041117"/>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乘号 33">
                <a:extLst>
                  <a:ext uri="{FF2B5EF4-FFF2-40B4-BE49-F238E27FC236}">
                    <a16:creationId xmlns:a16="http://schemas.microsoft.com/office/drawing/2014/main" id="{5F835465-2781-4ABE-8D2F-71D230C06C60}"/>
                  </a:ext>
                </a:extLst>
              </p:cNvPr>
              <p:cNvSpPr/>
              <p:nvPr/>
            </p:nvSpPr>
            <p:spPr>
              <a:xfrm>
                <a:off x="1264597" y="2137418"/>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乘号 34">
                <a:extLst>
                  <a:ext uri="{FF2B5EF4-FFF2-40B4-BE49-F238E27FC236}">
                    <a16:creationId xmlns:a16="http://schemas.microsoft.com/office/drawing/2014/main" id="{8E79DE32-F797-4116-B7D3-E62501A08597}"/>
                  </a:ext>
                </a:extLst>
              </p:cNvPr>
              <p:cNvSpPr/>
              <p:nvPr/>
            </p:nvSpPr>
            <p:spPr>
              <a:xfrm>
                <a:off x="1425104" y="2303600"/>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乘号 35">
                <a:extLst>
                  <a:ext uri="{FF2B5EF4-FFF2-40B4-BE49-F238E27FC236}">
                    <a16:creationId xmlns:a16="http://schemas.microsoft.com/office/drawing/2014/main" id="{E8D3283F-A34C-40EB-8CE1-86990C8424B7}"/>
                  </a:ext>
                </a:extLst>
              </p:cNvPr>
              <p:cNvSpPr/>
              <p:nvPr/>
            </p:nvSpPr>
            <p:spPr>
              <a:xfrm>
                <a:off x="1549947" y="2482983"/>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乘号 36">
                <a:extLst>
                  <a:ext uri="{FF2B5EF4-FFF2-40B4-BE49-F238E27FC236}">
                    <a16:creationId xmlns:a16="http://schemas.microsoft.com/office/drawing/2014/main" id="{305457C2-2BBF-43B4-8668-4030FAE0634D}"/>
                  </a:ext>
                </a:extLst>
              </p:cNvPr>
              <p:cNvSpPr/>
              <p:nvPr/>
            </p:nvSpPr>
            <p:spPr>
              <a:xfrm>
                <a:off x="1682890" y="263619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乘号 37">
                <a:extLst>
                  <a:ext uri="{FF2B5EF4-FFF2-40B4-BE49-F238E27FC236}">
                    <a16:creationId xmlns:a16="http://schemas.microsoft.com/office/drawing/2014/main" id="{293B06E2-5E22-46A0-9032-F1F1F23808DB}"/>
                  </a:ext>
                </a:extLst>
              </p:cNvPr>
              <p:cNvSpPr/>
              <p:nvPr/>
            </p:nvSpPr>
            <p:spPr>
              <a:xfrm>
                <a:off x="1835290" y="278859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乘号 38">
                <a:extLst>
                  <a:ext uri="{FF2B5EF4-FFF2-40B4-BE49-F238E27FC236}">
                    <a16:creationId xmlns:a16="http://schemas.microsoft.com/office/drawing/2014/main" id="{AB8D4BDE-FF0C-48C0-BBD1-8B9B25EC5F1D}"/>
                  </a:ext>
                </a:extLst>
              </p:cNvPr>
              <p:cNvSpPr/>
              <p:nvPr/>
            </p:nvSpPr>
            <p:spPr>
              <a:xfrm>
                <a:off x="1248383" y="28538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乘号 39">
                <a:extLst>
                  <a:ext uri="{FF2B5EF4-FFF2-40B4-BE49-F238E27FC236}">
                    <a16:creationId xmlns:a16="http://schemas.microsoft.com/office/drawing/2014/main" id="{CBCAFCC5-F17F-4894-81AA-2646337F00B4}"/>
                  </a:ext>
                </a:extLst>
              </p:cNvPr>
              <p:cNvSpPr/>
              <p:nvPr/>
            </p:nvSpPr>
            <p:spPr>
              <a:xfrm>
                <a:off x="1400783" y="3006252"/>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乘号 47">
                <a:extLst>
                  <a:ext uri="{FF2B5EF4-FFF2-40B4-BE49-F238E27FC236}">
                    <a16:creationId xmlns:a16="http://schemas.microsoft.com/office/drawing/2014/main" id="{82093E24-5553-468A-A9CC-795D04868190}"/>
                  </a:ext>
                </a:extLst>
              </p:cNvPr>
              <p:cNvSpPr/>
              <p:nvPr/>
            </p:nvSpPr>
            <p:spPr>
              <a:xfrm>
                <a:off x="1220820" y="2310488"/>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乘号 48">
                <a:extLst>
                  <a:ext uri="{FF2B5EF4-FFF2-40B4-BE49-F238E27FC236}">
                    <a16:creationId xmlns:a16="http://schemas.microsoft.com/office/drawing/2014/main" id="{23631122-E445-438C-9BFD-9B1D6E7505B4}"/>
                  </a:ext>
                </a:extLst>
              </p:cNvPr>
              <p:cNvSpPr/>
              <p:nvPr/>
            </p:nvSpPr>
            <p:spPr>
              <a:xfrm>
                <a:off x="1381327" y="2476670"/>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乘号 49">
                <a:extLst>
                  <a:ext uri="{FF2B5EF4-FFF2-40B4-BE49-F238E27FC236}">
                    <a16:creationId xmlns:a16="http://schemas.microsoft.com/office/drawing/2014/main" id="{B65BB96F-7099-44E4-8946-AF6075146F37}"/>
                  </a:ext>
                </a:extLst>
              </p:cNvPr>
              <p:cNvSpPr/>
              <p:nvPr/>
            </p:nvSpPr>
            <p:spPr>
              <a:xfrm>
                <a:off x="1506170" y="2656053"/>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乘号 50">
                <a:extLst>
                  <a:ext uri="{FF2B5EF4-FFF2-40B4-BE49-F238E27FC236}">
                    <a16:creationId xmlns:a16="http://schemas.microsoft.com/office/drawing/2014/main" id="{EA554872-19DB-49C8-8386-5E5F42081452}"/>
                  </a:ext>
                </a:extLst>
              </p:cNvPr>
              <p:cNvSpPr/>
              <p:nvPr/>
            </p:nvSpPr>
            <p:spPr>
              <a:xfrm>
                <a:off x="1639113" y="280926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乘号 51">
                <a:extLst>
                  <a:ext uri="{FF2B5EF4-FFF2-40B4-BE49-F238E27FC236}">
                    <a16:creationId xmlns:a16="http://schemas.microsoft.com/office/drawing/2014/main" id="{97AB85C9-4457-4363-BC5A-57D8EEFAD35F}"/>
                  </a:ext>
                </a:extLst>
              </p:cNvPr>
              <p:cNvSpPr/>
              <p:nvPr/>
            </p:nvSpPr>
            <p:spPr>
              <a:xfrm>
                <a:off x="1791513" y="296166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乘号 52">
                <a:extLst>
                  <a:ext uri="{FF2B5EF4-FFF2-40B4-BE49-F238E27FC236}">
                    <a16:creationId xmlns:a16="http://schemas.microsoft.com/office/drawing/2014/main" id="{250FC53B-5E88-4E63-96B7-A8BDE580A9D1}"/>
                  </a:ext>
                </a:extLst>
              </p:cNvPr>
              <p:cNvSpPr/>
              <p:nvPr/>
            </p:nvSpPr>
            <p:spPr>
              <a:xfrm rot="15336376">
                <a:off x="1008027" y="2387654"/>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乘号 53">
                <a:extLst>
                  <a:ext uri="{FF2B5EF4-FFF2-40B4-BE49-F238E27FC236}">
                    <a16:creationId xmlns:a16="http://schemas.microsoft.com/office/drawing/2014/main" id="{9F058D15-4FF6-4625-951C-08026612F1E4}"/>
                  </a:ext>
                </a:extLst>
              </p:cNvPr>
              <p:cNvSpPr/>
              <p:nvPr/>
            </p:nvSpPr>
            <p:spPr>
              <a:xfrm rot="15336376">
                <a:off x="1160427" y="2540054"/>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乘号 54">
                <a:extLst>
                  <a:ext uri="{FF2B5EF4-FFF2-40B4-BE49-F238E27FC236}">
                    <a16:creationId xmlns:a16="http://schemas.microsoft.com/office/drawing/2014/main" id="{7B3F399D-ECB4-4ED8-A4CC-B69CC8894A5A}"/>
                  </a:ext>
                </a:extLst>
              </p:cNvPr>
              <p:cNvSpPr/>
              <p:nvPr/>
            </p:nvSpPr>
            <p:spPr>
              <a:xfrm rot="15336376">
                <a:off x="912771" y="2984696"/>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乘号 61">
                <a:extLst>
                  <a:ext uri="{FF2B5EF4-FFF2-40B4-BE49-F238E27FC236}">
                    <a16:creationId xmlns:a16="http://schemas.microsoft.com/office/drawing/2014/main" id="{F7BCDF4F-8170-448B-8E16-752DA53B1CAC}"/>
                  </a:ext>
                </a:extLst>
              </p:cNvPr>
              <p:cNvSpPr/>
              <p:nvPr/>
            </p:nvSpPr>
            <p:spPr>
              <a:xfrm rot="15336376">
                <a:off x="697147" y="2456724"/>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乘号 62">
                <a:extLst>
                  <a:ext uri="{FF2B5EF4-FFF2-40B4-BE49-F238E27FC236}">
                    <a16:creationId xmlns:a16="http://schemas.microsoft.com/office/drawing/2014/main" id="{A4049BCA-54BB-4A62-BE1A-6702A69FD7D7}"/>
                  </a:ext>
                </a:extLst>
              </p:cNvPr>
              <p:cNvSpPr/>
              <p:nvPr/>
            </p:nvSpPr>
            <p:spPr>
              <a:xfrm rot="15336376">
                <a:off x="857654" y="2622906"/>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乘号 63">
                <a:extLst>
                  <a:ext uri="{FF2B5EF4-FFF2-40B4-BE49-F238E27FC236}">
                    <a16:creationId xmlns:a16="http://schemas.microsoft.com/office/drawing/2014/main" id="{A32B6B30-8C2B-4B35-A307-3D06968023AA}"/>
                  </a:ext>
                </a:extLst>
              </p:cNvPr>
              <p:cNvSpPr/>
              <p:nvPr/>
            </p:nvSpPr>
            <p:spPr>
              <a:xfrm rot="15336376">
                <a:off x="982497" y="2802289"/>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乘号 64">
                <a:extLst>
                  <a:ext uri="{FF2B5EF4-FFF2-40B4-BE49-F238E27FC236}">
                    <a16:creationId xmlns:a16="http://schemas.microsoft.com/office/drawing/2014/main" id="{26F4B47A-B02A-4032-B60E-F8400BF4B8B3}"/>
                  </a:ext>
                </a:extLst>
              </p:cNvPr>
              <p:cNvSpPr/>
              <p:nvPr/>
            </p:nvSpPr>
            <p:spPr>
              <a:xfrm rot="15336376">
                <a:off x="1115440" y="2955505"/>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6" name="乘号 65">
            <a:extLst>
              <a:ext uri="{FF2B5EF4-FFF2-40B4-BE49-F238E27FC236}">
                <a16:creationId xmlns:a16="http://schemas.microsoft.com/office/drawing/2014/main" id="{A552343F-84ED-4FF1-AEFD-0755F4FA05EA}"/>
              </a:ext>
            </a:extLst>
          </p:cNvPr>
          <p:cNvSpPr/>
          <p:nvPr/>
        </p:nvSpPr>
        <p:spPr>
          <a:xfrm rot="15336376">
            <a:off x="1267840" y="3107905"/>
            <a:ext cx="197799" cy="197799"/>
          </a:xfrm>
          <a:prstGeom prst="mathMultiply">
            <a:avLst/>
          </a:prstGeom>
          <a:solidFill>
            <a:srgbClr val="8E59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箭头连接符 73">
            <a:extLst>
              <a:ext uri="{FF2B5EF4-FFF2-40B4-BE49-F238E27FC236}">
                <a16:creationId xmlns:a16="http://schemas.microsoft.com/office/drawing/2014/main" id="{662AD7E8-037A-4C62-B964-050745F27B9C}"/>
              </a:ext>
            </a:extLst>
          </p:cNvPr>
          <p:cNvCxnSpPr>
            <a:cxnSpLocks/>
          </p:cNvCxnSpPr>
          <p:nvPr/>
        </p:nvCxnSpPr>
        <p:spPr>
          <a:xfrm flipH="1">
            <a:off x="1695859" y="1606193"/>
            <a:ext cx="161776" cy="139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CDA0CDD8-48E2-4519-A379-056284BA6A01}"/>
              </a:ext>
            </a:extLst>
          </p:cNvPr>
          <p:cNvGrpSpPr/>
          <p:nvPr/>
        </p:nvGrpSpPr>
        <p:grpSpPr>
          <a:xfrm>
            <a:off x="2128655" y="2716733"/>
            <a:ext cx="441617" cy="325013"/>
            <a:chOff x="2128655" y="2716733"/>
            <a:chExt cx="441617" cy="325013"/>
          </a:xfrm>
        </p:grpSpPr>
        <p:cxnSp>
          <p:nvCxnSpPr>
            <p:cNvPr id="68" name="直接箭头连接符 67">
              <a:extLst>
                <a:ext uri="{FF2B5EF4-FFF2-40B4-BE49-F238E27FC236}">
                  <a16:creationId xmlns:a16="http://schemas.microsoft.com/office/drawing/2014/main" id="{5A448FA9-C269-4F8B-BB14-6C40FB5286FA}"/>
                </a:ext>
              </a:extLst>
            </p:cNvPr>
            <p:cNvCxnSpPr>
              <a:cxnSpLocks/>
            </p:cNvCxnSpPr>
            <p:nvPr/>
          </p:nvCxnSpPr>
          <p:spPr>
            <a:xfrm flipV="1">
              <a:off x="2128655" y="2716733"/>
              <a:ext cx="297493" cy="2471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49BE38B8-2639-40C2-928C-3F86C8D56025}"/>
                    </a:ext>
                  </a:extLst>
                </p:cNvPr>
                <p:cNvSpPr txBox="1"/>
                <p:nvPr/>
              </p:nvSpPr>
              <p:spPr>
                <a:xfrm>
                  <a:off x="2353353" y="2826302"/>
                  <a:ext cx="216919" cy="215444"/>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b="0" i="1" smtClean="0">
                              <a:latin typeface="Cambria Math" panose="02040503050406030204" pitchFamily="18" charset="0"/>
                            </a:rPr>
                            <m:t>1</m:t>
                          </m:r>
                        </m:sub>
                      </m:sSub>
                    </m:oMath>
                  </a14:m>
                  <a:r>
                    <a:rPr lang="en-US" altLang="zh-CN" dirty="0"/>
                    <a:t> </a:t>
                  </a:r>
                  <a:endParaRPr lang="zh-CN" altLang="en-US" dirty="0"/>
                </a:p>
              </p:txBody>
            </p:sp>
          </mc:Choice>
          <mc:Fallback xmlns="">
            <p:sp>
              <p:nvSpPr>
                <p:cNvPr id="77" name="文本框 76">
                  <a:extLst>
                    <a:ext uri="{FF2B5EF4-FFF2-40B4-BE49-F238E27FC236}">
                      <a16:creationId xmlns:a16="http://schemas.microsoft.com/office/drawing/2014/main" id="{49BE38B8-2639-40C2-928C-3F86C8D56025}"/>
                    </a:ext>
                  </a:extLst>
                </p:cNvPr>
                <p:cNvSpPr txBox="1">
                  <a:spLocks noRot="1" noChangeAspect="1" noMove="1" noResize="1" noEditPoints="1" noAdjustHandles="1" noChangeArrowheads="1" noChangeShapeType="1" noTextEdit="1"/>
                </p:cNvSpPr>
                <p:nvPr/>
              </p:nvSpPr>
              <p:spPr>
                <a:xfrm>
                  <a:off x="2353353" y="2826302"/>
                  <a:ext cx="216919" cy="215444"/>
                </a:xfrm>
                <a:prstGeom prst="rect">
                  <a:avLst/>
                </a:prstGeom>
                <a:blipFill>
                  <a:blip r:embed="rId3"/>
                  <a:stretch>
                    <a:fillRect l="-27778" b="-25714"/>
                  </a:stretch>
                </a:blipFill>
              </p:spPr>
              <p:txBody>
                <a:bodyPr/>
                <a:lstStyle/>
                <a:p>
                  <a:r>
                    <a:rPr lang="zh-CN" altLang="en-US">
                      <a:noFill/>
                    </a:rPr>
                    <a:t> </a:t>
                  </a:r>
                </a:p>
              </p:txBody>
            </p:sp>
          </mc:Fallback>
        </mc:AlternateContent>
      </p:grpSp>
      <p:grpSp>
        <p:nvGrpSpPr>
          <p:cNvPr id="8" name="组合 7">
            <a:extLst>
              <a:ext uri="{FF2B5EF4-FFF2-40B4-BE49-F238E27FC236}">
                <a16:creationId xmlns:a16="http://schemas.microsoft.com/office/drawing/2014/main" id="{306F1BD5-3333-413F-B834-828822F3EEE8}"/>
              </a:ext>
            </a:extLst>
          </p:cNvPr>
          <p:cNvGrpSpPr/>
          <p:nvPr/>
        </p:nvGrpSpPr>
        <p:grpSpPr>
          <a:xfrm>
            <a:off x="2445494" y="2128772"/>
            <a:ext cx="686372" cy="570280"/>
            <a:chOff x="2445494" y="2128772"/>
            <a:chExt cx="686372" cy="570280"/>
          </a:xfrm>
        </p:grpSpPr>
        <p:cxnSp>
          <p:nvCxnSpPr>
            <p:cNvPr id="70" name="直接箭头连接符 69">
              <a:extLst>
                <a:ext uri="{FF2B5EF4-FFF2-40B4-BE49-F238E27FC236}">
                  <a16:creationId xmlns:a16="http://schemas.microsoft.com/office/drawing/2014/main" id="{7A0EF6A2-3934-43F8-BADE-2E6DEC1413C5}"/>
                </a:ext>
              </a:extLst>
            </p:cNvPr>
            <p:cNvCxnSpPr>
              <a:cxnSpLocks/>
            </p:cNvCxnSpPr>
            <p:nvPr/>
          </p:nvCxnSpPr>
          <p:spPr>
            <a:xfrm flipV="1">
              <a:off x="2445494" y="2128772"/>
              <a:ext cx="686372" cy="570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78D1C216-88F9-4BB7-9482-11411F684F4E}"/>
                    </a:ext>
                  </a:extLst>
                </p:cNvPr>
                <p:cNvSpPr txBox="1"/>
                <p:nvPr/>
              </p:nvSpPr>
              <p:spPr>
                <a:xfrm>
                  <a:off x="2864798" y="2421799"/>
                  <a:ext cx="221086" cy="215444"/>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b="0" i="1" smtClean="0">
                              <a:latin typeface="Cambria Math" panose="02040503050406030204" pitchFamily="18" charset="0"/>
                            </a:rPr>
                            <m:t>2</m:t>
                          </m:r>
                        </m:sub>
                      </m:sSub>
                    </m:oMath>
                  </a14:m>
                  <a:r>
                    <a:rPr lang="en-US" altLang="zh-CN" dirty="0"/>
                    <a:t> </a:t>
                  </a:r>
                  <a:endParaRPr lang="zh-CN" altLang="en-US" dirty="0"/>
                </a:p>
              </p:txBody>
            </p:sp>
          </mc:Choice>
          <mc:Fallback xmlns="">
            <p:sp>
              <p:nvSpPr>
                <p:cNvPr id="78" name="文本框 77">
                  <a:extLst>
                    <a:ext uri="{FF2B5EF4-FFF2-40B4-BE49-F238E27FC236}">
                      <a16:creationId xmlns:a16="http://schemas.microsoft.com/office/drawing/2014/main" id="{78D1C216-88F9-4BB7-9482-11411F684F4E}"/>
                    </a:ext>
                  </a:extLst>
                </p:cNvPr>
                <p:cNvSpPr txBox="1">
                  <a:spLocks noRot="1" noChangeAspect="1" noMove="1" noResize="1" noEditPoints="1" noAdjustHandles="1" noChangeArrowheads="1" noChangeShapeType="1" noTextEdit="1"/>
                </p:cNvSpPr>
                <p:nvPr/>
              </p:nvSpPr>
              <p:spPr>
                <a:xfrm>
                  <a:off x="2864798" y="2421799"/>
                  <a:ext cx="221086" cy="215444"/>
                </a:xfrm>
                <a:prstGeom prst="rect">
                  <a:avLst/>
                </a:prstGeom>
                <a:blipFill>
                  <a:blip r:embed="rId4"/>
                  <a:stretch>
                    <a:fillRect l="-30556" b="-25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6E0CBD21-1E3B-4903-B5AF-615AE28DB5EB}"/>
                  </a:ext>
                </a:extLst>
              </p:cNvPr>
              <p:cNvSpPr txBox="1"/>
              <p:nvPr/>
            </p:nvSpPr>
            <p:spPr>
              <a:xfrm>
                <a:off x="5136204" y="984896"/>
                <a:ext cx="2310761" cy="306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lim>
                          </m:limLow>
                        </m:fName>
                        <m:e>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b>
                              <m:r>
                                <a:rPr lang="en-US" altLang="zh-CN" b="0" i="1" smtClean="0">
                                  <a:latin typeface="Cambria Math" panose="02040503050406030204" pitchFamily="18" charset="0"/>
                                </a:rPr>
                                <m:t>𝑗</m:t>
                              </m:r>
                            </m:sub>
                          </m:sSub>
                        </m:e>
                      </m:func>
                    </m:oMath>
                  </m:oMathPara>
                </a14:m>
                <a:endParaRPr lang="zh-CN" altLang="en-US" dirty="0"/>
              </a:p>
            </p:txBody>
          </p:sp>
        </mc:Choice>
        <mc:Fallback xmlns="">
          <p:sp>
            <p:nvSpPr>
              <p:cNvPr id="79" name="文本框 78">
                <a:extLst>
                  <a:ext uri="{FF2B5EF4-FFF2-40B4-BE49-F238E27FC236}">
                    <a16:creationId xmlns:a16="http://schemas.microsoft.com/office/drawing/2014/main" id="{6E0CBD21-1E3B-4903-B5AF-615AE28DB5EB}"/>
                  </a:ext>
                </a:extLst>
              </p:cNvPr>
              <p:cNvSpPr txBox="1">
                <a:spLocks noRot="1" noChangeAspect="1" noMove="1" noResize="1" noEditPoints="1" noAdjustHandles="1" noChangeArrowheads="1" noChangeShapeType="1" noTextEdit="1"/>
              </p:cNvSpPr>
              <p:nvPr/>
            </p:nvSpPr>
            <p:spPr>
              <a:xfrm>
                <a:off x="5136204" y="984896"/>
                <a:ext cx="2310761" cy="306238"/>
              </a:xfrm>
              <a:prstGeom prst="rect">
                <a:avLst/>
              </a:prstGeom>
              <a:blipFill>
                <a:blip r:embed="rId5"/>
                <a:stretch>
                  <a:fillRect b="-18000"/>
                </a:stretch>
              </a:blipFill>
            </p:spPr>
            <p:txBody>
              <a:bodyPr/>
              <a:lstStyle/>
              <a:p>
                <a:r>
                  <a:rPr lang="zh-CN" altLang="en-US">
                    <a:noFill/>
                  </a:rPr>
                  <a:t> </a:t>
                </a:r>
              </a:p>
            </p:txBody>
          </p:sp>
        </mc:Fallback>
      </mc:AlternateContent>
      <p:sp>
        <p:nvSpPr>
          <p:cNvPr id="80" name="文本占位符 4">
            <a:extLst>
              <a:ext uri="{FF2B5EF4-FFF2-40B4-BE49-F238E27FC236}">
                <a16:creationId xmlns:a16="http://schemas.microsoft.com/office/drawing/2014/main" id="{477E65B5-0BE6-4782-842B-88CE0E0C3EFF}"/>
              </a:ext>
            </a:extLst>
          </p:cNvPr>
          <p:cNvSpPr>
            <a:spLocks noGrp="1"/>
          </p:cNvSpPr>
          <p:nvPr>
            <p:ph type="body" idx="1"/>
          </p:nvPr>
        </p:nvSpPr>
        <p:spPr>
          <a:xfrm>
            <a:off x="4970988" y="518314"/>
            <a:ext cx="2791685" cy="429950"/>
          </a:xfrm>
        </p:spPr>
        <p:txBody>
          <a:bodyPr/>
          <a:lstStyle/>
          <a:p>
            <a:pPr marL="114300" indent="0">
              <a:buNone/>
            </a:pPr>
            <a:r>
              <a:rPr lang="zh-CN" altLang="en-US" sz="1400" dirty="0"/>
              <a:t>样本到决策界的</a:t>
            </a:r>
            <a:r>
              <a:rPr lang="en-US" altLang="zh-CN" sz="1400" dirty="0"/>
              <a:t>margin: </a:t>
            </a:r>
            <a:endParaRPr lang="zh-CN" altLang="en-US" sz="1400" dirty="0"/>
          </a:p>
        </p:txBody>
      </p:sp>
      <p:sp>
        <p:nvSpPr>
          <p:cNvPr id="81" name="文本占位符 4">
            <a:extLst>
              <a:ext uri="{FF2B5EF4-FFF2-40B4-BE49-F238E27FC236}">
                <a16:creationId xmlns:a16="http://schemas.microsoft.com/office/drawing/2014/main" id="{0EADD545-221F-49DE-A6CC-591B45C0DF20}"/>
              </a:ext>
            </a:extLst>
          </p:cNvPr>
          <p:cNvSpPr txBox="1">
            <a:spLocks/>
          </p:cNvSpPr>
          <p:nvPr/>
        </p:nvSpPr>
        <p:spPr>
          <a:xfrm>
            <a:off x="5000171" y="1406219"/>
            <a:ext cx="2791685" cy="4299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buFont typeface="Catamaran Light"/>
              <a:buNone/>
            </a:pPr>
            <a:r>
              <a:rPr lang="zh-CN" altLang="en-US" sz="1400" dirty="0"/>
              <a:t>类别到决策界的</a:t>
            </a:r>
            <a:r>
              <a:rPr lang="en-US" altLang="zh-CN" sz="1400" dirty="0"/>
              <a:t>margin: </a:t>
            </a:r>
            <a:endParaRPr lang="zh-CN" altLang="en-US" sz="1400" dirty="0"/>
          </a:p>
        </p:txBody>
      </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9406B995-3808-4962-AB41-20E6A72D6486}"/>
                  </a:ext>
                </a:extLst>
              </p:cNvPr>
              <p:cNvSpPr txBox="1"/>
              <p:nvPr/>
            </p:nvSpPr>
            <p:spPr>
              <a:xfrm>
                <a:off x="5136204" y="1898717"/>
                <a:ext cx="1381917" cy="330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𝛾</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𝑗</m:t>
                                  </m:r>
                                </m:sub>
                              </m:sSub>
                            </m:lim>
                          </m:limLow>
                        </m:fName>
                        <m:e>
                          <m:r>
                            <a:rPr lang="zh-CN" altLang="en-US" b="0" i="1" smtClean="0">
                              <a:latin typeface="Cambria Math" panose="02040503050406030204" pitchFamily="18" charset="0"/>
                            </a:rPr>
                            <m:t>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e>
                      </m:func>
                    </m:oMath>
                  </m:oMathPara>
                </a14:m>
                <a:endParaRPr lang="zh-CN" altLang="en-US" dirty="0"/>
              </a:p>
            </p:txBody>
          </p:sp>
        </mc:Choice>
        <mc:Fallback xmlns="">
          <p:sp>
            <p:nvSpPr>
              <p:cNvPr id="82" name="文本框 81">
                <a:extLst>
                  <a:ext uri="{FF2B5EF4-FFF2-40B4-BE49-F238E27FC236}">
                    <a16:creationId xmlns:a16="http://schemas.microsoft.com/office/drawing/2014/main" id="{9406B995-3808-4962-AB41-20E6A72D6486}"/>
                  </a:ext>
                </a:extLst>
              </p:cNvPr>
              <p:cNvSpPr txBox="1">
                <a:spLocks noRot="1" noChangeAspect="1" noMove="1" noResize="1" noEditPoints="1" noAdjustHandles="1" noChangeArrowheads="1" noChangeShapeType="1" noTextEdit="1"/>
              </p:cNvSpPr>
              <p:nvPr/>
            </p:nvSpPr>
            <p:spPr>
              <a:xfrm>
                <a:off x="5136204" y="1898717"/>
                <a:ext cx="1381917" cy="330219"/>
              </a:xfrm>
              <a:prstGeom prst="rect">
                <a:avLst/>
              </a:prstGeom>
              <a:blipFill>
                <a:blip r:embed="rId6"/>
                <a:stretch>
                  <a:fillRect l="-2655" r="-3982" b="-14545"/>
                </a:stretch>
              </a:blipFill>
            </p:spPr>
            <p:txBody>
              <a:bodyPr/>
              <a:lstStyle/>
              <a:p>
                <a:r>
                  <a:rPr lang="zh-CN" altLang="en-US">
                    <a:noFill/>
                  </a:rPr>
                  <a:t> </a:t>
                </a:r>
              </a:p>
            </p:txBody>
          </p:sp>
        </mc:Fallback>
      </mc:AlternateContent>
      <p:sp>
        <p:nvSpPr>
          <p:cNvPr id="83" name="文本占位符 4">
            <a:extLst>
              <a:ext uri="{FF2B5EF4-FFF2-40B4-BE49-F238E27FC236}">
                <a16:creationId xmlns:a16="http://schemas.microsoft.com/office/drawing/2014/main" id="{7486402D-665E-4B22-AAAD-3FA62A6E7C19}"/>
              </a:ext>
            </a:extLst>
          </p:cNvPr>
          <p:cNvSpPr txBox="1">
            <a:spLocks/>
          </p:cNvSpPr>
          <p:nvPr/>
        </p:nvSpPr>
        <p:spPr>
          <a:xfrm>
            <a:off x="4945201" y="2361966"/>
            <a:ext cx="2976511" cy="11262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Font typeface="Catamaran Light"/>
              <a:buNone/>
            </a:pPr>
            <a:r>
              <a:rPr lang="zh-CN" altLang="en-US" sz="1400" dirty="0"/>
              <a:t>类别离决策界相对越远</a:t>
            </a:r>
            <a:r>
              <a:rPr lang="en-US" altLang="zh-CN" sz="1400" dirty="0"/>
              <a:t>, </a:t>
            </a:r>
            <a:r>
              <a:rPr lang="zh-CN" altLang="en-US" sz="1400" dirty="0"/>
              <a:t>更加可分</a:t>
            </a:r>
            <a:r>
              <a:rPr lang="en-US" altLang="zh-CN" sz="1400" dirty="0"/>
              <a:t>; </a:t>
            </a:r>
            <a:r>
              <a:rPr lang="zh-CN" altLang="en-US" sz="1400" dirty="0"/>
              <a:t>由于样本少的点相对来说更加难分</a:t>
            </a:r>
            <a:r>
              <a:rPr lang="en-US" altLang="zh-CN" sz="1400" dirty="0"/>
              <a:t>, </a:t>
            </a:r>
            <a:r>
              <a:rPr lang="zh-CN" altLang="en-US" sz="1400" dirty="0"/>
              <a:t>所以适当拉开与决策界的距离能帮助少样本类别的分类</a:t>
            </a:r>
            <a:r>
              <a:rPr lang="en-US" altLang="zh-CN" sz="1400" dirty="0"/>
              <a:t>. </a:t>
            </a:r>
          </a:p>
        </p:txBody>
      </p:sp>
      <p:sp>
        <p:nvSpPr>
          <p:cNvPr id="6" name="矩形 5">
            <a:extLst>
              <a:ext uri="{FF2B5EF4-FFF2-40B4-BE49-F238E27FC236}">
                <a16:creationId xmlns:a16="http://schemas.microsoft.com/office/drawing/2014/main" id="{C6384D72-6A71-4F1A-BF60-DFFFB11A4C1C}"/>
              </a:ext>
            </a:extLst>
          </p:cNvPr>
          <p:cNvSpPr/>
          <p:nvPr/>
        </p:nvSpPr>
        <p:spPr>
          <a:xfrm>
            <a:off x="4970988" y="3548162"/>
            <a:ext cx="2950724" cy="1169551"/>
          </a:xfrm>
          <a:prstGeom prst="rect">
            <a:avLst/>
          </a:prstGeom>
        </p:spPr>
        <p:txBody>
          <a:bodyPr wrap="square">
            <a:spAutoFit/>
          </a:bodyPr>
          <a:lstStyle/>
          <a:p>
            <a:pPr marL="114300" indent="0" algn="just">
              <a:buFont typeface="Catamaran Light"/>
              <a:buNone/>
            </a:pPr>
            <a:r>
              <a:rPr lang="zh-CN" altLang="en-US" dirty="0">
                <a:solidFill>
                  <a:srgbClr val="4C1130"/>
                </a:solidFill>
                <a:latin typeface="+mj-ea"/>
                <a:ea typeface="+mj-ea"/>
              </a:rPr>
              <a:t>然而这样势必使得决策界离多样本类别更近</a:t>
            </a:r>
            <a:r>
              <a:rPr lang="en-US" altLang="zh-CN" dirty="0">
                <a:solidFill>
                  <a:srgbClr val="4C1130"/>
                </a:solidFill>
                <a:latin typeface="+mj-ea"/>
                <a:ea typeface="+mj-ea"/>
              </a:rPr>
              <a:t>,</a:t>
            </a:r>
            <a:r>
              <a:rPr lang="zh-CN" altLang="en-US" dirty="0">
                <a:solidFill>
                  <a:srgbClr val="4C1130"/>
                </a:solidFill>
                <a:latin typeface="+mj-ea"/>
                <a:ea typeface="+mj-ea"/>
              </a:rPr>
              <a:t>反而影响到多样本类别的分类</a:t>
            </a:r>
            <a:r>
              <a:rPr lang="en-US" altLang="zh-CN" dirty="0">
                <a:solidFill>
                  <a:srgbClr val="4C1130"/>
                </a:solidFill>
                <a:latin typeface="+mj-ea"/>
                <a:ea typeface="+mj-ea"/>
              </a:rPr>
              <a:t>, </a:t>
            </a:r>
            <a:r>
              <a:rPr lang="zh-CN" altLang="en-US" dirty="0">
                <a:solidFill>
                  <a:srgbClr val="4C1130"/>
                </a:solidFill>
                <a:latin typeface="+mj-ea"/>
                <a:ea typeface="+mj-ea"/>
              </a:rPr>
              <a:t>因此很有必要找到一个各类别到决策界距离的最优</a:t>
            </a:r>
            <a:r>
              <a:rPr lang="en-US" altLang="zh-CN" dirty="0">
                <a:solidFill>
                  <a:srgbClr val="4C1130"/>
                </a:solidFill>
                <a:latin typeface="+mj-ea"/>
                <a:ea typeface="+mj-ea"/>
              </a:rPr>
              <a:t>Trade-off</a:t>
            </a:r>
            <a:endParaRPr lang="zh-CN" altLang="en-US" dirty="0">
              <a:solidFill>
                <a:srgbClr val="4C1130"/>
              </a:solidFill>
              <a:latin typeface="+mj-ea"/>
              <a:ea typeface="+mj-ea"/>
            </a:endParaRPr>
          </a:p>
        </p:txBody>
      </p:sp>
    </p:spTree>
    <p:extLst>
      <p:ext uri="{BB962C8B-B14F-4D97-AF65-F5344CB8AC3E}">
        <p14:creationId xmlns:p14="http://schemas.microsoft.com/office/powerpoint/2010/main" val="300269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0">
                                            <p:txEl>
                                              <p:pRg st="0" end="0"/>
                                            </p:txEl>
                                          </p:spTgt>
                                        </p:tgtEl>
                                        <p:attrNameLst>
                                          <p:attrName>style.visibility</p:attrName>
                                        </p:attrNameLst>
                                      </p:cBhvr>
                                      <p:to>
                                        <p:strVal val="visible"/>
                                      </p:to>
                                    </p:set>
                                    <p:animEffect transition="in" filter="wipe(up)">
                                      <p:cBhvr>
                                        <p:cTn id="10" dur="500"/>
                                        <p:tgtEl>
                                          <p:spTgt spid="8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wipe(up)">
                                      <p:cBhvr>
                                        <p:cTn id="15" dur="500"/>
                                        <p:tgtEl>
                                          <p:spTgt spid="8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wipe(up)">
                                      <p:cBhvr>
                                        <p:cTn id="18" dur="500"/>
                                        <p:tgtEl>
                                          <p:spTgt spid="8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up)">
                                      <p:cBhvr>
                                        <p:cTn id="34" dur="500"/>
                                        <p:tgtEl>
                                          <p:spTgt spid="8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wipe(up)">
                                      <p:cBhvr>
                                        <p:cTn id="39" dur="500"/>
                                        <p:tgtEl>
                                          <p:spTgt spid="74"/>
                                        </p:tgtEl>
                                      </p:cBhvr>
                                    </p:animEffect>
                                  </p:childTnLst>
                                </p:cTn>
                              </p:par>
                              <p:par>
                                <p:cTn id="40" presetID="22" presetClass="entr" presetSubtype="4" fill="hold" nodeType="withEffect">
                                  <p:stCondLst>
                                    <p:cond delay="50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par>
                                <p:cTn id="43" presetID="22" presetClass="entr" presetSubtype="4" fill="hold" nodeType="withEffect">
                                  <p:stCondLst>
                                    <p:cond delay="100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par>
                                <p:cTn id="46" presetID="22" presetClass="entr" presetSubtype="4" fill="hold" nodeType="withEffect">
                                  <p:stCondLst>
                                    <p:cond delay="100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up)">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build="p"/>
      <p:bldP spid="81" grpId="0"/>
      <p:bldP spid="82" grpId="0"/>
      <p:bldP spid="8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6A207E4E-EBE0-490F-9E59-35E3384C6959}"/>
              </a:ext>
            </a:extLst>
          </p:cNvPr>
          <p:cNvSpPr>
            <a:spLocks noGrp="1"/>
          </p:cNvSpPr>
          <p:nvPr>
            <p:ph type="body" idx="1"/>
          </p:nvPr>
        </p:nvSpPr>
        <p:spPr>
          <a:xfrm>
            <a:off x="720000" y="1249325"/>
            <a:ext cx="7703700" cy="1322425"/>
          </a:xfrm>
        </p:spPr>
        <p:txBody>
          <a:bodyPr/>
          <a:lstStyle/>
          <a:p>
            <a:r>
              <a:rPr lang="zh-CN" altLang="en-US" dirty="0"/>
              <a:t>数据集中有的类别数据量很大</a:t>
            </a:r>
            <a:r>
              <a:rPr lang="en-US" altLang="zh-CN" dirty="0"/>
              <a:t>, </a:t>
            </a:r>
            <a:r>
              <a:rPr lang="zh-CN" altLang="en-US" dirty="0"/>
              <a:t>有的类别数据量很小</a:t>
            </a:r>
            <a:r>
              <a:rPr lang="en-US" altLang="zh-CN" dirty="0"/>
              <a:t>, </a:t>
            </a:r>
            <a:r>
              <a:rPr lang="zh-CN" altLang="en-US" dirty="0"/>
              <a:t>很容易导致模型在数据量少的类别上面性能不尽人意</a:t>
            </a:r>
            <a:r>
              <a:rPr lang="en-US" altLang="zh-CN" dirty="0"/>
              <a:t>. </a:t>
            </a:r>
          </a:p>
          <a:p>
            <a:r>
              <a:rPr lang="zh-CN" altLang="en-US" dirty="0"/>
              <a:t>专门研究数据不平衡问题的研究者将数据的不平衡分布形式化为了长尾分布</a:t>
            </a:r>
            <a:r>
              <a:rPr lang="en-US" altLang="zh-CN" dirty="0"/>
              <a:t>. </a:t>
            </a:r>
          </a:p>
        </p:txBody>
      </p:sp>
      <p:sp>
        <p:nvSpPr>
          <p:cNvPr id="5" name="标题 4">
            <a:extLst>
              <a:ext uri="{FF2B5EF4-FFF2-40B4-BE49-F238E27FC236}">
                <a16:creationId xmlns:a16="http://schemas.microsoft.com/office/drawing/2014/main" id="{ACD1F5B1-04DB-4909-8A1C-BED30A6EDADA}"/>
              </a:ext>
            </a:extLst>
          </p:cNvPr>
          <p:cNvSpPr>
            <a:spLocks noGrp="1"/>
          </p:cNvSpPr>
          <p:nvPr>
            <p:ph type="ctrTitle"/>
          </p:nvPr>
        </p:nvSpPr>
        <p:spPr/>
        <p:txBody>
          <a:bodyPr/>
          <a:lstStyle/>
          <a:p>
            <a:r>
              <a:rPr lang="zh-CN" altLang="en-US" dirty="0"/>
              <a:t>数据不平衡问题</a:t>
            </a:r>
          </a:p>
        </p:txBody>
      </p:sp>
      <p:graphicFrame>
        <p:nvGraphicFramePr>
          <p:cNvPr id="9" name="图表 8">
            <a:extLst>
              <a:ext uri="{FF2B5EF4-FFF2-40B4-BE49-F238E27FC236}">
                <a16:creationId xmlns:a16="http://schemas.microsoft.com/office/drawing/2014/main" id="{97DEB132-3FFB-4A59-A037-EFB2B5174018}"/>
              </a:ext>
            </a:extLst>
          </p:cNvPr>
          <p:cNvGraphicFramePr/>
          <p:nvPr>
            <p:extLst>
              <p:ext uri="{D42A27DB-BD31-4B8C-83A1-F6EECF244321}">
                <p14:modId xmlns:p14="http://schemas.microsoft.com/office/powerpoint/2010/main" val="1383257408"/>
              </p:ext>
            </p:extLst>
          </p:nvPr>
        </p:nvGraphicFramePr>
        <p:xfrm>
          <a:off x="2169268" y="2663964"/>
          <a:ext cx="4993531" cy="2171835"/>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组合 1">
            <a:extLst>
              <a:ext uri="{FF2B5EF4-FFF2-40B4-BE49-F238E27FC236}">
                <a16:creationId xmlns:a16="http://schemas.microsoft.com/office/drawing/2014/main" id="{28FEB494-473E-4C4E-9050-072B28DB2877}"/>
              </a:ext>
            </a:extLst>
          </p:cNvPr>
          <p:cNvGrpSpPr/>
          <p:nvPr/>
        </p:nvGrpSpPr>
        <p:grpSpPr>
          <a:xfrm>
            <a:off x="720000" y="3521712"/>
            <a:ext cx="2801413" cy="307777"/>
            <a:chOff x="720000" y="3521712"/>
            <a:chExt cx="2801413" cy="307777"/>
          </a:xfrm>
        </p:grpSpPr>
        <p:cxnSp>
          <p:nvCxnSpPr>
            <p:cNvPr id="14" name="直接连接符 13">
              <a:extLst>
                <a:ext uri="{FF2B5EF4-FFF2-40B4-BE49-F238E27FC236}">
                  <a16:creationId xmlns:a16="http://schemas.microsoft.com/office/drawing/2014/main" id="{D3ACFEB6-7623-43E7-AB27-3F081408A63C}"/>
                </a:ext>
              </a:extLst>
            </p:cNvPr>
            <p:cNvCxnSpPr>
              <a:cxnSpLocks/>
            </p:cNvCxnSpPr>
            <p:nvPr/>
          </p:nvCxnSpPr>
          <p:spPr>
            <a:xfrm flipV="1">
              <a:off x="1128408" y="3563633"/>
              <a:ext cx="2393005" cy="92214"/>
            </a:xfrm>
            <a:prstGeom prst="line">
              <a:avLst/>
            </a:prstGeom>
            <a:ln w="19050">
              <a:solidFill>
                <a:schemeClr val="accent2">
                  <a:lumMod val="75000"/>
                </a:schemeClr>
              </a:solidFill>
            </a:ln>
          </p:spPr>
          <p:style>
            <a:lnRef idx="1">
              <a:schemeClr val="accent6"/>
            </a:lnRef>
            <a:fillRef idx="0">
              <a:schemeClr val="accent6"/>
            </a:fillRef>
            <a:effectRef idx="0">
              <a:schemeClr val="accent6"/>
            </a:effectRef>
            <a:fontRef idx="minor">
              <a:schemeClr val="tx1"/>
            </a:fontRef>
          </p:style>
        </p:cxnSp>
        <p:sp>
          <p:nvSpPr>
            <p:cNvPr id="21" name="文本框 20">
              <a:extLst>
                <a:ext uri="{FF2B5EF4-FFF2-40B4-BE49-F238E27FC236}">
                  <a16:creationId xmlns:a16="http://schemas.microsoft.com/office/drawing/2014/main" id="{9EC06BDD-4E3D-4F44-B142-5C627C2100AE}"/>
                </a:ext>
              </a:extLst>
            </p:cNvPr>
            <p:cNvSpPr txBox="1"/>
            <p:nvPr/>
          </p:nvSpPr>
          <p:spPr>
            <a:xfrm>
              <a:off x="720000" y="3521712"/>
              <a:ext cx="364202" cy="307777"/>
            </a:xfrm>
            <a:prstGeom prst="rect">
              <a:avLst/>
            </a:prstGeom>
            <a:noFill/>
          </p:spPr>
          <p:txBody>
            <a:bodyPr wrap="none" rtlCol="0">
              <a:spAutoFit/>
            </a:bodyPr>
            <a:lstStyle/>
            <a:p>
              <a:r>
                <a:rPr lang="zh-CN" altLang="en-US" dirty="0"/>
                <a:t>头</a:t>
              </a:r>
            </a:p>
          </p:txBody>
        </p:sp>
      </p:grpSp>
      <p:grpSp>
        <p:nvGrpSpPr>
          <p:cNvPr id="3" name="组合 2">
            <a:extLst>
              <a:ext uri="{FF2B5EF4-FFF2-40B4-BE49-F238E27FC236}">
                <a16:creationId xmlns:a16="http://schemas.microsoft.com/office/drawing/2014/main" id="{B677170B-A18F-4A51-A2BA-7D67FD3257BD}"/>
              </a:ext>
            </a:extLst>
          </p:cNvPr>
          <p:cNvGrpSpPr/>
          <p:nvPr/>
        </p:nvGrpSpPr>
        <p:grpSpPr>
          <a:xfrm>
            <a:off x="4902740" y="3312270"/>
            <a:ext cx="3553845" cy="783075"/>
            <a:chOff x="4902740" y="3312270"/>
            <a:chExt cx="3553845" cy="783075"/>
          </a:xfrm>
        </p:grpSpPr>
        <p:cxnSp>
          <p:nvCxnSpPr>
            <p:cNvPr id="17" name="直接连接符 16">
              <a:extLst>
                <a:ext uri="{FF2B5EF4-FFF2-40B4-BE49-F238E27FC236}">
                  <a16:creationId xmlns:a16="http://schemas.microsoft.com/office/drawing/2014/main" id="{F33FBB5C-57BB-4AF2-A57F-2435ECD97891}"/>
                </a:ext>
              </a:extLst>
            </p:cNvPr>
            <p:cNvCxnSpPr>
              <a:cxnSpLocks/>
            </p:cNvCxnSpPr>
            <p:nvPr/>
          </p:nvCxnSpPr>
          <p:spPr>
            <a:xfrm flipH="1">
              <a:off x="4902740" y="3563633"/>
              <a:ext cx="2947483" cy="531712"/>
            </a:xfrm>
            <a:prstGeom prst="line">
              <a:avLst/>
            </a:prstGeom>
            <a:ln w="19050">
              <a:solidFill>
                <a:schemeClr val="accent2">
                  <a:lumMod val="75000"/>
                </a:schemeClr>
              </a:solidFill>
            </a:ln>
          </p:spPr>
          <p:style>
            <a:lnRef idx="1">
              <a:schemeClr val="accent6"/>
            </a:lnRef>
            <a:fillRef idx="0">
              <a:schemeClr val="accent6"/>
            </a:fillRef>
            <a:effectRef idx="0">
              <a:schemeClr val="accent6"/>
            </a:effectRef>
            <a:fontRef idx="minor">
              <a:schemeClr val="tx1"/>
            </a:fontRef>
          </p:style>
        </p:cxnSp>
        <p:sp>
          <p:nvSpPr>
            <p:cNvPr id="23" name="文本框 22">
              <a:extLst>
                <a:ext uri="{FF2B5EF4-FFF2-40B4-BE49-F238E27FC236}">
                  <a16:creationId xmlns:a16="http://schemas.microsoft.com/office/drawing/2014/main" id="{B3A8095A-CC0A-4B98-A3A6-BC97B52C4349}"/>
                </a:ext>
              </a:extLst>
            </p:cNvPr>
            <p:cNvSpPr txBox="1"/>
            <p:nvPr/>
          </p:nvSpPr>
          <p:spPr>
            <a:xfrm>
              <a:off x="7912846" y="3312270"/>
              <a:ext cx="543739" cy="307777"/>
            </a:xfrm>
            <a:prstGeom prst="rect">
              <a:avLst/>
            </a:prstGeom>
            <a:noFill/>
          </p:spPr>
          <p:txBody>
            <a:bodyPr wrap="none" rtlCol="0">
              <a:spAutoFit/>
            </a:bodyPr>
            <a:lstStyle/>
            <a:p>
              <a:r>
                <a:rPr lang="zh-CN" altLang="en-US" dirty="0"/>
                <a:t>长尾</a:t>
              </a:r>
            </a:p>
          </p:txBody>
        </p:sp>
      </p:grpSp>
    </p:spTree>
    <p:extLst>
      <p:ext uri="{BB962C8B-B14F-4D97-AF65-F5344CB8AC3E}">
        <p14:creationId xmlns:p14="http://schemas.microsoft.com/office/powerpoint/2010/main" val="1766111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理论支持</a:t>
            </a:r>
          </a:p>
        </p:txBody>
      </p:sp>
      <mc:AlternateContent xmlns:mc="http://schemas.openxmlformats.org/markup-compatibility/2006" xmlns:a14="http://schemas.microsoft.com/office/drawing/2010/main">
        <mc:Choice Requires="a14">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定理</a:t>
                </a:r>
                <a:r>
                  <a:rPr lang="en-US" altLang="zh-CN" dirty="0"/>
                  <a:t>1: </a:t>
                </a:r>
                <a:r>
                  <a:rPr lang="zh-CN" altLang="en-US" b="0" dirty="0"/>
                  <a:t>对于训练数据的随机性</a:t>
                </a:r>
                <a:r>
                  <a:rPr lang="en-US" altLang="zh-CN" b="0" dirty="0"/>
                  <a:t>, </a:t>
                </a:r>
                <a:r>
                  <a:rPr lang="zh-CN" altLang="en-US" b="0" dirty="0"/>
                  <a:t>有</a:t>
                </a:r>
                <a14:m>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oMath>
                </a14:m>
                <a:r>
                  <a:rPr lang="zh-CN" altLang="en-US" dirty="0"/>
                  <a:t>的概率使得对于类别</a:t>
                </a:r>
                <a:r>
                  <a:rPr lang="en-US" altLang="zh-CN" dirty="0"/>
                  <a:t>j</a:t>
                </a:r>
                <a:r>
                  <a:rPr lang="zh-CN" altLang="en-US" dirty="0"/>
                  <a:t>的损失存在如下边界</a:t>
                </a:r>
                <a:r>
                  <a:rPr lang="en-US" altLang="zh-CN" dirty="0"/>
                  <a:t>(</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省略</m:t>
                    </m:r>
                  </m:oMath>
                </a14:m>
                <a:r>
                  <a:rPr lang="zh-CN" altLang="en-US" dirty="0"/>
                  <a:t>常数项</a:t>
                </a:r>
                <a:r>
                  <a:rPr lang="en-US" altLang="zh-CN" dirty="0"/>
                  <a:t>; </a:t>
                </a:r>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C</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ℱ</m:t>
                        </m:r>
                      </m:e>
                    </m:d>
                  </m:oMath>
                </a14:m>
                <a:r>
                  <a:rPr lang="zh-CN" altLang="en-US" dirty="0"/>
                  <a:t>为假设类别</a:t>
                </a:r>
                <a14:m>
                  <m:oMath xmlns:m="http://schemas.openxmlformats.org/officeDocument/2006/math">
                    <m:r>
                      <a:rPr lang="en-US" altLang="zh-CN" i="1">
                        <a:latin typeface="Cambria Math" panose="02040503050406030204" pitchFamily="18" charset="0"/>
                        <a:ea typeface="Cambria Math" panose="02040503050406030204" pitchFamily="18" charset="0"/>
                      </a:rPr>
                      <m:t>ℱ</m:t>
                    </m:r>
                  </m:oMath>
                </a14:m>
                <a:r>
                  <a:rPr lang="zh-CN" altLang="en-US" dirty="0"/>
                  <a:t>的复杂性度量</a:t>
                </a:r>
                <a:r>
                  <a:rPr lang="en-US" altLang="zh-CN" dirty="0"/>
                  <a:t>): </a:t>
                </a:r>
                <a:endParaRPr lang="zh-CN" altLang="en-US" dirty="0"/>
              </a:p>
            </p:txBody>
          </p:sp>
        </mc:Choice>
        <mc:Fallback xmlns="">
          <p:sp>
            <p:nvSpPr>
              <p:cNvPr id="5" name="文本占位符 4">
                <a:extLst>
                  <a:ext uri="{FF2B5EF4-FFF2-40B4-BE49-F238E27FC236}">
                    <a16:creationId xmlns:a16="http://schemas.microsoft.com/office/drawing/2014/main" id="{0F4C49C2-A5A5-43D7-BE37-35E645A8F225}"/>
                  </a:ext>
                </a:extLst>
              </p:cNvPr>
              <p:cNvSpPr>
                <a:spLocks noGrp="1" noRot="1" noChangeAspect="1" noMove="1" noResize="1" noEditPoints="1" noAdjustHandles="1" noChangeArrowheads="1" noChangeShapeType="1" noTextEdit="1"/>
              </p:cNvSpPr>
              <p:nvPr>
                <p:ph type="body" idx="1"/>
              </p:nvPr>
            </p:nvSpPr>
            <p:spPr>
              <a:xfrm>
                <a:off x="720000" y="1249325"/>
                <a:ext cx="7703700" cy="647569"/>
              </a:xfrm>
              <a:blipFill>
                <a:blip r:embed="rId3"/>
                <a:stretch>
                  <a:fillRect t="-12264" b="-226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0F41342-3294-409E-BBB3-F97BC801F430}"/>
                  </a:ext>
                </a:extLst>
              </p:cNvPr>
              <p:cNvSpPr/>
              <p:nvPr/>
            </p:nvSpPr>
            <p:spPr>
              <a:xfrm>
                <a:off x="3419001" y="1843118"/>
                <a:ext cx="2305695" cy="530723"/>
              </a:xfrm>
              <a:prstGeom prst="rect">
                <a:avLst/>
              </a:prstGeom>
            </p:spPr>
            <p:txBody>
              <a:bodyPr wrap="none">
                <a:spAutoFit/>
              </a:bodyPr>
              <a:lstStyle/>
              <a:p>
                <a:pPr marL="114300" indent="0" algn="ctr">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𝑗</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i="1">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𝑚𝑖𝑛</m:t>
                            </m:r>
                          </m:sub>
                        </m:sSub>
                      </m:den>
                    </m:f>
                    <m:rad>
                      <m:radPr>
                        <m:degHide m:val="on"/>
                        <m:ctrlPr>
                          <a:rPr lang="en-US" altLang="zh-CN" b="0" i="1" smtClean="0">
                            <a:latin typeface="Cambria Math" panose="02040503050406030204" pitchFamily="18" charset="0"/>
                            <a:ea typeface="Cambria Math" panose="02040503050406030204" pitchFamily="18" charset="0"/>
                          </a:rPr>
                        </m:ctrlPr>
                      </m:radPr>
                      <m:deg/>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ℱ</m:t>
                                </m:r>
                              </m:e>
                            </m:d>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𝑗</m:t>
                                </m:r>
                              </m:sub>
                            </m:sSub>
                          </m:den>
                        </m:f>
                      </m:e>
                    </m:ra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r>
                              <a:rPr lang="en-US" altLang="zh-CN" b="0" i="1" smtClean="0">
                                <a:latin typeface="Cambria Math" panose="02040503050406030204" pitchFamily="18" charset="0"/>
                                <a:ea typeface="Cambria Math" panose="02040503050406030204" pitchFamily="18" charset="0"/>
                              </a:rPr>
                              <m:t>𝑛</m:t>
                            </m:r>
                          </m:e>
                        </m:func>
                      </m:num>
                      <m:den>
                        <m:rad>
                          <m:radPr>
                            <m:degHide m:val="on"/>
                            <m:ctrlPr>
                              <a:rPr lang="en-US" altLang="zh-CN" b="0" i="1" smtClean="0">
                                <a:latin typeface="Cambria Math" panose="02040503050406030204" pitchFamily="18" charset="0"/>
                                <a:ea typeface="Cambria Math" panose="02040503050406030204" pitchFamily="18" charset="0"/>
                              </a:rPr>
                            </m:ctrlPr>
                          </m:radPr>
                          <m:deg/>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𝑗</m:t>
                                </m:r>
                              </m:sub>
                            </m:sSub>
                          </m:e>
                        </m:rad>
                      </m:den>
                    </m:f>
                  </m:oMath>
                </a14:m>
                <a:r>
                  <a:rPr lang="en-US" altLang="zh-CN" dirty="0"/>
                  <a:t> </a:t>
                </a:r>
              </a:p>
            </p:txBody>
          </p:sp>
        </mc:Choice>
        <mc:Fallback xmlns="">
          <p:sp>
            <p:nvSpPr>
              <p:cNvPr id="6" name="矩形 5">
                <a:extLst>
                  <a:ext uri="{FF2B5EF4-FFF2-40B4-BE49-F238E27FC236}">
                    <a16:creationId xmlns:a16="http://schemas.microsoft.com/office/drawing/2014/main" id="{30F41342-3294-409E-BBB3-F97BC801F430}"/>
                  </a:ext>
                </a:extLst>
              </p:cNvPr>
              <p:cNvSpPr>
                <a:spLocks noRot="1" noChangeAspect="1" noMove="1" noResize="1" noEditPoints="1" noAdjustHandles="1" noChangeArrowheads="1" noChangeShapeType="1" noTextEdit="1"/>
              </p:cNvSpPr>
              <p:nvPr/>
            </p:nvSpPr>
            <p:spPr>
              <a:xfrm>
                <a:off x="3419001" y="1843118"/>
                <a:ext cx="2305695" cy="530723"/>
              </a:xfrm>
              <a:prstGeom prst="rect">
                <a:avLst/>
              </a:prstGeom>
              <a:blipFill>
                <a:blip r:embed="rId4"/>
                <a:stretch>
                  <a:fillRect/>
                </a:stretch>
              </a:blipFill>
            </p:spPr>
            <p:txBody>
              <a:bodyPr/>
              <a:lstStyle/>
              <a:p>
                <a:r>
                  <a:rPr lang="zh-CN" altLang="en-US">
                    <a:noFill/>
                  </a:rPr>
                  <a:t> </a:t>
                </a:r>
              </a:p>
            </p:txBody>
          </p:sp>
        </mc:Fallback>
      </mc:AlternateContent>
      <p:sp>
        <p:nvSpPr>
          <p:cNvPr id="7" name="文本占位符 4">
            <a:extLst>
              <a:ext uri="{FF2B5EF4-FFF2-40B4-BE49-F238E27FC236}">
                <a16:creationId xmlns:a16="http://schemas.microsoft.com/office/drawing/2014/main" id="{9941B66E-F38D-45F7-91E1-4F0E8B8BD23B}"/>
              </a:ext>
            </a:extLst>
          </p:cNvPr>
          <p:cNvSpPr txBox="1">
            <a:spLocks/>
          </p:cNvSpPr>
          <p:nvPr/>
        </p:nvSpPr>
        <p:spPr>
          <a:xfrm>
            <a:off x="996968" y="3477076"/>
            <a:ext cx="7426732" cy="9781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dirty="0"/>
              <a:t>定理</a:t>
            </a:r>
            <a:r>
              <a:rPr lang="en-US" altLang="zh-CN" dirty="0"/>
              <a:t>1</a:t>
            </a:r>
            <a:r>
              <a:rPr lang="zh-CN" altLang="en-US" dirty="0"/>
              <a:t>是一个更加复杂定理</a:t>
            </a:r>
            <a:r>
              <a:rPr lang="en-US" altLang="zh-CN" sz="900" dirty="0"/>
              <a:t>(</a:t>
            </a:r>
            <a:r>
              <a:rPr lang="zh-CN" altLang="en-US" sz="900" dirty="0"/>
              <a:t>看不懂</a:t>
            </a:r>
            <a:r>
              <a:rPr lang="en-US" altLang="zh-CN" sz="900" dirty="0"/>
              <a:t>)</a:t>
            </a:r>
            <a:r>
              <a:rPr lang="zh-CN" altLang="en-US" dirty="0"/>
              <a:t>推导的简化</a:t>
            </a:r>
            <a:r>
              <a:rPr lang="en-US" altLang="zh-CN" dirty="0"/>
              <a:t>, </a:t>
            </a:r>
            <a:r>
              <a:rPr lang="zh-CN" altLang="en-US" dirty="0"/>
              <a:t>该定理推导涉及对于经验</a:t>
            </a:r>
            <a:r>
              <a:rPr lang="en-US" altLang="zh-CN" dirty="0"/>
              <a:t>Rademacher</a:t>
            </a:r>
            <a:r>
              <a:rPr lang="zh-CN" altLang="en-US" dirty="0"/>
              <a:t>复杂度的使用</a:t>
            </a:r>
            <a:r>
              <a:rPr lang="en-US" altLang="zh-CN" dirty="0"/>
              <a:t>, </a:t>
            </a:r>
            <a:r>
              <a:rPr lang="zh-CN" altLang="en-US" dirty="0"/>
              <a:t>以及直接引用来自另外一篇论文的结论</a:t>
            </a:r>
            <a:r>
              <a:rPr lang="en-US" altLang="zh-CN" sz="1000" dirty="0"/>
              <a:t>(</a:t>
            </a:r>
            <a:r>
              <a:rPr lang="zh-CN" altLang="en-US" sz="1000" dirty="0"/>
              <a:t>还没看</a:t>
            </a:r>
            <a:r>
              <a:rPr lang="en-US" altLang="zh-CN" sz="1000" dirty="0"/>
              <a:t>, </a:t>
            </a:r>
            <a:r>
              <a:rPr lang="zh-CN" altLang="en-US" sz="1000" dirty="0"/>
              <a:t>还不知道</a:t>
            </a:r>
            <a:r>
              <a:rPr lang="en-US" altLang="zh-CN" sz="1000" dirty="0"/>
              <a:t>)</a:t>
            </a:r>
            <a:r>
              <a:rPr lang="en-US" altLang="zh-CN" dirty="0"/>
              <a:t>. </a:t>
            </a:r>
            <a:r>
              <a:rPr lang="zh-CN" altLang="en-US" dirty="0"/>
              <a:t>这里不做细节讨论</a:t>
            </a:r>
            <a:r>
              <a:rPr lang="en-US" altLang="zh-CN" sz="1000" dirty="0"/>
              <a:t>(</a:t>
            </a:r>
            <a:r>
              <a:rPr lang="zh-CN" altLang="en-US" sz="1000" dirty="0"/>
              <a:t>赶紧避坑</a:t>
            </a:r>
            <a:r>
              <a:rPr lang="en-US" altLang="zh-CN" sz="1000" dirty="0"/>
              <a:t>)</a:t>
            </a:r>
            <a:r>
              <a:rPr lang="en-US" altLang="zh-CN" dirty="0"/>
              <a:t>. </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AE6FCAB-22F7-481A-9006-45E634A9972F}"/>
                  </a:ext>
                </a:extLst>
              </p:cNvPr>
              <p:cNvSpPr/>
              <p:nvPr/>
            </p:nvSpPr>
            <p:spPr>
              <a:xfrm>
                <a:off x="3099778" y="2492741"/>
                <a:ext cx="2944139" cy="739561"/>
              </a:xfrm>
              <a:prstGeom prst="rect">
                <a:avLst/>
              </a:prstGeom>
            </p:spPr>
            <p:txBody>
              <a:bodyPr wrap="none">
                <a:spAutoFit/>
              </a:bodyPr>
              <a:lstStyle/>
              <a:p>
                <a:pPr marL="11430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𝑏𝑎𝑙</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i="1">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𝑘</m:t>
                          </m:r>
                        </m:den>
                      </m:f>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𝑘</m:t>
                          </m:r>
                        </m:sup>
                        <m:e>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ea typeface="Cambria Math" panose="02040503050406030204" pitchFamily="18" charset="0"/>
                                    </a:rPr>
                                    <m:t>𝑗</m:t>
                                  </m:r>
                                </m:sub>
                              </m:sSub>
                            </m:den>
                          </m:f>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ℱ</m:t>
                                      </m:r>
                                    </m:e>
                                  </m:d>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𝑗</m:t>
                                      </m:r>
                                    </m:sub>
                                  </m:sSub>
                                </m:den>
                              </m:f>
                            </m:e>
                          </m:rad>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r>
                                    <a:rPr lang="en-US" altLang="zh-CN" i="1">
                                      <a:latin typeface="Cambria Math" panose="02040503050406030204" pitchFamily="18" charset="0"/>
                                      <a:ea typeface="Cambria Math" panose="02040503050406030204" pitchFamily="18" charset="0"/>
                                    </a:rPr>
                                    <m:t>𝑛</m:t>
                                  </m:r>
                                </m:e>
                              </m:func>
                            </m:num>
                            <m:den>
                              <m:rad>
                                <m:radPr>
                                  <m:degHide m:val="on"/>
                                  <m:ctrlPr>
                                    <a:rPr lang="en-US" altLang="zh-CN" i="1">
                                      <a:latin typeface="Cambria Math" panose="02040503050406030204" pitchFamily="18" charset="0"/>
                                      <a:ea typeface="Cambria Math" panose="02040503050406030204" pitchFamily="18" charset="0"/>
                                    </a:rPr>
                                  </m:ctrlPr>
                                </m:radPr>
                                <m:deg/>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𝑗</m:t>
                                      </m:r>
                                    </m:sub>
                                  </m:sSub>
                                </m:e>
                              </m:rad>
                            </m:den>
                          </m:f>
                          <m:r>
                            <a:rPr lang="en-US" altLang="zh-CN" b="0" i="1" smtClean="0">
                              <a:latin typeface="Cambria Math" panose="02040503050406030204" pitchFamily="18" charset="0"/>
                              <a:ea typeface="Cambria Math" panose="02040503050406030204" pitchFamily="18" charset="0"/>
                            </a:rPr>
                            <m:t>)</m:t>
                          </m:r>
                        </m:e>
                      </m:nary>
                    </m:oMath>
                  </m:oMathPara>
                </a14:m>
                <a:endParaRPr lang="en-US" altLang="zh-CN" dirty="0"/>
              </a:p>
            </p:txBody>
          </p:sp>
        </mc:Choice>
        <mc:Fallback xmlns="">
          <p:sp>
            <p:nvSpPr>
              <p:cNvPr id="8" name="矩形 7">
                <a:extLst>
                  <a:ext uri="{FF2B5EF4-FFF2-40B4-BE49-F238E27FC236}">
                    <a16:creationId xmlns:a16="http://schemas.microsoft.com/office/drawing/2014/main" id="{3AE6FCAB-22F7-481A-9006-45E634A9972F}"/>
                  </a:ext>
                </a:extLst>
              </p:cNvPr>
              <p:cNvSpPr>
                <a:spLocks noRot="1" noChangeAspect="1" noMove="1" noResize="1" noEditPoints="1" noAdjustHandles="1" noChangeArrowheads="1" noChangeShapeType="1" noTextEdit="1"/>
              </p:cNvSpPr>
              <p:nvPr/>
            </p:nvSpPr>
            <p:spPr>
              <a:xfrm>
                <a:off x="3099778" y="2492741"/>
                <a:ext cx="2944139" cy="73956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1145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理论支持</a:t>
            </a:r>
          </a:p>
        </p:txBody>
      </p:sp>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如何找到各类别之间的一个最优</a:t>
            </a:r>
            <a:r>
              <a:rPr lang="en-US" altLang="zh-CN" dirty="0"/>
              <a:t>Trade-off</a:t>
            </a:r>
            <a:r>
              <a:rPr lang="zh-CN" altLang="en-US" dirty="0"/>
              <a:t>呢</a:t>
            </a:r>
            <a:r>
              <a:rPr lang="en-US" altLang="zh-CN" dirty="0"/>
              <a:t>? </a:t>
            </a:r>
            <a:r>
              <a:rPr lang="zh-CN" altLang="en-US" dirty="0"/>
              <a:t>通常情况下是很难找到的</a:t>
            </a:r>
            <a:r>
              <a:rPr lang="en-US" altLang="zh-CN" dirty="0"/>
              <a:t>, </a:t>
            </a:r>
            <a:r>
              <a:rPr lang="zh-CN" altLang="en-US" dirty="0"/>
              <a:t>因此作者从二分类的角度来找到最佳权衡</a:t>
            </a:r>
            <a:r>
              <a:rPr lang="en-US" altLang="zh-CN" dirty="0"/>
              <a:t>, </a:t>
            </a:r>
            <a:r>
              <a:rPr lang="zh-CN" altLang="en-US" dirty="0"/>
              <a:t>即最优化错误边界</a:t>
            </a:r>
            <a:r>
              <a:rPr lang="en-US" altLang="zh-CN" dirty="0"/>
              <a:t>: </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AE6FCAB-22F7-481A-9006-45E634A9972F}"/>
                  </a:ext>
                </a:extLst>
              </p:cNvPr>
              <p:cNvSpPr/>
              <p:nvPr/>
            </p:nvSpPr>
            <p:spPr>
              <a:xfrm>
                <a:off x="0" y="2053624"/>
                <a:ext cx="2149814" cy="554639"/>
              </a:xfrm>
              <a:prstGeom prst="rect">
                <a:avLst/>
              </a:prstGeom>
            </p:spPr>
            <p:txBody>
              <a:bodyPr wrap="square">
                <a:spAutoFit/>
              </a:bodyPr>
              <a:lstStyle/>
              <a:p>
                <a:pPr marL="114300" indent="0" algn="ctr">
                  <a:buNone/>
                </a:pP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𝐿</m:t>
                          </m:r>
                        </m:e>
                        <m:sub>
                          <m:r>
                            <a:rPr lang="en-US" altLang="zh-CN" sz="1000" b="0" i="1" smtClean="0">
                              <a:latin typeface="Cambria Math" panose="02040503050406030204" pitchFamily="18" charset="0"/>
                            </a:rPr>
                            <m:t>𝑏𝑎𝑙</m:t>
                          </m:r>
                        </m:sub>
                      </m:sSub>
                      <m:d>
                        <m:dPr>
                          <m:begChr m:val="["/>
                          <m:endChr m:val="]"/>
                          <m:ctrlPr>
                            <a:rPr lang="en-US" altLang="zh-CN" sz="1000" b="0" i="1" smtClean="0">
                              <a:latin typeface="Cambria Math" panose="02040503050406030204" pitchFamily="18" charset="0"/>
                            </a:rPr>
                          </m:ctrlPr>
                        </m:dPr>
                        <m:e>
                          <m:r>
                            <a:rPr lang="en-US" altLang="zh-CN" sz="1000" b="0" i="1" smtClean="0">
                              <a:latin typeface="Cambria Math" panose="02040503050406030204" pitchFamily="18" charset="0"/>
                            </a:rPr>
                            <m:t>𝑓</m:t>
                          </m:r>
                        </m:e>
                      </m:d>
                      <m:r>
                        <a:rPr lang="en-US" altLang="zh-CN" sz="1000" i="1">
                          <a:latin typeface="Cambria Math" panose="02040503050406030204" pitchFamily="18" charset="0"/>
                          <a:ea typeface="Cambria Math" panose="02040503050406030204" pitchFamily="18" charset="0"/>
                        </a:rPr>
                        <m:t>≲</m:t>
                      </m:r>
                      <m:f>
                        <m:fPr>
                          <m:ctrlPr>
                            <a:rPr lang="en-US" altLang="zh-CN" sz="1000" b="0" i="1" smtClean="0">
                              <a:latin typeface="Cambria Math" panose="02040503050406030204" pitchFamily="18" charset="0"/>
                              <a:ea typeface="Cambria Math" panose="02040503050406030204" pitchFamily="18" charset="0"/>
                            </a:rPr>
                          </m:ctrlPr>
                        </m:fPr>
                        <m:num>
                          <m:r>
                            <a:rPr lang="en-US" altLang="zh-CN" sz="1000" b="0" i="1" smtClean="0">
                              <a:latin typeface="Cambria Math" panose="02040503050406030204" pitchFamily="18" charset="0"/>
                              <a:ea typeface="Cambria Math" panose="02040503050406030204" pitchFamily="18" charset="0"/>
                            </a:rPr>
                            <m:t>1</m:t>
                          </m:r>
                        </m:num>
                        <m:den>
                          <m:r>
                            <a:rPr lang="en-US" altLang="zh-CN" sz="1000" i="1">
                              <a:latin typeface="Cambria Math" panose="02040503050406030204" pitchFamily="18" charset="0"/>
                              <a:ea typeface="Cambria Math" panose="02040503050406030204" pitchFamily="18" charset="0"/>
                            </a:rPr>
                            <m:t>2</m:t>
                          </m:r>
                        </m:den>
                      </m:f>
                      <m:nary>
                        <m:naryPr>
                          <m:chr m:val="∑"/>
                          <m:ctrlPr>
                            <a:rPr lang="en-US" altLang="zh-CN" sz="1000" b="0" i="1" smtClean="0">
                              <a:latin typeface="Cambria Math" panose="02040503050406030204" pitchFamily="18" charset="0"/>
                              <a:ea typeface="Cambria Math" panose="02040503050406030204" pitchFamily="18" charset="0"/>
                            </a:rPr>
                          </m:ctrlPr>
                        </m:naryPr>
                        <m:sub>
                          <m:r>
                            <m:rPr>
                              <m:brk m:alnAt="23"/>
                            </m:rPr>
                            <a:rPr lang="en-US" altLang="zh-CN" sz="1000" b="0" i="1" smtClean="0">
                              <a:latin typeface="Cambria Math" panose="02040503050406030204" pitchFamily="18" charset="0"/>
                              <a:ea typeface="Cambria Math" panose="02040503050406030204" pitchFamily="18" charset="0"/>
                            </a:rPr>
                            <m:t>𝑗</m:t>
                          </m:r>
                          <m:r>
                            <a:rPr lang="en-US" altLang="zh-CN" sz="1000" b="0" i="1" smtClean="0">
                              <a:latin typeface="Cambria Math" panose="02040503050406030204" pitchFamily="18" charset="0"/>
                              <a:ea typeface="Cambria Math" panose="02040503050406030204" pitchFamily="18" charset="0"/>
                            </a:rPr>
                            <m:t>=1</m:t>
                          </m:r>
                        </m:sub>
                        <m:sup>
                          <m:r>
                            <a:rPr lang="en-US" altLang="zh-CN" sz="1000" i="1">
                              <a:latin typeface="Cambria Math" panose="02040503050406030204" pitchFamily="18" charset="0"/>
                              <a:ea typeface="Cambria Math" panose="02040503050406030204" pitchFamily="18" charset="0"/>
                            </a:rPr>
                            <m:t>2</m:t>
                          </m:r>
                        </m:sup>
                        <m:e>
                          <m:r>
                            <a:rPr lang="en-US" altLang="zh-CN" sz="1000" b="0" i="1" smtClean="0">
                              <a:latin typeface="Cambria Math" panose="02040503050406030204" pitchFamily="18" charset="0"/>
                              <a:ea typeface="Cambria Math" panose="02040503050406030204" pitchFamily="18" charset="0"/>
                            </a:rPr>
                            <m:t>(</m:t>
                          </m:r>
                          <m:f>
                            <m:fPr>
                              <m:ctrlPr>
                                <a:rPr lang="en-US" altLang="zh-CN" sz="1000" i="1">
                                  <a:latin typeface="Cambria Math" panose="02040503050406030204" pitchFamily="18" charset="0"/>
                                  <a:ea typeface="Cambria Math" panose="02040503050406030204" pitchFamily="18" charset="0"/>
                                </a:rPr>
                              </m:ctrlPr>
                            </m:fPr>
                            <m:num>
                              <m:r>
                                <a:rPr lang="en-US" altLang="zh-CN" sz="1000" i="1">
                                  <a:latin typeface="Cambria Math" panose="02040503050406030204" pitchFamily="18" charset="0"/>
                                  <a:ea typeface="Cambria Math" panose="02040503050406030204" pitchFamily="18" charset="0"/>
                                </a:rPr>
                                <m:t>1</m:t>
                              </m:r>
                            </m:num>
                            <m:den>
                              <m:sSub>
                                <m:sSubPr>
                                  <m:ctrlPr>
                                    <a:rPr lang="en-US" altLang="zh-CN" sz="1000" i="1">
                                      <a:latin typeface="Cambria Math" panose="02040503050406030204" pitchFamily="18" charset="0"/>
                                      <a:ea typeface="Cambria Math" panose="02040503050406030204" pitchFamily="18" charset="0"/>
                                    </a:rPr>
                                  </m:ctrlPr>
                                </m:sSubPr>
                                <m:e>
                                  <m:r>
                                    <a:rPr lang="zh-CN" altLang="en-US" sz="1000" i="1">
                                      <a:latin typeface="Cambria Math" panose="02040503050406030204" pitchFamily="18" charset="0"/>
                                      <a:ea typeface="Cambria Math" panose="02040503050406030204" pitchFamily="18" charset="0"/>
                                    </a:rPr>
                                    <m:t>𝛾</m:t>
                                  </m:r>
                                </m:e>
                                <m:sub>
                                  <m:r>
                                    <a:rPr lang="en-US" altLang="zh-CN" sz="1000" i="1">
                                      <a:latin typeface="Cambria Math" panose="02040503050406030204" pitchFamily="18" charset="0"/>
                                      <a:ea typeface="Cambria Math" panose="02040503050406030204" pitchFamily="18" charset="0"/>
                                    </a:rPr>
                                    <m:t>𝑗</m:t>
                                  </m:r>
                                </m:sub>
                              </m:sSub>
                            </m:den>
                          </m:f>
                          <m:rad>
                            <m:radPr>
                              <m:degHide m:val="on"/>
                              <m:ctrlPr>
                                <a:rPr lang="en-US" altLang="zh-CN" sz="1000" i="1">
                                  <a:latin typeface="Cambria Math" panose="02040503050406030204" pitchFamily="18" charset="0"/>
                                  <a:ea typeface="Cambria Math" panose="02040503050406030204" pitchFamily="18" charset="0"/>
                                </a:rPr>
                              </m:ctrlPr>
                            </m:radPr>
                            <m:deg/>
                            <m:e>
                              <m:f>
                                <m:fPr>
                                  <m:ctrlPr>
                                    <a:rPr lang="en-US" altLang="zh-CN" sz="1000" i="1">
                                      <a:latin typeface="Cambria Math" panose="02040503050406030204" pitchFamily="18" charset="0"/>
                                      <a:ea typeface="Cambria Math" panose="02040503050406030204" pitchFamily="18" charset="0"/>
                                    </a:rPr>
                                  </m:ctrlPr>
                                </m:fPr>
                                <m:num>
                                  <m:r>
                                    <a:rPr lang="en-US" altLang="zh-CN" sz="1000" i="1">
                                      <a:latin typeface="Cambria Math" panose="02040503050406030204" pitchFamily="18" charset="0"/>
                                      <a:ea typeface="Cambria Math" panose="02040503050406030204" pitchFamily="18" charset="0"/>
                                    </a:rPr>
                                    <m:t>𝐶</m:t>
                                  </m:r>
                                  <m:d>
                                    <m:dPr>
                                      <m:ctrlPr>
                                        <a:rPr lang="en-US" altLang="zh-CN" sz="1000" i="1">
                                          <a:latin typeface="Cambria Math" panose="02040503050406030204" pitchFamily="18" charset="0"/>
                                          <a:ea typeface="Cambria Math" panose="02040503050406030204" pitchFamily="18" charset="0"/>
                                        </a:rPr>
                                      </m:ctrlPr>
                                    </m:dPr>
                                    <m:e>
                                      <m:r>
                                        <a:rPr lang="en-US" altLang="zh-CN" sz="1000" i="1">
                                          <a:latin typeface="Cambria Math" panose="02040503050406030204" pitchFamily="18" charset="0"/>
                                          <a:ea typeface="Cambria Math" panose="02040503050406030204" pitchFamily="18" charset="0"/>
                                        </a:rPr>
                                        <m:t>ℱ</m:t>
                                      </m:r>
                                    </m:e>
                                  </m:d>
                                </m:num>
                                <m:den>
                                  <m:sSub>
                                    <m:sSubPr>
                                      <m:ctrlPr>
                                        <a:rPr lang="en-US" altLang="zh-CN" sz="1000" i="1">
                                          <a:latin typeface="Cambria Math" panose="02040503050406030204" pitchFamily="18" charset="0"/>
                                          <a:ea typeface="Cambria Math" panose="02040503050406030204" pitchFamily="18" charset="0"/>
                                        </a:rPr>
                                      </m:ctrlPr>
                                    </m:sSubPr>
                                    <m:e>
                                      <m:r>
                                        <a:rPr lang="en-US" altLang="zh-CN" sz="1000" i="1">
                                          <a:latin typeface="Cambria Math" panose="02040503050406030204" pitchFamily="18" charset="0"/>
                                          <a:ea typeface="Cambria Math" panose="02040503050406030204" pitchFamily="18" charset="0"/>
                                        </a:rPr>
                                        <m:t>𝑛</m:t>
                                      </m:r>
                                    </m:e>
                                    <m:sub>
                                      <m:r>
                                        <a:rPr lang="en-US" altLang="zh-CN" sz="1000" i="1">
                                          <a:latin typeface="Cambria Math" panose="02040503050406030204" pitchFamily="18" charset="0"/>
                                          <a:ea typeface="Cambria Math" panose="02040503050406030204" pitchFamily="18" charset="0"/>
                                        </a:rPr>
                                        <m:t>𝑗</m:t>
                                      </m:r>
                                    </m:sub>
                                  </m:sSub>
                                </m:den>
                              </m:f>
                            </m:e>
                          </m:rad>
                          <m:r>
                            <a:rPr lang="en-US" altLang="zh-CN" sz="1000" i="1">
                              <a:latin typeface="Cambria Math" panose="02040503050406030204" pitchFamily="18" charset="0"/>
                              <a:ea typeface="Cambria Math" panose="02040503050406030204" pitchFamily="18" charset="0"/>
                            </a:rPr>
                            <m:t>+</m:t>
                          </m:r>
                          <m:f>
                            <m:fPr>
                              <m:ctrlPr>
                                <a:rPr lang="en-US" altLang="zh-CN" sz="1000" i="1">
                                  <a:latin typeface="Cambria Math" panose="02040503050406030204" pitchFamily="18" charset="0"/>
                                  <a:ea typeface="Cambria Math" panose="02040503050406030204" pitchFamily="18" charset="0"/>
                                </a:rPr>
                              </m:ctrlPr>
                            </m:fPr>
                            <m:num>
                              <m:func>
                                <m:funcPr>
                                  <m:ctrlPr>
                                    <a:rPr lang="en-US" altLang="zh-CN" sz="1000" i="1">
                                      <a:latin typeface="Cambria Math" panose="02040503050406030204" pitchFamily="18" charset="0"/>
                                      <a:ea typeface="Cambria Math" panose="02040503050406030204" pitchFamily="18" charset="0"/>
                                    </a:rPr>
                                  </m:ctrlPr>
                                </m:funcPr>
                                <m:fName>
                                  <m:r>
                                    <m:rPr>
                                      <m:sty m:val="p"/>
                                    </m:rPr>
                                    <a:rPr lang="en-US" altLang="zh-CN" sz="1000">
                                      <a:latin typeface="Cambria Math" panose="02040503050406030204" pitchFamily="18" charset="0"/>
                                      <a:ea typeface="Cambria Math" panose="02040503050406030204" pitchFamily="18" charset="0"/>
                                    </a:rPr>
                                    <m:t>log</m:t>
                                  </m:r>
                                </m:fName>
                                <m:e>
                                  <m:r>
                                    <a:rPr lang="en-US" altLang="zh-CN" sz="1000" i="1">
                                      <a:latin typeface="Cambria Math" panose="02040503050406030204" pitchFamily="18" charset="0"/>
                                      <a:ea typeface="Cambria Math" panose="02040503050406030204" pitchFamily="18" charset="0"/>
                                    </a:rPr>
                                    <m:t>𝑛</m:t>
                                  </m:r>
                                </m:e>
                              </m:func>
                            </m:num>
                            <m:den>
                              <m:rad>
                                <m:radPr>
                                  <m:degHide m:val="on"/>
                                  <m:ctrlPr>
                                    <a:rPr lang="en-US" altLang="zh-CN" sz="1000" i="1">
                                      <a:latin typeface="Cambria Math" panose="02040503050406030204" pitchFamily="18" charset="0"/>
                                      <a:ea typeface="Cambria Math" panose="02040503050406030204" pitchFamily="18" charset="0"/>
                                    </a:rPr>
                                  </m:ctrlPr>
                                </m:radPr>
                                <m:deg/>
                                <m:e>
                                  <m:sSub>
                                    <m:sSubPr>
                                      <m:ctrlPr>
                                        <a:rPr lang="en-US" altLang="zh-CN" sz="1000" i="1">
                                          <a:latin typeface="Cambria Math" panose="02040503050406030204" pitchFamily="18" charset="0"/>
                                          <a:ea typeface="Cambria Math" panose="02040503050406030204" pitchFamily="18" charset="0"/>
                                        </a:rPr>
                                      </m:ctrlPr>
                                    </m:sSubPr>
                                    <m:e>
                                      <m:r>
                                        <a:rPr lang="en-US" altLang="zh-CN" sz="1000" i="1">
                                          <a:latin typeface="Cambria Math" panose="02040503050406030204" pitchFamily="18" charset="0"/>
                                          <a:ea typeface="Cambria Math" panose="02040503050406030204" pitchFamily="18" charset="0"/>
                                        </a:rPr>
                                        <m:t>𝑛</m:t>
                                      </m:r>
                                    </m:e>
                                    <m:sub>
                                      <m:r>
                                        <a:rPr lang="en-US" altLang="zh-CN" sz="1000" i="1">
                                          <a:latin typeface="Cambria Math" panose="02040503050406030204" pitchFamily="18" charset="0"/>
                                          <a:ea typeface="Cambria Math" panose="02040503050406030204" pitchFamily="18" charset="0"/>
                                        </a:rPr>
                                        <m:t>𝑗</m:t>
                                      </m:r>
                                    </m:sub>
                                  </m:sSub>
                                </m:e>
                              </m:rad>
                            </m:den>
                          </m:f>
                          <m:r>
                            <a:rPr lang="en-US" altLang="zh-CN" sz="1000" b="0" i="1" smtClean="0">
                              <a:latin typeface="Cambria Math" panose="02040503050406030204" pitchFamily="18" charset="0"/>
                              <a:ea typeface="Cambria Math" panose="02040503050406030204" pitchFamily="18" charset="0"/>
                            </a:rPr>
                            <m:t>)</m:t>
                          </m:r>
                        </m:e>
                      </m:nary>
                    </m:oMath>
                  </m:oMathPara>
                </a14:m>
                <a:endParaRPr lang="en-US" altLang="zh-CN" sz="1000" dirty="0"/>
              </a:p>
            </p:txBody>
          </p:sp>
        </mc:Choice>
        <mc:Fallback xmlns="">
          <p:sp>
            <p:nvSpPr>
              <p:cNvPr id="8" name="矩形 7">
                <a:extLst>
                  <a:ext uri="{FF2B5EF4-FFF2-40B4-BE49-F238E27FC236}">
                    <a16:creationId xmlns:a16="http://schemas.microsoft.com/office/drawing/2014/main" id="{3AE6FCAB-22F7-481A-9006-45E634A9972F}"/>
                  </a:ext>
                </a:extLst>
              </p:cNvPr>
              <p:cNvSpPr>
                <a:spLocks noRot="1" noChangeAspect="1" noMove="1" noResize="1" noEditPoints="1" noAdjustHandles="1" noChangeArrowheads="1" noChangeShapeType="1" noTextEdit="1"/>
              </p:cNvSpPr>
              <p:nvPr/>
            </p:nvSpPr>
            <p:spPr>
              <a:xfrm>
                <a:off x="0" y="2053624"/>
                <a:ext cx="2149814" cy="554639"/>
              </a:xfrm>
              <a:prstGeom prst="rect">
                <a:avLst/>
              </a:prstGeom>
              <a:blipFill>
                <a:blip r:embed="rId3"/>
                <a:stretch>
                  <a:fillRect t="-80220" b="-1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8B6AAAD1-DACD-40C0-A0E3-EB18C6A02DC4}"/>
                  </a:ext>
                </a:extLst>
              </p:cNvPr>
              <p:cNvSpPr/>
              <p:nvPr/>
            </p:nvSpPr>
            <p:spPr>
              <a:xfrm>
                <a:off x="2101161" y="1946637"/>
                <a:ext cx="3014608" cy="728854"/>
              </a:xfrm>
              <a:prstGeom prst="rect">
                <a:avLst/>
              </a:prstGeom>
            </p:spPr>
            <p:txBody>
              <a:bodyPr wrap="none">
                <a:spAutoFit/>
              </a:bodyPr>
              <a:lstStyle/>
              <a:p>
                <a:pPr marL="114300" indent="0" algn="ctr">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𝑏𝑎𝑙</m:t>
                          </m:r>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d>
                      <m:r>
                        <a:rPr lang="en-US" altLang="zh-CN" i="1">
                          <a:latin typeface="Cambria Math" panose="02040503050406030204" pitchFamily="18" charset="0"/>
                          <a:ea typeface="Cambria Math" panose="02040503050406030204" pitchFamily="18" charset="0"/>
                        </a:rPr>
                        <m:t>≲</m:t>
                      </m:r>
                      <m:func>
                        <m:funcPr>
                          <m:ctrlPr>
                            <a:rPr lang="en-US" altLang="zh-CN" i="1" smtClean="0">
                              <a:latin typeface="Cambria Math" panose="02040503050406030204" pitchFamily="18" charset="0"/>
                              <a:ea typeface="Cambria Math" panose="02040503050406030204" pitchFamily="18" charset="0"/>
                            </a:rPr>
                          </m:ctrlPr>
                        </m:funcPr>
                        <m:fName>
                          <m:limLow>
                            <m:limLowPr>
                              <m:ctrlPr>
                                <a:rPr lang="en-US" altLang="zh-CN" i="1" smtClean="0">
                                  <a:latin typeface="Cambria Math" panose="02040503050406030204" pitchFamily="18" charset="0"/>
                                  <a:ea typeface="Cambria Math" panose="02040503050406030204" pitchFamily="18" charset="0"/>
                                </a:rPr>
                              </m:ctrlPr>
                            </m:limLowPr>
                            <m:e>
                              <m:r>
                                <m:rPr>
                                  <m:sty m:val="p"/>
                                </m:rPr>
                                <a:rPr lang="en-US" altLang="zh-CN" i="0" smtClean="0">
                                  <a:latin typeface="Cambria Math" panose="02040503050406030204" pitchFamily="18" charset="0"/>
                                  <a:ea typeface="Cambria Math" panose="02040503050406030204" pitchFamily="18" charset="0"/>
                                </a:rPr>
                                <m:t>min</m:t>
                              </m:r>
                            </m:e>
                            <m:lim>
                              <m:sSub>
                                <m:sSubPr>
                                  <m:ctrlPr>
                                    <a:rPr lang="en-US" altLang="zh-CN" b="0" i="1" smtClean="0">
                                      <a:latin typeface="Cambria Math" panose="02040503050406030204" pitchFamily="18" charset="0"/>
                                      <a:ea typeface="Cambria Math" panose="02040503050406030204" pitchFamily="18" charset="0"/>
                                    </a:rPr>
                                  </m:ctrlPr>
                                </m:sSubPr>
                                <m:e>
                                  <m:r>
                                    <a:rPr lang="zh-CN" altLang="en-US"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𝛽</m:t>
                              </m:r>
                            </m:lim>
                          </m:limLow>
                        </m:fName>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Sub>
                            </m:den>
                          </m:f>
                          <m:rad>
                            <m:radPr>
                              <m:degHide m:val="on"/>
                              <m:ctrlPr>
                                <a:rPr lang="en-US" altLang="zh-CN" b="0" i="1" smtClean="0">
                                  <a:latin typeface="Cambria Math" panose="02040503050406030204" pitchFamily="18" charset="0"/>
                                  <a:ea typeface="Cambria Math" panose="02040503050406030204" pitchFamily="18" charset="0"/>
                                </a:rPr>
                              </m:ctrlPr>
                            </m:radPr>
                            <m:deg/>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Sub>
                                </m:den>
                              </m:f>
                            </m:e>
                          </m:rad>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2</m:t>
                                  </m:r>
                                </m:sub>
                              </m:sSub>
                            </m:den>
                          </m:f>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Sub>
                                </m:den>
                              </m:f>
                            </m:e>
                          </m:rad>
                        </m:e>
                      </m:func>
                    </m:oMath>
                  </m:oMathPara>
                </a14:m>
                <a:endParaRPr lang="en-US" altLang="zh-CN" dirty="0"/>
              </a:p>
            </p:txBody>
          </p:sp>
        </mc:Choice>
        <mc:Fallback xmlns="">
          <p:sp>
            <p:nvSpPr>
              <p:cNvPr id="9" name="矩形 8">
                <a:extLst>
                  <a:ext uri="{FF2B5EF4-FFF2-40B4-BE49-F238E27FC236}">
                    <a16:creationId xmlns:a16="http://schemas.microsoft.com/office/drawing/2014/main" id="{8B6AAAD1-DACD-40C0-A0E3-EB18C6A02DC4}"/>
                  </a:ext>
                </a:extLst>
              </p:cNvPr>
              <p:cNvSpPr>
                <a:spLocks noRot="1" noChangeAspect="1" noMove="1" noResize="1" noEditPoints="1" noAdjustHandles="1" noChangeArrowheads="1" noChangeShapeType="1" noTextEdit="1"/>
              </p:cNvSpPr>
              <p:nvPr/>
            </p:nvSpPr>
            <p:spPr>
              <a:xfrm>
                <a:off x="2101161" y="1946637"/>
                <a:ext cx="3014608" cy="7288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01B8A8A-5E0F-437E-A165-75887999522F}"/>
                  </a:ext>
                </a:extLst>
              </p:cNvPr>
              <p:cNvSpPr/>
              <p:nvPr/>
            </p:nvSpPr>
            <p:spPr>
              <a:xfrm>
                <a:off x="151863" y="2719403"/>
                <a:ext cx="113627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dirty="0"/>
              </a:p>
            </p:txBody>
          </p:sp>
        </mc:Choice>
        <mc:Fallback xmlns="">
          <p:sp>
            <p:nvSpPr>
              <p:cNvPr id="2" name="矩形 1">
                <a:extLst>
                  <a:ext uri="{FF2B5EF4-FFF2-40B4-BE49-F238E27FC236}">
                    <a16:creationId xmlns:a16="http://schemas.microsoft.com/office/drawing/2014/main" id="{201B8A8A-5E0F-437E-A165-75887999522F}"/>
                  </a:ext>
                </a:extLst>
              </p:cNvPr>
              <p:cNvSpPr>
                <a:spLocks noRot="1" noChangeAspect="1" noMove="1" noResize="1" noEditPoints="1" noAdjustHandles="1" noChangeArrowheads="1" noChangeShapeType="1" noTextEdit="1"/>
              </p:cNvSpPr>
              <p:nvPr/>
            </p:nvSpPr>
            <p:spPr>
              <a:xfrm>
                <a:off x="151863" y="2719403"/>
                <a:ext cx="1136273" cy="307777"/>
              </a:xfrm>
              <a:prstGeom prst="rect">
                <a:avLst/>
              </a:prstGeom>
              <a:blipFill>
                <a:blip r:embed="rId5"/>
                <a:stretch>
                  <a:fillRect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CFCCB84-FD34-4BB9-B4A3-303F30175C8C}"/>
                  </a:ext>
                </a:extLst>
              </p:cNvPr>
              <p:cNvSpPr/>
              <p:nvPr/>
            </p:nvSpPr>
            <p:spPr>
              <a:xfrm>
                <a:off x="0" y="3246607"/>
                <a:ext cx="2120965" cy="8134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ea typeface="Cambria Math" panose="02040503050406030204" pitchFamily="18" charset="0"/>
                                        </a:rPr>
                                        <m:t>1</m:t>
                                      </m:r>
                                    </m:sub>
                                  </m:sSub>
                                </m:den>
                              </m:f>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1</m:t>
                                          </m:r>
                                        </m:sub>
                                      </m:sSub>
                                    </m:den>
                                  </m:f>
                                </m:e>
                              </m:rad>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𝛾</m:t>
                                      </m:r>
                                    </m:e>
                                    <m:sub>
                                      <m:r>
                                        <a:rPr lang="en-US" altLang="zh-CN" i="1">
                                          <a:latin typeface="Cambria Math" panose="02040503050406030204" pitchFamily="18" charset="0"/>
                                          <a:ea typeface="Cambria Math" panose="02040503050406030204" pitchFamily="18" charset="0"/>
                                        </a:rPr>
                                        <m:t>2</m:t>
                                      </m:r>
                                    </m:sub>
                                  </m:sSub>
                                </m:den>
                              </m:f>
                              <m:rad>
                                <m:radPr>
                                  <m:degHide m:val="on"/>
                                  <m:ctrlPr>
                                    <a:rPr lang="en-US" altLang="zh-CN" i="1">
                                      <a:latin typeface="Cambria Math" panose="02040503050406030204" pitchFamily="18" charset="0"/>
                                      <a:ea typeface="Cambria Math" panose="02040503050406030204" pitchFamily="18" charset="0"/>
                                    </a:rPr>
                                  </m:ctrlPr>
                                </m:radPr>
                                <m:deg/>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i="1">
                                              <a:latin typeface="Cambria Math" panose="02040503050406030204" pitchFamily="18" charset="0"/>
                                              <a:ea typeface="Cambria Math" panose="02040503050406030204" pitchFamily="18" charset="0"/>
                                            </a:rPr>
                                            <m:t>2</m:t>
                                          </m:r>
                                        </m:sub>
                                      </m:sSub>
                                    </m:den>
                                  </m:f>
                                </m:e>
                              </m:rad>
                            </m:e>
                          </m:d>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4" name="矩形 3">
                <a:extLst>
                  <a:ext uri="{FF2B5EF4-FFF2-40B4-BE49-F238E27FC236}">
                    <a16:creationId xmlns:a16="http://schemas.microsoft.com/office/drawing/2014/main" id="{0CFCCB84-FD34-4BB9-B4A3-303F30175C8C}"/>
                  </a:ext>
                </a:extLst>
              </p:cNvPr>
              <p:cNvSpPr>
                <a:spLocks noRot="1" noChangeAspect="1" noMove="1" noResize="1" noEditPoints="1" noAdjustHandles="1" noChangeArrowheads="1" noChangeShapeType="1" noTextEdit="1"/>
              </p:cNvSpPr>
              <p:nvPr/>
            </p:nvSpPr>
            <p:spPr>
              <a:xfrm>
                <a:off x="0" y="3246607"/>
                <a:ext cx="2120965" cy="81342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1D59559-8A2D-4E74-BBE6-EB64704CE81F}"/>
                  </a:ext>
                </a:extLst>
              </p:cNvPr>
              <p:cNvSpPr/>
              <p:nvPr/>
            </p:nvSpPr>
            <p:spPr>
              <a:xfrm>
                <a:off x="2795188" y="3374206"/>
                <a:ext cx="2391937" cy="5582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Sub>
                                </m:e>
                              </m:d>
                            </m:e>
                            <m:sup>
                              <m:r>
                                <a:rPr lang="en-US" altLang="zh-CN" b="0" i="1" smtClean="0">
                                  <a:latin typeface="Cambria Math" panose="02040503050406030204" pitchFamily="18" charset="0"/>
                                  <a:ea typeface="Cambria Math" panose="02040503050406030204" pitchFamily="18" charset="0"/>
                                </a:rPr>
                                <m:t>2</m:t>
                              </m:r>
                            </m:sup>
                          </m:sSup>
                          <m:rad>
                            <m:radPr>
                              <m:degHide m:val="on"/>
                              <m:ctrlPr>
                                <a:rPr lang="en-US" altLang="zh-CN" b="0" i="1" smtClean="0">
                                  <a:latin typeface="Cambria Math" panose="02040503050406030204" pitchFamily="18" charset="0"/>
                                  <a:ea typeface="Cambria Math" panose="02040503050406030204" pitchFamily="18" charset="0"/>
                                </a:rPr>
                              </m:ctrlPr>
                            </m:radPr>
                            <m:deg/>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Sub>
                            </m:e>
                          </m:rad>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2</m:t>
                              </m:r>
                            </m:sup>
                          </m:sSubSup>
                          <m:rad>
                            <m:radPr>
                              <m:degHide m:val="on"/>
                              <m:ctrlPr>
                                <a:rPr lang="en-US" altLang="zh-CN" b="0" i="1" smtClean="0">
                                  <a:latin typeface="Cambria Math" panose="02040503050406030204" pitchFamily="18" charset="0"/>
                                  <a:ea typeface="Cambria Math" panose="02040503050406030204" pitchFamily="18" charset="0"/>
                                </a:rPr>
                              </m:ctrlPr>
                            </m:radPr>
                            <m:deg/>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Sub>
                            </m:e>
                          </m:rad>
                        </m:den>
                      </m:f>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10" name="矩形 9">
                <a:extLst>
                  <a:ext uri="{FF2B5EF4-FFF2-40B4-BE49-F238E27FC236}">
                    <a16:creationId xmlns:a16="http://schemas.microsoft.com/office/drawing/2014/main" id="{51D59559-8A2D-4E74-BBE6-EB64704CE81F}"/>
                  </a:ext>
                </a:extLst>
              </p:cNvPr>
              <p:cNvSpPr>
                <a:spLocks noRot="1" noChangeAspect="1" noMove="1" noResize="1" noEditPoints="1" noAdjustHandles="1" noChangeArrowheads="1" noChangeShapeType="1" noTextEdit="1"/>
              </p:cNvSpPr>
              <p:nvPr/>
            </p:nvSpPr>
            <p:spPr>
              <a:xfrm>
                <a:off x="2795188" y="3374206"/>
                <a:ext cx="2391937" cy="558230"/>
              </a:xfrm>
              <a:prstGeom prst="rect">
                <a:avLst/>
              </a:prstGeom>
              <a:blipFill>
                <a:blip r:embed="rId7"/>
                <a:stretch>
                  <a:fillRect b="-1099"/>
                </a:stretch>
              </a:blipFill>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182B143-34C1-4F1C-9BF1-420AE2CB7740}"/>
              </a:ext>
            </a:extLst>
          </p:cNvPr>
          <p:cNvSpPr/>
          <p:nvPr/>
        </p:nvSpPr>
        <p:spPr>
          <a:xfrm>
            <a:off x="2250439" y="3572329"/>
            <a:ext cx="408562" cy="204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F5DA2D1-AC21-4788-8960-D83080DDC3ED}"/>
                  </a:ext>
                </a:extLst>
              </p:cNvPr>
              <p:cNvSpPr/>
              <p:nvPr/>
            </p:nvSpPr>
            <p:spPr>
              <a:xfrm>
                <a:off x="348270" y="4279462"/>
                <a:ext cx="1506373" cy="663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𝛽</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1/4</m:t>
                              </m:r>
                            </m:sup>
                          </m:sSubSup>
                        </m:num>
                        <m:den>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1/4</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1/4</m:t>
                              </m:r>
                            </m:sup>
                          </m:sSubSup>
                        </m:den>
                      </m:f>
                    </m:oMath>
                  </m:oMathPara>
                </a14:m>
                <a:endParaRPr lang="zh-CN" altLang="en-US" dirty="0"/>
              </a:p>
            </p:txBody>
          </p:sp>
        </mc:Choice>
        <mc:Fallback xmlns="">
          <p:sp>
            <p:nvSpPr>
              <p:cNvPr id="12" name="矩形 11">
                <a:extLst>
                  <a:ext uri="{FF2B5EF4-FFF2-40B4-BE49-F238E27FC236}">
                    <a16:creationId xmlns:a16="http://schemas.microsoft.com/office/drawing/2014/main" id="{4F5DA2D1-AC21-4788-8960-D83080DDC3ED}"/>
                  </a:ext>
                </a:extLst>
              </p:cNvPr>
              <p:cNvSpPr>
                <a:spLocks noRot="1" noChangeAspect="1" noMove="1" noResize="1" noEditPoints="1" noAdjustHandles="1" noChangeArrowheads="1" noChangeShapeType="1" noTextEdit="1"/>
              </p:cNvSpPr>
              <p:nvPr/>
            </p:nvSpPr>
            <p:spPr>
              <a:xfrm>
                <a:off x="348270" y="4279462"/>
                <a:ext cx="1506373" cy="66377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B7A84F0-9776-4D89-9FB9-107BB232BF0C}"/>
                  </a:ext>
                </a:extLst>
              </p:cNvPr>
              <p:cNvSpPr/>
              <p:nvPr/>
            </p:nvSpPr>
            <p:spPr>
              <a:xfrm>
                <a:off x="2454720" y="4279462"/>
                <a:ext cx="1547603" cy="663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i="1" smtClean="0">
                              <a:latin typeface="Cambria Math" panose="02040503050406030204" pitchFamily="18" charset="0"/>
                              <a:ea typeface="Cambria Math" panose="02040503050406030204" pitchFamily="18" charset="0"/>
                            </a:rPr>
                            <m:t>𝛾</m:t>
                          </m:r>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𝛽</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1/4</m:t>
                              </m:r>
                            </m:sup>
                          </m:sSubSup>
                        </m:num>
                        <m:den>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1/4</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1/4</m:t>
                              </m:r>
                            </m:sup>
                          </m:sSubSup>
                        </m:den>
                      </m:f>
                    </m:oMath>
                  </m:oMathPara>
                </a14:m>
                <a:endParaRPr lang="zh-CN" altLang="en-US" dirty="0"/>
              </a:p>
            </p:txBody>
          </p:sp>
        </mc:Choice>
        <mc:Fallback xmlns="">
          <p:sp>
            <p:nvSpPr>
              <p:cNvPr id="13" name="矩形 12">
                <a:extLst>
                  <a:ext uri="{FF2B5EF4-FFF2-40B4-BE49-F238E27FC236}">
                    <a16:creationId xmlns:a16="http://schemas.microsoft.com/office/drawing/2014/main" id="{1B7A84F0-9776-4D89-9FB9-107BB232BF0C}"/>
                  </a:ext>
                </a:extLst>
              </p:cNvPr>
              <p:cNvSpPr>
                <a:spLocks noRot="1" noChangeAspect="1" noMove="1" noResize="1" noEditPoints="1" noAdjustHandles="1" noChangeArrowheads="1" noChangeShapeType="1" noTextEdit="1"/>
              </p:cNvSpPr>
              <p:nvPr/>
            </p:nvSpPr>
            <p:spPr>
              <a:xfrm>
                <a:off x="2454720" y="4279462"/>
                <a:ext cx="1547603" cy="663771"/>
              </a:xfrm>
              <a:prstGeom prst="rect">
                <a:avLst/>
              </a:prstGeom>
              <a:blipFill>
                <a:blip r:embed="rId9"/>
                <a:stretch>
                  <a:fillRect/>
                </a:stretch>
              </a:blipFill>
            </p:spPr>
            <p:txBody>
              <a:bodyPr/>
              <a:lstStyle/>
              <a:p>
                <a:r>
                  <a:rPr lang="zh-CN" altLang="en-US">
                    <a:noFill/>
                  </a:rPr>
                  <a:t> </a:t>
                </a:r>
              </a:p>
            </p:txBody>
          </p:sp>
        </mc:Fallback>
      </mc:AlternateContent>
      <p:sp>
        <p:nvSpPr>
          <p:cNvPr id="14" name="文本占位符 4">
            <a:extLst>
              <a:ext uri="{FF2B5EF4-FFF2-40B4-BE49-F238E27FC236}">
                <a16:creationId xmlns:a16="http://schemas.microsoft.com/office/drawing/2014/main" id="{0C6BA5AE-DEC9-4C9D-9FEB-DA573466BC38}"/>
              </a:ext>
            </a:extLst>
          </p:cNvPr>
          <p:cNvSpPr txBox="1">
            <a:spLocks/>
          </p:cNvSpPr>
          <p:nvPr/>
        </p:nvSpPr>
        <p:spPr>
          <a:xfrm>
            <a:off x="5330305" y="1946637"/>
            <a:ext cx="3093395" cy="14921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根据结果</a:t>
            </a:r>
            <a:r>
              <a:rPr lang="en-US" altLang="zh-CN" dirty="0"/>
              <a:t>, </a:t>
            </a:r>
            <a:r>
              <a:rPr lang="zh-CN" altLang="en-US" dirty="0"/>
              <a:t>由于</a:t>
            </a:r>
            <a:r>
              <a:rPr lang="en-US" altLang="zh-CN" dirty="0"/>
              <a:t>beta</a:t>
            </a:r>
            <a:r>
              <a:rPr lang="zh-CN" altLang="en-US" dirty="0"/>
              <a:t>没法具体求得</a:t>
            </a:r>
            <a:r>
              <a:rPr lang="en-US" altLang="zh-CN" dirty="0"/>
              <a:t>, </a:t>
            </a:r>
            <a:r>
              <a:rPr lang="zh-CN" altLang="en-US" dirty="0"/>
              <a:t>因此作者通过两者的比例而得到如下的结果</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098D051-0018-4D9B-AACF-70F16F42A8BE}"/>
                  </a:ext>
                </a:extLst>
              </p:cNvPr>
              <p:cNvSpPr txBox="1"/>
              <p:nvPr/>
            </p:nvSpPr>
            <p:spPr>
              <a:xfrm>
                <a:off x="5997535" y="3488511"/>
                <a:ext cx="775405" cy="506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1/4</m:t>
                              </m:r>
                            </m:sup>
                          </m:sSubSup>
                        </m:den>
                      </m:f>
                    </m:oMath>
                  </m:oMathPara>
                </a14:m>
                <a:endParaRPr lang="zh-CN" altLang="en-US" dirty="0"/>
              </a:p>
            </p:txBody>
          </p:sp>
        </mc:Choice>
        <mc:Fallback xmlns="">
          <p:sp>
            <p:nvSpPr>
              <p:cNvPr id="15" name="文本框 14">
                <a:extLst>
                  <a:ext uri="{FF2B5EF4-FFF2-40B4-BE49-F238E27FC236}">
                    <a16:creationId xmlns:a16="http://schemas.microsoft.com/office/drawing/2014/main" id="{D098D051-0018-4D9B-AACF-70F16F42A8BE}"/>
                  </a:ext>
                </a:extLst>
              </p:cNvPr>
              <p:cNvSpPr txBox="1">
                <a:spLocks noRot="1" noChangeAspect="1" noMove="1" noResize="1" noEditPoints="1" noAdjustHandles="1" noChangeArrowheads="1" noChangeShapeType="1" noTextEdit="1"/>
              </p:cNvSpPr>
              <p:nvPr/>
            </p:nvSpPr>
            <p:spPr>
              <a:xfrm>
                <a:off x="5997535" y="3488511"/>
                <a:ext cx="775405" cy="506101"/>
              </a:xfrm>
              <a:prstGeom prst="rect">
                <a:avLst/>
              </a:prstGeom>
              <a:blipFill>
                <a:blip r:embed="rId10"/>
                <a:stretch>
                  <a:fillRect l="-4724" r="-787" b="-84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96605E-33E1-4FD6-9D36-9EF0A4774D20}"/>
                  </a:ext>
                </a:extLst>
              </p:cNvPr>
              <p:cNvSpPr txBox="1"/>
              <p:nvPr/>
            </p:nvSpPr>
            <p:spPr>
              <a:xfrm>
                <a:off x="7193564" y="3488511"/>
                <a:ext cx="779572" cy="5159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1/4</m:t>
                              </m:r>
                            </m:sup>
                          </m:sSubSup>
                        </m:den>
                      </m:f>
                    </m:oMath>
                  </m:oMathPara>
                </a14:m>
                <a:endParaRPr lang="zh-CN" altLang="en-US" dirty="0"/>
              </a:p>
            </p:txBody>
          </p:sp>
        </mc:Choice>
        <mc:Fallback xmlns="">
          <p:sp>
            <p:nvSpPr>
              <p:cNvPr id="16" name="文本框 15">
                <a:extLst>
                  <a:ext uri="{FF2B5EF4-FFF2-40B4-BE49-F238E27FC236}">
                    <a16:creationId xmlns:a16="http://schemas.microsoft.com/office/drawing/2014/main" id="{0C96605E-33E1-4FD6-9D36-9EF0A4774D20}"/>
                  </a:ext>
                </a:extLst>
              </p:cNvPr>
              <p:cNvSpPr txBox="1">
                <a:spLocks noRot="1" noChangeAspect="1" noMove="1" noResize="1" noEditPoints="1" noAdjustHandles="1" noChangeArrowheads="1" noChangeShapeType="1" noTextEdit="1"/>
              </p:cNvSpPr>
              <p:nvPr/>
            </p:nvSpPr>
            <p:spPr>
              <a:xfrm>
                <a:off x="7193564" y="3488511"/>
                <a:ext cx="779572" cy="515910"/>
              </a:xfrm>
              <a:prstGeom prst="rect">
                <a:avLst/>
              </a:prstGeom>
              <a:blipFill>
                <a:blip r:embed="rId11"/>
                <a:stretch>
                  <a:fillRect l="-3906" r="-781"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025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par>
                                <p:cTn id="23" presetID="22" presetClass="entr" presetSubtype="8"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P spid="4" grpId="0"/>
      <p:bldP spid="10" grpId="0"/>
      <p:bldP spid="11" grpId="0" animBg="1"/>
      <p:bldP spid="12" grpId="0"/>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en-US" altLang="zh-CN" dirty="0"/>
              <a:t>LDAM</a:t>
            </a:r>
            <a:endParaRPr lang="zh-CN" altLang="en-US" dirty="0"/>
          </a:p>
        </p:txBody>
      </p:sp>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647569"/>
          </a:xfrm>
        </p:spPr>
        <p:txBody>
          <a:bodyPr/>
          <a:lstStyle/>
          <a:p>
            <a:r>
              <a:rPr lang="zh-CN" altLang="en-US" dirty="0"/>
              <a:t>由上述结果</a:t>
            </a:r>
            <a:r>
              <a:rPr lang="en-US" altLang="zh-CN" dirty="0"/>
              <a:t>, </a:t>
            </a:r>
            <a:r>
              <a:rPr lang="zh-CN" altLang="en-US" dirty="0"/>
              <a:t>作者直接将结果扩展到通用情况</a:t>
            </a:r>
            <a:r>
              <a:rPr lang="en-US" altLang="zh-CN" dirty="0"/>
              <a:t>, </a:t>
            </a:r>
            <a:r>
              <a:rPr lang="zh-CN" altLang="en-US" dirty="0"/>
              <a:t>因此可得</a:t>
            </a:r>
            <a:r>
              <a:rPr lang="en-US" altLang="zh-CN" dirty="0"/>
              <a:t>, </a:t>
            </a:r>
            <a:r>
              <a:rPr lang="zh-CN" altLang="en-US" dirty="0"/>
              <a:t>每个类别边界</a:t>
            </a:r>
            <a:r>
              <a:rPr lang="en-US" altLang="zh-CN" dirty="0"/>
              <a:t>margin</a:t>
            </a:r>
            <a:r>
              <a:rPr lang="zh-CN" altLang="en-US" dirty="0"/>
              <a:t>为</a:t>
            </a:r>
            <a:r>
              <a:rPr lang="en-US" altLang="zh-CN" dirty="0"/>
              <a:t>: </a:t>
            </a:r>
            <a:endParaRPr lang="zh-CN" altLang="en-US" dirty="0"/>
          </a:p>
        </p:txBody>
      </p:sp>
      <p:sp>
        <p:nvSpPr>
          <p:cNvPr id="14" name="文本占位符 4">
            <a:extLst>
              <a:ext uri="{FF2B5EF4-FFF2-40B4-BE49-F238E27FC236}">
                <a16:creationId xmlns:a16="http://schemas.microsoft.com/office/drawing/2014/main" id="{0C6BA5AE-DEC9-4C9D-9FEB-DA573466BC38}"/>
              </a:ext>
            </a:extLst>
          </p:cNvPr>
          <p:cNvSpPr txBox="1">
            <a:spLocks/>
          </p:cNvSpPr>
          <p:nvPr/>
        </p:nvSpPr>
        <p:spPr>
          <a:xfrm>
            <a:off x="720000" y="2174862"/>
            <a:ext cx="7703700" cy="6475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尤此将该</a:t>
            </a:r>
            <a:r>
              <a:rPr lang="en-US" altLang="zh-CN" dirty="0"/>
              <a:t>margin</a:t>
            </a:r>
            <a:r>
              <a:rPr lang="zh-CN" altLang="en-US" dirty="0"/>
              <a:t>引入到</a:t>
            </a:r>
            <a:r>
              <a:rPr lang="en-US" altLang="zh-CN" dirty="0"/>
              <a:t>hinge loss</a:t>
            </a:r>
            <a:r>
              <a:rPr lang="zh-CN" altLang="en-US" dirty="0"/>
              <a:t>中</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098D051-0018-4D9B-AACF-70F16F42A8BE}"/>
                  </a:ext>
                </a:extLst>
              </p:cNvPr>
              <p:cNvSpPr txBox="1"/>
              <p:nvPr/>
            </p:nvSpPr>
            <p:spPr>
              <a:xfrm>
                <a:off x="4198895" y="1653936"/>
                <a:ext cx="745909" cy="535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𝛾</m:t>
                          </m:r>
                        </m:e>
                        <m:sub>
                          <m:r>
                            <m:rPr>
                              <m:sty m:val="p"/>
                            </m:rPr>
                            <a:rPr lang="en-US" altLang="zh-CN" i="1">
                              <a:latin typeface="Cambria Math" panose="02040503050406030204" pitchFamily="18" charset="0"/>
                            </a:rPr>
                            <m:t>j</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1/4</m:t>
                              </m:r>
                            </m:sup>
                          </m:sSubSup>
                        </m:den>
                      </m:f>
                    </m:oMath>
                  </m:oMathPara>
                </a14:m>
                <a:endParaRPr lang="zh-CN" altLang="en-US" dirty="0"/>
              </a:p>
            </p:txBody>
          </p:sp>
        </mc:Choice>
        <mc:Fallback xmlns="">
          <p:sp>
            <p:nvSpPr>
              <p:cNvPr id="15" name="文本框 14">
                <a:extLst>
                  <a:ext uri="{FF2B5EF4-FFF2-40B4-BE49-F238E27FC236}">
                    <a16:creationId xmlns:a16="http://schemas.microsoft.com/office/drawing/2014/main" id="{D098D051-0018-4D9B-AACF-70F16F42A8BE}"/>
                  </a:ext>
                </a:extLst>
              </p:cNvPr>
              <p:cNvSpPr txBox="1">
                <a:spLocks noRot="1" noChangeAspect="1" noMove="1" noResize="1" noEditPoints="1" noAdjustHandles="1" noChangeArrowheads="1" noChangeShapeType="1" noTextEdit="1"/>
              </p:cNvSpPr>
              <p:nvPr/>
            </p:nvSpPr>
            <p:spPr>
              <a:xfrm>
                <a:off x="4198895" y="1653936"/>
                <a:ext cx="745909" cy="535659"/>
              </a:xfrm>
              <a:prstGeom prst="rect">
                <a:avLst/>
              </a:prstGeom>
              <a:blipFill>
                <a:blip r:embed="rId3"/>
                <a:stretch>
                  <a:fillRect l="-4918" r="-820" b="-11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9E32EA1-1D3B-4EB4-ADFB-5709D3F339B0}"/>
                  </a:ext>
                </a:extLst>
              </p:cNvPr>
              <p:cNvSpPr txBox="1"/>
              <p:nvPr/>
            </p:nvSpPr>
            <p:spPr>
              <a:xfrm>
                <a:off x="1303669" y="2686076"/>
                <a:ext cx="6536661" cy="5356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𝐿𝐷𝐴𝑀</m:t>
                          </m:r>
                          <m:r>
                            <a:rPr lang="en-US" altLang="zh-CN" i="1">
                              <a:latin typeface="Cambria Math" panose="02040503050406030204" pitchFamily="18" charset="0"/>
                            </a:rPr>
                            <m:t>−</m:t>
                          </m:r>
                          <m:r>
                            <a:rPr lang="en-US" altLang="zh-CN" b="0" i="1" smtClean="0">
                              <a:latin typeface="Cambria Math" panose="02040503050406030204" pitchFamily="18" charset="0"/>
                            </a:rPr>
                            <m:t>𝐻𝐺</m:t>
                          </m:r>
                        </m:sub>
                      </m:sSub>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lim>
                                  </m:limLow>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𝑦</m:t>
                                      </m:r>
                                    </m:sub>
                                  </m:sSub>
                                </m:e>
                              </m:func>
                              <m:r>
                                <a:rPr lang="en-US" altLang="zh-CN" b="0" i="1" smtClean="0">
                                  <a:latin typeface="Cambria Math" panose="02040503050406030204" pitchFamily="18" charset="0"/>
                                </a:rPr>
                                <m:t>, 0</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𝑦</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𝐶</m:t>
                          </m:r>
                        </m:num>
                        <m:den>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1/4</m:t>
                              </m:r>
                            </m:sup>
                          </m:sSubSup>
                        </m:den>
                      </m:f>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𝑓𝑜𝑟</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09E32EA1-1D3B-4EB4-ADFB-5709D3F339B0}"/>
                  </a:ext>
                </a:extLst>
              </p:cNvPr>
              <p:cNvSpPr txBox="1">
                <a:spLocks noRot="1" noChangeAspect="1" noMove="1" noResize="1" noEditPoints="1" noAdjustHandles="1" noChangeArrowheads="1" noChangeShapeType="1" noTextEdit="1"/>
              </p:cNvSpPr>
              <p:nvPr/>
            </p:nvSpPr>
            <p:spPr>
              <a:xfrm>
                <a:off x="1303669" y="2686076"/>
                <a:ext cx="6536661" cy="535659"/>
              </a:xfrm>
              <a:prstGeom prst="rect">
                <a:avLst/>
              </a:prstGeom>
              <a:blipFill>
                <a:blip r:embed="rId4"/>
                <a:stretch>
                  <a:fillRect l="-93" t="-1149" r="-466" b="-11494"/>
                </a:stretch>
              </a:blipFill>
            </p:spPr>
            <p:txBody>
              <a:bodyPr/>
              <a:lstStyle/>
              <a:p>
                <a:r>
                  <a:rPr lang="zh-CN" altLang="en-US">
                    <a:noFill/>
                  </a:rPr>
                  <a:t> </a:t>
                </a:r>
              </a:p>
            </p:txBody>
          </p:sp>
        </mc:Fallback>
      </mc:AlternateContent>
      <p:sp>
        <p:nvSpPr>
          <p:cNvPr id="18" name="文本占位符 4">
            <a:extLst>
              <a:ext uri="{FF2B5EF4-FFF2-40B4-BE49-F238E27FC236}">
                <a16:creationId xmlns:a16="http://schemas.microsoft.com/office/drawing/2014/main" id="{F0F64BA5-0A5D-4E2F-A815-8EE5F7111744}"/>
              </a:ext>
            </a:extLst>
          </p:cNvPr>
          <p:cNvSpPr txBox="1">
            <a:spLocks/>
          </p:cNvSpPr>
          <p:nvPr/>
        </p:nvSpPr>
        <p:spPr>
          <a:xfrm>
            <a:off x="719999" y="3221735"/>
            <a:ext cx="7703700" cy="6475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作者指出没有平滑的</a:t>
            </a:r>
            <a:r>
              <a:rPr lang="en-US" altLang="zh-CN" dirty="0"/>
              <a:t>hinge loss(</a:t>
            </a:r>
            <a:r>
              <a:rPr lang="zh-CN" altLang="en-US" dirty="0"/>
              <a:t>上述公式</a:t>
            </a:r>
            <a:r>
              <a:rPr lang="en-US" altLang="zh-CN" dirty="0"/>
              <a:t>)</a:t>
            </a:r>
            <a:r>
              <a:rPr lang="zh-CN" altLang="en-US" dirty="0"/>
              <a:t>可能会对训练带来困难</a:t>
            </a:r>
            <a:r>
              <a:rPr lang="en-US" altLang="zh-CN" dirty="0"/>
              <a:t>, </a:t>
            </a:r>
            <a:r>
              <a:rPr lang="zh-CN" altLang="en-US" dirty="0"/>
              <a:t>因此采用</a:t>
            </a:r>
            <a:r>
              <a:rPr lang="en-US" altLang="zh-CN" dirty="0"/>
              <a:t>CE</a:t>
            </a:r>
            <a:r>
              <a:rPr lang="zh-CN" altLang="en-US" dirty="0"/>
              <a:t>来作为</a:t>
            </a:r>
            <a:r>
              <a:rPr lang="en-US" altLang="zh-CN" dirty="0"/>
              <a:t>hinge loss</a:t>
            </a:r>
            <a:r>
              <a:rPr lang="zh-CN" altLang="en-US" dirty="0"/>
              <a:t>的平滑替换</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D92C68-54E5-49FD-AB9B-3FD96A1552D9}"/>
                  </a:ext>
                </a:extLst>
              </p:cNvPr>
              <p:cNvSpPr txBox="1"/>
              <p:nvPr/>
            </p:nvSpPr>
            <p:spPr>
              <a:xfrm>
                <a:off x="1303669" y="3894175"/>
                <a:ext cx="6293518" cy="5733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𝐿𝐷𝐴𝑀</m:t>
                          </m:r>
                        </m:sub>
                      </m:sSub>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𝑦</m:t>
                                      </m:r>
                                    </m:sub>
                                  </m:sSub>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𝑦</m:t>
                                      </m:r>
                                    </m:sub>
                                  </m:sSub>
                                </m:sup>
                              </m:sSup>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sup>
                                  </m:sSup>
                                </m:e>
                              </m:nary>
                            </m:den>
                          </m:f>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𝑦</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𝐶</m:t>
                          </m:r>
                        </m:num>
                        <m:den>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1/4</m:t>
                              </m:r>
                            </m:sup>
                          </m:sSubSup>
                        </m:den>
                      </m:f>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𝑓𝑜𝑟</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 name="文本框 18">
                <a:extLst>
                  <a:ext uri="{FF2B5EF4-FFF2-40B4-BE49-F238E27FC236}">
                    <a16:creationId xmlns:a16="http://schemas.microsoft.com/office/drawing/2014/main" id="{E3D92C68-54E5-49FD-AB9B-3FD96A1552D9}"/>
                  </a:ext>
                </a:extLst>
              </p:cNvPr>
              <p:cNvSpPr txBox="1">
                <a:spLocks noRot="1" noChangeAspect="1" noMove="1" noResize="1" noEditPoints="1" noAdjustHandles="1" noChangeArrowheads="1" noChangeShapeType="1" noTextEdit="1"/>
              </p:cNvSpPr>
              <p:nvPr/>
            </p:nvSpPr>
            <p:spPr>
              <a:xfrm>
                <a:off x="1303669" y="3894175"/>
                <a:ext cx="6293518" cy="573362"/>
              </a:xfrm>
              <a:prstGeom prst="rect">
                <a:avLst/>
              </a:prstGeom>
              <a:blipFill>
                <a:blip r:embed="rId5"/>
                <a:stretch>
                  <a:fillRect/>
                </a:stretch>
              </a:blipFill>
            </p:spPr>
            <p:txBody>
              <a:bodyPr/>
              <a:lstStyle/>
              <a:p>
                <a:r>
                  <a:rPr lang="zh-CN" altLang="en-US">
                    <a:noFill/>
                  </a:rPr>
                  <a:t> </a:t>
                </a:r>
              </a:p>
            </p:txBody>
          </p:sp>
        </mc:Fallback>
      </mc:AlternateContent>
      <p:sp>
        <p:nvSpPr>
          <p:cNvPr id="20" name="文本占位符 4">
            <a:extLst>
              <a:ext uri="{FF2B5EF4-FFF2-40B4-BE49-F238E27FC236}">
                <a16:creationId xmlns:a16="http://schemas.microsoft.com/office/drawing/2014/main" id="{686C4529-5122-4A51-AF4E-E6E940255E61}"/>
              </a:ext>
            </a:extLst>
          </p:cNvPr>
          <p:cNvSpPr txBox="1">
            <a:spLocks/>
          </p:cNvSpPr>
          <p:nvPr/>
        </p:nvSpPr>
        <p:spPr>
          <a:xfrm>
            <a:off x="1060558" y="4539390"/>
            <a:ext cx="3138337" cy="323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sz="1400" dirty="0"/>
              <a:t>可用</a:t>
            </a:r>
            <a:r>
              <a:rPr lang="en-US" altLang="zh-CN" sz="1400" dirty="0"/>
              <a:t>Margin </a:t>
            </a:r>
            <a:r>
              <a:rPr lang="en-US" altLang="zh-CN" sz="1400" dirty="0" err="1"/>
              <a:t>Softmax</a:t>
            </a:r>
            <a:r>
              <a:rPr lang="zh-CN" altLang="en-US" sz="1400" dirty="0"/>
              <a:t>来解释上述公式</a:t>
            </a:r>
          </a:p>
        </p:txBody>
      </p:sp>
    </p:spTree>
    <p:extLst>
      <p:ext uri="{BB962C8B-B14F-4D97-AF65-F5344CB8AC3E}">
        <p14:creationId xmlns:p14="http://schemas.microsoft.com/office/powerpoint/2010/main" val="2051466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4" fill="hold" grpId="0" nodeType="withEffect">
                                  <p:stCondLst>
                                    <p:cond delay="50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4C177C-6EF8-4A2C-9F87-7DED624C0C8F}"/>
              </a:ext>
            </a:extLst>
          </p:cNvPr>
          <p:cNvSpPr>
            <a:spLocks noGrp="1"/>
          </p:cNvSpPr>
          <p:nvPr>
            <p:ph type="ctrTitle"/>
          </p:nvPr>
        </p:nvSpPr>
        <p:spPr/>
        <p:txBody>
          <a:bodyPr/>
          <a:lstStyle/>
          <a:p>
            <a:r>
              <a:rPr lang="zh-CN" altLang="en-US" dirty="0"/>
              <a:t>延迟重平衡优化策略</a:t>
            </a:r>
          </a:p>
        </p:txBody>
      </p:sp>
      <p:pic>
        <p:nvPicPr>
          <p:cNvPr id="4" name="图片 3">
            <a:extLst>
              <a:ext uri="{FF2B5EF4-FFF2-40B4-BE49-F238E27FC236}">
                <a16:creationId xmlns:a16="http://schemas.microsoft.com/office/drawing/2014/main" id="{F1FB59E1-A573-48B0-8797-7DB386C14EFF}"/>
              </a:ext>
            </a:extLst>
          </p:cNvPr>
          <p:cNvPicPr>
            <a:picLocks noChangeAspect="1"/>
          </p:cNvPicPr>
          <p:nvPr/>
        </p:nvPicPr>
        <p:blipFill>
          <a:blip r:embed="rId3"/>
          <a:stretch>
            <a:fillRect/>
          </a:stretch>
        </p:blipFill>
        <p:spPr>
          <a:xfrm>
            <a:off x="904673" y="1130814"/>
            <a:ext cx="4596624" cy="3506847"/>
          </a:xfrm>
          <a:prstGeom prst="rect">
            <a:avLst/>
          </a:prstGeom>
        </p:spPr>
      </p:pic>
      <p:cxnSp>
        <p:nvCxnSpPr>
          <p:cNvPr id="6" name="直接箭头连接符 5">
            <a:extLst>
              <a:ext uri="{FF2B5EF4-FFF2-40B4-BE49-F238E27FC236}">
                <a16:creationId xmlns:a16="http://schemas.microsoft.com/office/drawing/2014/main" id="{47CEFDCE-D44A-45F8-A1CC-9F1B908AB1D3}"/>
              </a:ext>
            </a:extLst>
          </p:cNvPr>
          <p:cNvCxnSpPr/>
          <p:nvPr/>
        </p:nvCxnSpPr>
        <p:spPr>
          <a:xfrm flipV="1">
            <a:off x="680936" y="859429"/>
            <a:ext cx="0" cy="3877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318230BA-66AF-44E9-9112-6A170B8B2602}"/>
              </a:ext>
            </a:extLst>
          </p:cNvPr>
          <p:cNvCxnSpPr>
            <a:cxnSpLocks/>
          </p:cNvCxnSpPr>
          <p:nvPr/>
        </p:nvCxnSpPr>
        <p:spPr>
          <a:xfrm>
            <a:off x="680936" y="4737370"/>
            <a:ext cx="50440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2AFE272-BD8E-45AE-B916-A0E4A6A34398}"/>
              </a:ext>
            </a:extLst>
          </p:cNvPr>
          <p:cNvSpPr txBox="1"/>
          <p:nvPr/>
        </p:nvSpPr>
        <p:spPr>
          <a:xfrm>
            <a:off x="0" y="2529533"/>
            <a:ext cx="723275" cy="307777"/>
          </a:xfrm>
          <a:prstGeom prst="rect">
            <a:avLst/>
          </a:prstGeom>
          <a:noFill/>
        </p:spPr>
        <p:txBody>
          <a:bodyPr wrap="none" rtlCol="0">
            <a:spAutoFit/>
          </a:bodyPr>
          <a:lstStyle/>
          <a:p>
            <a:r>
              <a:rPr lang="zh-CN" altLang="en-US" dirty="0"/>
              <a:t>错误率</a:t>
            </a:r>
          </a:p>
        </p:txBody>
      </p:sp>
      <p:sp>
        <p:nvSpPr>
          <p:cNvPr id="11" name="文本框 10">
            <a:extLst>
              <a:ext uri="{FF2B5EF4-FFF2-40B4-BE49-F238E27FC236}">
                <a16:creationId xmlns:a16="http://schemas.microsoft.com/office/drawing/2014/main" id="{A2A94483-14FC-414C-9AD7-45A38A9B8193}"/>
              </a:ext>
            </a:extLst>
          </p:cNvPr>
          <p:cNvSpPr txBox="1"/>
          <p:nvPr/>
        </p:nvSpPr>
        <p:spPr>
          <a:xfrm>
            <a:off x="2359201" y="4737370"/>
            <a:ext cx="2098651" cy="307777"/>
          </a:xfrm>
          <a:prstGeom prst="rect">
            <a:avLst/>
          </a:prstGeom>
          <a:noFill/>
        </p:spPr>
        <p:txBody>
          <a:bodyPr wrap="none" rtlCol="0">
            <a:spAutoFit/>
          </a:bodyPr>
          <a:lstStyle/>
          <a:p>
            <a:r>
              <a:rPr lang="zh-CN" altLang="en-US" dirty="0"/>
              <a:t>类别</a:t>
            </a:r>
            <a:r>
              <a:rPr lang="en-US" altLang="zh-CN" dirty="0"/>
              <a:t>(</a:t>
            </a:r>
            <a:r>
              <a:rPr lang="zh-CN" altLang="en-US" dirty="0"/>
              <a:t>按样本数从高到低</a:t>
            </a:r>
            <a:r>
              <a:rPr lang="en-US" altLang="zh-CN" dirty="0"/>
              <a:t>)</a:t>
            </a:r>
            <a:endParaRPr lang="zh-CN" altLang="en-US" dirty="0"/>
          </a:p>
        </p:txBody>
      </p:sp>
      <p:sp>
        <p:nvSpPr>
          <p:cNvPr id="12" name="文本占位符 4">
            <a:extLst>
              <a:ext uri="{FF2B5EF4-FFF2-40B4-BE49-F238E27FC236}">
                <a16:creationId xmlns:a16="http://schemas.microsoft.com/office/drawing/2014/main" id="{CD903553-A586-435D-B9DE-CC806E0F5CC4}"/>
              </a:ext>
            </a:extLst>
          </p:cNvPr>
          <p:cNvSpPr>
            <a:spLocks noGrp="1"/>
          </p:cNvSpPr>
          <p:nvPr>
            <p:ph type="body" idx="1"/>
          </p:nvPr>
        </p:nvSpPr>
        <p:spPr>
          <a:xfrm>
            <a:off x="5682695" y="1503605"/>
            <a:ext cx="2741005" cy="2359632"/>
          </a:xfrm>
        </p:spPr>
        <p:txBody>
          <a:bodyPr/>
          <a:lstStyle/>
          <a:p>
            <a:r>
              <a:rPr lang="zh-CN" altLang="en-US" dirty="0"/>
              <a:t>常规学习所得的表征比重平衡策略所得的表征更加</a:t>
            </a:r>
            <a:r>
              <a:rPr lang="en-US" altLang="zh-CN" dirty="0"/>
              <a:t>expressive. </a:t>
            </a:r>
            <a:endParaRPr lang="zh-CN" altLang="en-US" dirty="0"/>
          </a:p>
        </p:txBody>
      </p:sp>
    </p:spTree>
    <p:extLst>
      <p:ext uri="{BB962C8B-B14F-4D97-AF65-F5344CB8AC3E}">
        <p14:creationId xmlns:p14="http://schemas.microsoft.com/office/powerpoint/2010/main" val="2704455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down)">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82172684-3558-4478-9E07-C5A123EA7BFB}"/>
              </a:ext>
            </a:extLst>
          </p:cNvPr>
          <p:cNvSpPr/>
          <p:nvPr/>
        </p:nvSpPr>
        <p:spPr>
          <a:xfrm>
            <a:off x="1070043" y="3482726"/>
            <a:ext cx="7490298" cy="1501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0325B38-3A7A-493F-9362-60CD627823BC}"/>
              </a:ext>
            </a:extLst>
          </p:cNvPr>
          <p:cNvSpPr/>
          <p:nvPr/>
        </p:nvSpPr>
        <p:spPr>
          <a:xfrm>
            <a:off x="1070043" y="1284051"/>
            <a:ext cx="7490298" cy="1848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a:extLst>
              <a:ext uri="{FF2B5EF4-FFF2-40B4-BE49-F238E27FC236}">
                <a16:creationId xmlns:a16="http://schemas.microsoft.com/office/drawing/2014/main" id="{FE8FDCF7-DA2A-421B-BFC2-51355BFB70D3}"/>
              </a:ext>
            </a:extLst>
          </p:cNvPr>
          <p:cNvSpPr>
            <a:spLocks noGrp="1"/>
          </p:cNvSpPr>
          <p:nvPr>
            <p:ph type="ctrTitle"/>
          </p:nvPr>
        </p:nvSpPr>
        <p:spPr/>
        <p:txBody>
          <a:bodyPr/>
          <a:lstStyle/>
          <a:p>
            <a:r>
              <a:rPr lang="zh-CN" altLang="en-US" dirty="0"/>
              <a:t>延迟重平衡优化</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B5EB38F7-4EF1-454C-B4B4-D59FAD8900C6}"/>
                  </a:ext>
                </a:extLst>
              </p:cNvPr>
              <p:cNvGraphicFramePr>
                <a:graphicFrameLocks noGrp="1"/>
              </p:cNvGraphicFramePr>
              <p:nvPr>
                <p:extLst>
                  <p:ext uri="{D42A27DB-BD31-4B8C-83A1-F6EECF244321}">
                    <p14:modId xmlns:p14="http://schemas.microsoft.com/office/powerpoint/2010/main" val="4148911266"/>
                  </p:ext>
                </p:extLst>
              </p:nvPr>
            </p:nvGraphicFramePr>
            <p:xfrm>
              <a:off x="1371600" y="937250"/>
              <a:ext cx="6014936" cy="4046792"/>
            </p:xfrm>
            <a:graphic>
              <a:graphicData uri="http://schemas.openxmlformats.org/drawingml/2006/table">
                <a:tbl>
                  <a:tblPr firstRow="1" bandRow="1">
                    <a:tableStyleId>{7BAC38D5-70AA-497F-B7BD-A4B87F3D4B33}</a:tableStyleId>
                  </a:tblPr>
                  <a:tblGrid>
                    <a:gridCol w="6014936">
                      <a:extLst>
                        <a:ext uri="{9D8B030D-6E8A-4147-A177-3AD203B41FA5}">
                          <a16:colId xmlns:a16="http://schemas.microsoft.com/office/drawing/2014/main" val="131892466"/>
                        </a:ext>
                      </a:extLst>
                    </a:gridCol>
                  </a:tblGrid>
                  <a:tr h="296286">
                    <a:tc>
                      <a:txBody>
                        <a:bodyPr/>
                        <a:lstStyle/>
                        <a:p>
                          <a:r>
                            <a:rPr lang="zh-CN" altLang="en-US" dirty="0"/>
                            <a:t>给定</a:t>
                          </a:r>
                          <a:r>
                            <a:rPr lang="en-US" altLang="zh-CN" dirty="0"/>
                            <a:t>: </a:t>
                          </a:r>
                          <a:r>
                            <a:rPr lang="zh-CN" altLang="en-US" dirty="0"/>
                            <a:t>数据集</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sSubSup>
                            </m:oMath>
                          </a14:m>
                          <a:r>
                            <a:rPr lang="en-US" altLang="zh-CN" dirty="0"/>
                            <a:t>. </a:t>
                          </a:r>
                          <a:r>
                            <a:rPr lang="zh-CN" altLang="en-US" dirty="0"/>
                            <a:t>模型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65424062"/>
                      </a:ext>
                    </a:extLst>
                  </a:tr>
                  <a:tr h="295547">
                    <a:tc>
                      <a:txBody>
                        <a:bodyPr/>
                        <a:lstStyle/>
                        <a:p>
                          <a:r>
                            <a:rPr lang="en-US" altLang="zh-CN" dirty="0"/>
                            <a:t>1: </a:t>
                          </a:r>
                          <a:r>
                            <a:rPr lang="zh-CN" altLang="en-US" dirty="0"/>
                            <a:t>初始化模型参数</a:t>
                          </a:r>
                          <a14:m>
                            <m:oMath xmlns:m="http://schemas.openxmlformats.org/officeDocument/2006/math">
                              <m:r>
                                <a:rPr lang="zh-CN" altLang="en-US" b="0" i="1" smtClean="0">
                                  <a:latin typeface="Cambria Math" panose="02040503050406030204" pitchFamily="18" charset="0"/>
                                </a:rPr>
                                <m:t>𝜃</m:t>
                              </m:r>
                            </m:oMath>
                          </a14:m>
                          <a:endParaRPr lang="en-US" altLang="zh-CN"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04291164"/>
                      </a:ext>
                    </a:extLst>
                  </a:tr>
                  <a:tr h="295547">
                    <a:tc>
                      <a:txBody>
                        <a:bodyPr/>
                        <a:lstStyle/>
                        <a:p>
                          <a:r>
                            <a:rPr lang="en-US" altLang="zh-CN" dirty="0"/>
                            <a:t>2: </a:t>
                          </a:r>
                          <a14:m>
                            <m:oMath xmlns:m="http://schemas.openxmlformats.org/officeDocument/2006/math">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=1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oMath>
                          </a14:m>
                          <a:r>
                            <a:rPr lang="zh-CN" altLang="en-US" dirty="0"/>
                            <a:t>  </a:t>
                          </a:r>
                          <a:r>
                            <a:rPr lang="en-US" altLang="zh-CN" dirty="0"/>
                            <a:t>do</a:t>
                          </a:r>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17103062"/>
                      </a:ext>
                    </a:extLst>
                  </a:tr>
                  <a:tr h="295547">
                    <a:tc>
                      <a:txBody>
                        <a:bodyPr/>
                        <a:lstStyle/>
                        <a:p>
                          <a:r>
                            <a:rPr lang="en-US" altLang="zh-CN" dirty="0"/>
                            <a:t>3: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采样小批次数据</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60373037"/>
                      </a:ext>
                    </a:extLst>
                  </a:tr>
                  <a:tr h="381871">
                    <a:tc>
                      <a:txBody>
                        <a:bodyPr/>
                        <a:lstStyle/>
                        <a:p>
                          <a:r>
                            <a:rPr lang="en-US" altLang="zh-CN" dirty="0"/>
                            <a:t>4: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𝑚</m:t>
                                  </m:r>
                                </m:den>
                              </m:f>
                              <m:nary>
                                <m:naryPr>
                                  <m:chr m:val="∑"/>
                                  <m:limLoc m:val="subSup"/>
                                  <m:supHide m:val="on"/>
                                  <m:ctrlPr>
                                    <a:rPr lang="en-US" altLang="zh-CN" b="0" i="1" smtClean="0">
                                      <a:latin typeface="Cambria Math" panose="02040503050406030204" pitchFamily="18" charset="0"/>
                                      <a:ea typeface="Cambria Math" panose="02040503050406030204" pitchFamily="18" charset="0"/>
                                    </a:rPr>
                                  </m:ctrlPr>
                                </m:naryPr>
                                <m: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𝐿</m:t>
                                      </m:r>
                                    </m:e>
                                    <m:sub>
                                      <m:r>
                                        <a:rPr lang="en-US" altLang="zh-CN" b="0" i="1" smtClean="0">
                                          <a:latin typeface="Cambria Math" panose="02040503050406030204" pitchFamily="18" charset="0"/>
                                          <a:ea typeface="Cambria Math" panose="02040503050406030204" pitchFamily="18" charset="0"/>
                                        </a:rPr>
                                        <m:t>𝐿𝐷𝐴𝑀</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e>
                              </m:nary>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66607200"/>
                      </a:ext>
                    </a:extLst>
                  </a:tr>
                  <a:tr h="295547">
                    <a:tc>
                      <a:txBody>
                        <a:bodyPr/>
                        <a:lstStyle/>
                        <a:p>
                          <a:r>
                            <a:rPr lang="en-US" altLang="zh-CN" dirty="0"/>
                            <a:t>5: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𝛼</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zh-CN" altLang="en-US" b="0" i="1" smtClean="0">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12430730"/>
                      </a:ext>
                    </a:extLst>
                  </a:tr>
                  <a:tr h="295547">
                    <a:tc>
                      <a:txBody>
                        <a:bodyPr/>
                        <a:lstStyle/>
                        <a:p>
                          <a:r>
                            <a:rPr lang="en-US" altLang="zh-CN" dirty="0"/>
                            <a:t>6:         (</a:t>
                          </a:r>
                          <a:r>
                            <a:rPr lang="zh-CN" altLang="en-US" dirty="0"/>
                            <a:t>可选</a:t>
                          </a:r>
                          <a:r>
                            <a:rPr lang="en-US" altLang="zh-CN" dirty="0"/>
                            <a:t>) </a:t>
                          </a:r>
                          <a14:m>
                            <m:oMath xmlns:m="http://schemas.openxmlformats.org/officeDocument/2006/math">
                              <m:r>
                                <a:rPr lang="zh-CN" altLang="en-US" i="1" smtClean="0">
                                  <a:latin typeface="Cambria Math" panose="02040503050406030204" pitchFamily="18" charset="0"/>
                                </a:rPr>
                                <m:t>𝛼</m:t>
                              </m:r>
                              <m:r>
                                <a:rPr lang="zh-CN" altLang="en-US" i="1" smtClean="0">
                                  <a:latin typeface="Cambria Math" panose="02040503050406030204" pitchFamily="18" charset="0"/>
                                </a:rPr>
                                <m:t>←</m:t>
                              </m:r>
                              <m:r>
                                <a:rPr lang="zh-CN" altLang="en-US" i="1" smtClean="0">
                                  <a:latin typeface="Cambria Math" panose="02040503050406030204" pitchFamily="18" charset="0"/>
                                </a:rPr>
                                <m:t>𝛼</m:t>
                              </m:r>
                              <m:r>
                                <a:rPr lang="en-US" altLang="zh-CN" b="0" i="1" smtClean="0">
                                  <a:latin typeface="Cambria Math" panose="02040503050406030204" pitchFamily="18" charset="0"/>
                                </a:rPr>
                                <m:t>/</m:t>
                              </m:r>
                              <m:r>
                                <a:rPr lang="zh-CN" altLang="en-US" b="0" i="1" smtClean="0">
                                  <a:latin typeface="Cambria Math" panose="02040503050406030204" pitchFamily="18" charset="0"/>
                                </a:rPr>
                                <m:t>𝜏</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40403357"/>
                      </a:ext>
                    </a:extLst>
                  </a:tr>
                  <a:tr h="295547">
                    <a:tc>
                      <a:txBody>
                        <a:bodyPr/>
                        <a:lstStyle/>
                        <a:p>
                          <a:r>
                            <a:rPr lang="en-US" altLang="zh-CN" dirty="0"/>
                            <a:t>7:         </a:t>
                          </a:r>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704485733"/>
                      </a:ext>
                    </a:extLst>
                  </a:tr>
                  <a:tr h="295547">
                    <a:tc>
                      <a:txBody>
                        <a:bodyPr/>
                        <a:lstStyle/>
                        <a:p>
                          <a:r>
                            <a:rPr lang="en-US" altLang="zh-CN" dirty="0"/>
                            <a:t>8: </a:t>
                          </a:r>
                          <a14:m>
                            <m:oMath xmlns:m="http://schemas.openxmlformats.org/officeDocument/2006/math">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𝑇</m:t>
                              </m:r>
                            </m:oMath>
                          </a14:m>
                          <a:r>
                            <a:rPr lang="en-US" altLang="zh-CN" dirty="0"/>
                            <a:t> do</a:t>
                          </a:r>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8425955"/>
                      </a:ext>
                    </a:extLst>
                  </a:tr>
                  <a:tr h="295547">
                    <a:tc>
                      <a:txBody>
                        <a:bodyPr/>
                        <a:lstStyle/>
                        <a:p>
                          <a:r>
                            <a:rPr lang="en-US" altLang="zh-CN" dirty="0"/>
                            <a:t>9: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采样小批次数据</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82459411"/>
                      </a:ext>
                    </a:extLst>
                  </a:tr>
                  <a:tr h="437841">
                    <a:tc>
                      <a:txBody>
                        <a:bodyPr/>
                        <a:lstStyle/>
                        <a:p>
                          <a:r>
                            <a:rPr lang="en-US" altLang="zh-CN" dirty="0"/>
                            <a:t>10: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𝑚</m:t>
                                  </m:r>
                                </m:den>
                              </m:f>
                              <m:nary>
                                <m:naryPr>
                                  <m:chr m:val="∑"/>
                                  <m:limLoc m:val="subSup"/>
                                  <m:supHide m:val="on"/>
                                  <m:ctrlPr>
                                    <a:rPr lang="en-US" altLang="zh-CN" b="0" i="1" smtClean="0">
                                      <a:latin typeface="Cambria Math" panose="02040503050406030204" pitchFamily="18" charset="0"/>
                                      <a:ea typeface="Cambria Math" panose="02040503050406030204" pitchFamily="18" charset="0"/>
                                    </a:rPr>
                                  </m:ctrlPr>
                                </m:naryPr>
                                <m: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𝐵</m:t>
                                      </m:r>
                                    </m:e>
                                    <m:sup>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𝑦</m:t>
                                          </m:r>
                                        </m:sub>
                                        <m:sup>
                                          <m:r>
                                            <a:rPr lang="en-US" altLang="zh-CN" b="0" i="1" smtClean="0">
                                              <a:latin typeface="Cambria Math" panose="02040503050406030204" pitchFamily="18" charset="0"/>
                                              <a:ea typeface="Cambria Math" panose="02040503050406030204" pitchFamily="18" charset="0"/>
                                            </a:rPr>
                                            <m:t>−1</m:t>
                                          </m:r>
                                        </m:sup>
                                      </m:sSubSup>
                                    </m:sup>
                                  </m:sSup>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𝐿</m:t>
                                      </m:r>
                                    </m:e>
                                    <m:sub>
                                      <m:r>
                                        <a:rPr lang="en-US" altLang="zh-CN" b="0" i="1" smtClean="0">
                                          <a:latin typeface="Cambria Math" panose="02040503050406030204" pitchFamily="18" charset="0"/>
                                          <a:ea typeface="Cambria Math" panose="02040503050406030204" pitchFamily="18" charset="0"/>
                                        </a:rPr>
                                        <m:t>𝐿𝐷𝐴𝑀</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e>
                              </m:nary>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38069033"/>
                      </a:ext>
                    </a:extLst>
                  </a:tr>
                  <a:tr h="443628">
                    <a:tc>
                      <a:txBody>
                        <a:bodyPr/>
                        <a:lstStyle/>
                        <a:p>
                          <a:r>
                            <a:rPr lang="en-US" altLang="zh-CN" dirty="0"/>
                            <a:t>11: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b="0" i="1" smtClean="0">
                                      <a:latin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𝛼</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nary>
                                    <m:naryPr>
                                      <m:chr m:val="∑"/>
                                      <m:limLoc m:val="subSup"/>
                                      <m:supHide m:val="on"/>
                                      <m:ctrlPr>
                                        <a:rPr lang="en-US" altLang="zh-CN" b="0" i="1" smtClean="0">
                                          <a:latin typeface="Cambria Math" panose="02040503050406030204" pitchFamily="18" charset="0"/>
                                          <a:ea typeface="Cambria Math" panose="02040503050406030204" pitchFamily="18" charset="0"/>
                                        </a:rPr>
                                      </m:ctrlPr>
                                    </m:naryPr>
                                    <m:sub>
                                      <m:r>
                                        <m:rPr>
                                          <m:brk m:alnAt="9"/>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sub>
                                    <m:sup/>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𝑦</m:t>
                                          </m:r>
                                        </m:sub>
                                        <m:sup>
                                          <m:r>
                                            <a:rPr lang="en-US" altLang="zh-CN" b="0" i="1" smtClean="0">
                                              <a:latin typeface="Cambria Math" panose="02040503050406030204" pitchFamily="18" charset="0"/>
                                              <a:ea typeface="Cambria Math" panose="02040503050406030204" pitchFamily="18" charset="0"/>
                                            </a:rPr>
                                            <m:t>−1</m:t>
                                          </m:r>
                                        </m:sup>
                                      </m:sSubSup>
                                    </m:e>
                                  </m:nary>
                                </m:den>
                              </m:f>
                              <m:sSub>
                                <m:sSubPr>
                                  <m:ctrlPr>
                                    <a:rPr lang="en-US" altLang="zh-CN" b="0" i="1" smtClean="0">
                                      <a:latin typeface="Cambria Math" panose="02040503050406030204" pitchFamily="18" charset="0"/>
                                      <a:ea typeface="Cambria Math" panose="02040503050406030204" pitchFamily="18" charset="0"/>
                                    </a:rPr>
                                  </m:ctrlPr>
                                </m:sSubPr>
                                <m:e>
                                  <m:r>
                                    <m:rPr>
                                      <m:sty m:val="p"/>
                                    </m:rPr>
                                    <a:rPr lang="zh-CN" altLang="en-US" b="0" i="1" smtClean="0">
                                      <a:latin typeface="Cambria Math" panose="02040503050406030204" pitchFamily="18" charset="0"/>
                                      <a:ea typeface="Cambria Math" panose="02040503050406030204" pitchFamily="18" charset="0"/>
                                    </a:rPr>
                                    <m:t>∇</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𝑓</m:t>
                                  </m:r>
                                </m:e>
                                <m:sub>
                                  <m:r>
                                    <a:rPr lang="zh-CN" altLang="en-US" b="0" i="1" smtClean="0">
                                      <a:latin typeface="Cambria Math" panose="02040503050406030204" pitchFamily="18" charset="0"/>
                                      <a:ea typeface="Cambria Math" panose="02040503050406030204" pitchFamily="18" charset="0"/>
                                    </a:rPr>
                                    <m:t>𝜃</m:t>
                                  </m:r>
                                </m:sub>
                              </m:sSub>
                              <m:r>
                                <a:rPr lang="en-US" altLang="zh-CN" b="0" i="1" smtClean="0">
                                  <a:latin typeface="Cambria Math" panose="02040503050406030204" pitchFamily="18" charset="0"/>
                                  <a:ea typeface="Cambria Math" panose="02040503050406030204" pitchFamily="18" charset="0"/>
                                </a:rPr>
                                <m:t>)</m:t>
                              </m:r>
                            </m:oMath>
                          </a14:m>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0001488"/>
                      </a:ext>
                    </a:extLst>
                  </a:tr>
                </a:tbl>
              </a:graphicData>
            </a:graphic>
          </p:graphicFrame>
        </mc:Choice>
        <mc:Fallback xmlns="">
          <p:graphicFrame>
            <p:nvGraphicFramePr>
              <p:cNvPr id="4" name="表格 4">
                <a:extLst>
                  <a:ext uri="{FF2B5EF4-FFF2-40B4-BE49-F238E27FC236}">
                    <a16:creationId xmlns:a16="http://schemas.microsoft.com/office/drawing/2014/main" id="{B5EB38F7-4EF1-454C-B4B4-D59FAD8900C6}"/>
                  </a:ext>
                </a:extLst>
              </p:cNvPr>
              <p:cNvGraphicFramePr>
                <a:graphicFrameLocks noGrp="1"/>
              </p:cNvGraphicFramePr>
              <p:nvPr>
                <p:extLst>
                  <p:ext uri="{D42A27DB-BD31-4B8C-83A1-F6EECF244321}">
                    <p14:modId xmlns:p14="http://schemas.microsoft.com/office/powerpoint/2010/main" val="4148911266"/>
                  </p:ext>
                </p:extLst>
              </p:nvPr>
            </p:nvGraphicFramePr>
            <p:xfrm>
              <a:off x="1371600" y="937250"/>
              <a:ext cx="6014936" cy="4046856"/>
            </p:xfrm>
            <a:graphic>
              <a:graphicData uri="http://schemas.openxmlformats.org/drawingml/2006/table">
                <a:tbl>
                  <a:tblPr firstRow="1" bandRow="1">
                    <a:tableStyleId>{7BAC38D5-70AA-497F-B7BD-A4B87F3D4B33}</a:tableStyleId>
                  </a:tblPr>
                  <a:tblGrid>
                    <a:gridCol w="6014936">
                      <a:extLst>
                        <a:ext uri="{9D8B030D-6E8A-4147-A177-3AD203B41FA5}">
                          <a16:colId xmlns:a16="http://schemas.microsoft.com/office/drawing/2014/main" val="131892466"/>
                        </a:ext>
                      </a:extLst>
                    </a:gridCol>
                  </a:tblGrid>
                  <a:tr h="305562">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2000" r="-101" b="-1338000"/>
                          </a:stretch>
                        </a:blipFill>
                      </a:tcPr>
                    </a:tc>
                    <a:extLst>
                      <a:ext uri="{0D108BD9-81ED-4DB2-BD59-A6C34878D82A}">
                        <a16:rowId xmlns:a16="http://schemas.microsoft.com/office/drawing/2014/main" val="965424062"/>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102000" r="-101" b="-1238000"/>
                          </a:stretch>
                        </a:blipFill>
                      </a:tcPr>
                    </a:tc>
                    <a:extLst>
                      <a:ext uri="{0D108BD9-81ED-4DB2-BD59-A6C34878D82A}">
                        <a16:rowId xmlns:a16="http://schemas.microsoft.com/office/drawing/2014/main" val="3404291164"/>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202000" r="-101" b="-1138000"/>
                          </a:stretch>
                        </a:blipFill>
                      </a:tcPr>
                    </a:tc>
                    <a:extLst>
                      <a:ext uri="{0D108BD9-81ED-4DB2-BD59-A6C34878D82A}">
                        <a16:rowId xmlns:a16="http://schemas.microsoft.com/office/drawing/2014/main" val="3917103062"/>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302000" r="-101" b="-1038000"/>
                          </a:stretch>
                        </a:blipFill>
                      </a:tcPr>
                    </a:tc>
                    <a:extLst>
                      <a:ext uri="{0D108BD9-81ED-4DB2-BD59-A6C34878D82A}">
                        <a16:rowId xmlns:a16="http://schemas.microsoft.com/office/drawing/2014/main" val="1960373037"/>
                      </a:ext>
                    </a:extLst>
                  </a:tr>
                  <a:tr h="393827">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309231" r="-101" b="-698462"/>
                          </a:stretch>
                        </a:blipFill>
                      </a:tcPr>
                    </a:tc>
                    <a:extLst>
                      <a:ext uri="{0D108BD9-81ED-4DB2-BD59-A6C34878D82A}">
                        <a16:rowId xmlns:a16="http://schemas.microsoft.com/office/drawing/2014/main" val="1566607200"/>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532000" r="-101" b="-808000"/>
                          </a:stretch>
                        </a:blipFill>
                      </a:tcPr>
                    </a:tc>
                    <a:extLst>
                      <a:ext uri="{0D108BD9-81ED-4DB2-BD59-A6C34878D82A}">
                        <a16:rowId xmlns:a16="http://schemas.microsoft.com/office/drawing/2014/main" val="712430730"/>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632000" r="-101" b="-708000"/>
                          </a:stretch>
                        </a:blipFill>
                      </a:tcPr>
                    </a:tc>
                    <a:extLst>
                      <a:ext uri="{0D108BD9-81ED-4DB2-BD59-A6C34878D82A}">
                        <a16:rowId xmlns:a16="http://schemas.microsoft.com/office/drawing/2014/main" val="140403357"/>
                      </a:ext>
                    </a:extLst>
                  </a:tr>
                  <a:tr h="304800">
                    <a:tc>
                      <a:txBody>
                        <a:bodyPr/>
                        <a:lstStyle/>
                        <a:p>
                          <a:r>
                            <a:rPr lang="en-US" altLang="zh-CN" dirty="0"/>
                            <a:t>7:         </a:t>
                          </a:r>
                          <a:endParaRPr lang="zh-CN" alt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704485733"/>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815686" r="-101" b="-496078"/>
                          </a:stretch>
                        </a:blipFill>
                      </a:tcPr>
                    </a:tc>
                    <a:extLst>
                      <a:ext uri="{0D108BD9-81ED-4DB2-BD59-A6C34878D82A}">
                        <a16:rowId xmlns:a16="http://schemas.microsoft.com/office/drawing/2014/main" val="188425955"/>
                      </a:ext>
                    </a:extLst>
                  </a:tr>
                  <a:tr h="304800">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934000" r="-101" b="-406000"/>
                          </a:stretch>
                        </a:blipFill>
                      </a:tcPr>
                    </a:tc>
                    <a:extLst>
                      <a:ext uri="{0D108BD9-81ED-4DB2-BD59-A6C34878D82A}">
                        <a16:rowId xmlns:a16="http://schemas.microsoft.com/office/drawing/2014/main" val="1682459411"/>
                      </a:ext>
                    </a:extLst>
                  </a:tr>
                  <a:tr h="451549">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t="-698649" r="-101" b="-174324"/>
                          </a:stretch>
                        </a:blipFill>
                      </a:tcPr>
                    </a:tc>
                    <a:extLst>
                      <a:ext uri="{0D108BD9-81ED-4DB2-BD59-A6C34878D82A}">
                        <a16:rowId xmlns:a16="http://schemas.microsoft.com/office/drawing/2014/main" val="2338069033"/>
                      </a:ext>
                    </a:extLst>
                  </a:tr>
                  <a:tr h="457518">
                    <a:tc>
                      <a:txBody>
                        <a:bodyPr/>
                        <a:lstStyle/>
                        <a:p>
                          <a:endParaRPr lang="zh-CN"/>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788000" r="-101" b="-72000"/>
                          </a:stretch>
                        </a:blipFill>
                      </a:tcPr>
                    </a:tc>
                    <a:extLst>
                      <a:ext uri="{0D108BD9-81ED-4DB2-BD59-A6C34878D82A}">
                        <a16:rowId xmlns:a16="http://schemas.microsoft.com/office/drawing/2014/main" val="3590001488"/>
                      </a:ext>
                    </a:extLst>
                  </a:tr>
                </a:tbl>
              </a:graphicData>
            </a:graphic>
          </p:graphicFrame>
        </mc:Fallback>
      </mc:AlternateContent>
      <p:cxnSp>
        <p:nvCxnSpPr>
          <p:cNvPr id="7" name="直接连接符 6">
            <a:extLst>
              <a:ext uri="{FF2B5EF4-FFF2-40B4-BE49-F238E27FC236}">
                <a16:creationId xmlns:a16="http://schemas.microsoft.com/office/drawing/2014/main" id="{2773C016-00E2-44CC-9353-D35691472367}"/>
              </a:ext>
            </a:extLst>
          </p:cNvPr>
          <p:cNvCxnSpPr/>
          <p:nvPr/>
        </p:nvCxnSpPr>
        <p:spPr>
          <a:xfrm>
            <a:off x="1468877" y="937250"/>
            <a:ext cx="49221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43B53F3-E43F-4447-BB91-813AFBFFB559}"/>
              </a:ext>
            </a:extLst>
          </p:cNvPr>
          <p:cNvCxnSpPr/>
          <p:nvPr/>
        </p:nvCxnSpPr>
        <p:spPr>
          <a:xfrm>
            <a:off x="1468877" y="4993986"/>
            <a:ext cx="492219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05CD762-64E9-4EDD-8ECE-D4AA39F39A1E}"/>
              </a:ext>
            </a:extLst>
          </p:cNvPr>
          <p:cNvSpPr txBox="1"/>
          <p:nvPr/>
        </p:nvSpPr>
        <p:spPr>
          <a:xfrm>
            <a:off x="5991885" y="2054252"/>
            <a:ext cx="1939955" cy="307777"/>
          </a:xfrm>
          <a:prstGeom prst="rect">
            <a:avLst/>
          </a:prstGeom>
          <a:noFill/>
        </p:spPr>
        <p:txBody>
          <a:bodyPr wrap="none" rtlCol="0">
            <a:spAutoFit/>
          </a:bodyPr>
          <a:lstStyle/>
          <a:p>
            <a:r>
              <a:rPr lang="zh-CN" altLang="en-US" dirty="0"/>
              <a:t>使用</a:t>
            </a:r>
            <a:r>
              <a:rPr lang="en-US" altLang="zh-CN" dirty="0"/>
              <a:t>LDAM</a:t>
            </a:r>
            <a:r>
              <a:rPr lang="zh-CN" altLang="en-US" dirty="0"/>
              <a:t>的常规学习</a:t>
            </a:r>
          </a:p>
        </p:txBody>
      </p:sp>
      <p:sp>
        <p:nvSpPr>
          <p:cNvPr id="13" name="文本框 12">
            <a:extLst>
              <a:ext uri="{FF2B5EF4-FFF2-40B4-BE49-F238E27FC236}">
                <a16:creationId xmlns:a16="http://schemas.microsoft.com/office/drawing/2014/main" id="{8494419C-81A3-4F67-9B43-BF927BA7068B}"/>
              </a:ext>
            </a:extLst>
          </p:cNvPr>
          <p:cNvSpPr txBox="1"/>
          <p:nvPr/>
        </p:nvSpPr>
        <p:spPr>
          <a:xfrm>
            <a:off x="5902116" y="4052361"/>
            <a:ext cx="2119491" cy="307777"/>
          </a:xfrm>
          <a:prstGeom prst="rect">
            <a:avLst/>
          </a:prstGeom>
          <a:noFill/>
        </p:spPr>
        <p:txBody>
          <a:bodyPr wrap="none" rtlCol="0">
            <a:spAutoFit/>
          </a:bodyPr>
          <a:lstStyle/>
          <a:p>
            <a:r>
              <a:rPr lang="zh-CN" altLang="en-US" dirty="0"/>
              <a:t>使用</a:t>
            </a:r>
            <a:r>
              <a:rPr lang="en-US" altLang="zh-CN" dirty="0"/>
              <a:t>LDAM</a:t>
            </a:r>
            <a:r>
              <a:rPr lang="zh-CN" altLang="en-US" dirty="0"/>
              <a:t>的重平衡学习</a:t>
            </a:r>
          </a:p>
        </p:txBody>
      </p:sp>
      <p:sp>
        <p:nvSpPr>
          <p:cNvPr id="14" name="矩形: 圆角 13">
            <a:extLst>
              <a:ext uri="{FF2B5EF4-FFF2-40B4-BE49-F238E27FC236}">
                <a16:creationId xmlns:a16="http://schemas.microsoft.com/office/drawing/2014/main" id="{D60DDF6B-C329-46B9-83B5-9FBB70BB3B9A}"/>
              </a:ext>
            </a:extLst>
          </p:cNvPr>
          <p:cNvSpPr/>
          <p:nvPr/>
        </p:nvSpPr>
        <p:spPr>
          <a:xfrm>
            <a:off x="2013626" y="2879387"/>
            <a:ext cx="1322961" cy="252845"/>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3245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2" grpId="0"/>
      <p:bldP spid="13"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3"/>
          <p:cNvSpPr txBox="1">
            <a:spLocks noGrp="1"/>
          </p:cNvSpPr>
          <p:nvPr>
            <p:ph type="subTitle" idx="1"/>
          </p:nvPr>
        </p:nvSpPr>
        <p:spPr>
          <a:xfrm>
            <a:off x="5237938" y="2176842"/>
            <a:ext cx="3273764" cy="2311160"/>
          </a:xfrm>
          <a:prstGeom prst="rect">
            <a:avLst/>
          </a:prstGeom>
        </p:spPr>
        <p:txBody>
          <a:bodyPr spcFirstLastPara="1" wrap="square" lIns="91425" tIns="91425" rIns="91425" bIns="91425" anchor="t" anchorCtr="0">
            <a:noAutofit/>
          </a:bodyPr>
          <a:lstStyle/>
          <a:p>
            <a:pPr marL="0" lvl="0" indent="0" algn="l">
              <a:spcAft>
                <a:spcPts val="1600"/>
              </a:spcAft>
            </a:pPr>
            <a:r>
              <a:rPr lang="en-US" altLang="zh-CN" dirty="0"/>
              <a:t>Bilateral-Branch Network with Cumulative Learning for Long-Tailed Visual Recognition</a:t>
            </a:r>
          </a:p>
          <a:p>
            <a:pPr marL="0" lvl="0" indent="0" algn="l">
              <a:spcAft>
                <a:spcPts val="1600"/>
              </a:spcAft>
            </a:pPr>
            <a:r>
              <a:rPr lang="en-US" dirty="0"/>
              <a:t>Conference: </a:t>
            </a:r>
            <a:r>
              <a:rPr lang="en-US" b="1" dirty="0"/>
              <a:t>CVPR2020</a:t>
            </a:r>
          </a:p>
          <a:p>
            <a:pPr marL="0" lvl="0" indent="0" algn="l">
              <a:spcAft>
                <a:spcPts val="1600"/>
              </a:spcAft>
            </a:pPr>
            <a:r>
              <a:rPr lang="en-US" dirty="0"/>
              <a:t>Institutes: </a:t>
            </a:r>
            <a:r>
              <a:rPr lang="zh-CN" altLang="en-US" b="1" dirty="0"/>
              <a:t>旷视</a:t>
            </a:r>
            <a:r>
              <a:rPr lang="zh-CN" altLang="en-US" dirty="0"/>
              <a:t> </a:t>
            </a:r>
            <a:r>
              <a:rPr lang="en-US" altLang="zh-CN" dirty="0"/>
              <a:t>x </a:t>
            </a:r>
            <a:r>
              <a:rPr lang="zh-CN" altLang="en-US" b="1" dirty="0"/>
              <a:t>早稻田大学 </a:t>
            </a:r>
            <a:r>
              <a:rPr lang="en-US" altLang="zh-CN" dirty="0"/>
              <a:t>x </a:t>
            </a:r>
            <a:r>
              <a:rPr lang="zh-CN" altLang="en-US" b="1" dirty="0"/>
              <a:t>南京大学</a:t>
            </a:r>
            <a:endParaRPr lang="en-US" altLang="zh-CN" b="1" dirty="0"/>
          </a:p>
          <a:p>
            <a:pPr marL="0" lvl="0" indent="0" algn="l">
              <a:spcAft>
                <a:spcPts val="1600"/>
              </a:spcAft>
            </a:pPr>
            <a:r>
              <a:rPr lang="zh-CN" altLang="en-US" dirty="0"/>
              <a:t>使用通过累计学习的双支网络来解决长尾视觉分类</a:t>
            </a:r>
            <a:endParaRPr dirty="0"/>
          </a:p>
        </p:txBody>
      </p:sp>
      <p:sp>
        <p:nvSpPr>
          <p:cNvPr id="613" name="Google Shape;613;p33"/>
          <p:cNvSpPr txBox="1">
            <a:spLocks noGrp="1"/>
          </p:cNvSpPr>
          <p:nvPr>
            <p:ph type="ctrTitle"/>
          </p:nvPr>
        </p:nvSpPr>
        <p:spPr>
          <a:xfrm>
            <a:off x="3843923" y="359450"/>
            <a:ext cx="4579983" cy="828084"/>
          </a:xfrm>
          <a:prstGeom prst="rect">
            <a:avLst/>
          </a:prstGeom>
        </p:spPr>
        <p:txBody>
          <a:bodyPr spcFirstLastPara="1" wrap="square" lIns="91425" tIns="91425" rIns="91425" bIns="91425" anchor="t" anchorCtr="0">
            <a:noAutofit/>
          </a:bodyPr>
          <a:lstStyle/>
          <a:p>
            <a:pPr lvl="0"/>
            <a:r>
              <a:rPr lang="en-US" altLang="zh-CN" sz="2400" b="0" dirty="0"/>
              <a:t>Bilateral-Branch Network with Cumulative Learning</a:t>
            </a:r>
            <a:endParaRPr sz="2400" dirty="0"/>
          </a:p>
        </p:txBody>
      </p:sp>
      <p:sp>
        <p:nvSpPr>
          <p:cNvPr id="617" name="Google Shape;617;p33"/>
          <p:cNvSpPr/>
          <p:nvPr/>
        </p:nvSpPr>
        <p:spPr>
          <a:xfrm>
            <a:off x="433531" y="4453371"/>
            <a:ext cx="302468" cy="2309"/>
          </a:xfrm>
          <a:custGeom>
            <a:avLst/>
            <a:gdLst/>
            <a:ahLst/>
            <a:cxnLst/>
            <a:rect l="l" t="t" r="r" b="b"/>
            <a:pathLst>
              <a:path w="7729" h="59" extrusionOk="0">
                <a:moveTo>
                  <a:pt x="1" y="0"/>
                </a:moveTo>
                <a:lnTo>
                  <a:pt x="1" y="58"/>
                </a:lnTo>
                <a:lnTo>
                  <a:pt x="7728" y="58"/>
                </a:lnTo>
                <a:lnTo>
                  <a:pt x="77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308196" y="4742519"/>
            <a:ext cx="3570153" cy="208482"/>
          </a:xfrm>
          <a:custGeom>
            <a:avLst/>
            <a:gdLst/>
            <a:ahLst/>
            <a:cxnLst/>
            <a:rect l="l" t="t" r="r" b="b"/>
            <a:pathLst>
              <a:path w="97719" h="5706" extrusionOk="0">
                <a:moveTo>
                  <a:pt x="48858" y="1"/>
                </a:moveTo>
                <a:cubicBezTo>
                  <a:pt x="21877" y="1"/>
                  <a:pt x="1" y="1276"/>
                  <a:pt x="1" y="2851"/>
                </a:cubicBezTo>
                <a:cubicBezTo>
                  <a:pt x="1" y="4430"/>
                  <a:pt x="21877" y="5705"/>
                  <a:pt x="48858" y="5705"/>
                </a:cubicBezTo>
                <a:cubicBezTo>
                  <a:pt x="75844" y="5705"/>
                  <a:pt x="97719" y="4430"/>
                  <a:pt x="97719" y="2851"/>
                </a:cubicBezTo>
                <a:cubicBezTo>
                  <a:pt x="97719" y="1276"/>
                  <a:pt x="75844" y="1"/>
                  <a:pt x="48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089205" y="4552352"/>
            <a:ext cx="696431" cy="2388"/>
          </a:xfrm>
          <a:custGeom>
            <a:avLst/>
            <a:gdLst/>
            <a:ahLst/>
            <a:cxnLst/>
            <a:rect l="l" t="t" r="r" b="b"/>
            <a:pathLst>
              <a:path w="17205" h="59" extrusionOk="0">
                <a:moveTo>
                  <a:pt x="0" y="0"/>
                </a:moveTo>
                <a:lnTo>
                  <a:pt x="0" y="59"/>
                </a:lnTo>
                <a:lnTo>
                  <a:pt x="17205" y="59"/>
                </a:lnTo>
                <a:lnTo>
                  <a:pt x="172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920801" y="4568139"/>
            <a:ext cx="82090" cy="2388"/>
          </a:xfrm>
          <a:custGeom>
            <a:avLst/>
            <a:gdLst/>
            <a:ahLst/>
            <a:cxnLst/>
            <a:rect l="l" t="t" r="r" b="b"/>
            <a:pathLst>
              <a:path w="2028" h="59" extrusionOk="0">
                <a:moveTo>
                  <a:pt x="1" y="0"/>
                </a:moveTo>
                <a:lnTo>
                  <a:pt x="1" y="58"/>
                </a:lnTo>
                <a:lnTo>
                  <a:pt x="2028" y="58"/>
                </a:lnTo>
                <a:lnTo>
                  <a:pt x="20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795086" y="4639990"/>
            <a:ext cx="181262" cy="2429"/>
          </a:xfrm>
          <a:custGeom>
            <a:avLst/>
            <a:gdLst/>
            <a:ahLst/>
            <a:cxnLst/>
            <a:rect l="l" t="t" r="r" b="b"/>
            <a:pathLst>
              <a:path w="4478" h="60" extrusionOk="0">
                <a:moveTo>
                  <a:pt x="1" y="1"/>
                </a:moveTo>
                <a:lnTo>
                  <a:pt x="1" y="59"/>
                </a:lnTo>
                <a:lnTo>
                  <a:pt x="4477" y="59"/>
                </a:lnTo>
                <a:lnTo>
                  <a:pt x="447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830658" y="4607971"/>
            <a:ext cx="459390" cy="2388"/>
          </a:xfrm>
          <a:custGeom>
            <a:avLst/>
            <a:gdLst/>
            <a:ahLst/>
            <a:cxnLst/>
            <a:rect l="l" t="t" r="r" b="b"/>
            <a:pathLst>
              <a:path w="11349" h="59" extrusionOk="0">
                <a:moveTo>
                  <a:pt x="0" y="1"/>
                </a:moveTo>
                <a:lnTo>
                  <a:pt x="0" y="58"/>
                </a:lnTo>
                <a:lnTo>
                  <a:pt x="11348" y="58"/>
                </a:lnTo>
                <a:lnTo>
                  <a:pt x="1134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516497" y="4607971"/>
            <a:ext cx="230079" cy="2388"/>
          </a:xfrm>
          <a:custGeom>
            <a:avLst/>
            <a:gdLst/>
            <a:ahLst/>
            <a:cxnLst/>
            <a:rect l="l" t="t" r="r" b="b"/>
            <a:pathLst>
              <a:path w="5684" h="59" extrusionOk="0">
                <a:moveTo>
                  <a:pt x="1" y="1"/>
                </a:moveTo>
                <a:lnTo>
                  <a:pt x="1" y="58"/>
                </a:lnTo>
                <a:lnTo>
                  <a:pt x="5684" y="58"/>
                </a:lnTo>
                <a:lnTo>
                  <a:pt x="56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2345030" y="1397266"/>
            <a:ext cx="1930335" cy="2669755"/>
          </a:xfrm>
          <a:custGeom>
            <a:avLst/>
            <a:gdLst/>
            <a:ahLst/>
            <a:cxnLst/>
            <a:rect l="l" t="t" r="r" b="b"/>
            <a:pathLst>
              <a:path w="47688" h="65955" extrusionOk="0">
                <a:moveTo>
                  <a:pt x="46358" y="59"/>
                </a:moveTo>
                <a:cubicBezTo>
                  <a:pt x="47061" y="59"/>
                  <a:pt x="47633" y="631"/>
                  <a:pt x="47633" y="1331"/>
                </a:cubicBezTo>
                <a:lnTo>
                  <a:pt x="47633" y="64624"/>
                </a:lnTo>
                <a:cubicBezTo>
                  <a:pt x="47633" y="65327"/>
                  <a:pt x="47061" y="65896"/>
                  <a:pt x="46358" y="65896"/>
                </a:cubicBezTo>
                <a:lnTo>
                  <a:pt x="1331" y="65896"/>
                </a:lnTo>
                <a:cubicBezTo>
                  <a:pt x="631" y="65896"/>
                  <a:pt x="59" y="65327"/>
                  <a:pt x="59" y="64624"/>
                </a:cubicBezTo>
                <a:lnTo>
                  <a:pt x="59" y="1331"/>
                </a:lnTo>
                <a:cubicBezTo>
                  <a:pt x="59" y="631"/>
                  <a:pt x="631" y="59"/>
                  <a:pt x="1331" y="59"/>
                </a:cubicBezTo>
                <a:close/>
                <a:moveTo>
                  <a:pt x="1331" y="1"/>
                </a:moveTo>
                <a:cubicBezTo>
                  <a:pt x="598" y="1"/>
                  <a:pt x="1" y="599"/>
                  <a:pt x="1" y="1331"/>
                </a:cubicBezTo>
                <a:lnTo>
                  <a:pt x="1" y="64624"/>
                </a:lnTo>
                <a:cubicBezTo>
                  <a:pt x="1" y="65356"/>
                  <a:pt x="598" y="65954"/>
                  <a:pt x="1331" y="65954"/>
                </a:cubicBezTo>
                <a:lnTo>
                  <a:pt x="46358" y="65954"/>
                </a:lnTo>
                <a:cubicBezTo>
                  <a:pt x="47093" y="65954"/>
                  <a:pt x="47687" y="65356"/>
                  <a:pt x="47687" y="64624"/>
                </a:cubicBezTo>
                <a:lnTo>
                  <a:pt x="47687" y="1331"/>
                </a:lnTo>
                <a:cubicBezTo>
                  <a:pt x="47687" y="599"/>
                  <a:pt x="47093" y="1"/>
                  <a:pt x="4635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2915669" y="1711265"/>
            <a:ext cx="1018154" cy="1020987"/>
          </a:xfrm>
          <a:custGeom>
            <a:avLst/>
            <a:gdLst/>
            <a:ahLst/>
            <a:cxnLst/>
            <a:rect l="l" t="t" r="r" b="b"/>
            <a:pathLst>
              <a:path w="25153" h="25223" extrusionOk="0">
                <a:moveTo>
                  <a:pt x="0" y="1"/>
                </a:moveTo>
                <a:lnTo>
                  <a:pt x="0" y="25222"/>
                </a:lnTo>
                <a:lnTo>
                  <a:pt x="25152" y="25222"/>
                </a:lnTo>
                <a:lnTo>
                  <a:pt x="25152"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2898101" y="1711265"/>
            <a:ext cx="17608" cy="1020987"/>
          </a:xfrm>
          <a:custGeom>
            <a:avLst/>
            <a:gdLst/>
            <a:ahLst/>
            <a:cxnLst/>
            <a:rect l="l" t="t" r="r" b="b"/>
            <a:pathLst>
              <a:path w="435" h="25223" extrusionOk="0">
                <a:moveTo>
                  <a:pt x="0" y="1"/>
                </a:moveTo>
                <a:lnTo>
                  <a:pt x="0" y="25222"/>
                </a:lnTo>
                <a:lnTo>
                  <a:pt x="434" y="25222"/>
                </a:lnTo>
                <a:lnTo>
                  <a:pt x="4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005493" y="1775789"/>
            <a:ext cx="838430" cy="891983"/>
          </a:xfrm>
          <a:custGeom>
            <a:avLst/>
            <a:gdLst/>
            <a:ahLst/>
            <a:cxnLst/>
            <a:rect l="l" t="t" r="r" b="b"/>
            <a:pathLst>
              <a:path w="20713" h="22036" extrusionOk="0">
                <a:moveTo>
                  <a:pt x="1" y="0"/>
                </a:moveTo>
                <a:lnTo>
                  <a:pt x="1" y="22035"/>
                </a:lnTo>
                <a:lnTo>
                  <a:pt x="20713" y="22035"/>
                </a:lnTo>
                <a:lnTo>
                  <a:pt x="2071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3111145" y="1888200"/>
            <a:ext cx="627173" cy="667125"/>
          </a:xfrm>
          <a:custGeom>
            <a:avLst/>
            <a:gdLst/>
            <a:ahLst/>
            <a:cxnLst/>
            <a:rect l="l" t="t" r="r" b="b"/>
            <a:pathLst>
              <a:path w="15494" h="16481" extrusionOk="0">
                <a:moveTo>
                  <a:pt x="56" y="1"/>
                </a:moveTo>
                <a:cubicBezTo>
                  <a:pt x="27" y="1"/>
                  <a:pt x="0" y="23"/>
                  <a:pt x="0" y="51"/>
                </a:cubicBezTo>
                <a:lnTo>
                  <a:pt x="0" y="16430"/>
                </a:lnTo>
                <a:cubicBezTo>
                  <a:pt x="0" y="16459"/>
                  <a:pt x="27" y="16480"/>
                  <a:pt x="56" y="16480"/>
                </a:cubicBezTo>
                <a:lnTo>
                  <a:pt x="15442" y="16480"/>
                </a:lnTo>
                <a:cubicBezTo>
                  <a:pt x="15471" y="16480"/>
                  <a:pt x="15493" y="16459"/>
                  <a:pt x="15493" y="16430"/>
                </a:cubicBezTo>
                <a:lnTo>
                  <a:pt x="15493" y="51"/>
                </a:lnTo>
                <a:cubicBezTo>
                  <a:pt x="15493" y="23"/>
                  <a:pt x="15471" y="1"/>
                  <a:pt x="1544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3295893" y="3304453"/>
            <a:ext cx="610172" cy="1183549"/>
          </a:xfrm>
          <a:custGeom>
            <a:avLst/>
            <a:gdLst/>
            <a:ahLst/>
            <a:cxnLst/>
            <a:rect l="l" t="t" r="r" b="b"/>
            <a:pathLst>
              <a:path w="15074" h="29239" extrusionOk="0">
                <a:moveTo>
                  <a:pt x="1" y="0"/>
                </a:moveTo>
                <a:lnTo>
                  <a:pt x="1" y="29239"/>
                </a:lnTo>
                <a:lnTo>
                  <a:pt x="15073" y="29239"/>
                </a:lnTo>
                <a:lnTo>
                  <a:pt x="15073"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572246" y="4324655"/>
            <a:ext cx="333826" cy="163371"/>
          </a:xfrm>
          <a:custGeom>
            <a:avLst/>
            <a:gdLst/>
            <a:ahLst/>
            <a:cxnLst/>
            <a:rect l="l" t="t" r="r" b="b"/>
            <a:pathLst>
              <a:path w="8247" h="4036" extrusionOk="0">
                <a:moveTo>
                  <a:pt x="1" y="1"/>
                </a:moveTo>
                <a:lnTo>
                  <a:pt x="4222" y="4036"/>
                </a:lnTo>
                <a:lnTo>
                  <a:pt x="8246" y="4036"/>
                </a:lnTo>
                <a:lnTo>
                  <a:pt x="824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03448" y="1397266"/>
            <a:ext cx="1930295" cy="2669755"/>
          </a:xfrm>
          <a:custGeom>
            <a:avLst/>
            <a:gdLst/>
            <a:ahLst/>
            <a:cxnLst/>
            <a:rect l="l" t="t" r="r" b="b"/>
            <a:pathLst>
              <a:path w="47687" h="65955" extrusionOk="0">
                <a:moveTo>
                  <a:pt x="46357" y="59"/>
                </a:moveTo>
                <a:cubicBezTo>
                  <a:pt x="47061" y="59"/>
                  <a:pt x="47629" y="631"/>
                  <a:pt x="47629" y="1331"/>
                </a:cubicBezTo>
                <a:lnTo>
                  <a:pt x="47629" y="64624"/>
                </a:lnTo>
                <a:cubicBezTo>
                  <a:pt x="47629" y="65327"/>
                  <a:pt x="47061" y="65896"/>
                  <a:pt x="46357" y="65896"/>
                </a:cubicBezTo>
                <a:lnTo>
                  <a:pt x="1331" y="65896"/>
                </a:lnTo>
                <a:cubicBezTo>
                  <a:pt x="631" y="65896"/>
                  <a:pt x="59" y="65327"/>
                  <a:pt x="59" y="64624"/>
                </a:cubicBezTo>
                <a:lnTo>
                  <a:pt x="59" y="1331"/>
                </a:lnTo>
                <a:cubicBezTo>
                  <a:pt x="59" y="631"/>
                  <a:pt x="631" y="59"/>
                  <a:pt x="1331" y="59"/>
                </a:cubicBezTo>
                <a:close/>
                <a:moveTo>
                  <a:pt x="1331" y="1"/>
                </a:moveTo>
                <a:cubicBezTo>
                  <a:pt x="598" y="1"/>
                  <a:pt x="0" y="599"/>
                  <a:pt x="0" y="1331"/>
                </a:cubicBezTo>
                <a:lnTo>
                  <a:pt x="0" y="64624"/>
                </a:lnTo>
                <a:cubicBezTo>
                  <a:pt x="0" y="65356"/>
                  <a:pt x="598" y="65954"/>
                  <a:pt x="1331" y="65954"/>
                </a:cubicBezTo>
                <a:lnTo>
                  <a:pt x="46357" y="65954"/>
                </a:lnTo>
                <a:cubicBezTo>
                  <a:pt x="47093" y="65954"/>
                  <a:pt x="47687" y="65356"/>
                  <a:pt x="47687" y="64624"/>
                </a:cubicBezTo>
                <a:lnTo>
                  <a:pt x="47687" y="1331"/>
                </a:lnTo>
                <a:cubicBezTo>
                  <a:pt x="47687" y="599"/>
                  <a:pt x="47093" y="1"/>
                  <a:pt x="46357"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494359" y="3304453"/>
            <a:ext cx="610050" cy="1183549"/>
          </a:xfrm>
          <a:custGeom>
            <a:avLst/>
            <a:gdLst/>
            <a:ahLst/>
            <a:cxnLst/>
            <a:rect l="l" t="t" r="r" b="b"/>
            <a:pathLst>
              <a:path w="15071" h="29239" extrusionOk="0">
                <a:moveTo>
                  <a:pt x="1" y="0"/>
                </a:moveTo>
                <a:lnTo>
                  <a:pt x="1" y="29239"/>
                </a:lnTo>
                <a:lnTo>
                  <a:pt x="15070" y="29239"/>
                </a:lnTo>
                <a:lnTo>
                  <a:pt x="1507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962261" y="3304453"/>
            <a:ext cx="943795" cy="1127365"/>
          </a:xfrm>
          <a:custGeom>
            <a:avLst/>
            <a:gdLst/>
            <a:ahLst/>
            <a:cxnLst/>
            <a:rect l="l" t="t" r="r" b="b"/>
            <a:pathLst>
              <a:path w="23316" h="27851" extrusionOk="0">
                <a:moveTo>
                  <a:pt x="1" y="0"/>
                </a:moveTo>
                <a:lnTo>
                  <a:pt x="1" y="27850"/>
                </a:lnTo>
                <a:lnTo>
                  <a:pt x="23315" y="27850"/>
                </a:lnTo>
                <a:lnTo>
                  <a:pt x="2331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2962261" y="4324655"/>
            <a:ext cx="333664" cy="163371"/>
          </a:xfrm>
          <a:custGeom>
            <a:avLst/>
            <a:gdLst/>
            <a:ahLst/>
            <a:cxnLst/>
            <a:rect l="l" t="t" r="r" b="b"/>
            <a:pathLst>
              <a:path w="8243" h="4036" extrusionOk="0">
                <a:moveTo>
                  <a:pt x="1" y="1"/>
                </a:moveTo>
                <a:lnTo>
                  <a:pt x="1" y="4036"/>
                </a:lnTo>
                <a:lnTo>
                  <a:pt x="4025" y="4036"/>
                </a:lnTo>
                <a:lnTo>
                  <a:pt x="824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3088598" y="3724548"/>
            <a:ext cx="691007" cy="282175"/>
          </a:xfrm>
          <a:custGeom>
            <a:avLst/>
            <a:gdLst/>
            <a:ahLst/>
            <a:cxnLst/>
            <a:rect l="l" t="t" r="r" b="b"/>
            <a:pathLst>
              <a:path w="17071" h="6971" extrusionOk="0">
                <a:moveTo>
                  <a:pt x="0" y="1"/>
                </a:moveTo>
                <a:lnTo>
                  <a:pt x="0" y="6971"/>
                </a:lnTo>
                <a:lnTo>
                  <a:pt x="17070" y="6971"/>
                </a:lnTo>
                <a:lnTo>
                  <a:pt x="1707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3088598" y="4066882"/>
            <a:ext cx="691007" cy="282135"/>
          </a:xfrm>
          <a:custGeom>
            <a:avLst/>
            <a:gdLst/>
            <a:ahLst/>
            <a:cxnLst/>
            <a:rect l="l" t="t" r="r" b="b"/>
            <a:pathLst>
              <a:path w="17071" h="6970" extrusionOk="0">
                <a:moveTo>
                  <a:pt x="0" y="1"/>
                </a:moveTo>
                <a:lnTo>
                  <a:pt x="0" y="6970"/>
                </a:lnTo>
                <a:lnTo>
                  <a:pt x="17070" y="6970"/>
                </a:lnTo>
                <a:lnTo>
                  <a:pt x="1707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3332648" y="3700058"/>
            <a:ext cx="203080" cy="54646"/>
          </a:xfrm>
          <a:custGeom>
            <a:avLst/>
            <a:gdLst/>
            <a:ahLst/>
            <a:cxnLst/>
            <a:rect l="l" t="t" r="r" b="b"/>
            <a:pathLst>
              <a:path w="5017" h="1350" extrusionOk="0">
                <a:moveTo>
                  <a:pt x="1" y="0"/>
                </a:moveTo>
                <a:lnTo>
                  <a:pt x="1" y="1269"/>
                </a:lnTo>
                <a:cubicBezTo>
                  <a:pt x="1" y="1312"/>
                  <a:pt x="33" y="1349"/>
                  <a:pt x="77" y="1349"/>
                </a:cubicBezTo>
                <a:lnTo>
                  <a:pt x="4936" y="1349"/>
                </a:lnTo>
                <a:cubicBezTo>
                  <a:pt x="4979" y="1349"/>
                  <a:pt x="5016" y="1312"/>
                  <a:pt x="5016" y="1269"/>
                </a:cubicBezTo>
                <a:lnTo>
                  <a:pt x="5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3088598" y="3382052"/>
            <a:ext cx="691007" cy="282175"/>
          </a:xfrm>
          <a:custGeom>
            <a:avLst/>
            <a:gdLst/>
            <a:ahLst/>
            <a:cxnLst/>
            <a:rect l="l" t="t" r="r" b="b"/>
            <a:pathLst>
              <a:path w="17071" h="6971" extrusionOk="0">
                <a:moveTo>
                  <a:pt x="0" y="1"/>
                </a:moveTo>
                <a:lnTo>
                  <a:pt x="0" y="6971"/>
                </a:lnTo>
                <a:lnTo>
                  <a:pt x="17070" y="6971"/>
                </a:lnTo>
                <a:lnTo>
                  <a:pt x="1707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3332648" y="3357562"/>
            <a:ext cx="203080" cy="54646"/>
          </a:xfrm>
          <a:custGeom>
            <a:avLst/>
            <a:gdLst/>
            <a:ahLst/>
            <a:cxnLst/>
            <a:rect l="l" t="t" r="r" b="b"/>
            <a:pathLst>
              <a:path w="5017" h="1350" extrusionOk="0">
                <a:moveTo>
                  <a:pt x="1" y="0"/>
                </a:moveTo>
                <a:lnTo>
                  <a:pt x="1" y="1273"/>
                </a:lnTo>
                <a:cubicBezTo>
                  <a:pt x="1" y="1317"/>
                  <a:pt x="33" y="1349"/>
                  <a:pt x="77" y="1349"/>
                </a:cubicBezTo>
                <a:lnTo>
                  <a:pt x="4936" y="1349"/>
                </a:lnTo>
                <a:cubicBezTo>
                  <a:pt x="4979" y="1349"/>
                  <a:pt x="5016" y="1317"/>
                  <a:pt x="5016" y="1273"/>
                </a:cubicBezTo>
                <a:lnTo>
                  <a:pt x="5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3332648" y="4042514"/>
            <a:ext cx="203080" cy="54646"/>
          </a:xfrm>
          <a:custGeom>
            <a:avLst/>
            <a:gdLst/>
            <a:ahLst/>
            <a:cxnLst/>
            <a:rect l="l" t="t" r="r" b="b"/>
            <a:pathLst>
              <a:path w="5017" h="1350" extrusionOk="0">
                <a:moveTo>
                  <a:pt x="1" y="1"/>
                </a:moveTo>
                <a:lnTo>
                  <a:pt x="1" y="1269"/>
                </a:lnTo>
                <a:cubicBezTo>
                  <a:pt x="1" y="1313"/>
                  <a:pt x="33" y="1350"/>
                  <a:pt x="77" y="1350"/>
                </a:cubicBezTo>
                <a:lnTo>
                  <a:pt x="4936" y="1350"/>
                </a:lnTo>
                <a:cubicBezTo>
                  <a:pt x="4979" y="1350"/>
                  <a:pt x="5016" y="1313"/>
                  <a:pt x="5016" y="1269"/>
                </a:cubicBezTo>
                <a:lnTo>
                  <a:pt x="501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2341630" y="3304453"/>
            <a:ext cx="610050" cy="1183549"/>
          </a:xfrm>
          <a:custGeom>
            <a:avLst/>
            <a:gdLst/>
            <a:ahLst/>
            <a:cxnLst/>
            <a:rect l="l" t="t" r="r" b="b"/>
            <a:pathLst>
              <a:path w="15071" h="29239" extrusionOk="0">
                <a:moveTo>
                  <a:pt x="1" y="0"/>
                </a:moveTo>
                <a:lnTo>
                  <a:pt x="1" y="29239"/>
                </a:lnTo>
                <a:lnTo>
                  <a:pt x="15070" y="29239"/>
                </a:lnTo>
                <a:lnTo>
                  <a:pt x="1507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2618024" y="4324655"/>
            <a:ext cx="333664" cy="163371"/>
          </a:xfrm>
          <a:custGeom>
            <a:avLst/>
            <a:gdLst/>
            <a:ahLst/>
            <a:cxnLst/>
            <a:rect l="l" t="t" r="r" b="b"/>
            <a:pathLst>
              <a:path w="8243" h="4036" extrusionOk="0">
                <a:moveTo>
                  <a:pt x="0" y="1"/>
                </a:moveTo>
                <a:lnTo>
                  <a:pt x="4218" y="4036"/>
                </a:lnTo>
                <a:lnTo>
                  <a:pt x="8242" y="4036"/>
                </a:lnTo>
                <a:lnTo>
                  <a:pt x="824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2007877" y="3304453"/>
            <a:ext cx="943795" cy="1127365"/>
          </a:xfrm>
          <a:custGeom>
            <a:avLst/>
            <a:gdLst/>
            <a:ahLst/>
            <a:cxnLst/>
            <a:rect l="l" t="t" r="r" b="b"/>
            <a:pathLst>
              <a:path w="23316" h="27851" extrusionOk="0">
                <a:moveTo>
                  <a:pt x="0" y="0"/>
                </a:moveTo>
                <a:lnTo>
                  <a:pt x="0" y="27850"/>
                </a:lnTo>
                <a:lnTo>
                  <a:pt x="23315" y="27850"/>
                </a:lnTo>
                <a:lnTo>
                  <a:pt x="2331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2007877" y="4324655"/>
            <a:ext cx="333785" cy="163371"/>
          </a:xfrm>
          <a:custGeom>
            <a:avLst/>
            <a:gdLst/>
            <a:ahLst/>
            <a:cxnLst/>
            <a:rect l="l" t="t" r="r" b="b"/>
            <a:pathLst>
              <a:path w="8246" h="4036" extrusionOk="0">
                <a:moveTo>
                  <a:pt x="0" y="1"/>
                </a:moveTo>
                <a:lnTo>
                  <a:pt x="0" y="4036"/>
                </a:lnTo>
                <a:lnTo>
                  <a:pt x="4025" y="4036"/>
                </a:lnTo>
                <a:lnTo>
                  <a:pt x="824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2134335" y="3724548"/>
            <a:ext cx="691048" cy="282175"/>
          </a:xfrm>
          <a:custGeom>
            <a:avLst/>
            <a:gdLst/>
            <a:ahLst/>
            <a:cxnLst/>
            <a:rect l="l" t="t" r="r" b="b"/>
            <a:pathLst>
              <a:path w="17072" h="6971" extrusionOk="0">
                <a:moveTo>
                  <a:pt x="0" y="1"/>
                </a:moveTo>
                <a:lnTo>
                  <a:pt x="0" y="6971"/>
                </a:lnTo>
                <a:lnTo>
                  <a:pt x="17071" y="6971"/>
                </a:lnTo>
                <a:lnTo>
                  <a:pt x="1707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2134335" y="4066882"/>
            <a:ext cx="691048" cy="282135"/>
          </a:xfrm>
          <a:custGeom>
            <a:avLst/>
            <a:gdLst/>
            <a:ahLst/>
            <a:cxnLst/>
            <a:rect l="l" t="t" r="r" b="b"/>
            <a:pathLst>
              <a:path w="17072" h="6970" extrusionOk="0">
                <a:moveTo>
                  <a:pt x="0" y="1"/>
                </a:moveTo>
                <a:lnTo>
                  <a:pt x="0" y="6970"/>
                </a:lnTo>
                <a:lnTo>
                  <a:pt x="17071" y="6970"/>
                </a:lnTo>
                <a:lnTo>
                  <a:pt x="1707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2378264" y="3700058"/>
            <a:ext cx="203040" cy="54646"/>
          </a:xfrm>
          <a:custGeom>
            <a:avLst/>
            <a:gdLst/>
            <a:ahLst/>
            <a:cxnLst/>
            <a:rect l="l" t="t" r="r" b="b"/>
            <a:pathLst>
              <a:path w="5016" h="1350" extrusionOk="0">
                <a:moveTo>
                  <a:pt x="0" y="0"/>
                </a:moveTo>
                <a:lnTo>
                  <a:pt x="0" y="1269"/>
                </a:lnTo>
                <a:cubicBezTo>
                  <a:pt x="0" y="1312"/>
                  <a:pt x="36" y="1349"/>
                  <a:pt x="80" y="1349"/>
                </a:cubicBezTo>
                <a:lnTo>
                  <a:pt x="4939" y="1349"/>
                </a:lnTo>
                <a:cubicBezTo>
                  <a:pt x="4983" y="1349"/>
                  <a:pt x="5016" y="1312"/>
                  <a:pt x="5016" y="1269"/>
                </a:cubicBezTo>
                <a:lnTo>
                  <a:pt x="5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2134335" y="3382052"/>
            <a:ext cx="691048" cy="282175"/>
          </a:xfrm>
          <a:custGeom>
            <a:avLst/>
            <a:gdLst/>
            <a:ahLst/>
            <a:cxnLst/>
            <a:rect l="l" t="t" r="r" b="b"/>
            <a:pathLst>
              <a:path w="17072" h="6971" extrusionOk="0">
                <a:moveTo>
                  <a:pt x="0" y="1"/>
                </a:moveTo>
                <a:lnTo>
                  <a:pt x="0" y="6971"/>
                </a:lnTo>
                <a:lnTo>
                  <a:pt x="17071" y="6971"/>
                </a:lnTo>
                <a:lnTo>
                  <a:pt x="1707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2378264" y="3357562"/>
            <a:ext cx="203040" cy="54646"/>
          </a:xfrm>
          <a:custGeom>
            <a:avLst/>
            <a:gdLst/>
            <a:ahLst/>
            <a:cxnLst/>
            <a:rect l="l" t="t" r="r" b="b"/>
            <a:pathLst>
              <a:path w="5016" h="1350" extrusionOk="0">
                <a:moveTo>
                  <a:pt x="0" y="0"/>
                </a:moveTo>
                <a:lnTo>
                  <a:pt x="0" y="1273"/>
                </a:lnTo>
                <a:cubicBezTo>
                  <a:pt x="0" y="1317"/>
                  <a:pt x="36" y="1349"/>
                  <a:pt x="80" y="1349"/>
                </a:cubicBezTo>
                <a:lnTo>
                  <a:pt x="4939" y="1349"/>
                </a:lnTo>
                <a:cubicBezTo>
                  <a:pt x="4983" y="1349"/>
                  <a:pt x="5016" y="1317"/>
                  <a:pt x="5016" y="1273"/>
                </a:cubicBezTo>
                <a:lnTo>
                  <a:pt x="5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2378264" y="4042514"/>
            <a:ext cx="203040" cy="54646"/>
          </a:xfrm>
          <a:custGeom>
            <a:avLst/>
            <a:gdLst/>
            <a:ahLst/>
            <a:cxnLst/>
            <a:rect l="l" t="t" r="r" b="b"/>
            <a:pathLst>
              <a:path w="5016" h="1350" extrusionOk="0">
                <a:moveTo>
                  <a:pt x="0" y="1"/>
                </a:moveTo>
                <a:lnTo>
                  <a:pt x="0" y="1269"/>
                </a:lnTo>
                <a:cubicBezTo>
                  <a:pt x="0" y="1313"/>
                  <a:pt x="36" y="1350"/>
                  <a:pt x="80" y="1350"/>
                </a:cubicBezTo>
                <a:lnTo>
                  <a:pt x="4939" y="1350"/>
                </a:lnTo>
                <a:cubicBezTo>
                  <a:pt x="4983" y="1350"/>
                  <a:pt x="5016" y="1313"/>
                  <a:pt x="5016" y="1269"/>
                </a:cubicBezTo>
                <a:lnTo>
                  <a:pt x="501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835268" y="3705078"/>
            <a:ext cx="304438" cy="782934"/>
          </a:xfrm>
          <a:custGeom>
            <a:avLst/>
            <a:gdLst/>
            <a:ahLst/>
            <a:cxnLst/>
            <a:rect l="l" t="t" r="r" b="b"/>
            <a:pathLst>
              <a:path w="7521" h="19342" extrusionOk="0">
                <a:moveTo>
                  <a:pt x="2227" y="0"/>
                </a:moveTo>
                <a:lnTo>
                  <a:pt x="0" y="19342"/>
                </a:lnTo>
                <a:lnTo>
                  <a:pt x="7520" y="19342"/>
                </a:lnTo>
                <a:lnTo>
                  <a:pt x="752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904892" y="3571657"/>
            <a:ext cx="748446" cy="916351"/>
          </a:xfrm>
          <a:custGeom>
            <a:avLst/>
            <a:gdLst/>
            <a:ahLst/>
            <a:cxnLst/>
            <a:rect l="l" t="t" r="r" b="b"/>
            <a:pathLst>
              <a:path w="18490" h="22638" extrusionOk="0">
                <a:moveTo>
                  <a:pt x="0" y="1"/>
                </a:moveTo>
                <a:lnTo>
                  <a:pt x="1768" y="22638"/>
                </a:lnTo>
                <a:lnTo>
                  <a:pt x="18489" y="22638"/>
                </a:lnTo>
                <a:lnTo>
                  <a:pt x="1672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926103" y="3571657"/>
            <a:ext cx="775931" cy="916351"/>
          </a:xfrm>
          <a:custGeom>
            <a:avLst/>
            <a:gdLst/>
            <a:ahLst/>
            <a:cxnLst/>
            <a:rect l="l" t="t" r="r" b="b"/>
            <a:pathLst>
              <a:path w="19169" h="22638" extrusionOk="0">
                <a:moveTo>
                  <a:pt x="1" y="1"/>
                </a:moveTo>
                <a:lnTo>
                  <a:pt x="1766" y="22638"/>
                </a:lnTo>
                <a:lnTo>
                  <a:pt x="19168" y="22638"/>
                </a:lnTo>
                <a:lnTo>
                  <a:pt x="174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004026" y="3643994"/>
            <a:ext cx="620210" cy="771883"/>
          </a:xfrm>
          <a:custGeom>
            <a:avLst/>
            <a:gdLst/>
            <a:ahLst/>
            <a:cxnLst/>
            <a:rect l="l" t="t" r="r" b="b"/>
            <a:pathLst>
              <a:path w="15322" h="19069" extrusionOk="0">
                <a:moveTo>
                  <a:pt x="1" y="0"/>
                </a:moveTo>
                <a:lnTo>
                  <a:pt x="1488" y="19069"/>
                </a:lnTo>
                <a:lnTo>
                  <a:pt x="15322" y="19069"/>
                </a:lnTo>
                <a:lnTo>
                  <a:pt x="13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33"/>
          <p:cNvGrpSpPr/>
          <p:nvPr/>
        </p:nvGrpSpPr>
        <p:grpSpPr>
          <a:xfrm>
            <a:off x="-13949" y="4535175"/>
            <a:ext cx="4603324" cy="118415"/>
            <a:chOff x="137938" y="4519873"/>
            <a:chExt cx="4777214" cy="122888"/>
          </a:xfrm>
        </p:grpSpPr>
        <p:sp>
          <p:nvSpPr>
            <p:cNvPr id="656" name="Google Shape;656;p33"/>
            <p:cNvSpPr/>
            <p:nvPr/>
          </p:nvSpPr>
          <p:spPr>
            <a:xfrm>
              <a:off x="137938" y="4519873"/>
              <a:ext cx="4777214" cy="2351"/>
            </a:xfrm>
            <a:custGeom>
              <a:avLst/>
              <a:gdLst/>
              <a:ahLst/>
              <a:cxnLst/>
              <a:rect l="l" t="t" r="r" b="b"/>
              <a:pathLst>
                <a:path w="125998" h="62" extrusionOk="0">
                  <a:moveTo>
                    <a:pt x="1" y="0"/>
                  </a:moveTo>
                  <a:lnTo>
                    <a:pt x="1" y="62"/>
                  </a:lnTo>
                  <a:lnTo>
                    <a:pt x="125998" y="62"/>
                  </a:lnTo>
                  <a:lnTo>
                    <a:pt x="125998"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976706" y="4640258"/>
              <a:ext cx="384534" cy="2503"/>
            </a:xfrm>
            <a:custGeom>
              <a:avLst/>
              <a:gdLst/>
              <a:ahLst/>
              <a:cxnLst/>
              <a:rect l="l" t="t" r="r" b="b"/>
              <a:pathLst>
                <a:path w="10142" h="66" extrusionOk="0">
                  <a:moveTo>
                    <a:pt x="0" y="0"/>
                  </a:moveTo>
                  <a:lnTo>
                    <a:pt x="0" y="66"/>
                  </a:lnTo>
                  <a:lnTo>
                    <a:pt x="10142" y="66"/>
                  </a:lnTo>
                  <a:lnTo>
                    <a:pt x="10142" y="0"/>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2666046" y="4633168"/>
              <a:ext cx="115110" cy="2540"/>
            </a:xfrm>
            <a:custGeom>
              <a:avLst/>
              <a:gdLst/>
              <a:ahLst/>
              <a:cxnLst/>
              <a:rect l="l" t="t" r="r" b="b"/>
              <a:pathLst>
                <a:path w="3036" h="67" extrusionOk="0">
                  <a:moveTo>
                    <a:pt x="0" y="1"/>
                  </a:moveTo>
                  <a:lnTo>
                    <a:pt x="0" y="66"/>
                  </a:lnTo>
                  <a:lnTo>
                    <a:pt x="3036" y="66"/>
                  </a:lnTo>
                  <a:lnTo>
                    <a:pt x="3036"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998147" y="4633168"/>
              <a:ext cx="612858" cy="2540"/>
            </a:xfrm>
            <a:custGeom>
              <a:avLst/>
              <a:gdLst/>
              <a:ahLst/>
              <a:cxnLst/>
              <a:rect l="l" t="t" r="r" b="b"/>
              <a:pathLst>
                <a:path w="16164" h="67" extrusionOk="0">
                  <a:moveTo>
                    <a:pt x="1" y="1"/>
                  </a:moveTo>
                  <a:lnTo>
                    <a:pt x="1" y="66"/>
                  </a:lnTo>
                  <a:lnTo>
                    <a:pt x="16164" y="66"/>
                  </a:lnTo>
                  <a:lnTo>
                    <a:pt x="16164" y="1"/>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33"/>
          <p:cNvSpPr/>
          <p:nvPr/>
        </p:nvSpPr>
        <p:spPr>
          <a:xfrm>
            <a:off x="2494359" y="2003283"/>
            <a:ext cx="15544" cy="14977"/>
          </a:xfrm>
          <a:custGeom>
            <a:avLst/>
            <a:gdLst/>
            <a:ahLst/>
            <a:cxnLst/>
            <a:rect l="l" t="t" r="r" b="b"/>
            <a:pathLst>
              <a:path w="384" h="370" extrusionOk="0">
                <a:moveTo>
                  <a:pt x="1" y="1"/>
                </a:moveTo>
                <a:lnTo>
                  <a:pt x="1" y="139"/>
                </a:lnTo>
                <a:cubicBezTo>
                  <a:pt x="107" y="179"/>
                  <a:pt x="198" y="227"/>
                  <a:pt x="270" y="277"/>
                </a:cubicBezTo>
                <a:lnTo>
                  <a:pt x="277" y="277"/>
                </a:lnTo>
                <a:lnTo>
                  <a:pt x="277" y="282"/>
                </a:lnTo>
                <a:cubicBezTo>
                  <a:pt x="292" y="292"/>
                  <a:pt x="307" y="304"/>
                  <a:pt x="321" y="314"/>
                </a:cubicBezTo>
                <a:cubicBezTo>
                  <a:pt x="343" y="333"/>
                  <a:pt x="361" y="351"/>
                  <a:pt x="383" y="369"/>
                </a:cubicBezTo>
                <a:lnTo>
                  <a:pt x="35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2475658" y="2003283"/>
            <a:ext cx="18742" cy="5667"/>
          </a:xfrm>
          <a:custGeom>
            <a:avLst/>
            <a:gdLst/>
            <a:ahLst/>
            <a:cxnLst/>
            <a:rect l="l" t="t" r="r" b="b"/>
            <a:pathLst>
              <a:path w="463" h="140" extrusionOk="0">
                <a:moveTo>
                  <a:pt x="0" y="1"/>
                </a:moveTo>
                <a:cubicBezTo>
                  <a:pt x="175" y="41"/>
                  <a:pt x="332" y="88"/>
                  <a:pt x="463" y="139"/>
                </a:cubicBezTo>
                <a:lnTo>
                  <a:pt x="463"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505289" y="2014496"/>
            <a:ext cx="324" cy="202"/>
          </a:xfrm>
          <a:custGeom>
            <a:avLst/>
            <a:gdLst/>
            <a:ahLst/>
            <a:cxnLst/>
            <a:rect l="l" t="t" r="r" b="b"/>
            <a:pathLst>
              <a:path w="8" h="5" extrusionOk="0">
                <a:moveTo>
                  <a:pt x="0" y="0"/>
                </a:moveTo>
                <a:cubicBezTo>
                  <a:pt x="0" y="0"/>
                  <a:pt x="4" y="5"/>
                  <a:pt x="7" y="5"/>
                </a:cubicBezTo>
                <a:lnTo>
                  <a:pt x="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842437" y="1995511"/>
            <a:ext cx="767390" cy="673561"/>
          </a:xfrm>
          <a:custGeom>
            <a:avLst/>
            <a:gdLst/>
            <a:ahLst/>
            <a:cxnLst/>
            <a:rect l="l" t="t" r="r" b="b"/>
            <a:pathLst>
              <a:path w="18958" h="16640" extrusionOk="0">
                <a:moveTo>
                  <a:pt x="13458" y="1"/>
                </a:moveTo>
                <a:cubicBezTo>
                  <a:pt x="11484" y="1"/>
                  <a:pt x="9267" y="364"/>
                  <a:pt x="9082" y="1064"/>
                </a:cubicBezTo>
                <a:cubicBezTo>
                  <a:pt x="8776" y="2234"/>
                  <a:pt x="8815" y="5216"/>
                  <a:pt x="7295" y="5748"/>
                </a:cubicBezTo>
                <a:cubicBezTo>
                  <a:pt x="5775" y="6280"/>
                  <a:pt x="3658" y="6936"/>
                  <a:pt x="4171" y="9258"/>
                </a:cubicBezTo>
                <a:cubicBezTo>
                  <a:pt x="4686" y="11580"/>
                  <a:pt x="1" y="11482"/>
                  <a:pt x="2527" y="14347"/>
                </a:cubicBezTo>
                <a:cubicBezTo>
                  <a:pt x="3976" y="15988"/>
                  <a:pt x="5482" y="16640"/>
                  <a:pt x="7162" y="16640"/>
                </a:cubicBezTo>
                <a:cubicBezTo>
                  <a:pt x="8416" y="16640"/>
                  <a:pt x="9766" y="16276"/>
                  <a:pt x="11261" y="15688"/>
                </a:cubicBezTo>
                <a:cubicBezTo>
                  <a:pt x="13533" y="14801"/>
                  <a:pt x="12731" y="12231"/>
                  <a:pt x="14634" y="12231"/>
                </a:cubicBezTo>
                <a:cubicBezTo>
                  <a:pt x="14723" y="12231"/>
                  <a:pt x="14817" y="12236"/>
                  <a:pt x="14917" y="12248"/>
                </a:cubicBezTo>
                <a:cubicBezTo>
                  <a:pt x="15125" y="12272"/>
                  <a:pt x="15333" y="12283"/>
                  <a:pt x="15536" y="12283"/>
                </a:cubicBezTo>
                <a:cubicBezTo>
                  <a:pt x="17414" y="12283"/>
                  <a:pt x="18958" y="11263"/>
                  <a:pt x="17695" y="9149"/>
                </a:cubicBezTo>
                <a:cubicBezTo>
                  <a:pt x="16295" y="6809"/>
                  <a:pt x="14753" y="7133"/>
                  <a:pt x="16313" y="5577"/>
                </a:cubicBezTo>
                <a:cubicBezTo>
                  <a:pt x="17874" y="4020"/>
                  <a:pt x="18256" y="2027"/>
                  <a:pt x="16426" y="506"/>
                </a:cubicBezTo>
                <a:cubicBezTo>
                  <a:pt x="16016" y="167"/>
                  <a:pt x="14793" y="1"/>
                  <a:pt x="13458"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975574" y="2036071"/>
            <a:ext cx="240078" cy="322856"/>
          </a:xfrm>
          <a:custGeom>
            <a:avLst/>
            <a:gdLst/>
            <a:ahLst/>
            <a:cxnLst/>
            <a:rect l="l" t="t" r="r" b="b"/>
            <a:pathLst>
              <a:path w="5931" h="7976" extrusionOk="0">
                <a:moveTo>
                  <a:pt x="5860" y="0"/>
                </a:moveTo>
                <a:cubicBezTo>
                  <a:pt x="5835" y="0"/>
                  <a:pt x="5812" y="17"/>
                  <a:pt x="5803" y="44"/>
                </a:cubicBezTo>
                <a:cubicBezTo>
                  <a:pt x="5709" y="320"/>
                  <a:pt x="5632" y="700"/>
                  <a:pt x="5541" y="1134"/>
                </a:cubicBezTo>
                <a:cubicBezTo>
                  <a:pt x="5268" y="2446"/>
                  <a:pt x="4892" y="4243"/>
                  <a:pt x="3751" y="4560"/>
                </a:cubicBezTo>
                <a:lnTo>
                  <a:pt x="3606" y="4600"/>
                </a:lnTo>
                <a:cubicBezTo>
                  <a:pt x="2085" y="5019"/>
                  <a:pt x="0" y="5591"/>
                  <a:pt x="357" y="7925"/>
                </a:cubicBezTo>
                <a:cubicBezTo>
                  <a:pt x="361" y="7954"/>
                  <a:pt x="386" y="7975"/>
                  <a:pt x="419" y="7975"/>
                </a:cubicBezTo>
                <a:lnTo>
                  <a:pt x="426" y="7975"/>
                </a:lnTo>
                <a:cubicBezTo>
                  <a:pt x="460" y="7972"/>
                  <a:pt x="485" y="7940"/>
                  <a:pt x="478" y="7906"/>
                </a:cubicBezTo>
                <a:cubicBezTo>
                  <a:pt x="139" y="5683"/>
                  <a:pt x="2078" y="5147"/>
                  <a:pt x="3638" y="4721"/>
                </a:cubicBezTo>
                <a:lnTo>
                  <a:pt x="3784" y="4681"/>
                </a:lnTo>
                <a:cubicBezTo>
                  <a:pt x="4998" y="4341"/>
                  <a:pt x="5381" y="2501"/>
                  <a:pt x="5662" y="1159"/>
                </a:cubicBezTo>
                <a:cubicBezTo>
                  <a:pt x="5753" y="729"/>
                  <a:pt x="5829" y="354"/>
                  <a:pt x="5920" y="80"/>
                </a:cubicBezTo>
                <a:cubicBezTo>
                  <a:pt x="5931" y="51"/>
                  <a:pt x="5913" y="14"/>
                  <a:pt x="5880" y="4"/>
                </a:cubicBezTo>
                <a:cubicBezTo>
                  <a:pt x="5874" y="1"/>
                  <a:pt x="5867" y="0"/>
                  <a:pt x="5860"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2519456" y="2451431"/>
            <a:ext cx="515007" cy="292983"/>
          </a:xfrm>
          <a:custGeom>
            <a:avLst/>
            <a:gdLst/>
            <a:ahLst/>
            <a:cxnLst/>
            <a:rect l="l" t="t" r="r" b="b"/>
            <a:pathLst>
              <a:path w="12723" h="7238" extrusionOk="0">
                <a:moveTo>
                  <a:pt x="11764" y="0"/>
                </a:moveTo>
                <a:cubicBezTo>
                  <a:pt x="11410" y="514"/>
                  <a:pt x="11049" y="1047"/>
                  <a:pt x="10670" y="1550"/>
                </a:cubicBezTo>
                <a:cubicBezTo>
                  <a:pt x="10298" y="2060"/>
                  <a:pt x="9915" y="2559"/>
                  <a:pt x="9514" y="3029"/>
                </a:cubicBezTo>
                <a:cubicBezTo>
                  <a:pt x="9114" y="3500"/>
                  <a:pt x="8702" y="3956"/>
                  <a:pt x="8268" y="4349"/>
                </a:cubicBezTo>
                <a:cubicBezTo>
                  <a:pt x="8056" y="4546"/>
                  <a:pt x="7834" y="4725"/>
                  <a:pt x="7619" y="4871"/>
                </a:cubicBezTo>
                <a:cubicBezTo>
                  <a:pt x="7404" y="5016"/>
                  <a:pt x="7186" y="5125"/>
                  <a:pt x="7021" y="5173"/>
                </a:cubicBezTo>
                <a:cubicBezTo>
                  <a:pt x="6981" y="5184"/>
                  <a:pt x="6945" y="5191"/>
                  <a:pt x="6912" y="5194"/>
                </a:cubicBezTo>
                <a:lnTo>
                  <a:pt x="6868" y="5199"/>
                </a:lnTo>
                <a:lnTo>
                  <a:pt x="6770" y="5206"/>
                </a:lnTo>
                <a:lnTo>
                  <a:pt x="6573" y="5213"/>
                </a:lnTo>
                <a:lnTo>
                  <a:pt x="6376" y="5209"/>
                </a:lnTo>
                <a:cubicBezTo>
                  <a:pt x="6117" y="5202"/>
                  <a:pt x="5862" y="5173"/>
                  <a:pt x="5611" y="5118"/>
                </a:cubicBezTo>
                <a:cubicBezTo>
                  <a:pt x="5108" y="5012"/>
                  <a:pt x="4634" y="4801"/>
                  <a:pt x="4178" y="4528"/>
                </a:cubicBezTo>
                <a:cubicBezTo>
                  <a:pt x="3730" y="4247"/>
                  <a:pt x="3310" y="3887"/>
                  <a:pt x="2931" y="3478"/>
                </a:cubicBezTo>
                <a:cubicBezTo>
                  <a:pt x="2738" y="3278"/>
                  <a:pt x="2556" y="3059"/>
                  <a:pt x="2388" y="2837"/>
                </a:cubicBezTo>
                <a:cubicBezTo>
                  <a:pt x="2300" y="2723"/>
                  <a:pt x="2221" y="2610"/>
                  <a:pt x="2144" y="2494"/>
                </a:cubicBezTo>
                <a:lnTo>
                  <a:pt x="2031" y="2326"/>
                </a:lnTo>
                <a:lnTo>
                  <a:pt x="1940" y="2181"/>
                </a:lnTo>
                <a:lnTo>
                  <a:pt x="0" y="3209"/>
                </a:lnTo>
                <a:cubicBezTo>
                  <a:pt x="66" y="3325"/>
                  <a:pt x="103" y="3394"/>
                  <a:pt x="157" y="3478"/>
                </a:cubicBezTo>
                <a:cubicBezTo>
                  <a:pt x="204" y="3562"/>
                  <a:pt x="252" y="3638"/>
                  <a:pt x="303" y="3715"/>
                </a:cubicBezTo>
                <a:cubicBezTo>
                  <a:pt x="405" y="3872"/>
                  <a:pt x="510" y="4018"/>
                  <a:pt x="620" y="4163"/>
                </a:cubicBezTo>
                <a:cubicBezTo>
                  <a:pt x="838" y="4455"/>
                  <a:pt x="1072" y="4735"/>
                  <a:pt x="1324" y="5002"/>
                </a:cubicBezTo>
                <a:cubicBezTo>
                  <a:pt x="1831" y="5527"/>
                  <a:pt x="2418" y="6000"/>
                  <a:pt x="3069" y="6383"/>
                </a:cubicBezTo>
                <a:cubicBezTo>
                  <a:pt x="3726" y="6766"/>
                  <a:pt x="4466" y="7047"/>
                  <a:pt x="5239" y="7163"/>
                </a:cubicBezTo>
                <a:cubicBezTo>
                  <a:pt x="5542" y="7215"/>
                  <a:pt x="5851" y="7237"/>
                  <a:pt x="6158" y="7237"/>
                </a:cubicBezTo>
                <a:cubicBezTo>
                  <a:pt x="6238" y="7237"/>
                  <a:pt x="6318" y="7236"/>
                  <a:pt x="6398" y="7233"/>
                </a:cubicBezTo>
                <a:lnTo>
                  <a:pt x="6686" y="7218"/>
                </a:lnTo>
                <a:lnTo>
                  <a:pt x="6970" y="7185"/>
                </a:lnTo>
                <a:lnTo>
                  <a:pt x="7112" y="7167"/>
                </a:lnTo>
                <a:cubicBezTo>
                  <a:pt x="7178" y="7156"/>
                  <a:pt x="7243" y="7145"/>
                  <a:pt x="7309" y="7131"/>
                </a:cubicBezTo>
                <a:cubicBezTo>
                  <a:pt x="7433" y="7102"/>
                  <a:pt x="7553" y="7065"/>
                  <a:pt x="7662" y="7025"/>
                </a:cubicBezTo>
                <a:cubicBezTo>
                  <a:pt x="8108" y="6857"/>
                  <a:pt x="8446" y="6624"/>
                  <a:pt x="8749" y="6387"/>
                </a:cubicBezTo>
                <a:cubicBezTo>
                  <a:pt x="9048" y="6146"/>
                  <a:pt x="9311" y="5891"/>
                  <a:pt x="9551" y="5632"/>
                </a:cubicBezTo>
                <a:cubicBezTo>
                  <a:pt x="10032" y="5111"/>
                  <a:pt x="10440" y="4568"/>
                  <a:pt x="10816" y="4006"/>
                </a:cubicBezTo>
                <a:cubicBezTo>
                  <a:pt x="11188" y="3445"/>
                  <a:pt x="11527" y="2876"/>
                  <a:pt x="11848" y="2297"/>
                </a:cubicBezTo>
                <a:cubicBezTo>
                  <a:pt x="12161" y="1710"/>
                  <a:pt x="12457" y="1131"/>
                  <a:pt x="12723" y="510"/>
                </a:cubicBezTo>
                <a:lnTo>
                  <a:pt x="11764"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2464930" y="2485271"/>
            <a:ext cx="152077" cy="194620"/>
          </a:xfrm>
          <a:custGeom>
            <a:avLst/>
            <a:gdLst/>
            <a:ahLst/>
            <a:cxnLst/>
            <a:rect l="l" t="t" r="r" b="b"/>
            <a:pathLst>
              <a:path w="3757" h="4808" extrusionOk="0">
                <a:moveTo>
                  <a:pt x="1262" y="0"/>
                </a:moveTo>
                <a:cubicBezTo>
                  <a:pt x="16" y="0"/>
                  <a:pt x="0" y="1418"/>
                  <a:pt x="239" y="2605"/>
                </a:cubicBezTo>
                <a:cubicBezTo>
                  <a:pt x="469" y="3768"/>
                  <a:pt x="1416" y="4807"/>
                  <a:pt x="1416" y="4807"/>
                </a:cubicBezTo>
                <a:lnTo>
                  <a:pt x="3757" y="1359"/>
                </a:lnTo>
                <a:cubicBezTo>
                  <a:pt x="3757" y="1359"/>
                  <a:pt x="3305" y="98"/>
                  <a:pt x="1347" y="3"/>
                </a:cubicBezTo>
                <a:cubicBezTo>
                  <a:pt x="1318" y="1"/>
                  <a:pt x="1290" y="0"/>
                  <a:pt x="126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2991609" y="2389457"/>
            <a:ext cx="78407" cy="101844"/>
          </a:xfrm>
          <a:custGeom>
            <a:avLst/>
            <a:gdLst/>
            <a:ahLst/>
            <a:cxnLst/>
            <a:rect l="l" t="t" r="r" b="b"/>
            <a:pathLst>
              <a:path w="1937" h="2516" extrusionOk="0">
                <a:moveTo>
                  <a:pt x="147" y="0"/>
                </a:moveTo>
                <a:lnTo>
                  <a:pt x="1" y="1867"/>
                </a:lnTo>
                <a:lnTo>
                  <a:pt x="596" y="2516"/>
                </a:lnTo>
                <a:cubicBezTo>
                  <a:pt x="1463" y="2319"/>
                  <a:pt x="1937" y="1356"/>
                  <a:pt x="1937" y="1356"/>
                </a:cubicBezTo>
                <a:lnTo>
                  <a:pt x="147"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2997519" y="2330954"/>
            <a:ext cx="93465" cy="114513"/>
          </a:xfrm>
          <a:custGeom>
            <a:avLst/>
            <a:gdLst/>
            <a:ahLst/>
            <a:cxnLst/>
            <a:rect l="l" t="t" r="r" b="b"/>
            <a:pathLst>
              <a:path w="2309" h="2829" extrusionOk="0">
                <a:moveTo>
                  <a:pt x="1167" y="0"/>
                </a:moveTo>
                <a:lnTo>
                  <a:pt x="1" y="1472"/>
                </a:lnTo>
                <a:lnTo>
                  <a:pt x="1791" y="2828"/>
                </a:lnTo>
                <a:lnTo>
                  <a:pt x="2309" y="1254"/>
                </a:lnTo>
                <a:lnTo>
                  <a:pt x="1167"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2045199" y="4515758"/>
            <a:ext cx="129450" cy="208100"/>
          </a:xfrm>
          <a:custGeom>
            <a:avLst/>
            <a:gdLst/>
            <a:ahLst/>
            <a:cxnLst/>
            <a:rect l="l" t="t" r="r" b="b"/>
            <a:pathLst>
              <a:path w="3198" h="5141" extrusionOk="0">
                <a:moveTo>
                  <a:pt x="1080" y="1"/>
                </a:moveTo>
                <a:lnTo>
                  <a:pt x="0" y="4936"/>
                </a:lnTo>
                <a:lnTo>
                  <a:pt x="2118" y="5140"/>
                </a:lnTo>
                <a:lnTo>
                  <a:pt x="3198" y="204"/>
                </a:lnTo>
                <a:lnTo>
                  <a:pt x="1080" y="1"/>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266981" y="4325100"/>
            <a:ext cx="219595" cy="189480"/>
          </a:xfrm>
          <a:custGeom>
            <a:avLst/>
            <a:gdLst/>
            <a:ahLst/>
            <a:cxnLst/>
            <a:rect l="l" t="t" r="r" b="b"/>
            <a:pathLst>
              <a:path w="5425" h="4681" extrusionOk="0">
                <a:moveTo>
                  <a:pt x="3821" y="0"/>
                </a:moveTo>
                <a:lnTo>
                  <a:pt x="0" y="3256"/>
                </a:lnTo>
                <a:lnTo>
                  <a:pt x="1608" y="4681"/>
                </a:lnTo>
                <a:lnTo>
                  <a:pt x="5424" y="1425"/>
                </a:lnTo>
                <a:lnTo>
                  <a:pt x="3821"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221239" y="4412536"/>
            <a:ext cx="179684" cy="246999"/>
          </a:xfrm>
          <a:custGeom>
            <a:avLst/>
            <a:gdLst/>
            <a:ahLst/>
            <a:cxnLst/>
            <a:rect l="l" t="t" r="r" b="b"/>
            <a:pathLst>
              <a:path w="4439" h="6102" extrusionOk="0">
                <a:moveTo>
                  <a:pt x="2013" y="0"/>
                </a:moveTo>
                <a:cubicBezTo>
                  <a:pt x="1986" y="0"/>
                  <a:pt x="1959" y="7"/>
                  <a:pt x="1933" y="20"/>
                </a:cubicBezTo>
                <a:lnTo>
                  <a:pt x="230" y="921"/>
                </a:lnTo>
                <a:cubicBezTo>
                  <a:pt x="52" y="1015"/>
                  <a:pt x="1" y="1264"/>
                  <a:pt x="124" y="1424"/>
                </a:cubicBezTo>
                <a:cubicBezTo>
                  <a:pt x="632" y="2095"/>
                  <a:pt x="908" y="2393"/>
                  <a:pt x="1532" y="3250"/>
                </a:cubicBezTo>
                <a:cubicBezTo>
                  <a:pt x="1918" y="3779"/>
                  <a:pt x="2691" y="5000"/>
                  <a:pt x="3220" y="5729"/>
                </a:cubicBezTo>
                <a:cubicBezTo>
                  <a:pt x="3418" y="6002"/>
                  <a:pt x="3652" y="6102"/>
                  <a:pt x="3855" y="6102"/>
                </a:cubicBezTo>
                <a:cubicBezTo>
                  <a:pt x="4186" y="6102"/>
                  <a:pt x="4439" y="5838"/>
                  <a:pt x="4342" y="5620"/>
                </a:cubicBezTo>
                <a:cubicBezTo>
                  <a:pt x="3646" y="4048"/>
                  <a:pt x="3628" y="3126"/>
                  <a:pt x="3679" y="2390"/>
                </a:cubicBezTo>
                <a:cubicBezTo>
                  <a:pt x="3686" y="2255"/>
                  <a:pt x="3650" y="2124"/>
                  <a:pt x="3573" y="2021"/>
                </a:cubicBezTo>
                <a:lnTo>
                  <a:pt x="2151" y="71"/>
                </a:lnTo>
                <a:cubicBezTo>
                  <a:pt x="2118" y="25"/>
                  <a:pt x="2066" y="0"/>
                  <a:pt x="2013"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2005853" y="4697835"/>
            <a:ext cx="297881" cy="104353"/>
          </a:xfrm>
          <a:custGeom>
            <a:avLst/>
            <a:gdLst/>
            <a:ahLst/>
            <a:cxnLst/>
            <a:rect l="l" t="t" r="r" b="b"/>
            <a:pathLst>
              <a:path w="7359" h="2578" extrusionOk="0">
                <a:moveTo>
                  <a:pt x="812" y="0"/>
                </a:moveTo>
                <a:cubicBezTo>
                  <a:pt x="718" y="0"/>
                  <a:pt x="634" y="66"/>
                  <a:pt x="608" y="153"/>
                </a:cubicBezTo>
                <a:lnTo>
                  <a:pt x="58" y="2169"/>
                </a:lnTo>
                <a:cubicBezTo>
                  <a:pt x="0" y="2379"/>
                  <a:pt x="150" y="2574"/>
                  <a:pt x="362" y="2574"/>
                </a:cubicBezTo>
                <a:cubicBezTo>
                  <a:pt x="364" y="2574"/>
                  <a:pt x="366" y="2574"/>
                  <a:pt x="368" y="2574"/>
                </a:cubicBezTo>
                <a:cubicBezTo>
                  <a:pt x="1257" y="2559"/>
                  <a:pt x="1691" y="2505"/>
                  <a:pt x="2810" y="2505"/>
                </a:cubicBezTo>
                <a:cubicBezTo>
                  <a:pt x="3499" y="2505"/>
                  <a:pt x="5281" y="2578"/>
                  <a:pt x="6233" y="2578"/>
                </a:cubicBezTo>
                <a:cubicBezTo>
                  <a:pt x="7162" y="2578"/>
                  <a:pt x="7359" y="1637"/>
                  <a:pt x="6973" y="1550"/>
                </a:cubicBezTo>
                <a:cubicBezTo>
                  <a:pt x="5245" y="1171"/>
                  <a:pt x="4250" y="642"/>
                  <a:pt x="3718" y="139"/>
                </a:cubicBezTo>
                <a:cubicBezTo>
                  <a:pt x="3623" y="47"/>
                  <a:pt x="3492" y="0"/>
                  <a:pt x="3356"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2068677" y="4591172"/>
            <a:ext cx="3845" cy="16839"/>
          </a:xfrm>
          <a:custGeom>
            <a:avLst/>
            <a:gdLst/>
            <a:ahLst/>
            <a:cxnLst/>
            <a:rect l="l" t="t" r="r" b="b"/>
            <a:pathLst>
              <a:path w="95" h="416" extrusionOk="0">
                <a:moveTo>
                  <a:pt x="91" y="0"/>
                </a:moveTo>
                <a:lnTo>
                  <a:pt x="0" y="416"/>
                </a:lnTo>
                <a:lnTo>
                  <a:pt x="4" y="416"/>
                </a:lnTo>
                <a:lnTo>
                  <a:pt x="9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2068191" y="4607971"/>
            <a:ext cx="648" cy="2388"/>
          </a:xfrm>
          <a:custGeom>
            <a:avLst/>
            <a:gdLst/>
            <a:ahLst/>
            <a:cxnLst/>
            <a:rect l="l" t="t" r="r" b="b"/>
            <a:pathLst>
              <a:path w="16" h="59" extrusionOk="0">
                <a:moveTo>
                  <a:pt x="12" y="1"/>
                </a:moveTo>
                <a:lnTo>
                  <a:pt x="1" y="58"/>
                </a:lnTo>
                <a:lnTo>
                  <a:pt x="16" y="1"/>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2064548" y="4591172"/>
            <a:ext cx="94477" cy="35864"/>
          </a:xfrm>
          <a:custGeom>
            <a:avLst/>
            <a:gdLst/>
            <a:ahLst/>
            <a:cxnLst/>
            <a:rect l="l" t="t" r="r" b="b"/>
            <a:pathLst>
              <a:path w="2334" h="886" extrusionOk="0">
                <a:moveTo>
                  <a:pt x="197" y="0"/>
                </a:moveTo>
                <a:lnTo>
                  <a:pt x="106" y="416"/>
                </a:lnTo>
                <a:lnTo>
                  <a:pt x="91" y="473"/>
                </a:lnTo>
                <a:lnTo>
                  <a:pt x="0" y="885"/>
                </a:lnTo>
                <a:lnTo>
                  <a:pt x="2165" y="885"/>
                </a:lnTo>
                <a:lnTo>
                  <a:pt x="2333" y="102"/>
                </a:lnTo>
                <a:lnTo>
                  <a:pt x="197"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341949" y="4374121"/>
            <a:ext cx="22304" cy="18903"/>
          </a:xfrm>
          <a:custGeom>
            <a:avLst/>
            <a:gdLst/>
            <a:ahLst/>
            <a:cxnLst/>
            <a:rect l="l" t="t" r="r" b="b"/>
            <a:pathLst>
              <a:path w="551" h="467" extrusionOk="0">
                <a:moveTo>
                  <a:pt x="547" y="0"/>
                </a:moveTo>
                <a:lnTo>
                  <a:pt x="0" y="466"/>
                </a:lnTo>
                <a:lnTo>
                  <a:pt x="55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341949" y="4374121"/>
            <a:ext cx="88850" cy="76747"/>
          </a:xfrm>
          <a:custGeom>
            <a:avLst/>
            <a:gdLst/>
            <a:ahLst/>
            <a:cxnLst/>
            <a:rect l="l" t="t" r="r" b="b"/>
            <a:pathLst>
              <a:path w="2195" h="1896" extrusionOk="0">
                <a:moveTo>
                  <a:pt x="551" y="0"/>
                </a:moveTo>
                <a:lnTo>
                  <a:pt x="0" y="466"/>
                </a:lnTo>
                <a:lnTo>
                  <a:pt x="1604" y="1895"/>
                </a:lnTo>
                <a:lnTo>
                  <a:pt x="2195" y="1392"/>
                </a:lnTo>
                <a:lnTo>
                  <a:pt x="551"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2058476" y="2376584"/>
            <a:ext cx="556740" cy="619198"/>
          </a:xfrm>
          <a:custGeom>
            <a:avLst/>
            <a:gdLst/>
            <a:ahLst/>
            <a:cxnLst/>
            <a:rect l="l" t="t" r="r" b="b"/>
            <a:pathLst>
              <a:path w="13754" h="15297" extrusionOk="0">
                <a:moveTo>
                  <a:pt x="2006" y="1"/>
                </a:moveTo>
                <a:cubicBezTo>
                  <a:pt x="1684" y="7470"/>
                  <a:pt x="1094" y="9577"/>
                  <a:pt x="0" y="12957"/>
                </a:cubicBezTo>
                <a:cubicBezTo>
                  <a:pt x="1623" y="13408"/>
                  <a:pt x="5068" y="14367"/>
                  <a:pt x="8403" y="15297"/>
                </a:cubicBezTo>
                <a:cubicBezTo>
                  <a:pt x="13754" y="3709"/>
                  <a:pt x="12865" y="3089"/>
                  <a:pt x="12865" y="3089"/>
                </a:cubicBezTo>
                <a:cubicBezTo>
                  <a:pt x="12865" y="3089"/>
                  <a:pt x="11111" y="2192"/>
                  <a:pt x="9514" y="1587"/>
                </a:cubicBezTo>
                <a:cubicBezTo>
                  <a:pt x="8305" y="1128"/>
                  <a:pt x="7135" y="850"/>
                  <a:pt x="5702" y="522"/>
                </a:cubicBezTo>
                <a:cubicBezTo>
                  <a:pt x="3872" y="107"/>
                  <a:pt x="2006" y="1"/>
                  <a:pt x="200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2289250" y="2228187"/>
            <a:ext cx="198506" cy="348114"/>
          </a:xfrm>
          <a:custGeom>
            <a:avLst/>
            <a:gdLst/>
            <a:ahLst/>
            <a:cxnLst/>
            <a:rect l="l" t="t" r="r" b="b"/>
            <a:pathLst>
              <a:path w="4904" h="8600" extrusionOk="0">
                <a:moveTo>
                  <a:pt x="1576" y="0"/>
                </a:moveTo>
                <a:cubicBezTo>
                  <a:pt x="1473" y="1294"/>
                  <a:pt x="1087" y="3609"/>
                  <a:pt x="1" y="4188"/>
                </a:cubicBezTo>
                <a:cubicBezTo>
                  <a:pt x="1" y="4188"/>
                  <a:pt x="329" y="6084"/>
                  <a:pt x="2457" y="8599"/>
                </a:cubicBezTo>
                <a:cubicBezTo>
                  <a:pt x="4904" y="6944"/>
                  <a:pt x="3813" y="5253"/>
                  <a:pt x="3813" y="5253"/>
                </a:cubicBezTo>
                <a:cubicBezTo>
                  <a:pt x="2538" y="4546"/>
                  <a:pt x="2855" y="3540"/>
                  <a:pt x="3359" y="2650"/>
                </a:cubicBezTo>
                <a:lnTo>
                  <a:pt x="1576"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2408624" y="2354320"/>
            <a:ext cx="7124" cy="21413"/>
          </a:xfrm>
          <a:custGeom>
            <a:avLst/>
            <a:gdLst/>
            <a:ahLst/>
            <a:cxnLst/>
            <a:rect l="l" t="t" r="r" b="b"/>
            <a:pathLst>
              <a:path w="176" h="529" extrusionOk="0">
                <a:moveTo>
                  <a:pt x="176" y="1"/>
                </a:moveTo>
                <a:cubicBezTo>
                  <a:pt x="99" y="176"/>
                  <a:pt x="38" y="354"/>
                  <a:pt x="1" y="529"/>
                </a:cubicBezTo>
                <a:lnTo>
                  <a:pt x="1" y="529"/>
                </a:lnTo>
                <a:cubicBezTo>
                  <a:pt x="38" y="354"/>
                  <a:pt x="99" y="176"/>
                  <a:pt x="176" y="1"/>
                </a:cubicBezTo>
                <a:close/>
              </a:path>
            </a:pathLst>
          </a:custGeom>
          <a:solidFill>
            <a:srgbClr val="3D0E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2349766" y="2239845"/>
            <a:ext cx="75452" cy="135886"/>
          </a:xfrm>
          <a:custGeom>
            <a:avLst/>
            <a:gdLst/>
            <a:ahLst/>
            <a:cxnLst/>
            <a:rect l="l" t="t" r="r" b="b"/>
            <a:pathLst>
              <a:path w="1864" h="3357" extrusionOk="0">
                <a:moveTo>
                  <a:pt x="274" y="0"/>
                </a:moveTo>
                <a:cubicBezTo>
                  <a:pt x="190" y="368"/>
                  <a:pt x="0" y="1210"/>
                  <a:pt x="197" y="2249"/>
                </a:cubicBezTo>
                <a:cubicBezTo>
                  <a:pt x="292" y="2763"/>
                  <a:pt x="843" y="3138"/>
                  <a:pt x="1455" y="3357"/>
                </a:cubicBezTo>
                <a:cubicBezTo>
                  <a:pt x="1492" y="3182"/>
                  <a:pt x="1553" y="3004"/>
                  <a:pt x="1630" y="2829"/>
                </a:cubicBezTo>
                <a:cubicBezTo>
                  <a:pt x="1696" y="2672"/>
                  <a:pt x="1776" y="2515"/>
                  <a:pt x="1864" y="2362"/>
                </a:cubicBezTo>
                <a:lnTo>
                  <a:pt x="274" y="0"/>
                </a:lnTo>
                <a:close/>
              </a:path>
            </a:pathLst>
          </a:custGeom>
          <a:solidFill>
            <a:srgbClr val="CC6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2267188" y="2026397"/>
            <a:ext cx="275334" cy="327956"/>
          </a:xfrm>
          <a:custGeom>
            <a:avLst/>
            <a:gdLst/>
            <a:ahLst/>
            <a:cxnLst/>
            <a:rect l="l" t="t" r="r" b="b"/>
            <a:pathLst>
              <a:path w="6802" h="8102" extrusionOk="0">
                <a:moveTo>
                  <a:pt x="3167" y="0"/>
                </a:moveTo>
                <a:cubicBezTo>
                  <a:pt x="1387" y="0"/>
                  <a:pt x="1" y="1641"/>
                  <a:pt x="338" y="3468"/>
                </a:cubicBezTo>
                <a:cubicBezTo>
                  <a:pt x="724" y="5564"/>
                  <a:pt x="842" y="6461"/>
                  <a:pt x="2040" y="7413"/>
                </a:cubicBezTo>
                <a:cubicBezTo>
                  <a:pt x="2633" y="7885"/>
                  <a:pt x="3300" y="8101"/>
                  <a:pt x="3937" y="8101"/>
                </a:cubicBezTo>
                <a:cubicBezTo>
                  <a:pt x="5237" y="8101"/>
                  <a:pt x="6413" y="7203"/>
                  <a:pt x="6579" y="5747"/>
                </a:cubicBezTo>
                <a:cubicBezTo>
                  <a:pt x="6801" y="3796"/>
                  <a:pt x="6130" y="699"/>
                  <a:pt x="3961" y="108"/>
                </a:cubicBezTo>
                <a:cubicBezTo>
                  <a:pt x="3691" y="35"/>
                  <a:pt x="3425" y="0"/>
                  <a:pt x="3167" y="0"/>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2254437" y="2194386"/>
            <a:ext cx="66547" cy="79783"/>
          </a:xfrm>
          <a:custGeom>
            <a:avLst/>
            <a:gdLst/>
            <a:ahLst/>
            <a:cxnLst/>
            <a:rect l="l" t="t" r="r" b="b"/>
            <a:pathLst>
              <a:path w="1644" h="1971" extrusionOk="0">
                <a:moveTo>
                  <a:pt x="756" y="0"/>
                </a:moveTo>
                <a:cubicBezTo>
                  <a:pt x="294" y="0"/>
                  <a:pt x="0" y="446"/>
                  <a:pt x="102" y="904"/>
                </a:cubicBezTo>
                <a:cubicBezTo>
                  <a:pt x="201" y="1338"/>
                  <a:pt x="486" y="1685"/>
                  <a:pt x="795" y="1874"/>
                </a:cubicBezTo>
                <a:cubicBezTo>
                  <a:pt x="905" y="1941"/>
                  <a:pt x="1010" y="1971"/>
                  <a:pt x="1107" y="1971"/>
                </a:cubicBezTo>
                <a:cubicBezTo>
                  <a:pt x="1420" y="1971"/>
                  <a:pt x="1643" y="1655"/>
                  <a:pt x="1638" y="1261"/>
                </a:cubicBezTo>
                <a:cubicBezTo>
                  <a:pt x="1633" y="795"/>
                  <a:pt x="1386" y="84"/>
                  <a:pt x="861" y="8"/>
                </a:cubicBezTo>
                <a:cubicBezTo>
                  <a:pt x="825" y="3"/>
                  <a:pt x="790" y="0"/>
                  <a:pt x="756"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2184489" y="2021337"/>
            <a:ext cx="221660" cy="317189"/>
          </a:xfrm>
          <a:custGeom>
            <a:avLst/>
            <a:gdLst/>
            <a:ahLst/>
            <a:cxnLst/>
            <a:rect l="l" t="t" r="r" b="b"/>
            <a:pathLst>
              <a:path w="5476" h="7836" extrusionOk="0">
                <a:moveTo>
                  <a:pt x="3412" y="0"/>
                </a:moveTo>
                <a:cubicBezTo>
                  <a:pt x="1881" y="0"/>
                  <a:pt x="1027" y="1378"/>
                  <a:pt x="522" y="3068"/>
                </a:cubicBezTo>
                <a:cubicBezTo>
                  <a:pt x="1" y="4805"/>
                  <a:pt x="161" y="7835"/>
                  <a:pt x="1629" y="7835"/>
                </a:cubicBezTo>
                <a:cubicBezTo>
                  <a:pt x="1814" y="7835"/>
                  <a:pt x="2019" y="7787"/>
                  <a:pt x="2246" y="7683"/>
                </a:cubicBezTo>
                <a:cubicBezTo>
                  <a:pt x="4280" y="6747"/>
                  <a:pt x="5476" y="437"/>
                  <a:pt x="4167" y="102"/>
                </a:cubicBezTo>
                <a:cubicBezTo>
                  <a:pt x="3898" y="33"/>
                  <a:pt x="3647" y="0"/>
                  <a:pt x="3412"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2284271" y="2011177"/>
            <a:ext cx="240685" cy="110142"/>
          </a:xfrm>
          <a:custGeom>
            <a:avLst/>
            <a:gdLst/>
            <a:ahLst/>
            <a:cxnLst/>
            <a:rect l="l" t="t" r="r" b="b"/>
            <a:pathLst>
              <a:path w="5946" h="2721" extrusionOk="0">
                <a:moveTo>
                  <a:pt x="3287" y="0"/>
                </a:moveTo>
                <a:cubicBezTo>
                  <a:pt x="2471" y="0"/>
                  <a:pt x="1694" y="305"/>
                  <a:pt x="1287" y="688"/>
                </a:cubicBezTo>
                <a:cubicBezTo>
                  <a:pt x="675" y="1265"/>
                  <a:pt x="0" y="2721"/>
                  <a:pt x="1651" y="2721"/>
                </a:cubicBezTo>
                <a:cubicBezTo>
                  <a:pt x="1763" y="2721"/>
                  <a:pt x="1886" y="2714"/>
                  <a:pt x="2020" y="2700"/>
                </a:cubicBezTo>
                <a:cubicBezTo>
                  <a:pt x="3817" y="2515"/>
                  <a:pt x="5945" y="1129"/>
                  <a:pt x="4750" y="393"/>
                </a:cubicBezTo>
                <a:cubicBezTo>
                  <a:pt x="4298" y="114"/>
                  <a:pt x="3786" y="0"/>
                  <a:pt x="3287"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2031355" y="2926416"/>
            <a:ext cx="386771" cy="1670626"/>
          </a:xfrm>
          <a:custGeom>
            <a:avLst/>
            <a:gdLst/>
            <a:ahLst/>
            <a:cxnLst/>
            <a:rect l="l" t="t" r="r" b="b"/>
            <a:pathLst>
              <a:path w="9555" h="41272" extrusionOk="0">
                <a:moveTo>
                  <a:pt x="2920" y="0"/>
                </a:moveTo>
                <a:lnTo>
                  <a:pt x="2920" y="0"/>
                </a:lnTo>
                <a:cubicBezTo>
                  <a:pt x="2920" y="0"/>
                  <a:pt x="3069" y="16747"/>
                  <a:pt x="2420" y="23844"/>
                </a:cubicBezTo>
                <a:cubicBezTo>
                  <a:pt x="1947" y="28995"/>
                  <a:pt x="0" y="41079"/>
                  <a:pt x="0" y="41079"/>
                </a:cubicBezTo>
                <a:lnTo>
                  <a:pt x="4025" y="41271"/>
                </a:lnTo>
                <a:cubicBezTo>
                  <a:pt x="4025" y="41271"/>
                  <a:pt x="6784" y="31747"/>
                  <a:pt x="8199" y="25087"/>
                </a:cubicBezTo>
                <a:cubicBezTo>
                  <a:pt x="9555" y="18683"/>
                  <a:pt x="9073" y="1714"/>
                  <a:pt x="9073" y="1714"/>
                </a:cubicBezTo>
                <a:lnTo>
                  <a:pt x="2920"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2031355" y="2985556"/>
            <a:ext cx="370499" cy="1611487"/>
          </a:xfrm>
          <a:custGeom>
            <a:avLst/>
            <a:gdLst/>
            <a:ahLst/>
            <a:cxnLst/>
            <a:rect l="l" t="t" r="r" b="b"/>
            <a:pathLst>
              <a:path w="9153" h="39811" extrusionOk="0">
                <a:moveTo>
                  <a:pt x="6715" y="1"/>
                </a:moveTo>
                <a:cubicBezTo>
                  <a:pt x="6368" y="931"/>
                  <a:pt x="5391" y="3530"/>
                  <a:pt x="4144" y="6745"/>
                </a:cubicBezTo>
                <a:cubicBezTo>
                  <a:pt x="4119" y="7149"/>
                  <a:pt x="4087" y="7554"/>
                  <a:pt x="4043" y="7952"/>
                </a:cubicBezTo>
                <a:lnTo>
                  <a:pt x="4994" y="7620"/>
                </a:lnTo>
                <a:lnTo>
                  <a:pt x="6361" y="7853"/>
                </a:lnTo>
                <a:lnTo>
                  <a:pt x="6471" y="7434"/>
                </a:lnTo>
                <a:lnTo>
                  <a:pt x="9153" y="6464"/>
                </a:lnTo>
                <a:cubicBezTo>
                  <a:pt x="9149" y="3705"/>
                  <a:pt x="9102" y="1510"/>
                  <a:pt x="9080" y="647"/>
                </a:cubicBezTo>
                <a:cubicBezTo>
                  <a:pt x="9077" y="647"/>
                  <a:pt x="9073" y="650"/>
                  <a:pt x="9069" y="650"/>
                </a:cubicBezTo>
                <a:cubicBezTo>
                  <a:pt x="9047" y="650"/>
                  <a:pt x="9030" y="647"/>
                  <a:pt x="9008" y="639"/>
                </a:cubicBezTo>
                <a:lnTo>
                  <a:pt x="8461" y="486"/>
                </a:lnTo>
                <a:lnTo>
                  <a:pt x="8446" y="515"/>
                </a:lnTo>
                <a:cubicBezTo>
                  <a:pt x="8439" y="537"/>
                  <a:pt x="8413" y="548"/>
                  <a:pt x="8380" y="548"/>
                </a:cubicBezTo>
                <a:cubicBezTo>
                  <a:pt x="8369" y="548"/>
                  <a:pt x="8359" y="548"/>
                  <a:pt x="8344" y="544"/>
                </a:cubicBezTo>
                <a:lnTo>
                  <a:pt x="8118" y="479"/>
                </a:lnTo>
                <a:cubicBezTo>
                  <a:pt x="8078" y="468"/>
                  <a:pt x="8052" y="442"/>
                  <a:pt x="8052" y="420"/>
                </a:cubicBezTo>
                <a:cubicBezTo>
                  <a:pt x="8052" y="413"/>
                  <a:pt x="8052" y="409"/>
                  <a:pt x="8056" y="406"/>
                </a:cubicBezTo>
                <a:lnTo>
                  <a:pt x="8067" y="376"/>
                </a:lnTo>
                <a:lnTo>
                  <a:pt x="6715" y="1"/>
                </a:lnTo>
                <a:close/>
                <a:moveTo>
                  <a:pt x="3973" y="8553"/>
                </a:moveTo>
                <a:cubicBezTo>
                  <a:pt x="3740" y="10357"/>
                  <a:pt x="3339" y="11983"/>
                  <a:pt x="2840" y="13022"/>
                </a:cubicBezTo>
                <a:cubicBezTo>
                  <a:pt x="2767" y="16561"/>
                  <a:pt x="2635" y="20010"/>
                  <a:pt x="2420" y="22383"/>
                </a:cubicBezTo>
                <a:cubicBezTo>
                  <a:pt x="1947" y="27534"/>
                  <a:pt x="0" y="39618"/>
                  <a:pt x="0" y="39618"/>
                </a:cubicBezTo>
                <a:lnTo>
                  <a:pt x="4025" y="39810"/>
                </a:lnTo>
                <a:cubicBezTo>
                  <a:pt x="4025" y="39810"/>
                  <a:pt x="6784" y="30286"/>
                  <a:pt x="8199" y="23626"/>
                </a:cubicBezTo>
                <a:cubicBezTo>
                  <a:pt x="8828" y="20651"/>
                  <a:pt x="9062" y="15406"/>
                  <a:pt x="9131" y="10634"/>
                </a:cubicBezTo>
                <a:lnTo>
                  <a:pt x="9131" y="10634"/>
                </a:lnTo>
                <a:lnTo>
                  <a:pt x="5643" y="10671"/>
                </a:lnTo>
                <a:lnTo>
                  <a:pt x="5220" y="8687"/>
                </a:lnTo>
                <a:lnTo>
                  <a:pt x="3973" y="8553"/>
                </a:lnTo>
                <a:close/>
              </a:path>
            </a:pathLst>
          </a:custGeom>
          <a:solidFill>
            <a:srgbClr val="D8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2146317" y="3388245"/>
            <a:ext cx="2064" cy="124471"/>
          </a:xfrm>
          <a:custGeom>
            <a:avLst/>
            <a:gdLst/>
            <a:ahLst/>
            <a:cxnLst/>
            <a:rect l="l" t="t" r="r" b="b"/>
            <a:pathLst>
              <a:path w="51" h="3075" extrusionOk="0">
                <a:moveTo>
                  <a:pt x="51" y="1"/>
                </a:moveTo>
                <a:cubicBezTo>
                  <a:pt x="36" y="1018"/>
                  <a:pt x="22" y="2050"/>
                  <a:pt x="0" y="3074"/>
                </a:cubicBezTo>
                <a:cubicBezTo>
                  <a:pt x="22" y="2050"/>
                  <a:pt x="36" y="1022"/>
                  <a:pt x="51" y="4"/>
                </a:cubicBezTo>
                <a:lnTo>
                  <a:pt x="51" y="1"/>
                </a:lnTo>
                <a:close/>
              </a:path>
            </a:pathLst>
          </a:custGeom>
          <a:solidFill>
            <a:srgbClr val="C0C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2146317" y="3258590"/>
            <a:ext cx="52824" cy="254124"/>
          </a:xfrm>
          <a:custGeom>
            <a:avLst/>
            <a:gdLst/>
            <a:ahLst/>
            <a:cxnLst/>
            <a:rect l="l" t="t" r="r" b="b"/>
            <a:pathLst>
              <a:path w="1305" h="6278" extrusionOk="0">
                <a:moveTo>
                  <a:pt x="1304" y="0"/>
                </a:moveTo>
                <a:cubicBezTo>
                  <a:pt x="1133" y="441"/>
                  <a:pt x="958" y="893"/>
                  <a:pt x="780" y="1352"/>
                </a:cubicBezTo>
                <a:lnTo>
                  <a:pt x="1203" y="1207"/>
                </a:lnTo>
                <a:cubicBezTo>
                  <a:pt x="1247" y="809"/>
                  <a:pt x="1279" y="404"/>
                  <a:pt x="1304" y="0"/>
                </a:cubicBezTo>
                <a:close/>
                <a:moveTo>
                  <a:pt x="623" y="1753"/>
                </a:moveTo>
                <a:cubicBezTo>
                  <a:pt x="433" y="2231"/>
                  <a:pt x="244" y="2716"/>
                  <a:pt x="51" y="3204"/>
                </a:cubicBezTo>
                <a:cubicBezTo>
                  <a:pt x="36" y="4221"/>
                  <a:pt x="22" y="5253"/>
                  <a:pt x="0" y="6277"/>
                </a:cubicBezTo>
                <a:cubicBezTo>
                  <a:pt x="499" y="5238"/>
                  <a:pt x="900" y="3612"/>
                  <a:pt x="1133" y="1808"/>
                </a:cubicBezTo>
                <a:lnTo>
                  <a:pt x="623" y="1753"/>
                </a:lnTo>
                <a:close/>
              </a:path>
            </a:pathLst>
          </a:custGeom>
          <a:solidFill>
            <a:srgbClr val="AD9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2019980" y="4522397"/>
            <a:ext cx="207492" cy="83709"/>
          </a:xfrm>
          <a:custGeom>
            <a:avLst/>
            <a:gdLst/>
            <a:ahLst/>
            <a:cxnLst/>
            <a:rect l="l" t="t" r="r" b="b"/>
            <a:pathLst>
              <a:path w="5126" h="2068" extrusionOk="0">
                <a:moveTo>
                  <a:pt x="157" y="0"/>
                </a:moveTo>
                <a:lnTo>
                  <a:pt x="0" y="1844"/>
                </a:lnTo>
                <a:lnTo>
                  <a:pt x="4586" y="2067"/>
                </a:lnTo>
                <a:lnTo>
                  <a:pt x="5125" y="390"/>
                </a:lnTo>
                <a:lnTo>
                  <a:pt x="157"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1352433" y="2901035"/>
            <a:ext cx="956303" cy="1540366"/>
          </a:xfrm>
          <a:custGeom>
            <a:avLst/>
            <a:gdLst/>
            <a:ahLst/>
            <a:cxnLst/>
            <a:rect l="l" t="t" r="r" b="b"/>
            <a:pathLst>
              <a:path w="23625" h="38054" extrusionOk="0">
                <a:moveTo>
                  <a:pt x="17442" y="1"/>
                </a:moveTo>
                <a:cubicBezTo>
                  <a:pt x="13710" y="3000"/>
                  <a:pt x="15329" y="8687"/>
                  <a:pt x="9124" y="22105"/>
                </a:cubicBezTo>
                <a:cubicBezTo>
                  <a:pt x="7185" y="26301"/>
                  <a:pt x="0" y="36146"/>
                  <a:pt x="0" y="36146"/>
                </a:cubicBezTo>
                <a:lnTo>
                  <a:pt x="2257" y="38053"/>
                </a:lnTo>
                <a:cubicBezTo>
                  <a:pt x="2257" y="38053"/>
                  <a:pt x="12198" y="29418"/>
                  <a:pt x="15001" y="23235"/>
                </a:cubicBezTo>
                <a:cubicBezTo>
                  <a:pt x="18475" y="15584"/>
                  <a:pt x="23625" y="1721"/>
                  <a:pt x="23625" y="1721"/>
                </a:cubicBezTo>
                <a:lnTo>
                  <a:pt x="174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1352433" y="2913584"/>
            <a:ext cx="950717" cy="1527818"/>
          </a:xfrm>
          <a:custGeom>
            <a:avLst/>
            <a:gdLst/>
            <a:ahLst/>
            <a:cxnLst/>
            <a:rect l="l" t="t" r="r" b="b"/>
            <a:pathLst>
              <a:path w="23487" h="37744" extrusionOk="0">
                <a:moveTo>
                  <a:pt x="17089" y="0"/>
                </a:moveTo>
                <a:cubicBezTo>
                  <a:pt x="13973" y="2920"/>
                  <a:pt x="15004" y="8249"/>
                  <a:pt x="9974" y="19900"/>
                </a:cubicBezTo>
                <a:lnTo>
                  <a:pt x="10640" y="20785"/>
                </a:lnTo>
                <a:lnTo>
                  <a:pt x="11042" y="24208"/>
                </a:lnTo>
                <a:lnTo>
                  <a:pt x="9095" y="24453"/>
                </a:lnTo>
                <a:lnTo>
                  <a:pt x="5724" y="32446"/>
                </a:lnTo>
                <a:lnTo>
                  <a:pt x="2093" y="32902"/>
                </a:lnTo>
                <a:cubicBezTo>
                  <a:pt x="872" y="34638"/>
                  <a:pt x="0" y="35836"/>
                  <a:pt x="0" y="35836"/>
                </a:cubicBezTo>
                <a:lnTo>
                  <a:pt x="2257" y="37743"/>
                </a:lnTo>
                <a:cubicBezTo>
                  <a:pt x="2257" y="37743"/>
                  <a:pt x="12198" y="29108"/>
                  <a:pt x="15001" y="22925"/>
                </a:cubicBezTo>
                <a:cubicBezTo>
                  <a:pt x="16611" y="19378"/>
                  <a:pt x="18584" y="14494"/>
                  <a:pt x="20235" y="10276"/>
                </a:cubicBezTo>
                <a:lnTo>
                  <a:pt x="19469" y="10192"/>
                </a:lnTo>
                <a:lnTo>
                  <a:pt x="20392" y="9875"/>
                </a:lnTo>
                <a:cubicBezTo>
                  <a:pt x="21887" y="6047"/>
                  <a:pt x="23093" y="2837"/>
                  <a:pt x="23487" y="1779"/>
                </a:cubicBezTo>
                <a:lnTo>
                  <a:pt x="21839" y="1320"/>
                </a:lnTo>
                <a:lnTo>
                  <a:pt x="21828" y="1349"/>
                </a:lnTo>
                <a:cubicBezTo>
                  <a:pt x="21821" y="1371"/>
                  <a:pt x="21791" y="1382"/>
                  <a:pt x="21762" y="1382"/>
                </a:cubicBezTo>
                <a:cubicBezTo>
                  <a:pt x="21748" y="1382"/>
                  <a:pt x="21737" y="1382"/>
                  <a:pt x="21726" y="1378"/>
                </a:cubicBezTo>
                <a:lnTo>
                  <a:pt x="21496" y="1313"/>
                </a:lnTo>
                <a:cubicBezTo>
                  <a:pt x="21460" y="1301"/>
                  <a:pt x="21434" y="1276"/>
                  <a:pt x="21434" y="1254"/>
                </a:cubicBezTo>
                <a:lnTo>
                  <a:pt x="21434" y="1240"/>
                </a:lnTo>
                <a:lnTo>
                  <a:pt x="21445" y="1210"/>
                </a:lnTo>
                <a:lnTo>
                  <a:pt x="18448" y="376"/>
                </a:lnTo>
                <a:lnTo>
                  <a:pt x="18434" y="404"/>
                </a:lnTo>
                <a:cubicBezTo>
                  <a:pt x="18427" y="426"/>
                  <a:pt x="18401" y="438"/>
                  <a:pt x="18369" y="438"/>
                </a:cubicBezTo>
                <a:cubicBezTo>
                  <a:pt x="18357" y="438"/>
                  <a:pt x="18347" y="434"/>
                  <a:pt x="18332" y="434"/>
                </a:cubicBezTo>
                <a:lnTo>
                  <a:pt x="18106" y="369"/>
                </a:lnTo>
                <a:cubicBezTo>
                  <a:pt x="18066" y="357"/>
                  <a:pt x="18041" y="332"/>
                  <a:pt x="18041" y="307"/>
                </a:cubicBezTo>
                <a:cubicBezTo>
                  <a:pt x="18041" y="303"/>
                  <a:pt x="18041" y="300"/>
                  <a:pt x="18044" y="295"/>
                </a:cubicBezTo>
                <a:lnTo>
                  <a:pt x="18055" y="266"/>
                </a:lnTo>
                <a:lnTo>
                  <a:pt x="17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1344904" y="4313159"/>
            <a:ext cx="154061" cy="140339"/>
          </a:xfrm>
          <a:custGeom>
            <a:avLst/>
            <a:gdLst/>
            <a:ahLst/>
            <a:cxnLst/>
            <a:rect l="l" t="t" r="r" b="b"/>
            <a:pathLst>
              <a:path w="3806" h="3467" extrusionOk="0">
                <a:moveTo>
                  <a:pt x="831" y="1"/>
                </a:moveTo>
                <a:lnTo>
                  <a:pt x="0" y="1236"/>
                </a:lnTo>
                <a:lnTo>
                  <a:pt x="2527" y="3467"/>
                </a:lnTo>
                <a:lnTo>
                  <a:pt x="3806" y="2538"/>
                </a:lnTo>
                <a:lnTo>
                  <a:pt x="831"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2033419" y="2878407"/>
            <a:ext cx="381752" cy="133376"/>
          </a:xfrm>
          <a:custGeom>
            <a:avLst/>
            <a:gdLst/>
            <a:ahLst/>
            <a:cxnLst/>
            <a:rect l="l" t="t" r="r" b="b"/>
            <a:pathLst>
              <a:path w="9431" h="3295" extrusionOk="0">
                <a:moveTo>
                  <a:pt x="726" y="0"/>
                </a:moveTo>
                <a:cubicBezTo>
                  <a:pt x="687" y="0"/>
                  <a:pt x="652" y="11"/>
                  <a:pt x="631" y="31"/>
                </a:cubicBezTo>
                <a:lnTo>
                  <a:pt x="44" y="679"/>
                </a:lnTo>
                <a:cubicBezTo>
                  <a:pt x="0" y="727"/>
                  <a:pt x="51" y="807"/>
                  <a:pt x="150" y="833"/>
                </a:cubicBezTo>
                <a:lnTo>
                  <a:pt x="8957" y="3286"/>
                </a:lnTo>
                <a:cubicBezTo>
                  <a:pt x="8979" y="3292"/>
                  <a:pt x="9000" y="3295"/>
                  <a:pt x="9020" y="3295"/>
                </a:cubicBezTo>
                <a:cubicBezTo>
                  <a:pt x="9070" y="3295"/>
                  <a:pt x="9111" y="3276"/>
                  <a:pt x="9124" y="3242"/>
                </a:cubicBezTo>
                <a:lnTo>
                  <a:pt x="9408" y="2510"/>
                </a:lnTo>
                <a:cubicBezTo>
                  <a:pt x="9430" y="2462"/>
                  <a:pt x="9376" y="2397"/>
                  <a:pt x="9292" y="2375"/>
                </a:cubicBezTo>
                <a:lnTo>
                  <a:pt x="787" y="9"/>
                </a:lnTo>
                <a:cubicBezTo>
                  <a:pt x="766" y="3"/>
                  <a:pt x="745" y="0"/>
                  <a:pt x="726"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2082359" y="2885896"/>
            <a:ext cx="32099" cy="45457"/>
          </a:xfrm>
          <a:custGeom>
            <a:avLst/>
            <a:gdLst/>
            <a:ahLst/>
            <a:cxnLst/>
            <a:rect l="l" t="t" r="r" b="b"/>
            <a:pathLst>
              <a:path w="793" h="1123" extrusionOk="0">
                <a:moveTo>
                  <a:pt x="456" y="0"/>
                </a:moveTo>
                <a:cubicBezTo>
                  <a:pt x="425" y="0"/>
                  <a:pt x="399" y="13"/>
                  <a:pt x="391" y="32"/>
                </a:cubicBezTo>
                <a:lnTo>
                  <a:pt x="12" y="979"/>
                </a:lnTo>
                <a:cubicBezTo>
                  <a:pt x="1" y="1009"/>
                  <a:pt x="27" y="1041"/>
                  <a:pt x="74" y="1053"/>
                </a:cubicBezTo>
                <a:lnTo>
                  <a:pt x="300" y="1118"/>
                </a:lnTo>
                <a:cubicBezTo>
                  <a:pt x="312" y="1121"/>
                  <a:pt x="324" y="1122"/>
                  <a:pt x="335" y="1122"/>
                </a:cubicBezTo>
                <a:cubicBezTo>
                  <a:pt x="367" y="1122"/>
                  <a:pt x="394" y="1111"/>
                  <a:pt x="402" y="1088"/>
                </a:cubicBezTo>
                <a:lnTo>
                  <a:pt x="781" y="141"/>
                </a:lnTo>
                <a:cubicBezTo>
                  <a:pt x="793" y="116"/>
                  <a:pt x="766" y="82"/>
                  <a:pt x="719" y="68"/>
                </a:cubicBezTo>
                <a:lnTo>
                  <a:pt x="493" y="6"/>
                </a:lnTo>
                <a:cubicBezTo>
                  <a:pt x="481" y="2"/>
                  <a:pt x="468" y="0"/>
                  <a:pt x="456"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2082683" y="2885855"/>
            <a:ext cx="31452" cy="45457"/>
          </a:xfrm>
          <a:custGeom>
            <a:avLst/>
            <a:gdLst/>
            <a:ahLst/>
            <a:cxnLst/>
            <a:rect l="l" t="t" r="r" b="b"/>
            <a:pathLst>
              <a:path w="777" h="1123" extrusionOk="0">
                <a:moveTo>
                  <a:pt x="449" y="0"/>
                </a:moveTo>
                <a:cubicBezTo>
                  <a:pt x="416" y="0"/>
                  <a:pt x="391" y="14"/>
                  <a:pt x="383" y="33"/>
                </a:cubicBezTo>
                <a:lnTo>
                  <a:pt x="376" y="48"/>
                </a:lnTo>
                <a:lnTo>
                  <a:pt x="15" y="951"/>
                </a:lnTo>
                <a:lnTo>
                  <a:pt x="4" y="980"/>
                </a:lnTo>
                <a:cubicBezTo>
                  <a:pt x="1" y="985"/>
                  <a:pt x="1" y="988"/>
                  <a:pt x="1" y="992"/>
                </a:cubicBezTo>
                <a:cubicBezTo>
                  <a:pt x="1" y="1017"/>
                  <a:pt x="26" y="1042"/>
                  <a:pt x="66" y="1054"/>
                </a:cubicBezTo>
                <a:lnTo>
                  <a:pt x="292" y="1119"/>
                </a:lnTo>
                <a:cubicBezTo>
                  <a:pt x="307" y="1119"/>
                  <a:pt x="317" y="1123"/>
                  <a:pt x="329" y="1123"/>
                </a:cubicBezTo>
                <a:cubicBezTo>
                  <a:pt x="361" y="1123"/>
                  <a:pt x="387" y="1111"/>
                  <a:pt x="394" y="1089"/>
                </a:cubicBezTo>
                <a:lnTo>
                  <a:pt x="773" y="142"/>
                </a:lnTo>
                <a:cubicBezTo>
                  <a:pt x="777" y="139"/>
                  <a:pt x="777" y="135"/>
                  <a:pt x="777" y="132"/>
                </a:cubicBezTo>
                <a:cubicBezTo>
                  <a:pt x="777" y="105"/>
                  <a:pt x="751" y="80"/>
                  <a:pt x="711" y="69"/>
                </a:cubicBezTo>
                <a:lnTo>
                  <a:pt x="485" y="7"/>
                </a:lnTo>
                <a:cubicBezTo>
                  <a:pt x="471" y="4"/>
                  <a:pt x="460" y="0"/>
                  <a:pt x="449" y="0"/>
                </a:cubicBezTo>
                <a:close/>
              </a:path>
            </a:pathLst>
          </a:custGeom>
          <a:solidFill>
            <a:srgbClr val="D8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2357012" y="2962321"/>
            <a:ext cx="32059" cy="45457"/>
          </a:xfrm>
          <a:custGeom>
            <a:avLst/>
            <a:gdLst/>
            <a:ahLst/>
            <a:cxnLst/>
            <a:rect l="l" t="t" r="r" b="b"/>
            <a:pathLst>
              <a:path w="792" h="1123" extrusionOk="0">
                <a:moveTo>
                  <a:pt x="455" y="1"/>
                </a:moveTo>
                <a:cubicBezTo>
                  <a:pt x="423" y="1"/>
                  <a:pt x="398" y="13"/>
                  <a:pt x="390" y="32"/>
                </a:cubicBezTo>
                <a:lnTo>
                  <a:pt x="11" y="980"/>
                </a:lnTo>
                <a:cubicBezTo>
                  <a:pt x="0" y="1009"/>
                  <a:pt x="26" y="1042"/>
                  <a:pt x="73" y="1053"/>
                </a:cubicBezTo>
                <a:lnTo>
                  <a:pt x="299" y="1118"/>
                </a:lnTo>
                <a:cubicBezTo>
                  <a:pt x="311" y="1121"/>
                  <a:pt x="323" y="1123"/>
                  <a:pt x="334" y="1123"/>
                </a:cubicBezTo>
                <a:cubicBezTo>
                  <a:pt x="366" y="1123"/>
                  <a:pt x="393" y="1111"/>
                  <a:pt x="401" y="1089"/>
                </a:cubicBezTo>
                <a:lnTo>
                  <a:pt x="780" y="141"/>
                </a:lnTo>
                <a:cubicBezTo>
                  <a:pt x="791" y="116"/>
                  <a:pt x="766" y="83"/>
                  <a:pt x="718" y="68"/>
                </a:cubicBezTo>
                <a:lnTo>
                  <a:pt x="492" y="6"/>
                </a:lnTo>
                <a:cubicBezTo>
                  <a:pt x="479" y="2"/>
                  <a:pt x="467" y="1"/>
                  <a:pt x="45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2357296" y="2962281"/>
            <a:ext cx="31452" cy="45457"/>
          </a:xfrm>
          <a:custGeom>
            <a:avLst/>
            <a:gdLst/>
            <a:ahLst/>
            <a:cxnLst/>
            <a:rect l="l" t="t" r="r" b="b"/>
            <a:pathLst>
              <a:path w="777" h="1123" extrusionOk="0">
                <a:moveTo>
                  <a:pt x="448" y="0"/>
                </a:moveTo>
                <a:cubicBezTo>
                  <a:pt x="416" y="0"/>
                  <a:pt x="391" y="15"/>
                  <a:pt x="383" y="33"/>
                </a:cubicBezTo>
                <a:lnTo>
                  <a:pt x="376" y="47"/>
                </a:lnTo>
                <a:lnTo>
                  <a:pt x="15" y="951"/>
                </a:lnTo>
                <a:lnTo>
                  <a:pt x="4" y="981"/>
                </a:lnTo>
                <a:cubicBezTo>
                  <a:pt x="0" y="984"/>
                  <a:pt x="0" y="988"/>
                  <a:pt x="0" y="995"/>
                </a:cubicBezTo>
                <a:cubicBezTo>
                  <a:pt x="0" y="1017"/>
                  <a:pt x="26" y="1043"/>
                  <a:pt x="66" y="1054"/>
                </a:cubicBezTo>
                <a:lnTo>
                  <a:pt x="292" y="1119"/>
                </a:lnTo>
                <a:cubicBezTo>
                  <a:pt x="307" y="1123"/>
                  <a:pt x="317" y="1123"/>
                  <a:pt x="328" y="1123"/>
                </a:cubicBezTo>
                <a:cubicBezTo>
                  <a:pt x="361" y="1123"/>
                  <a:pt x="387" y="1112"/>
                  <a:pt x="394" y="1090"/>
                </a:cubicBezTo>
                <a:lnTo>
                  <a:pt x="773" y="142"/>
                </a:lnTo>
                <a:cubicBezTo>
                  <a:pt x="776" y="138"/>
                  <a:pt x="776" y="135"/>
                  <a:pt x="776" y="131"/>
                </a:cubicBezTo>
                <a:cubicBezTo>
                  <a:pt x="776" y="106"/>
                  <a:pt x="751" y="81"/>
                  <a:pt x="711" y="69"/>
                </a:cubicBezTo>
                <a:lnTo>
                  <a:pt x="485" y="7"/>
                </a:lnTo>
                <a:cubicBezTo>
                  <a:pt x="470" y="4"/>
                  <a:pt x="460" y="0"/>
                  <a:pt x="448" y="0"/>
                </a:cubicBezTo>
                <a:close/>
              </a:path>
            </a:pathLst>
          </a:custGeom>
          <a:solidFill>
            <a:srgbClr val="D8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2219584" y="2924108"/>
            <a:ext cx="32261" cy="45457"/>
          </a:xfrm>
          <a:custGeom>
            <a:avLst/>
            <a:gdLst/>
            <a:ahLst/>
            <a:cxnLst/>
            <a:rect l="l" t="t" r="r" b="b"/>
            <a:pathLst>
              <a:path w="797" h="1123" extrusionOk="0">
                <a:moveTo>
                  <a:pt x="458" y="0"/>
                </a:moveTo>
                <a:cubicBezTo>
                  <a:pt x="427" y="0"/>
                  <a:pt x="399" y="13"/>
                  <a:pt x="391" y="32"/>
                </a:cubicBezTo>
                <a:lnTo>
                  <a:pt x="12" y="980"/>
                </a:lnTo>
                <a:cubicBezTo>
                  <a:pt x="1" y="1009"/>
                  <a:pt x="31" y="1041"/>
                  <a:pt x="74" y="1053"/>
                </a:cubicBezTo>
                <a:lnTo>
                  <a:pt x="304" y="1118"/>
                </a:lnTo>
                <a:cubicBezTo>
                  <a:pt x="315" y="1121"/>
                  <a:pt x="326" y="1122"/>
                  <a:pt x="337" y="1122"/>
                </a:cubicBezTo>
                <a:cubicBezTo>
                  <a:pt x="369" y="1122"/>
                  <a:pt x="398" y="1111"/>
                  <a:pt x="406" y="1089"/>
                </a:cubicBezTo>
                <a:lnTo>
                  <a:pt x="785" y="141"/>
                </a:lnTo>
                <a:cubicBezTo>
                  <a:pt x="796" y="116"/>
                  <a:pt x="766" y="83"/>
                  <a:pt x="723" y="68"/>
                </a:cubicBezTo>
                <a:lnTo>
                  <a:pt x="494" y="6"/>
                </a:lnTo>
                <a:cubicBezTo>
                  <a:pt x="482" y="2"/>
                  <a:pt x="469" y="0"/>
                  <a:pt x="458"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2220070" y="2924068"/>
            <a:ext cx="31290" cy="45457"/>
          </a:xfrm>
          <a:custGeom>
            <a:avLst/>
            <a:gdLst/>
            <a:ahLst/>
            <a:cxnLst/>
            <a:rect l="l" t="t" r="r" b="b"/>
            <a:pathLst>
              <a:path w="773" h="1123" extrusionOk="0">
                <a:moveTo>
                  <a:pt x="445" y="0"/>
                </a:moveTo>
                <a:cubicBezTo>
                  <a:pt x="416" y="0"/>
                  <a:pt x="387" y="14"/>
                  <a:pt x="379" y="33"/>
                </a:cubicBezTo>
                <a:lnTo>
                  <a:pt x="376" y="48"/>
                </a:lnTo>
                <a:lnTo>
                  <a:pt x="11" y="951"/>
                </a:lnTo>
                <a:lnTo>
                  <a:pt x="0" y="981"/>
                </a:lnTo>
                <a:lnTo>
                  <a:pt x="0" y="995"/>
                </a:lnTo>
                <a:cubicBezTo>
                  <a:pt x="0" y="1017"/>
                  <a:pt x="26" y="1042"/>
                  <a:pt x="62" y="1054"/>
                </a:cubicBezTo>
                <a:lnTo>
                  <a:pt x="292" y="1119"/>
                </a:lnTo>
                <a:cubicBezTo>
                  <a:pt x="303" y="1123"/>
                  <a:pt x="314" y="1123"/>
                  <a:pt x="328" y="1123"/>
                </a:cubicBezTo>
                <a:cubicBezTo>
                  <a:pt x="357" y="1123"/>
                  <a:pt x="387" y="1112"/>
                  <a:pt x="394" y="1090"/>
                </a:cubicBezTo>
                <a:lnTo>
                  <a:pt x="773" y="142"/>
                </a:lnTo>
                <a:lnTo>
                  <a:pt x="773" y="131"/>
                </a:lnTo>
                <a:cubicBezTo>
                  <a:pt x="773" y="106"/>
                  <a:pt x="747" y="80"/>
                  <a:pt x="711" y="69"/>
                </a:cubicBezTo>
                <a:lnTo>
                  <a:pt x="482" y="7"/>
                </a:lnTo>
                <a:cubicBezTo>
                  <a:pt x="470" y="4"/>
                  <a:pt x="460" y="0"/>
                  <a:pt x="445" y="0"/>
                </a:cubicBezTo>
                <a:close/>
              </a:path>
            </a:pathLst>
          </a:custGeom>
          <a:solidFill>
            <a:srgbClr val="D8B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2412469" y="2161274"/>
            <a:ext cx="18215" cy="25380"/>
          </a:xfrm>
          <a:custGeom>
            <a:avLst/>
            <a:gdLst/>
            <a:ahLst/>
            <a:cxnLst/>
            <a:rect l="l" t="t" r="r" b="b"/>
            <a:pathLst>
              <a:path w="450" h="627" extrusionOk="0">
                <a:moveTo>
                  <a:pt x="203" y="1"/>
                </a:moveTo>
                <a:cubicBezTo>
                  <a:pt x="198" y="1"/>
                  <a:pt x="192" y="1"/>
                  <a:pt x="187" y="2"/>
                </a:cubicBezTo>
                <a:cubicBezTo>
                  <a:pt x="74" y="16"/>
                  <a:pt x="0" y="166"/>
                  <a:pt x="22" y="338"/>
                </a:cubicBezTo>
                <a:cubicBezTo>
                  <a:pt x="40" y="504"/>
                  <a:pt x="139" y="626"/>
                  <a:pt x="246" y="626"/>
                </a:cubicBezTo>
                <a:cubicBezTo>
                  <a:pt x="252" y="626"/>
                  <a:pt x="257" y="626"/>
                  <a:pt x="263" y="625"/>
                </a:cubicBezTo>
                <a:cubicBezTo>
                  <a:pt x="376" y="611"/>
                  <a:pt x="449" y="461"/>
                  <a:pt x="427" y="289"/>
                </a:cubicBezTo>
                <a:cubicBezTo>
                  <a:pt x="410" y="127"/>
                  <a:pt x="310" y="1"/>
                  <a:pt x="203"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2491121" y="2151681"/>
            <a:ext cx="18215" cy="25380"/>
          </a:xfrm>
          <a:custGeom>
            <a:avLst/>
            <a:gdLst/>
            <a:ahLst/>
            <a:cxnLst/>
            <a:rect l="l" t="t" r="r" b="b"/>
            <a:pathLst>
              <a:path w="450" h="627" extrusionOk="0">
                <a:moveTo>
                  <a:pt x="200" y="1"/>
                </a:moveTo>
                <a:cubicBezTo>
                  <a:pt x="196" y="1"/>
                  <a:pt x="191" y="1"/>
                  <a:pt x="187" y="2"/>
                </a:cubicBezTo>
                <a:cubicBezTo>
                  <a:pt x="73" y="16"/>
                  <a:pt x="0" y="166"/>
                  <a:pt x="22" y="337"/>
                </a:cubicBezTo>
                <a:cubicBezTo>
                  <a:pt x="40" y="503"/>
                  <a:pt x="139" y="626"/>
                  <a:pt x="245" y="626"/>
                </a:cubicBezTo>
                <a:cubicBezTo>
                  <a:pt x="251" y="626"/>
                  <a:pt x="257" y="626"/>
                  <a:pt x="263" y="625"/>
                </a:cubicBezTo>
                <a:cubicBezTo>
                  <a:pt x="376" y="610"/>
                  <a:pt x="449" y="461"/>
                  <a:pt x="427" y="290"/>
                </a:cubicBezTo>
                <a:cubicBezTo>
                  <a:pt x="410" y="125"/>
                  <a:pt x="308" y="1"/>
                  <a:pt x="200"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2496707" y="2145528"/>
            <a:ext cx="16151" cy="9027"/>
          </a:xfrm>
          <a:custGeom>
            <a:avLst/>
            <a:gdLst/>
            <a:ahLst/>
            <a:cxnLst/>
            <a:rect l="l" t="t" r="r" b="b"/>
            <a:pathLst>
              <a:path w="399" h="223" extrusionOk="0">
                <a:moveTo>
                  <a:pt x="399" y="0"/>
                </a:moveTo>
                <a:lnTo>
                  <a:pt x="1" y="172"/>
                </a:lnTo>
                <a:cubicBezTo>
                  <a:pt x="47" y="208"/>
                  <a:pt x="91" y="223"/>
                  <a:pt x="131" y="223"/>
                </a:cubicBezTo>
                <a:cubicBezTo>
                  <a:pt x="290" y="223"/>
                  <a:pt x="399" y="0"/>
                  <a:pt x="399"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2472662" y="2179895"/>
            <a:ext cx="30156" cy="49262"/>
          </a:xfrm>
          <a:custGeom>
            <a:avLst/>
            <a:gdLst/>
            <a:ahLst/>
            <a:cxnLst/>
            <a:rect l="l" t="t" r="r" b="b"/>
            <a:pathLst>
              <a:path w="745" h="1217" extrusionOk="0">
                <a:moveTo>
                  <a:pt x="1" y="1"/>
                </a:moveTo>
                <a:lnTo>
                  <a:pt x="147" y="1212"/>
                </a:lnTo>
                <a:cubicBezTo>
                  <a:pt x="147" y="1212"/>
                  <a:pt x="182" y="1216"/>
                  <a:pt x="236" y="1216"/>
                </a:cubicBezTo>
                <a:cubicBezTo>
                  <a:pt x="365" y="1216"/>
                  <a:pt x="603" y="1191"/>
                  <a:pt x="744" y="1022"/>
                </a:cubicBezTo>
                <a:cubicBezTo>
                  <a:pt x="380" y="704"/>
                  <a:pt x="1" y="1"/>
                  <a:pt x="1" y="1"/>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2405507" y="2238468"/>
            <a:ext cx="53917" cy="21373"/>
          </a:xfrm>
          <a:custGeom>
            <a:avLst/>
            <a:gdLst/>
            <a:ahLst/>
            <a:cxnLst/>
            <a:rect l="l" t="t" r="r" b="b"/>
            <a:pathLst>
              <a:path w="1332" h="528" extrusionOk="0">
                <a:moveTo>
                  <a:pt x="59" y="0"/>
                </a:moveTo>
                <a:cubicBezTo>
                  <a:pt x="47" y="0"/>
                  <a:pt x="35" y="4"/>
                  <a:pt x="23" y="12"/>
                </a:cubicBezTo>
                <a:cubicBezTo>
                  <a:pt x="5" y="31"/>
                  <a:pt x="1" y="60"/>
                  <a:pt x="19" y="81"/>
                </a:cubicBezTo>
                <a:cubicBezTo>
                  <a:pt x="36" y="101"/>
                  <a:pt x="402" y="528"/>
                  <a:pt x="1081" y="528"/>
                </a:cubicBezTo>
                <a:cubicBezTo>
                  <a:pt x="1146" y="528"/>
                  <a:pt x="1214" y="524"/>
                  <a:pt x="1284" y="515"/>
                </a:cubicBezTo>
                <a:cubicBezTo>
                  <a:pt x="1291" y="515"/>
                  <a:pt x="1299" y="512"/>
                  <a:pt x="1303" y="508"/>
                </a:cubicBezTo>
                <a:cubicBezTo>
                  <a:pt x="1321" y="500"/>
                  <a:pt x="1332" y="479"/>
                  <a:pt x="1328" y="460"/>
                </a:cubicBezTo>
                <a:cubicBezTo>
                  <a:pt x="1325" y="433"/>
                  <a:pt x="1303" y="413"/>
                  <a:pt x="1276" y="413"/>
                </a:cubicBezTo>
                <a:cubicBezTo>
                  <a:pt x="1274" y="413"/>
                  <a:pt x="1272" y="413"/>
                  <a:pt x="1270" y="413"/>
                </a:cubicBezTo>
                <a:cubicBezTo>
                  <a:pt x="1205" y="421"/>
                  <a:pt x="1142" y="424"/>
                  <a:pt x="1083" y="424"/>
                </a:cubicBezTo>
                <a:cubicBezTo>
                  <a:pt x="450" y="424"/>
                  <a:pt x="100" y="22"/>
                  <a:pt x="96" y="16"/>
                </a:cubicBezTo>
                <a:cubicBezTo>
                  <a:pt x="86" y="6"/>
                  <a:pt x="73" y="0"/>
                  <a:pt x="59"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2381340" y="2125490"/>
            <a:ext cx="36795" cy="27040"/>
          </a:xfrm>
          <a:custGeom>
            <a:avLst/>
            <a:gdLst/>
            <a:ahLst/>
            <a:cxnLst/>
            <a:rect l="l" t="t" r="r" b="b"/>
            <a:pathLst>
              <a:path w="909" h="668" extrusionOk="0">
                <a:moveTo>
                  <a:pt x="806" y="0"/>
                </a:moveTo>
                <a:cubicBezTo>
                  <a:pt x="804" y="0"/>
                  <a:pt x="801" y="0"/>
                  <a:pt x="799" y="0"/>
                </a:cubicBezTo>
                <a:cubicBezTo>
                  <a:pt x="781" y="0"/>
                  <a:pt x="310" y="29"/>
                  <a:pt x="29" y="514"/>
                </a:cubicBezTo>
                <a:cubicBezTo>
                  <a:pt x="0" y="565"/>
                  <a:pt x="19" y="627"/>
                  <a:pt x="66" y="653"/>
                </a:cubicBezTo>
                <a:cubicBezTo>
                  <a:pt x="82" y="663"/>
                  <a:pt x="98" y="668"/>
                  <a:pt x="114" y="668"/>
                </a:cubicBezTo>
                <a:cubicBezTo>
                  <a:pt x="133" y="668"/>
                  <a:pt x="151" y="662"/>
                  <a:pt x="168" y="653"/>
                </a:cubicBezTo>
                <a:cubicBezTo>
                  <a:pt x="182" y="645"/>
                  <a:pt x="194" y="635"/>
                  <a:pt x="204" y="616"/>
                </a:cubicBezTo>
                <a:cubicBezTo>
                  <a:pt x="431" y="226"/>
                  <a:pt x="806" y="201"/>
                  <a:pt x="810" y="201"/>
                </a:cubicBezTo>
                <a:cubicBezTo>
                  <a:pt x="865" y="201"/>
                  <a:pt x="909" y="150"/>
                  <a:pt x="904" y="95"/>
                </a:cubicBezTo>
                <a:cubicBezTo>
                  <a:pt x="904" y="43"/>
                  <a:pt x="860" y="0"/>
                  <a:pt x="806" y="0"/>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487599" y="2102903"/>
            <a:ext cx="39871" cy="21899"/>
          </a:xfrm>
          <a:custGeom>
            <a:avLst/>
            <a:gdLst/>
            <a:ahLst/>
            <a:cxnLst/>
            <a:rect l="l" t="t" r="r" b="b"/>
            <a:pathLst>
              <a:path w="985" h="541" extrusionOk="0">
                <a:moveTo>
                  <a:pt x="161" y="1"/>
                </a:moveTo>
                <a:cubicBezTo>
                  <a:pt x="122" y="1"/>
                  <a:pt x="98" y="4"/>
                  <a:pt x="94" y="4"/>
                </a:cubicBezTo>
                <a:cubicBezTo>
                  <a:pt x="40" y="15"/>
                  <a:pt x="0" y="62"/>
                  <a:pt x="7" y="121"/>
                </a:cubicBezTo>
                <a:cubicBezTo>
                  <a:pt x="14" y="171"/>
                  <a:pt x="58" y="209"/>
                  <a:pt x="108" y="209"/>
                </a:cubicBezTo>
                <a:cubicBezTo>
                  <a:pt x="112" y="209"/>
                  <a:pt x="117" y="209"/>
                  <a:pt x="121" y="208"/>
                </a:cubicBezTo>
                <a:cubicBezTo>
                  <a:pt x="124" y="208"/>
                  <a:pt x="142" y="205"/>
                  <a:pt x="171" y="205"/>
                </a:cubicBezTo>
                <a:cubicBezTo>
                  <a:pt x="283" y="205"/>
                  <a:pt x="559" y="237"/>
                  <a:pt x="791" y="507"/>
                </a:cubicBezTo>
                <a:cubicBezTo>
                  <a:pt x="812" y="530"/>
                  <a:pt x="840" y="541"/>
                  <a:pt x="869" y="541"/>
                </a:cubicBezTo>
                <a:cubicBezTo>
                  <a:pt x="886" y="541"/>
                  <a:pt x="903" y="537"/>
                  <a:pt x="919" y="529"/>
                </a:cubicBezTo>
                <a:cubicBezTo>
                  <a:pt x="926" y="525"/>
                  <a:pt x="930" y="522"/>
                  <a:pt x="937" y="518"/>
                </a:cubicBezTo>
                <a:cubicBezTo>
                  <a:pt x="977" y="481"/>
                  <a:pt x="984" y="416"/>
                  <a:pt x="947" y="375"/>
                </a:cubicBezTo>
                <a:cubicBezTo>
                  <a:pt x="658" y="37"/>
                  <a:pt x="306" y="1"/>
                  <a:pt x="161"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509898" y="2422812"/>
            <a:ext cx="666356" cy="328401"/>
          </a:xfrm>
          <a:custGeom>
            <a:avLst/>
            <a:gdLst/>
            <a:ahLst/>
            <a:cxnLst/>
            <a:rect l="l" t="t" r="r" b="b"/>
            <a:pathLst>
              <a:path w="16462" h="8113" extrusionOk="0">
                <a:moveTo>
                  <a:pt x="14777" y="1"/>
                </a:moveTo>
                <a:cubicBezTo>
                  <a:pt x="14329" y="511"/>
                  <a:pt x="13830" y="1054"/>
                  <a:pt x="13327" y="1553"/>
                </a:cubicBezTo>
                <a:cubicBezTo>
                  <a:pt x="12820" y="2060"/>
                  <a:pt x="12310" y="2560"/>
                  <a:pt x="11777" y="3029"/>
                </a:cubicBezTo>
                <a:cubicBezTo>
                  <a:pt x="10713" y="3963"/>
                  <a:pt x="9590" y="4826"/>
                  <a:pt x="8402" y="5450"/>
                </a:cubicBezTo>
                <a:cubicBezTo>
                  <a:pt x="8253" y="5526"/>
                  <a:pt x="8103" y="5595"/>
                  <a:pt x="7953" y="5665"/>
                </a:cubicBezTo>
                <a:cubicBezTo>
                  <a:pt x="7808" y="5726"/>
                  <a:pt x="7662" y="5789"/>
                  <a:pt x="7509" y="5844"/>
                </a:cubicBezTo>
                <a:cubicBezTo>
                  <a:pt x="7203" y="5950"/>
                  <a:pt x="6886" y="6048"/>
                  <a:pt x="6558" y="6125"/>
                </a:cubicBezTo>
                <a:cubicBezTo>
                  <a:pt x="5897" y="6273"/>
                  <a:pt x="5205" y="6376"/>
                  <a:pt x="4498" y="6431"/>
                </a:cubicBezTo>
                <a:cubicBezTo>
                  <a:pt x="3878" y="6485"/>
                  <a:pt x="3246" y="6508"/>
                  <a:pt x="2614" y="6508"/>
                </a:cubicBezTo>
                <a:cubicBezTo>
                  <a:pt x="2529" y="6508"/>
                  <a:pt x="2444" y="6508"/>
                  <a:pt x="2359" y="6507"/>
                </a:cubicBezTo>
                <a:cubicBezTo>
                  <a:pt x="1640" y="6500"/>
                  <a:pt x="904" y="6470"/>
                  <a:pt x="200" y="6416"/>
                </a:cubicBezTo>
                <a:lnTo>
                  <a:pt x="0" y="7484"/>
                </a:lnTo>
                <a:cubicBezTo>
                  <a:pt x="1498" y="7870"/>
                  <a:pt x="2996" y="8067"/>
                  <a:pt x="4549" y="8110"/>
                </a:cubicBezTo>
                <a:cubicBezTo>
                  <a:pt x="4637" y="8112"/>
                  <a:pt x="4725" y="8112"/>
                  <a:pt x="4813" y="8112"/>
                </a:cubicBezTo>
                <a:cubicBezTo>
                  <a:pt x="5503" y="8112"/>
                  <a:pt x="6203" y="8071"/>
                  <a:pt x="6908" y="7962"/>
                </a:cubicBezTo>
                <a:cubicBezTo>
                  <a:pt x="7305" y="7900"/>
                  <a:pt x="7706" y="7816"/>
                  <a:pt x="8106" y="7699"/>
                </a:cubicBezTo>
                <a:cubicBezTo>
                  <a:pt x="8308" y="7644"/>
                  <a:pt x="8508" y="7572"/>
                  <a:pt x="8705" y="7498"/>
                </a:cubicBezTo>
                <a:cubicBezTo>
                  <a:pt x="8898" y="7422"/>
                  <a:pt x="9087" y="7349"/>
                  <a:pt x="9273" y="7262"/>
                </a:cubicBezTo>
                <a:cubicBezTo>
                  <a:pt x="10017" y="6929"/>
                  <a:pt x="10699" y="6522"/>
                  <a:pt x="11348" y="6084"/>
                </a:cubicBezTo>
                <a:cubicBezTo>
                  <a:pt x="12000" y="5650"/>
                  <a:pt x="12612" y="5169"/>
                  <a:pt x="13199" y="4673"/>
                </a:cubicBezTo>
                <a:cubicBezTo>
                  <a:pt x="13786" y="4170"/>
                  <a:pt x="14358" y="3657"/>
                  <a:pt x="14894" y="3113"/>
                </a:cubicBezTo>
                <a:cubicBezTo>
                  <a:pt x="15164" y="2844"/>
                  <a:pt x="15430" y="2567"/>
                  <a:pt x="15692" y="2286"/>
                </a:cubicBezTo>
                <a:cubicBezTo>
                  <a:pt x="15955" y="2001"/>
                  <a:pt x="16199" y="1724"/>
                  <a:pt x="16461" y="1404"/>
                </a:cubicBezTo>
                <a:lnTo>
                  <a:pt x="14777" y="1"/>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1469905" y="2653018"/>
            <a:ext cx="85733" cy="74683"/>
          </a:xfrm>
          <a:custGeom>
            <a:avLst/>
            <a:gdLst/>
            <a:ahLst/>
            <a:cxnLst/>
            <a:rect l="l" t="t" r="r" b="b"/>
            <a:pathLst>
              <a:path w="2118" h="1845" extrusionOk="0">
                <a:moveTo>
                  <a:pt x="678" y="0"/>
                </a:moveTo>
                <a:lnTo>
                  <a:pt x="0" y="1767"/>
                </a:lnTo>
                <a:lnTo>
                  <a:pt x="1560" y="1844"/>
                </a:lnTo>
                <a:lnTo>
                  <a:pt x="2117" y="1163"/>
                </a:lnTo>
                <a:cubicBezTo>
                  <a:pt x="1797" y="332"/>
                  <a:pt x="678" y="0"/>
                  <a:pt x="678" y="0"/>
                </a:cubicBez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412019" y="2653018"/>
            <a:ext cx="85369" cy="71566"/>
          </a:xfrm>
          <a:custGeom>
            <a:avLst/>
            <a:gdLst/>
            <a:ahLst/>
            <a:cxnLst/>
            <a:rect l="l" t="t" r="r" b="b"/>
            <a:pathLst>
              <a:path w="2109" h="1768" extrusionOk="0">
                <a:moveTo>
                  <a:pt x="2108" y="0"/>
                </a:moveTo>
                <a:lnTo>
                  <a:pt x="424" y="22"/>
                </a:lnTo>
                <a:lnTo>
                  <a:pt x="1" y="1439"/>
                </a:lnTo>
                <a:lnTo>
                  <a:pt x="1430" y="1767"/>
                </a:lnTo>
                <a:lnTo>
                  <a:pt x="2108" y="0"/>
                </a:lnTo>
                <a:close/>
              </a:path>
            </a:pathLst>
          </a:custGeom>
          <a:solidFill>
            <a:srgbClr val="C988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2079445" y="2376584"/>
            <a:ext cx="117185" cy="186727"/>
          </a:xfrm>
          <a:custGeom>
            <a:avLst/>
            <a:gdLst/>
            <a:ahLst/>
            <a:cxnLst/>
            <a:rect l="l" t="t" r="r" b="b"/>
            <a:pathLst>
              <a:path w="2895" h="4613" extrusionOk="0">
                <a:moveTo>
                  <a:pt x="1516" y="1"/>
                </a:moveTo>
                <a:cubicBezTo>
                  <a:pt x="1507" y="1"/>
                  <a:pt x="1497" y="1"/>
                  <a:pt x="1488" y="1"/>
                </a:cubicBezTo>
                <a:cubicBezTo>
                  <a:pt x="572" y="23"/>
                  <a:pt x="0" y="941"/>
                  <a:pt x="0" y="941"/>
                </a:cubicBezTo>
                <a:lnTo>
                  <a:pt x="1462" y="4612"/>
                </a:lnTo>
                <a:cubicBezTo>
                  <a:pt x="1462" y="4612"/>
                  <a:pt x="2894" y="3749"/>
                  <a:pt x="2844" y="2560"/>
                </a:cubicBezTo>
                <a:cubicBezTo>
                  <a:pt x="2793" y="1336"/>
                  <a:pt x="2532" y="1"/>
                  <a:pt x="151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359801" y="4504100"/>
            <a:ext cx="38252" cy="34204"/>
          </a:xfrm>
          <a:custGeom>
            <a:avLst/>
            <a:gdLst/>
            <a:ahLst/>
            <a:cxnLst/>
            <a:rect l="l" t="t" r="r" b="b"/>
            <a:pathLst>
              <a:path w="945" h="845" extrusionOk="0">
                <a:moveTo>
                  <a:pt x="150" y="142"/>
                </a:moveTo>
                <a:lnTo>
                  <a:pt x="150" y="142"/>
                </a:lnTo>
                <a:cubicBezTo>
                  <a:pt x="438" y="262"/>
                  <a:pt x="806" y="459"/>
                  <a:pt x="835" y="602"/>
                </a:cubicBezTo>
                <a:cubicBezTo>
                  <a:pt x="839" y="620"/>
                  <a:pt x="839" y="646"/>
                  <a:pt x="806" y="674"/>
                </a:cubicBezTo>
                <a:cubicBezTo>
                  <a:pt x="761" y="720"/>
                  <a:pt x="713" y="743"/>
                  <a:pt x="663" y="743"/>
                </a:cubicBezTo>
                <a:cubicBezTo>
                  <a:pt x="652" y="743"/>
                  <a:pt x="642" y="742"/>
                  <a:pt x="631" y="740"/>
                </a:cubicBezTo>
                <a:cubicBezTo>
                  <a:pt x="485" y="711"/>
                  <a:pt x="310" y="489"/>
                  <a:pt x="150" y="142"/>
                </a:cubicBezTo>
                <a:close/>
                <a:moveTo>
                  <a:pt x="54" y="0"/>
                </a:moveTo>
                <a:cubicBezTo>
                  <a:pt x="41" y="0"/>
                  <a:pt x="28" y="5"/>
                  <a:pt x="19" y="15"/>
                </a:cubicBezTo>
                <a:cubicBezTo>
                  <a:pt x="4" y="30"/>
                  <a:pt x="0" y="51"/>
                  <a:pt x="8" y="70"/>
                </a:cubicBezTo>
                <a:cubicBezTo>
                  <a:pt x="118" y="332"/>
                  <a:pt x="343" y="784"/>
                  <a:pt x="609" y="839"/>
                </a:cubicBezTo>
                <a:cubicBezTo>
                  <a:pt x="628" y="842"/>
                  <a:pt x="646" y="844"/>
                  <a:pt x="664" y="844"/>
                </a:cubicBezTo>
                <a:cubicBezTo>
                  <a:pt x="717" y="844"/>
                  <a:pt x="767" y="829"/>
                  <a:pt x="813" y="799"/>
                </a:cubicBezTo>
                <a:cubicBezTo>
                  <a:pt x="835" y="784"/>
                  <a:pt x="857" y="770"/>
                  <a:pt x="879" y="748"/>
                </a:cubicBezTo>
                <a:cubicBezTo>
                  <a:pt x="941" y="686"/>
                  <a:pt x="944" y="624"/>
                  <a:pt x="934" y="580"/>
                </a:cubicBezTo>
                <a:cubicBezTo>
                  <a:pt x="879" y="314"/>
                  <a:pt x="153" y="33"/>
                  <a:pt x="74" y="4"/>
                </a:cubicBezTo>
                <a:cubicBezTo>
                  <a:pt x="68" y="2"/>
                  <a:pt x="61" y="0"/>
                  <a:pt x="54"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359801" y="4491552"/>
            <a:ext cx="44283" cy="19875"/>
          </a:xfrm>
          <a:custGeom>
            <a:avLst/>
            <a:gdLst/>
            <a:ahLst/>
            <a:cxnLst/>
            <a:rect l="l" t="t" r="r" b="b"/>
            <a:pathLst>
              <a:path w="1094" h="491" extrusionOk="0">
                <a:moveTo>
                  <a:pt x="767" y="103"/>
                </a:moveTo>
                <a:cubicBezTo>
                  <a:pt x="788" y="103"/>
                  <a:pt x="809" y="105"/>
                  <a:pt x="828" y="110"/>
                </a:cubicBezTo>
                <a:cubicBezTo>
                  <a:pt x="883" y="121"/>
                  <a:pt x="919" y="146"/>
                  <a:pt x="944" y="194"/>
                </a:cubicBezTo>
                <a:cubicBezTo>
                  <a:pt x="978" y="249"/>
                  <a:pt x="963" y="277"/>
                  <a:pt x="944" y="296"/>
                </a:cubicBezTo>
                <a:cubicBezTo>
                  <a:pt x="885" y="360"/>
                  <a:pt x="715" y="390"/>
                  <a:pt x="532" y="390"/>
                </a:cubicBezTo>
                <a:cubicBezTo>
                  <a:pt x="404" y="390"/>
                  <a:pt x="270" y="375"/>
                  <a:pt x="165" y="347"/>
                </a:cubicBezTo>
                <a:cubicBezTo>
                  <a:pt x="172" y="343"/>
                  <a:pt x="175" y="340"/>
                  <a:pt x="179" y="336"/>
                </a:cubicBezTo>
                <a:cubicBezTo>
                  <a:pt x="339" y="239"/>
                  <a:pt x="590" y="103"/>
                  <a:pt x="767" y="103"/>
                </a:cubicBezTo>
                <a:close/>
                <a:moveTo>
                  <a:pt x="771" y="0"/>
                </a:moveTo>
                <a:cubicBezTo>
                  <a:pt x="467" y="0"/>
                  <a:pt x="43" y="304"/>
                  <a:pt x="26" y="321"/>
                </a:cubicBezTo>
                <a:cubicBezTo>
                  <a:pt x="12" y="328"/>
                  <a:pt x="0" y="347"/>
                  <a:pt x="4" y="365"/>
                </a:cubicBezTo>
                <a:cubicBezTo>
                  <a:pt x="4" y="383"/>
                  <a:pt x="19" y="397"/>
                  <a:pt x="34" y="409"/>
                </a:cubicBezTo>
                <a:cubicBezTo>
                  <a:pt x="141" y="456"/>
                  <a:pt x="346" y="491"/>
                  <a:pt x="545" y="491"/>
                </a:cubicBezTo>
                <a:cubicBezTo>
                  <a:pt x="712" y="491"/>
                  <a:pt x="874" y="467"/>
                  <a:pt x="971" y="405"/>
                </a:cubicBezTo>
                <a:cubicBezTo>
                  <a:pt x="988" y="394"/>
                  <a:pt x="1006" y="380"/>
                  <a:pt x="1018" y="365"/>
                </a:cubicBezTo>
                <a:cubicBezTo>
                  <a:pt x="1050" y="332"/>
                  <a:pt x="1094" y="256"/>
                  <a:pt x="1032" y="143"/>
                </a:cubicBezTo>
                <a:cubicBezTo>
                  <a:pt x="992" y="74"/>
                  <a:pt x="934" y="26"/>
                  <a:pt x="850" y="8"/>
                </a:cubicBezTo>
                <a:cubicBezTo>
                  <a:pt x="825" y="3"/>
                  <a:pt x="798" y="0"/>
                  <a:pt x="771"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157610" y="4693099"/>
            <a:ext cx="55415" cy="21737"/>
          </a:xfrm>
          <a:custGeom>
            <a:avLst/>
            <a:gdLst/>
            <a:ahLst/>
            <a:cxnLst/>
            <a:rect l="l" t="t" r="r" b="b"/>
            <a:pathLst>
              <a:path w="1369" h="537" extrusionOk="0">
                <a:moveTo>
                  <a:pt x="1143" y="99"/>
                </a:moveTo>
                <a:cubicBezTo>
                  <a:pt x="1186" y="99"/>
                  <a:pt x="1222" y="107"/>
                  <a:pt x="1244" y="121"/>
                </a:cubicBezTo>
                <a:cubicBezTo>
                  <a:pt x="1256" y="129"/>
                  <a:pt x="1266" y="139"/>
                  <a:pt x="1263" y="169"/>
                </a:cubicBezTo>
                <a:cubicBezTo>
                  <a:pt x="1259" y="241"/>
                  <a:pt x="1230" y="296"/>
                  <a:pt x="1175" y="336"/>
                </a:cubicBezTo>
                <a:cubicBezTo>
                  <a:pt x="1089" y="401"/>
                  <a:pt x="936" y="433"/>
                  <a:pt x="735" y="433"/>
                </a:cubicBezTo>
                <a:cubicBezTo>
                  <a:pt x="586" y="433"/>
                  <a:pt x="410" y="415"/>
                  <a:pt x="216" y="380"/>
                </a:cubicBezTo>
                <a:cubicBezTo>
                  <a:pt x="530" y="245"/>
                  <a:pt x="938" y="99"/>
                  <a:pt x="1143" y="99"/>
                </a:cubicBezTo>
                <a:close/>
                <a:moveTo>
                  <a:pt x="1141" y="1"/>
                </a:moveTo>
                <a:cubicBezTo>
                  <a:pt x="804" y="1"/>
                  <a:pt x="174" y="287"/>
                  <a:pt x="31" y="354"/>
                </a:cubicBezTo>
                <a:cubicBezTo>
                  <a:pt x="12" y="361"/>
                  <a:pt x="1" y="383"/>
                  <a:pt x="1" y="405"/>
                </a:cubicBezTo>
                <a:cubicBezTo>
                  <a:pt x="5" y="427"/>
                  <a:pt x="19" y="445"/>
                  <a:pt x="41" y="449"/>
                </a:cubicBezTo>
                <a:cubicBezTo>
                  <a:pt x="228" y="489"/>
                  <a:pt x="494" y="536"/>
                  <a:pt x="738" y="536"/>
                </a:cubicBezTo>
                <a:cubicBezTo>
                  <a:pt x="934" y="536"/>
                  <a:pt x="1116" y="507"/>
                  <a:pt x="1237" y="420"/>
                </a:cubicBezTo>
                <a:cubicBezTo>
                  <a:pt x="1313" y="358"/>
                  <a:pt x="1357" y="278"/>
                  <a:pt x="1365" y="176"/>
                </a:cubicBezTo>
                <a:cubicBezTo>
                  <a:pt x="1368" y="99"/>
                  <a:pt x="1332" y="55"/>
                  <a:pt x="1299" y="38"/>
                </a:cubicBezTo>
                <a:cubicBezTo>
                  <a:pt x="1262" y="12"/>
                  <a:pt x="1207" y="1"/>
                  <a:pt x="114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157489" y="4672333"/>
            <a:ext cx="38090" cy="38940"/>
          </a:xfrm>
          <a:custGeom>
            <a:avLst/>
            <a:gdLst/>
            <a:ahLst/>
            <a:cxnLst/>
            <a:rect l="l" t="t" r="r" b="b"/>
            <a:pathLst>
              <a:path w="941" h="962" extrusionOk="0">
                <a:moveTo>
                  <a:pt x="690" y="102"/>
                </a:moveTo>
                <a:cubicBezTo>
                  <a:pt x="700" y="102"/>
                  <a:pt x="712" y="102"/>
                  <a:pt x="722" y="105"/>
                </a:cubicBezTo>
                <a:cubicBezTo>
                  <a:pt x="777" y="109"/>
                  <a:pt x="806" y="127"/>
                  <a:pt x="810" y="149"/>
                </a:cubicBezTo>
                <a:cubicBezTo>
                  <a:pt x="828" y="292"/>
                  <a:pt x="427" y="656"/>
                  <a:pt x="135" y="820"/>
                </a:cubicBezTo>
                <a:cubicBezTo>
                  <a:pt x="201" y="598"/>
                  <a:pt x="384" y="102"/>
                  <a:pt x="690" y="102"/>
                </a:cubicBezTo>
                <a:close/>
                <a:moveTo>
                  <a:pt x="689" y="1"/>
                </a:moveTo>
                <a:cubicBezTo>
                  <a:pt x="217" y="1"/>
                  <a:pt x="15" y="865"/>
                  <a:pt x="4" y="901"/>
                </a:cubicBezTo>
                <a:cubicBezTo>
                  <a:pt x="0" y="918"/>
                  <a:pt x="8" y="940"/>
                  <a:pt x="22" y="951"/>
                </a:cubicBezTo>
                <a:cubicBezTo>
                  <a:pt x="34" y="958"/>
                  <a:pt x="44" y="962"/>
                  <a:pt x="56" y="962"/>
                </a:cubicBezTo>
                <a:cubicBezTo>
                  <a:pt x="63" y="962"/>
                  <a:pt x="70" y="962"/>
                  <a:pt x="74" y="958"/>
                </a:cubicBezTo>
                <a:cubicBezTo>
                  <a:pt x="362" y="842"/>
                  <a:pt x="941" y="379"/>
                  <a:pt x="909" y="139"/>
                </a:cubicBezTo>
                <a:cubicBezTo>
                  <a:pt x="901" y="83"/>
                  <a:pt x="865" y="18"/>
                  <a:pt x="737" y="4"/>
                </a:cubicBezTo>
                <a:cubicBezTo>
                  <a:pt x="721" y="2"/>
                  <a:pt x="704" y="1"/>
                  <a:pt x="689"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2418096" y="2155121"/>
            <a:ext cx="16110" cy="8946"/>
          </a:xfrm>
          <a:custGeom>
            <a:avLst/>
            <a:gdLst/>
            <a:ahLst/>
            <a:cxnLst/>
            <a:rect l="l" t="t" r="r" b="b"/>
            <a:pathLst>
              <a:path w="398" h="221" extrusionOk="0">
                <a:moveTo>
                  <a:pt x="398" y="1"/>
                </a:moveTo>
                <a:lnTo>
                  <a:pt x="1" y="168"/>
                </a:lnTo>
                <a:cubicBezTo>
                  <a:pt x="47" y="206"/>
                  <a:pt x="91" y="221"/>
                  <a:pt x="132" y="221"/>
                </a:cubicBezTo>
                <a:cubicBezTo>
                  <a:pt x="290" y="221"/>
                  <a:pt x="398" y="1"/>
                  <a:pt x="398" y="1"/>
                </a:cubicBezTo>
                <a:close/>
              </a:path>
            </a:pathLst>
          </a:custGeom>
          <a:solidFill>
            <a:srgbClr val="4C1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756135" y="3719083"/>
            <a:ext cx="27040" cy="35904"/>
          </a:xfrm>
          <a:custGeom>
            <a:avLst/>
            <a:gdLst/>
            <a:ahLst/>
            <a:cxnLst/>
            <a:rect l="l" t="t" r="r" b="b"/>
            <a:pathLst>
              <a:path w="668" h="887" extrusionOk="0">
                <a:moveTo>
                  <a:pt x="1" y="1"/>
                </a:moveTo>
                <a:lnTo>
                  <a:pt x="1" y="1"/>
                </a:lnTo>
                <a:lnTo>
                  <a:pt x="667" y="886"/>
                </a:lnTo>
                <a:lnTo>
                  <a:pt x="667" y="886"/>
                </a:lnTo>
                <a:close/>
              </a:path>
            </a:pathLst>
          </a:custGeom>
          <a:solidFill>
            <a:srgbClr val="C2A3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2140528" y="3294009"/>
            <a:ext cx="783986" cy="116578"/>
          </a:xfrm>
          <a:custGeom>
            <a:avLst/>
            <a:gdLst/>
            <a:ahLst/>
            <a:cxnLst/>
            <a:rect l="l" t="t" r="r" b="b"/>
            <a:pathLst>
              <a:path w="19368" h="2880" extrusionOk="0">
                <a:moveTo>
                  <a:pt x="2297" y="0"/>
                </a:moveTo>
                <a:lnTo>
                  <a:pt x="0" y="794"/>
                </a:lnTo>
                <a:lnTo>
                  <a:pt x="19368" y="2879"/>
                </a:lnTo>
                <a:lnTo>
                  <a:pt x="2297"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233469" y="3294009"/>
            <a:ext cx="691048" cy="123500"/>
          </a:xfrm>
          <a:custGeom>
            <a:avLst/>
            <a:gdLst/>
            <a:ahLst/>
            <a:cxnLst/>
            <a:rect l="l" t="t" r="r" b="b"/>
            <a:pathLst>
              <a:path w="17072" h="3051" extrusionOk="0">
                <a:moveTo>
                  <a:pt x="1" y="0"/>
                </a:moveTo>
                <a:lnTo>
                  <a:pt x="650" y="3051"/>
                </a:lnTo>
                <a:lnTo>
                  <a:pt x="17072" y="2879"/>
                </a:lnTo>
                <a:lnTo>
                  <a:pt x="1"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233469" y="3294009"/>
            <a:ext cx="55415" cy="123500"/>
          </a:xfrm>
          <a:custGeom>
            <a:avLst/>
            <a:gdLst/>
            <a:ahLst/>
            <a:cxnLst/>
            <a:rect l="l" t="t" r="r" b="b"/>
            <a:pathLst>
              <a:path w="1369" h="3051" extrusionOk="0">
                <a:moveTo>
                  <a:pt x="1" y="0"/>
                </a:moveTo>
                <a:lnTo>
                  <a:pt x="650" y="3051"/>
                </a:lnTo>
                <a:lnTo>
                  <a:pt x="1368" y="233"/>
                </a:lnTo>
                <a:lnTo>
                  <a:pt x="1" y="0"/>
                </a:lnTo>
                <a:close/>
                <a:moveTo>
                  <a:pt x="650" y="3051"/>
                </a:moveTo>
                <a:lnTo>
                  <a:pt x="650" y="3051"/>
                </a:lnTo>
                <a:lnTo>
                  <a:pt x="650" y="305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259781" y="3286440"/>
            <a:ext cx="664737" cy="131069"/>
          </a:xfrm>
          <a:custGeom>
            <a:avLst/>
            <a:gdLst/>
            <a:ahLst/>
            <a:cxnLst/>
            <a:rect l="l" t="t" r="r" b="b"/>
            <a:pathLst>
              <a:path w="16422" h="3238" extrusionOk="0">
                <a:moveTo>
                  <a:pt x="828" y="1"/>
                </a:moveTo>
                <a:lnTo>
                  <a:pt x="0" y="3238"/>
                </a:lnTo>
                <a:lnTo>
                  <a:pt x="0" y="3238"/>
                </a:lnTo>
                <a:lnTo>
                  <a:pt x="16422" y="3066"/>
                </a:lnTo>
                <a:lnTo>
                  <a:pt x="828"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2293257" y="3238350"/>
            <a:ext cx="631261" cy="172236"/>
          </a:xfrm>
          <a:custGeom>
            <a:avLst/>
            <a:gdLst/>
            <a:ahLst/>
            <a:cxnLst/>
            <a:rect l="l" t="t" r="r" b="b"/>
            <a:pathLst>
              <a:path w="15595" h="4255" extrusionOk="0">
                <a:moveTo>
                  <a:pt x="3281" y="1"/>
                </a:moveTo>
                <a:lnTo>
                  <a:pt x="1" y="1189"/>
                </a:lnTo>
                <a:lnTo>
                  <a:pt x="15595" y="4254"/>
                </a:lnTo>
                <a:lnTo>
                  <a:pt x="15595" y="4254"/>
                </a:lnTo>
                <a:lnTo>
                  <a:pt x="3281" y="1"/>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2293257" y="3238350"/>
            <a:ext cx="631261" cy="172236"/>
          </a:xfrm>
          <a:custGeom>
            <a:avLst/>
            <a:gdLst/>
            <a:ahLst/>
            <a:cxnLst/>
            <a:rect l="l" t="t" r="r" b="b"/>
            <a:pathLst>
              <a:path w="15595" h="4255" extrusionOk="0">
                <a:moveTo>
                  <a:pt x="3281" y="1"/>
                </a:moveTo>
                <a:lnTo>
                  <a:pt x="2683" y="219"/>
                </a:lnTo>
                <a:lnTo>
                  <a:pt x="1" y="1189"/>
                </a:lnTo>
                <a:lnTo>
                  <a:pt x="15595" y="4254"/>
                </a:lnTo>
                <a:lnTo>
                  <a:pt x="15595" y="4254"/>
                </a:lnTo>
                <a:lnTo>
                  <a:pt x="8001" y="1633"/>
                </a:lnTo>
                <a:lnTo>
                  <a:pt x="3281" y="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1674083" y="3431437"/>
            <a:ext cx="39143" cy="20887"/>
          </a:xfrm>
          <a:custGeom>
            <a:avLst/>
            <a:gdLst/>
            <a:ahLst/>
            <a:cxnLst/>
            <a:rect l="l" t="t" r="r" b="b"/>
            <a:pathLst>
              <a:path w="967" h="516" extrusionOk="0">
                <a:moveTo>
                  <a:pt x="140" y="1"/>
                </a:moveTo>
                <a:cubicBezTo>
                  <a:pt x="95" y="1"/>
                  <a:pt x="51" y="26"/>
                  <a:pt x="30" y="68"/>
                </a:cubicBezTo>
                <a:cubicBezTo>
                  <a:pt x="1" y="130"/>
                  <a:pt x="26" y="202"/>
                  <a:pt x="85" y="236"/>
                </a:cubicBezTo>
                <a:cubicBezTo>
                  <a:pt x="310" y="345"/>
                  <a:pt x="551" y="440"/>
                  <a:pt x="792" y="512"/>
                </a:cubicBezTo>
                <a:cubicBezTo>
                  <a:pt x="803" y="516"/>
                  <a:pt x="818" y="516"/>
                  <a:pt x="828" y="516"/>
                </a:cubicBezTo>
                <a:cubicBezTo>
                  <a:pt x="879" y="516"/>
                  <a:pt x="931" y="483"/>
                  <a:pt x="945" y="428"/>
                </a:cubicBezTo>
                <a:cubicBezTo>
                  <a:pt x="967" y="363"/>
                  <a:pt x="931" y="293"/>
                  <a:pt x="865" y="275"/>
                </a:cubicBezTo>
                <a:cubicBezTo>
                  <a:pt x="635" y="206"/>
                  <a:pt x="409" y="118"/>
                  <a:pt x="194" y="13"/>
                </a:cubicBezTo>
                <a:cubicBezTo>
                  <a:pt x="177" y="4"/>
                  <a:pt x="158" y="1"/>
                  <a:pt x="140"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1710231" y="3130270"/>
            <a:ext cx="290028" cy="330183"/>
          </a:xfrm>
          <a:custGeom>
            <a:avLst/>
            <a:gdLst/>
            <a:ahLst/>
            <a:cxnLst/>
            <a:rect l="l" t="t" r="r" b="b"/>
            <a:pathLst>
              <a:path w="7165" h="8157" extrusionOk="0">
                <a:moveTo>
                  <a:pt x="2179" y="1"/>
                </a:moveTo>
                <a:cubicBezTo>
                  <a:pt x="2118" y="1"/>
                  <a:pt x="2067" y="45"/>
                  <a:pt x="2057" y="104"/>
                </a:cubicBezTo>
                <a:cubicBezTo>
                  <a:pt x="2046" y="174"/>
                  <a:pt x="2094" y="235"/>
                  <a:pt x="2159" y="246"/>
                </a:cubicBezTo>
                <a:cubicBezTo>
                  <a:pt x="2575" y="309"/>
                  <a:pt x="3012" y="465"/>
                  <a:pt x="3468" y="706"/>
                </a:cubicBezTo>
                <a:cubicBezTo>
                  <a:pt x="3486" y="713"/>
                  <a:pt x="3504" y="721"/>
                  <a:pt x="3526" y="721"/>
                </a:cubicBezTo>
                <a:cubicBezTo>
                  <a:pt x="3569" y="721"/>
                  <a:pt x="3613" y="694"/>
                  <a:pt x="3635" y="655"/>
                </a:cubicBezTo>
                <a:cubicBezTo>
                  <a:pt x="3665" y="593"/>
                  <a:pt x="3643" y="519"/>
                  <a:pt x="3584" y="487"/>
                </a:cubicBezTo>
                <a:cubicBezTo>
                  <a:pt x="3103" y="232"/>
                  <a:pt x="2640" y="71"/>
                  <a:pt x="2199" y="2"/>
                </a:cubicBezTo>
                <a:cubicBezTo>
                  <a:pt x="2192" y="1"/>
                  <a:pt x="2185" y="1"/>
                  <a:pt x="2179" y="1"/>
                </a:cubicBezTo>
                <a:close/>
                <a:moveTo>
                  <a:pt x="776" y="158"/>
                </a:moveTo>
                <a:cubicBezTo>
                  <a:pt x="758" y="158"/>
                  <a:pt x="740" y="161"/>
                  <a:pt x="723" y="169"/>
                </a:cubicBezTo>
                <a:cubicBezTo>
                  <a:pt x="391" y="327"/>
                  <a:pt x="165" y="560"/>
                  <a:pt x="63" y="840"/>
                </a:cubicBezTo>
                <a:cubicBezTo>
                  <a:pt x="23" y="961"/>
                  <a:pt x="1" y="1088"/>
                  <a:pt x="1" y="1234"/>
                </a:cubicBezTo>
                <a:cubicBezTo>
                  <a:pt x="1" y="1307"/>
                  <a:pt x="8" y="1380"/>
                  <a:pt x="16" y="1456"/>
                </a:cubicBezTo>
                <a:cubicBezTo>
                  <a:pt x="23" y="1518"/>
                  <a:pt x="78" y="1562"/>
                  <a:pt x="139" y="1562"/>
                </a:cubicBezTo>
                <a:lnTo>
                  <a:pt x="154" y="1562"/>
                </a:lnTo>
                <a:cubicBezTo>
                  <a:pt x="220" y="1555"/>
                  <a:pt x="270" y="1493"/>
                  <a:pt x="260" y="1424"/>
                </a:cubicBezTo>
                <a:cubicBezTo>
                  <a:pt x="253" y="1362"/>
                  <a:pt x="249" y="1296"/>
                  <a:pt x="249" y="1234"/>
                </a:cubicBezTo>
                <a:cubicBezTo>
                  <a:pt x="249" y="1118"/>
                  <a:pt x="263" y="1015"/>
                  <a:pt x="297" y="924"/>
                </a:cubicBezTo>
                <a:cubicBezTo>
                  <a:pt x="395" y="647"/>
                  <a:pt x="639" y="483"/>
                  <a:pt x="829" y="392"/>
                </a:cubicBezTo>
                <a:cubicBezTo>
                  <a:pt x="891" y="363"/>
                  <a:pt x="916" y="290"/>
                  <a:pt x="887" y="228"/>
                </a:cubicBezTo>
                <a:cubicBezTo>
                  <a:pt x="866" y="183"/>
                  <a:pt x="822" y="158"/>
                  <a:pt x="776" y="158"/>
                </a:cubicBezTo>
                <a:close/>
                <a:moveTo>
                  <a:pt x="4714" y="1270"/>
                </a:moveTo>
                <a:cubicBezTo>
                  <a:pt x="4677" y="1270"/>
                  <a:pt x="4641" y="1285"/>
                  <a:pt x="4616" y="1315"/>
                </a:cubicBezTo>
                <a:cubicBezTo>
                  <a:pt x="4576" y="1369"/>
                  <a:pt x="4583" y="1446"/>
                  <a:pt x="4634" y="1490"/>
                </a:cubicBezTo>
                <a:cubicBezTo>
                  <a:pt x="5031" y="1814"/>
                  <a:pt x="5349" y="2142"/>
                  <a:pt x="5604" y="2496"/>
                </a:cubicBezTo>
                <a:cubicBezTo>
                  <a:pt x="5625" y="2528"/>
                  <a:pt x="5666" y="2546"/>
                  <a:pt x="5702" y="2546"/>
                </a:cubicBezTo>
                <a:cubicBezTo>
                  <a:pt x="5728" y="2546"/>
                  <a:pt x="5753" y="2539"/>
                  <a:pt x="5775" y="2525"/>
                </a:cubicBezTo>
                <a:cubicBezTo>
                  <a:pt x="5830" y="2484"/>
                  <a:pt x="5841" y="2408"/>
                  <a:pt x="5804" y="2353"/>
                </a:cubicBezTo>
                <a:cubicBezTo>
                  <a:pt x="5534" y="1981"/>
                  <a:pt x="5206" y="1635"/>
                  <a:pt x="4791" y="1296"/>
                </a:cubicBezTo>
                <a:cubicBezTo>
                  <a:pt x="4769" y="1279"/>
                  <a:pt x="4742" y="1270"/>
                  <a:pt x="4714" y="1270"/>
                </a:cubicBezTo>
                <a:close/>
                <a:moveTo>
                  <a:pt x="607" y="2663"/>
                </a:moveTo>
                <a:cubicBezTo>
                  <a:pt x="587" y="2663"/>
                  <a:pt x="567" y="2668"/>
                  <a:pt x="548" y="2678"/>
                </a:cubicBezTo>
                <a:cubicBezTo>
                  <a:pt x="489" y="2711"/>
                  <a:pt x="467" y="2783"/>
                  <a:pt x="497" y="2846"/>
                </a:cubicBezTo>
                <a:cubicBezTo>
                  <a:pt x="738" y="3287"/>
                  <a:pt x="1040" y="3702"/>
                  <a:pt x="1303" y="4052"/>
                </a:cubicBezTo>
                <a:cubicBezTo>
                  <a:pt x="1328" y="4084"/>
                  <a:pt x="1364" y="4099"/>
                  <a:pt x="1401" y="4099"/>
                </a:cubicBezTo>
                <a:cubicBezTo>
                  <a:pt x="1426" y="4099"/>
                  <a:pt x="1456" y="4092"/>
                  <a:pt x="1478" y="4074"/>
                </a:cubicBezTo>
                <a:cubicBezTo>
                  <a:pt x="1532" y="4034"/>
                  <a:pt x="1539" y="3958"/>
                  <a:pt x="1500" y="3902"/>
                </a:cubicBezTo>
                <a:cubicBezTo>
                  <a:pt x="1241" y="3559"/>
                  <a:pt x="945" y="3155"/>
                  <a:pt x="716" y="2728"/>
                </a:cubicBezTo>
                <a:cubicBezTo>
                  <a:pt x="693" y="2686"/>
                  <a:pt x="651" y="2663"/>
                  <a:pt x="607" y="2663"/>
                </a:cubicBezTo>
                <a:close/>
                <a:moveTo>
                  <a:pt x="6372" y="3562"/>
                </a:moveTo>
                <a:cubicBezTo>
                  <a:pt x="6356" y="3562"/>
                  <a:pt x="6341" y="3565"/>
                  <a:pt x="6325" y="3571"/>
                </a:cubicBezTo>
                <a:cubicBezTo>
                  <a:pt x="6263" y="3600"/>
                  <a:pt x="6238" y="3673"/>
                  <a:pt x="6263" y="3734"/>
                </a:cubicBezTo>
                <a:lnTo>
                  <a:pt x="6300" y="3818"/>
                </a:lnTo>
                <a:cubicBezTo>
                  <a:pt x="6450" y="4154"/>
                  <a:pt x="6603" y="4504"/>
                  <a:pt x="6796" y="4828"/>
                </a:cubicBezTo>
                <a:cubicBezTo>
                  <a:pt x="6836" y="4898"/>
                  <a:pt x="6876" y="4964"/>
                  <a:pt x="6919" y="5033"/>
                </a:cubicBezTo>
                <a:cubicBezTo>
                  <a:pt x="6946" y="5065"/>
                  <a:pt x="6981" y="5087"/>
                  <a:pt x="7022" y="5087"/>
                </a:cubicBezTo>
                <a:cubicBezTo>
                  <a:pt x="7047" y="5087"/>
                  <a:pt x="7069" y="5080"/>
                  <a:pt x="7091" y="5065"/>
                </a:cubicBezTo>
                <a:cubicBezTo>
                  <a:pt x="7149" y="5025"/>
                  <a:pt x="7164" y="4949"/>
                  <a:pt x="7124" y="4894"/>
                </a:cubicBezTo>
                <a:cubicBezTo>
                  <a:pt x="7084" y="4832"/>
                  <a:pt x="7044" y="4770"/>
                  <a:pt x="7007" y="4705"/>
                </a:cubicBezTo>
                <a:cubicBezTo>
                  <a:pt x="6825" y="4391"/>
                  <a:pt x="6672" y="4049"/>
                  <a:pt x="6526" y="3717"/>
                </a:cubicBezTo>
                <a:lnTo>
                  <a:pt x="6490" y="3636"/>
                </a:lnTo>
                <a:cubicBezTo>
                  <a:pt x="6467" y="3590"/>
                  <a:pt x="6420" y="3562"/>
                  <a:pt x="6372" y="3562"/>
                </a:cubicBezTo>
                <a:close/>
                <a:moveTo>
                  <a:pt x="2266" y="4997"/>
                </a:moveTo>
                <a:cubicBezTo>
                  <a:pt x="2241" y="4997"/>
                  <a:pt x="2217" y="5004"/>
                  <a:pt x="2195" y="5018"/>
                </a:cubicBezTo>
                <a:cubicBezTo>
                  <a:pt x="2137" y="5058"/>
                  <a:pt x="2126" y="5134"/>
                  <a:pt x="2166" y="5193"/>
                </a:cubicBezTo>
                <a:cubicBezTo>
                  <a:pt x="2374" y="5484"/>
                  <a:pt x="2538" y="5747"/>
                  <a:pt x="2673" y="5995"/>
                </a:cubicBezTo>
                <a:cubicBezTo>
                  <a:pt x="2750" y="6137"/>
                  <a:pt x="2812" y="6272"/>
                  <a:pt x="2856" y="6403"/>
                </a:cubicBezTo>
                <a:cubicBezTo>
                  <a:pt x="2873" y="6454"/>
                  <a:pt x="2921" y="6487"/>
                  <a:pt x="2972" y="6487"/>
                </a:cubicBezTo>
                <a:cubicBezTo>
                  <a:pt x="2987" y="6487"/>
                  <a:pt x="2997" y="6483"/>
                  <a:pt x="3012" y="6480"/>
                </a:cubicBezTo>
                <a:cubicBezTo>
                  <a:pt x="3078" y="6458"/>
                  <a:pt x="3110" y="6385"/>
                  <a:pt x="3088" y="6323"/>
                </a:cubicBezTo>
                <a:cubicBezTo>
                  <a:pt x="3038" y="6181"/>
                  <a:pt x="2972" y="6031"/>
                  <a:pt x="2888" y="5878"/>
                </a:cubicBezTo>
                <a:cubicBezTo>
                  <a:pt x="2750" y="5620"/>
                  <a:pt x="2578" y="5349"/>
                  <a:pt x="2367" y="5047"/>
                </a:cubicBezTo>
                <a:cubicBezTo>
                  <a:pt x="2342" y="5014"/>
                  <a:pt x="2304" y="4997"/>
                  <a:pt x="2266" y="4997"/>
                </a:cubicBezTo>
                <a:close/>
                <a:moveTo>
                  <a:pt x="2710" y="7548"/>
                </a:moveTo>
                <a:cubicBezTo>
                  <a:pt x="2683" y="7548"/>
                  <a:pt x="2656" y="7556"/>
                  <a:pt x="2633" y="7573"/>
                </a:cubicBezTo>
                <a:cubicBezTo>
                  <a:pt x="2363" y="7792"/>
                  <a:pt x="1973" y="7865"/>
                  <a:pt x="1692" y="7890"/>
                </a:cubicBezTo>
                <a:cubicBezTo>
                  <a:pt x="1576" y="7901"/>
                  <a:pt x="1463" y="7908"/>
                  <a:pt x="1346" y="7908"/>
                </a:cubicBezTo>
                <a:cubicBezTo>
                  <a:pt x="1281" y="7912"/>
                  <a:pt x="1226" y="7967"/>
                  <a:pt x="1226" y="8036"/>
                </a:cubicBezTo>
                <a:cubicBezTo>
                  <a:pt x="1226" y="8102"/>
                  <a:pt x="1281" y="8157"/>
                  <a:pt x="1350" y="8157"/>
                </a:cubicBezTo>
                <a:cubicBezTo>
                  <a:pt x="1473" y="8157"/>
                  <a:pt x="1594" y="8149"/>
                  <a:pt x="1714" y="8138"/>
                </a:cubicBezTo>
                <a:cubicBezTo>
                  <a:pt x="2028" y="8109"/>
                  <a:pt x="2469" y="8021"/>
                  <a:pt x="2786" y="7767"/>
                </a:cubicBezTo>
                <a:cubicBezTo>
                  <a:pt x="2841" y="7723"/>
                  <a:pt x="2848" y="7646"/>
                  <a:pt x="2807" y="7595"/>
                </a:cubicBezTo>
                <a:cubicBezTo>
                  <a:pt x="2782" y="7563"/>
                  <a:pt x="2746" y="7548"/>
                  <a:pt x="2710" y="7548"/>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031193" y="3365496"/>
            <a:ext cx="39588" cy="17082"/>
          </a:xfrm>
          <a:custGeom>
            <a:avLst/>
            <a:gdLst/>
            <a:ahLst/>
            <a:cxnLst/>
            <a:rect l="l" t="t" r="r" b="b"/>
            <a:pathLst>
              <a:path w="978" h="422" extrusionOk="0">
                <a:moveTo>
                  <a:pt x="141" y="0"/>
                </a:moveTo>
                <a:cubicBezTo>
                  <a:pt x="96" y="0"/>
                  <a:pt x="54" y="24"/>
                  <a:pt x="33" y="67"/>
                </a:cubicBezTo>
                <a:cubicBezTo>
                  <a:pt x="1" y="129"/>
                  <a:pt x="26" y="202"/>
                  <a:pt x="88" y="231"/>
                </a:cubicBezTo>
                <a:cubicBezTo>
                  <a:pt x="336" y="356"/>
                  <a:pt x="595" y="417"/>
                  <a:pt x="854" y="421"/>
                </a:cubicBezTo>
                <a:cubicBezTo>
                  <a:pt x="923" y="421"/>
                  <a:pt x="977" y="370"/>
                  <a:pt x="977" y="300"/>
                </a:cubicBezTo>
                <a:cubicBezTo>
                  <a:pt x="977" y="231"/>
                  <a:pt x="923" y="176"/>
                  <a:pt x="857" y="176"/>
                </a:cubicBezTo>
                <a:cubicBezTo>
                  <a:pt x="635" y="173"/>
                  <a:pt x="412" y="118"/>
                  <a:pt x="198" y="13"/>
                </a:cubicBezTo>
                <a:cubicBezTo>
                  <a:pt x="179" y="4"/>
                  <a:pt x="160" y="0"/>
                  <a:pt x="141"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2753630" y="2762717"/>
            <a:ext cx="561031" cy="678418"/>
          </a:xfrm>
          <a:custGeom>
            <a:avLst/>
            <a:gdLst/>
            <a:ahLst/>
            <a:cxnLst/>
            <a:rect l="l" t="t" r="r" b="b"/>
            <a:pathLst>
              <a:path w="13860" h="16760" extrusionOk="0">
                <a:moveTo>
                  <a:pt x="12836" y="0"/>
                </a:moveTo>
                <a:cubicBezTo>
                  <a:pt x="12809" y="0"/>
                  <a:pt x="12782" y="9"/>
                  <a:pt x="12759" y="28"/>
                </a:cubicBezTo>
                <a:cubicBezTo>
                  <a:pt x="12383" y="330"/>
                  <a:pt x="12037" y="588"/>
                  <a:pt x="11705" y="818"/>
                </a:cubicBezTo>
                <a:cubicBezTo>
                  <a:pt x="11650" y="855"/>
                  <a:pt x="11636" y="931"/>
                  <a:pt x="11676" y="990"/>
                </a:cubicBezTo>
                <a:cubicBezTo>
                  <a:pt x="11698" y="1022"/>
                  <a:pt x="11738" y="1041"/>
                  <a:pt x="11778" y="1041"/>
                </a:cubicBezTo>
                <a:cubicBezTo>
                  <a:pt x="11800" y="1041"/>
                  <a:pt x="11825" y="1034"/>
                  <a:pt x="11847" y="1019"/>
                </a:cubicBezTo>
                <a:cubicBezTo>
                  <a:pt x="12183" y="785"/>
                  <a:pt x="12533" y="523"/>
                  <a:pt x="12912" y="221"/>
                </a:cubicBezTo>
                <a:cubicBezTo>
                  <a:pt x="12966" y="177"/>
                  <a:pt x="12974" y="100"/>
                  <a:pt x="12934" y="46"/>
                </a:cubicBezTo>
                <a:cubicBezTo>
                  <a:pt x="12909" y="16"/>
                  <a:pt x="12872" y="0"/>
                  <a:pt x="12836" y="0"/>
                </a:cubicBezTo>
                <a:close/>
                <a:moveTo>
                  <a:pt x="10516" y="1564"/>
                </a:moveTo>
                <a:cubicBezTo>
                  <a:pt x="10497" y="1564"/>
                  <a:pt x="10477" y="1568"/>
                  <a:pt x="10459" y="1577"/>
                </a:cubicBezTo>
                <a:cubicBezTo>
                  <a:pt x="10007" y="1810"/>
                  <a:pt x="9566" y="1985"/>
                  <a:pt x="9113" y="2112"/>
                </a:cubicBezTo>
                <a:cubicBezTo>
                  <a:pt x="9048" y="2131"/>
                  <a:pt x="9007" y="2200"/>
                  <a:pt x="9026" y="2265"/>
                </a:cubicBezTo>
                <a:cubicBezTo>
                  <a:pt x="9041" y="2321"/>
                  <a:pt x="9091" y="2353"/>
                  <a:pt x="9147" y="2353"/>
                </a:cubicBezTo>
                <a:cubicBezTo>
                  <a:pt x="9157" y="2353"/>
                  <a:pt x="9168" y="2353"/>
                  <a:pt x="9179" y="2349"/>
                </a:cubicBezTo>
                <a:cubicBezTo>
                  <a:pt x="9650" y="2218"/>
                  <a:pt x="10105" y="2040"/>
                  <a:pt x="10572" y="1799"/>
                </a:cubicBezTo>
                <a:cubicBezTo>
                  <a:pt x="10634" y="1766"/>
                  <a:pt x="10656" y="1693"/>
                  <a:pt x="10626" y="1631"/>
                </a:cubicBezTo>
                <a:cubicBezTo>
                  <a:pt x="10603" y="1588"/>
                  <a:pt x="10561" y="1564"/>
                  <a:pt x="10516" y="1564"/>
                </a:cubicBezTo>
                <a:close/>
                <a:moveTo>
                  <a:pt x="7695" y="2367"/>
                </a:moveTo>
                <a:cubicBezTo>
                  <a:pt x="7690" y="2367"/>
                  <a:pt x="7686" y="2367"/>
                  <a:pt x="7681" y="2368"/>
                </a:cubicBezTo>
                <a:cubicBezTo>
                  <a:pt x="7236" y="2415"/>
                  <a:pt x="6773" y="2440"/>
                  <a:pt x="6234" y="2474"/>
                </a:cubicBezTo>
                <a:lnTo>
                  <a:pt x="6212" y="2474"/>
                </a:lnTo>
                <a:cubicBezTo>
                  <a:pt x="6142" y="2477"/>
                  <a:pt x="6103" y="2535"/>
                  <a:pt x="6106" y="2605"/>
                </a:cubicBezTo>
                <a:cubicBezTo>
                  <a:pt x="6110" y="2670"/>
                  <a:pt x="6176" y="2718"/>
                  <a:pt x="6241" y="2718"/>
                </a:cubicBezTo>
                <a:lnTo>
                  <a:pt x="6248" y="2718"/>
                </a:lnTo>
                <a:cubicBezTo>
                  <a:pt x="6788" y="2688"/>
                  <a:pt x="7258" y="2659"/>
                  <a:pt x="7707" y="2612"/>
                </a:cubicBezTo>
                <a:cubicBezTo>
                  <a:pt x="7772" y="2608"/>
                  <a:pt x="7823" y="2546"/>
                  <a:pt x="7816" y="2477"/>
                </a:cubicBezTo>
                <a:cubicBezTo>
                  <a:pt x="7809" y="2416"/>
                  <a:pt x="7758" y="2367"/>
                  <a:pt x="7695" y="2367"/>
                </a:cubicBezTo>
                <a:close/>
                <a:moveTo>
                  <a:pt x="4745" y="2589"/>
                </a:moveTo>
                <a:cubicBezTo>
                  <a:pt x="4741" y="2589"/>
                  <a:pt x="4736" y="2590"/>
                  <a:pt x="4732" y="2590"/>
                </a:cubicBezTo>
                <a:cubicBezTo>
                  <a:pt x="4200" y="2656"/>
                  <a:pt x="3708" y="2754"/>
                  <a:pt x="3263" y="2881"/>
                </a:cubicBezTo>
                <a:cubicBezTo>
                  <a:pt x="3198" y="2903"/>
                  <a:pt x="3157" y="2969"/>
                  <a:pt x="3179" y="3034"/>
                </a:cubicBezTo>
                <a:cubicBezTo>
                  <a:pt x="3194" y="3090"/>
                  <a:pt x="3241" y="3125"/>
                  <a:pt x="3295" y="3125"/>
                </a:cubicBezTo>
                <a:cubicBezTo>
                  <a:pt x="3307" y="3125"/>
                  <a:pt x="3317" y="3122"/>
                  <a:pt x="3332" y="3118"/>
                </a:cubicBezTo>
                <a:cubicBezTo>
                  <a:pt x="3763" y="2994"/>
                  <a:pt x="4244" y="2900"/>
                  <a:pt x="4761" y="2834"/>
                </a:cubicBezTo>
                <a:cubicBezTo>
                  <a:pt x="4826" y="2827"/>
                  <a:pt x="4878" y="2765"/>
                  <a:pt x="4867" y="2696"/>
                </a:cubicBezTo>
                <a:cubicBezTo>
                  <a:pt x="4860" y="2635"/>
                  <a:pt x="4806" y="2589"/>
                  <a:pt x="4745" y="2589"/>
                </a:cubicBezTo>
                <a:close/>
                <a:moveTo>
                  <a:pt x="1933" y="3440"/>
                </a:moveTo>
                <a:cubicBezTo>
                  <a:pt x="1912" y="3440"/>
                  <a:pt x="1890" y="3446"/>
                  <a:pt x="1870" y="3458"/>
                </a:cubicBezTo>
                <a:cubicBezTo>
                  <a:pt x="1510" y="3662"/>
                  <a:pt x="1177" y="3906"/>
                  <a:pt x="893" y="4180"/>
                </a:cubicBezTo>
                <a:cubicBezTo>
                  <a:pt x="821" y="4245"/>
                  <a:pt x="751" y="4318"/>
                  <a:pt x="682" y="4390"/>
                </a:cubicBezTo>
                <a:cubicBezTo>
                  <a:pt x="639" y="4442"/>
                  <a:pt x="642" y="4522"/>
                  <a:pt x="693" y="4565"/>
                </a:cubicBezTo>
                <a:cubicBezTo>
                  <a:pt x="715" y="4587"/>
                  <a:pt x="744" y="4599"/>
                  <a:pt x="777" y="4599"/>
                </a:cubicBezTo>
                <a:cubicBezTo>
                  <a:pt x="810" y="4599"/>
                  <a:pt x="842" y="4584"/>
                  <a:pt x="868" y="4558"/>
                </a:cubicBezTo>
                <a:cubicBezTo>
                  <a:pt x="930" y="4489"/>
                  <a:pt x="996" y="4420"/>
                  <a:pt x="1061" y="4358"/>
                </a:cubicBezTo>
                <a:cubicBezTo>
                  <a:pt x="1335" y="4099"/>
                  <a:pt x="1648" y="3866"/>
                  <a:pt x="1995" y="3672"/>
                </a:cubicBezTo>
                <a:cubicBezTo>
                  <a:pt x="2052" y="3636"/>
                  <a:pt x="2074" y="3563"/>
                  <a:pt x="2038" y="3502"/>
                </a:cubicBezTo>
                <a:cubicBezTo>
                  <a:pt x="2016" y="3463"/>
                  <a:pt x="1975" y="3440"/>
                  <a:pt x="1933" y="3440"/>
                </a:cubicBezTo>
                <a:close/>
                <a:moveTo>
                  <a:pt x="130" y="5655"/>
                </a:moveTo>
                <a:cubicBezTo>
                  <a:pt x="66" y="5655"/>
                  <a:pt x="14" y="5704"/>
                  <a:pt x="8" y="5768"/>
                </a:cubicBezTo>
                <a:cubicBezTo>
                  <a:pt x="4" y="5823"/>
                  <a:pt x="1" y="5878"/>
                  <a:pt x="1" y="5947"/>
                </a:cubicBezTo>
                <a:cubicBezTo>
                  <a:pt x="4" y="6396"/>
                  <a:pt x="176" y="6822"/>
                  <a:pt x="514" y="7215"/>
                </a:cubicBezTo>
                <a:cubicBezTo>
                  <a:pt x="540" y="7245"/>
                  <a:pt x="573" y="7259"/>
                  <a:pt x="609" y="7259"/>
                </a:cubicBezTo>
                <a:cubicBezTo>
                  <a:pt x="635" y="7259"/>
                  <a:pt x="664" y="7249"/>
                  <a:pt x="689" y="7227"/>
                </a:cubicBezTo>
                <a:cubicBezTo>
                  <a:pt x="740" y="7183"/>
                  <a:pt x="744" y="7106"/>
                  <a:pt x="701" y="7055"/>
                </a:cubicBezTo>
                <a:cubicBezTo>
                  <a:pt x="401" y="6705"/>
                  <a:pt x="248" y="6334"/>
                  <a:pt x="245" y="5933"/>
                </a:cubicBezTo>
                <a:cubicBezTo>
                  <a:pt x="245" y="5886"/>
                  <a:pt x="248" y="5837"/>
                  <a:pt x="252" y="5790"/>
                </a:cubicBezTo>
                <a:cubicBezTo>
                  <a:pt x="259" y="5725"/>
                  <a:pt x="212" y="5662"/>
                  <a:pt x="143" y="5655"/>
                </a:cubicBezTo>
                <a:cubicBezTo>
                  <a:pt x="138" y="5655"/>
                  <a:pt x="134" y="5655"/>
                  <a:pt x="130" y="5655"/>
                </a:cubicBezTo>
                <a:close/>
                <a:moveTo>
                  <a:pt x="1781" y="7903"/>
                </a:moveTo>
                <a:cubicBezTo>
                  <a:pt x="1736" y="7903"/>
                  <a:pt x="1693" y="7926"/>
                  <a:pt x="1670" y="7967"/>
                </a:cubicBezTo>
                <a:cubicBezTo>
                  <a:pt x="1637" y="8029"/>
                  <a:pt x="1659" y="8102"/>
                  <a:pt x="1721" y="8134"/>
                </a:cubicBezTo>
                <a:cubicBezTo>
                  <a:pt x="1816" y="8186"/>
                  <a:pt x="1911" y="8233"/>
                  <a:pt x="2005" y="8277"/>
                </a:cubicBezTo>
                <a:cubicBezTo>
                  <a:pt x="2352" y="8437"/>
                  <a:pt x="2705" y="8583"/>
                  <a:pt x="3095" y="8724"/>
                </a:cubicBezTo>
                <a:cubicBezTo>
                  <a:pt x="3110" y="8729"/>
                  <a:pt x="3124" y="8732"/>
                  <a:pt x="3135" y="8732"/>
                </a:cubicBezTo>
                <a:cubicBezTo>
                  <a:pt x="3186" y="8732"/>
                  <a:pt x="3233" y="8699"/>
                  <a:pt x="3252" y="8648"/>
                </a:cubicBezTo>
                <a:cubicBezTo>
                  <a:pt x="3277" y="8586"/>
                  <a:pt x="3245" y="8514"/>
                  <a:pt x="3179" y="8492"/>
                </a:cubicBezTo>
                <a:cubicBezTo>
                  <a:pt x="2796" y="8353"/>
                  <a:pt x="2446" y="8211"/>
                  <a:pt x="2111" y="8054"/>
                </a:cubicBezTo>
                <a:cubicBezTo>
                  <a:pt x="2020" y="8011"/>
                  <a:pt x="1929" y="7967"/>
                  <a:pt x="1838" y="7915"/>
                </a:cubicBezTo>
                <a:cubicBezTo>
                  <a:pt x="1820" y="7907"/>
                  <a:pt x="1800" y="7903"/>
                  <a:pt x="1781" y="7903"/>
                </a:cubicBezTo>
                <a:close/>
                <a:moveTo>
                  <a:pt x="4545" y="8928"/>
                </a:moveTo>
                <a:cubicBezTo>
                  <a:pt x="4492" y="8928"/>
                  <a:pt x="4444" y="8962"/>
                  <a:pt x="4429" y="9017"/>
                </a:cubicBezTo>
                <a:cubicBezTo>
                  <a:pt x="4411" y="9082"/>
                  <a:pt x="4451" y="9151"/>
                  <a:pt x="4517" y="9170"/>
                </a:cubicBezTo>
                <a:cubicBezTo>
                  <a:pt x="4929" y="9283"/>
                  <a:pt x="5373" y="9396"/>
                  <a:pt x="5953" y="9530"/>
                </a:cubicBezTo>
                <a:cubicBezTo>
                  <a:pt x="5964" y="9534"/>
                  <a:pt x="5975" y="9534"/>
                  <a:pt x="5982" y="9534"/>
                </a:cubicBezTo>
                <a:cubicBezTo>
                  <a:pt x="6041" y="9534"/>
                  <a:pt x="6088" y="9494"/>
                  <a:pt x="6103" y="9439"/>
                </a:cubicBezTo>
                <a:cubicBezTo>
                  <a:pt x="6117" y="9370"/>
                  <a:pt x="6077" y="9305"/>
                  <a:pt x="6011" y="9290"/>
                </a:cubicBezTo>
                <a:cubicBezTo>
                  <a:pt x="5432" y="9155"/>
                  <a:pt x="4991" y="9046"/>
                  <a:pt x="4579" y="8933"/>
                </a:cubicBezTo>
                <a:cubicBezTo>
                  <a:pt x="4568" y="8930"/>
                  <a:pt x="4556" y="8928"/>
                  <a:pt x="4545" y="8928"/>
                </a:cubicBezTo>
                <a:close/>
                <a:moveTo>
                  <a:pt x="7422" y="9617"/>
                </a:moveTo>
                <a:cubicBezTo>
                  <a:pt x="7367" y="9617"/>
                  <a:pt x="7318" y="9657"/>
                  <a:pt x="7306" y="9713"/>
                </a:cubicBezTo>
                <a:cubicBezTo>
                  <a:pt x="7291" y="9779"/>
                  <a:pt x="7331" y="9844"/>
                  <a:pt x="7397" y="9862"/>
                </a:cubicBezTo>
                <a:cubicBezTo>
                  <a:pt x="7791" y="9954"/>
                  <a:pt x="8308" y="10074"/>
                  <a:pt x="8829" y="10216"/>
                </a:cubicBezTo>
                <a:cubicBezTo>
                  <a:pt x="8840" y="10220"/>
                  <a:pt x="8851" y="10220"/>
                  <a:pt x="8862" y="10220"/>
                </a:cubicBezTo>
                <a:cubicBezTo>
                  <a:pt x="8916" y="10220"/>
                  <a:pt x="8964" y="10183"/>
                  <a:pt x="8979" y="10129"/>
                </a:cubicBezTo>
                <a:cubicBezTo>
                  <a:pt x="8997" y="10063"/>
                  <a:pt x="8957" y="9997"/>
                  <a:pt x="8891" y="9979"/>
                </a:cubicBezTo>
                <a:cubicBezTo>
                  <a:pt x="8370" y="9836"/>
                  <a:pt x="7848" y="9713"/>
                  <a:pt x="7451" y="9621"/>
                </a:cubicBezTo>
                <a:cubicBezTo>
                  <a:pt x="7441" y="9619"/>
                  <a:pt x="7431" y="9617"/>
                  <a:pt x="7422" y="9617"/>
                </a:cubicBezTo>
                <a:close/>
                <a:moveTo>
                  <a:pt x="10275" y="10410"/>
                </a:moveTo>
                <a:cubicBezTo>
                  <a:pt x="10223" y="10410"/>
                  <a:pt x="10176" y="10441"/>
                  <a:pt x="10156" y="10493"/>
                </a:cubicBezTo>
                <a:cubicBezTo>
                  <a:pt x="10134" y="10555"/>
                  <a:pt x="10167" y="10627"/>
                  <a:pt x="10232" y="10649"/>
                </a:cubicBezTo>
                <a:cubicBezTo>
                  <a:pt x="10721" y="10824"/>
                  <a:pt x="11166" y="11007"/>
                  <a:pt x="11581" y="11214"/>
                </a:cubicBezTo>
                <a:cubicBezTo>
                  <a:pt x="11600" y="11222"/>
                  <a:pt x="11618" y="11226"/>
                  <a:pt x="11636" y="11226"/>
                </a:cubicBezTo>
                <a:cubicBezTo>
                  <a:pt x="11684" y="11226"/>
                  <a:pt x="11727" y="11200"/>
                  <a:pt x="11749" y="11157"/>
                </a:cubicBezTo>
                <a:cubicBezTo>
                  <a:pt x="11778" y="11094"/>
                  <a:pt x="11753" y="11021"/>
                  <a:pt x="11691" y="10992"/>
                </a:cubicBezTo>
                <a:cubicBezTo>
                  <a:pt x="11265" y="10780"/>
                  <a:pt x="10816" y="10595"/>
                  <a:pt x="10316" y="10416"/>
                </a:cubicBezTo>
                <a:cubicBezTo>
                  <a:pt x="10302" y="10412"/>
                  <a:pt x="10288" y="10410"/>
                  <a:pt x="10275" y="10410"/>
                </a:cubicBezTo>
                <a:close/>
                <a:moveTo>
                  <a:pt x="12867" y="11793"/>
                </a:moveTo>
                <a:cubicBezTo>
                  <a:pt x="12834" y="11793"/>
                  <a:pt x="12801" y="11807"/>
                  <a:pt x="12777" y="11835"/>
                </a:cubicBezTo>
                <a:cubicBezTo>
                  <a:pt x="12730" y="11885"/>
                  <a:pt x="12733" y="11961"/>
                  <a:pt x="12784" y="12010"/>
                </a:cubicBezTo>
                <a:cubicBezTo>
                  <a:pt x="13181" y="12367"/>
                  <a:pt x="13466" y="12760"/>
                  <a:pt x="13605" y="13150"/>
                </a:cubicBezTo>
                <a:cubicBezTo>
                  <a:pt x="13622" y="13198"/>
                  <a:pt x="13670" y="13230"/>
                  <a:pt x="13721" y="13230"/>
                </a:cubicBezTo>
                <a:cubicBezTo>
                  <a:pt x="13732" y="13230"/>
                  <a:pt x="13747" y="13227"/>
                  <a:pt x="13761" y="13223"/>
                </a:cubicBezTo>
                <a:cubicBezTo>
                  <a:pt x="13823" y="13201"/>
                  <a:pt x="13859" y="13132"/>
                  <a:pt x="13834" y="13066"/>
                </a:cubicBezTo>
                <a:cubicBezTo>
                  <a:pt x="13681" y="12632"/>
                  <a:pt x="13386" y="12217"/>
                  <a:pt x="12949" y="11823"/>
                </a:cubicBezTo>
                <a:cubicBezTo>
                  <a:pt x="12925" y="11803"/>
                  <a:pt x="12896" y="11793"/>
                  <a:pt x="12867" y="11793"/>
                </a:cubicBezTo>
                <a:close/>
                <a:moveTo>
                  <a:pt x="13618" y="14415"/>
                </a:moveTo>
                <a:cubicBezTo>
                  <a:pt x="13574" y="14415"/>
                  <a:pt x="13532" y="14438"/>
                  <a:pt x="13509" y="14481"/>
                </a:cubicBezTo>
                <a:cubicBezTo>
                  <a:pt x="13316" y="14838"/>
                  <a:pt x="12978" y="15166"/>
                  <a:pt x="12507" y="15450"/>
                </a:cubicBezTo>
                <a:cubicBezTo>
                  <a:pt x="12449" y="15487"/>
                  <a:pt x="12431" y="15563"/>
                  <a:pt x="12463" y="15622"/>
                </a:cubicBezTo>
                <a:cubicBezTo>
                  <a:pt x="12489" y="15658"/>
                  <a:pt x="12529" y="15680"/>
                  <a:pt x="12569" y="15680"/>
                </a:cubicBezTo>
                <a:cubicBezTo>
                  <a:pt x="12591" y="15680"/>
                  <a:pt x="12613" y="15673"/>
                  <a:pt x="12635" y="15662"/>
                </a:cubicBezTo>
                <a:cubicBezTo>
                  <a:pt x="13145" y="15352"/>
                  <a:pt x="13513" y="14995"/>
                  <a:pt x="13728" y="14597"/>
                </a:cubicBezTo>
                <a:cubicBezTo>
                  <a:pt x="13758" y="14535"/>
                  <a:pt x="13736" y="14463"/>
                  <a:pt x="13677" y="14429"/>
                </a:cubicBezTo>
                <a:cubicBezTo>
                  <a:pt x="13658" y="14419"/>
                  <a:pt x="13638" y="14415"/>
                  <a:pt x="13618" y="14415"/>
                </a:cubicBezTo>
                <a:close/>
                <a:moveTo>
                  <a:pt x="11223" y="16038"/>
                </a:moveTo>
                <a:cubicBezTo>
                  <a:pt x="11210" y="16038"/>
                  <a:pt x="11197" y="16040"/>
                  <a:pt x="11184" y="16044"/>
                </a:cubicBezTo>
                <a:cubicBezTo>
                  <a:pt x="10740" y="16194"/>
                  <a:pt x="10262" y="16310"/>
                  <a:pt x="9766" y="16387"/>
                </a:cubicBezTo>
                <a:cubicBezTo>
                  <a:pt x="9700" y="16398"/>
                  <a:pt x="9653" y="16460"/>
                  <a:pt x="9664" y="16526"/>
                </a:cubicBezTo>
                <a:cubicBezTo>
                  <a:pt x="9675" y="16588"/>
                  <a:pt x="9726" y="16631"/>
                  <a:pt x="9788" y="16631"/>
                </a:cubicBezTo>
                <a:lnTo>
                  <a:pt x="9806" y="16631"/>
                </a:lnTo>
                <a:cubicBezTo>
                  <a:pt x="10313" y="16551"/>
                  <a:pt x="10805" y="16431"/>
                  <a:pt x="11260" y="16278"/>
                </a:cubicBezTo>
                <a:cubicBezTo>
                  <a:pt x="11326" y="16256"/>
                  <a:pt x="11363" y="16187"/>
                  <a:pt x="11341" y="16121"/>
                </a:cubicBezTo>
                <a:cubicBezTo>
                  <a:pt x="11323" y="16072"/>
                  <a:pt x="11275" y="16038"/>
                  <a:pt x="11223" y="16038"/>
                </a:cubicBezTo>
                <a:close/>
                <a:moveTo>
                  <a:pt x="6840" y="16456"/>
                </a:moveTo>
                <a:cubicBezTo>
                  <a:pt x="6777" y="16456"/>
                  <a:pt x="6719" y="16503"/>
                  <a:pt x="6715" y="16569"/>
                </a:cubicBezTo>
                <a:cubicBezTo>
                  <a:pt x="6707" y="16638"/>
                  <a:pt x="6759" y="16697"/>
                  <a:pt x="6825" y="16704"/>
                </a:cubicBezTo>
                <a:cubicBezTo>
                  <a:pt x="7254" y="16741"/>
                  <a:pt x="7673" y="16759"/>
                  <a:pt x="8071" y="16759"/>
                </a:cubicBezTo>
                <a:cubicBezTo>
                  <a:pt x="8154" y="16759"/>
                  <a:pt x="8235" y="16759"/>
                  <a:pt x="8315" y="16756"/>
                </a:cubicBezTo>
                <a:cubicBezTo>
                  <a:pt x="8385" y="16756"/>
                  <a:pt x="8439" y="16697"/>
                  <a:pt x="8435" y="16631"/>
                </a:cubicBezTo>
                <a:cubicBezTo>
                  <a:pt x="8435" y="16564"/>
                  <a:pt x="8384" y="16511"/>
                  <a:pt x="8318" y="16511"/>
                </a:cubicBezTo>
                <a:cubicBezTo>
                  <a:pt x="8316" y="16511"/>
                  <a:pt x="8314" y="16511"/>
                  <a:pt x="8312" y="16511"/>
                </a:cubicBezTo>
                <a:cubicBezTo>
                  <a:pt x="8241" y="16512"/>
                  <a:pt x="8170" y="16512"/>
                  <a:pt x="8098" y="16512"/>
                </a:cubicBezTo>
                <a:cubicBezTo>
                  <a:pt x="7694" y="16512"/>
                  <a:pt x="7277" y="16494"/>
                  <a:pt x="6847" y="16456"/>
                </a:cubicBezTo>
                <a:cubicBezTo>
                  <a:pt x="6844" y="16456"/>
                  <a:pt x="6842" y="16456"/>
                  <a:pt x="6840" y="16456"/>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3"/>
          <p:cNvGrpSpPr/>
          <p:nvPr/>
        </p:nvGrpSpPr>
        <p:grpSpPr>
          <a:xfrm>
            <a:off x="3172783" y="2355058"/>
            <a:ext cx="576679" cy="485742"/>
            <a:chOff x="3293124" y="2257402"/>
            <a:chExt cx="598463" cy="504091"/>
          </a:xfrm>
        </p:grpSpPr>
        <p:sp>
          <p:nvSpPr>
            <p:cNvPr id="729" name="Google Shape;729;p33"/>
            <p:cNvSpPr/>
            <p:nvPr/>
          </p:nvSpPr>
          <p:spPr>
            <a:xfrm rot="5400000">
              <a:off x="3385259" y="2578650"/>
              <a:ext cx="17580" cy="16126"/>
            </a:xfrm>
            <a:custGeom>
              <a:avLst/>
              <a:gdLst/>
              <a:ahLst/>
              <a:cxnLst/>
              <a:rect l="l" t="t" r="r" b="b"/>
              <a:pathLst>
                <a:path w="2043" h="1874" extrusionOk="0">
                  <a:moveTo>
                    <a:pt x="1021" y="1"/>
                  </a:moveTo>
                  <a:cubicBezTo>
                    <a:pt x="967" y="1"/>
                    <a:pt x="914" y="29"/>
                    <a:pt x="886" y="85"/>
                  </a:cubicBezTo>
                  <a:lnTo>
                    <a:pt x="700" y="461"/>
                  </a:lnTo>
                  <a:cubicBezTo>
                    <a:pt x="678" y="504"/>
                    <a:pt x="638" y="538"/>
                    <a:pt x="587" y="545"/>
                  </a:cubicBezTo>
                  <a:lnTo>
                    <a:pt x="172" y="603"/>
                  </a:lnTo>
                  <a:cubicBezTo>
                    <a:pt x="52" y="622"/>
                    <a:pt x="0" y="770"/>
                    <a:pt x="91" y="858"/>
                  </a:cubicBezTo>
                  <a:lnTo>
                    <a:pt x="390" y="1150"/>
                  </a:lnTo>
                  <a:cubicBezTo>
                    <a:pt x="427" y="1186"/>
                    <a:pt x="441" y="1238"/>
                    <a:pt x="434" y="1285"/>
                  </a:cubicBezTo>
                  <a:lnTo>
                    <a:pt x="362" y="1697"/>
                  </a:lnTo>
                  <a:cubicBezTo>
                    <a:pt x="347" y="1795"/>
                    <a:pt x="425" y="1873"/>
                    <a:pt x="512" y="1873"/>
                  </a:cubicBezTo>
                  <a:cubicBezTo>
                    <a:pt x="535" y="1873"/>
                    <a:pt x="558" y="1868"/>
                    <a:pt x="580" y="1857"/>
                  </a:cubicBezTo>
                  <a:lnTo>
                    <a:pt x="952" y="1660"/>
                  </a:lnTo>
                  <a:cubicBezTo>
                    <a:pt x="974" y="1649"/>
                    <a:pt x="998" y="1644"/>
                    <a:pt x="1021" y="1644"/>
                  </a:cubicBezTo>
                  <a:cubicBezTo>
                    <a:pt x="1045" y="1644"/>
                    <a:pt x="1068" y="1649"/>
                    <a:pt x="1090" y="1660"/>
                  </a:cubicBezTo>
                  <a:lnTo>
                    <a:pt x="1462" y="1857"/>
                  </a:lnTo>
                  <a:cubicBezTo>
                    <a:pt x="1484" y="1868"/>
                    <a:pt x="1507" y="1873"/>
                    <a:pt x="1530" y="1873"/>
                  </a:cubicBezTo>
                  <a:cubicBezTo>
                    <a:pt x="1617" y="1873"/>
                    <a:pt x="1695" y="1795"/>
                    <a:pt x="1681" y="1697"/>
                  </a:cubicBezTo>
                  <a:lnTo>
                    <a:pt x="1608" y="1285"/>
                  </a:lnTo>
                  <a:cubicBezTo>
                    <a:pt x="1600" y="1238"/>
                    <a:pt x="1615" y="1186"/>
                    <a:pt x="1652" y="1150"/>
                  </a:cubicBezTo>
                  <a:lnTo>
                    <a:pt x="1950" y="858"/>
                  </a:lnTo>
                  <a:cubicBezTo>
                    <a:pt x="2042" y="770"/>
                    <a:pt x="1991" y="622"/>
                    <a:pt x="1867" y="603"/>
                  </a:cubicBezTo>
                  <a:lnTo>
                    <a:pt x="1455" y="545"/>
                  </a:lnTo>
                  <a:cubicBezTo>
                    <a:pt x="1403" y="538"/>
                    <a:pt x="1364" y="504"/>
                    <a:pt x="1342" y="461"/>
                  </a:cubicBezTo>
                  <a:lnTo>
                    <a:pt x="1156" y="85"/>
                  </a:lnTo>
                  <a:cubicBezTo>
                    <a:pt x="1129" y="29"/>
                    <a:pt x="1075" y="1"/>
                    <a:pt x="102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rot="5400000">
              <a:off x="3489015" y="2468019"/>
              <a:ext cx="10515" cy="9638"/>
            </a:xfrm>
            <a:custGeom>
              <a:avLst/>
              <a:gdLst/>
              <a:ahLst/>
              <a:cxnLst/>
              <a:rect l="l" t="t" r="r" b="b"/>
              <a:pathLst>
                <a:path w="1222" h="1120" extrusionOk="0">
                  <a:moveTo>
                    <a:pt x="611" y="1"/>
                  </a:moveTo>
                  <a:cubicBezTo>
                    <a:pt x="578" y="1"/>
                    <a:pt x="546" y="18"/>
                    <a:pt x="529" y="52"/>
                  </a:cubicBezTo>
                  <a:lnTo>
                    <a:pt x="420" y="275"/>
                  </a:lnTo>
                  <a:cubicBezTo>
                    <a:pt x="405" y="301"/>
                    <a:pt x="383" y="318"/>
                    <a:pt x="354" y="326"/>
                  </a:cubicBezTo>
                  <a:lnTo>
                    <a:pt x="106" y="362"/>
                  </a:lnTo>
                  <a:cubicBezTo>
                    <a:pt x="29" y="370"/>
                    <a:pt x="1" y="461"/>
                    <a:pt x="55" y="512"/>
                  </a:cubicBezTo>
                  <a:lnTo>
                    <a:pt x="234" y="687"/>
                  </a:lnTo>
                  <a:cubicBezTo>
                    <a:pt x="256" y="709"/>
                    <a:pt x="267" y="738"/>
                    <a:pt x="260" y="767"/>
                  </a:cubicBezTo>
                  <a:lnTo>
                    <a:pt x="219" y="1015"/>
                  </a:lnTo>
                  <a:cubicBezTo>
                    <a:pt x="207" y="1073"/>
                    <a:pt x="254" y="1120"/>
                    <a:pt x="307" y="1120"/>
                  </a:cubicBezTo>
                  <a:cubicBezTo>
                    <a:pt x="320" y="1120"/>
                    <a:pt x="334" y="1117"/>
                    <a:pt x="347" y="1110"/>
                  </a:cubicBezTo>
                  <a:lnTo>
                    <a:pt x="569" y="993"/>
                  </a:lnTo>
                  <a:cubicBezTo>
                    <a:pt x="582" y="986"/>
                    <a:pt x="597" y="982"/>
                    <a:pt x="611" y="982"/>
                  </a:cubicBezTo>
                  <a:cubicBezTo>
                    <a:pt x="626" y="982"/>
                    <a:pt x="641" y="986"/>
                    <a:pt x="653" y="993"/>
                  </a:cubicBezTo>
                  <a:lnTo>
                    <a:pt x="875" y="1110"/>
                  </a:lnTo>
                  <a:cubicBezTo>
                    <a:pt x="889" y="1117"/>
                    <a:pt x="903" y="1120"/>
                    <a:pt x="916" y="1120"/>
                  </a:cubicBezTo>
                  <a:cubicBezTo>
                    <a:pt x="968" y="1120"/>
                    <a:pt x="1014" y="1073"/>
                    <a:pt x="1003" y="1015"/>
                  </a:cubicBezTo>
                  <a:lnTo>
                    <a:pt x="963" y="767"/>
                  </a:lnTo>
                  <a:cubicBezTo>
                    <a:pt x="956" y="738"/>
                    <a:pt x="966" y="709"/>
                    <a:pt x="988" y="687"/>
                  </a:cubicBezTo>
                  <a:lnTo>
                    <a:pt x="1167" y="512"/>
                  </a:lnTo>
                  <a:cubicBezTo>
                    <a:pt x="1222" y="461"/>
                    <a:pt x="1192" y="370"/>
                    <a:pt x="1116" y="362"/>
                  </a:cubicBezTo>
                  <a:lnTo>
                    <a:pt x="868" y="326"/>
                  </a:lnTo>
                  <a:cubicBezTo>
                    <a:pt x="839" y="318"/>
                    <a:pt x="817" y="301"/>
                    <a:pt x="803" y="275"/>
                  </a:cubicBezTo>
                  <a:lnTo>
                    <a:pt x="693" y="52"/>
                  </a:lnTo>
                  <a:cubicBezTo>
                    <a:pt x="677" y="18"/>
                    <a:pt x="644" y="1"/>
                    <a:pt x="61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rot="5400000">
              <a:off x="3489015" y="2684092"/>
              <a:ext cx="10515" cy="9638"/>
            </a:xfrm>
            <a:custGeom>
              <a:avLst/>
              <a:gdLst/>
              <a:ahLst/>
              <a:cxnLst/>
              <a:rect l="l" t="t" r="r" b="b"/>
              <a:pathLst>
                <a:path w="1222" h="1120" extrusionOk="0">
                  <a:moveTo>
                    <a:pt x="609" y="1"/>
                  </a:moveTo>
                  <a:cubicBezTo>
                    <a:pt x="577" y="1"/>
                    <a:pt x="545" y="18"/>
                    <a:pt x="529" y="52"/>
                  </a:cubicBezTo>
                  <a:lnTo>
                    <a:pt x="419" y="275"/>
                  </a:lnTo>
                  <a:cubicBezTo>
                    <a:pt x="405" y="301"/>
                    <a:pt x="379" y="318"/>
                    <a:pt x="350" y="326"/>
                  </a:cubicBezTo>
                  <a:lnTo>
                    <a:pt x="103" y="362"/>
                  </a:lnTo>
                  <a:cubicBezTo>
                    <a:pt x="29" y="370"/>
                    <a:pt x="0" y="461"/>
                    <a:pt x="56" y="512"/>
                  </a:cubicBezTo>
                  <a:lnTo>
                    <a:pt x="234" y="687"/>
                  </a:lnTo>
                  <a:cubicBezTo>
                    <a:pt x="256" y="709"/>
                    <a:pt x="263" y="738"/>
                    <a:pt x="259" y="767"/>
                  </a:cubicBezTo>
                  <a:lnTo>
                    <a:pt x="216" y="1015"/>
                  </a:lnTo>
                  <a:cubicBezTo>
                    <a:pt x="207" y="1073"/>
                    <a:pt x="254" y="1120"/>
                    <a:pt x="306" y="1120"/>
                  </a:cubicBezTo>
                  <a:cubicBezTo>
                    <a:pt x="320" y="1120"/>
                    <a:pt x="334" y="1117"/>
                    <a:pt x="347" y="1110"/>
                  </a:cubicBezTo>
                  <a:lnTo>
                    <a:pt x="569" y="993"/>
                  </a:lnTo>
                  <a:cubicBezTo>
                    <a:pt x="582" y="986"/>
                    <a:pt x="596" y="982"/>
                    <a:pt x="611" y="982"/>
                  </a:cubicBezTo>
                  <a:cubicBezTo>
                    <a:pt x="626" y="982"/>
                    <a:pt x="640" y="986"/>
                    <a:pt x="653" y="993"/>
                  </a:cubicBezTo>
                  <a:lnTo>
                    <a:pt x="875" y="1110"/>
                  </a:lnTo>
                  <a:cubicBezTo>
                    <a:pt x="889" y="1117"/>
                    <a:pt x="902" y="1120"/>
                    <a:pt x="916" y="1120"/>
                  </a:cubicBezTo>
                  <a:cubicBezTo>
                    <a:pt x="968" y="1120"/>
                    <a:pt x="1015" y="1073"/>
                    <a:pt x="1003" y="1015"/>
                  </a:cubicBezTo>
                  <a:lnTo>
                    <a:pt x="963" y="767"/>
                  </a:lnTo>
                  <a:cubicBezTo>
                    <a:pt x="956" y="738"/>
                    <a:pt x="966" y="709"/>
                    <a:pt x="988" y="687"/>
                  </a:cubicBezTo>
                  <a:lnTo>
                    <a:pt x="1167" y="512"/>
                  </a:lnTo>
                  <a:cubicBezTo>
                    <a:pt x="1222" y="461"/>
                    <a:pt x="1193" y="370"/>
                    <a:pt x="1116" y="362"/>
                  </a:cubicBezTo>
                  <a:lnTo>
                    <a:pt x="868" y="326"/>
                  </a:lnTo>
                  <a:cubicBezTo>
                    <a:pt x="839" y="318"/>
                    <a:pt x="813" y="301"/>
                    <a:pt x="803" y="275"/>
                  </a:cubicBezTo>
                  <a:lnTo>
                    <a:pt x="690" y="52"/>
                  </a:lnTo>
                  <a:cubicBezTo>
                    <a:pt x="673" y="18"/>
                    <a:pt x="641" y="1"/>
                    <a:pt x="60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rot="5400000">
              <a:off x="3886558" y="2431162"/>
              <a:ext cx="5025" cy="5034"/>
            </a:xfrm>
            <a:custGeom>
              <a:avLst/>
              <a:gdLst/>
              <a:ahLst/>
              <a:cxnLst/>
              <a:rect l="l" t="t" r="r" b="b"/>
              <a:pathLst>
                <a:path w="584" h="585" extrusionOk="0">
                  <a:moveTo>
                    <a:pt x="292" y="1"/>
                  </a:moveTo>
                  <a:cubicBezTo>
                    <a:pt x="131" y="1"/>
                    <a:pt x="0" y="132"/>
                    <a:pt x="0" y="293"/>
                  </a:cubicBezTo>
                  <a:cubicBezTo>
                    <a:pt x="0" y="453"/>
                    <a:pt x="131" y="584"/>
                    <a:pt x="292" y="584"/>
                  </a:cubicBezTo>
                  <a:cubicBezTo>
                    <a:pt x="452" y="584"/>
                    <a:pt x="584" y="453"/>
                    <a:pt x="584" y="293"/>
                  </a:cubicBezTo>
                  <a:cubicBezTo>
                    <a:pt x="584" y="132"/>
                    <a:pt x="452" y="1"/>
                    <a:pt x="29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rot="5400000">
              <a:off x="3466085" y="2524098"/>
              <a:ext cx="55554" cy="47732"/>
            </a:xfrm>
            <a:custGeom>
              <a:avLst/>
              <a:gdLst/>
              <a:ahLst/>
              <a:cxnLst/>
              <a:rect l="l" t="t" r="r" b="b"/>
              <a:pathLst>
                <a:path w="6456" h="5547" extrusionOk="0">
                  <a:moveTo>
                    <a:pt x="4895" y="1"/>
                  </a:moveTo>
                  <a:cubicBezTo>
                    <a:pt x="4862" y="1"/>
                    <a:pt x="4830" y="8"/>
                    <a:pt x="4800" y="24"/>
                  </a:cubicBezTo>
                  <a:lnTo>
                    <a:pt x="1950" y="1763"/>
                  </a:lnTo>
                  <a:cubicBezTo>
                    <a:pt x="1822" y="1833"/>
                    <a:pt x="1727" y="1952"/>
                    <a:pt x="1688" y="2099"/>
                  </a:cubicBezTo>
                  <a:cubicBezTo>
                    <a:pt x="1454" y="2915"/>
                    <a:pt x="1188" y="3418"/>
                    <a:pt x="211" y="4679"/>
                  </a:cubicBezTo>
                  <a:cubicBezTo>
                    <a:pt x="1" y="4950"/>
                    <a:pt x="351" y="5547"/>
                    <a:pt x="938" y="5547"/>
                  </a:cubicBezTo>
                  <a:cubicBezTo>
                    <a:pt x="1093" y="5547"/>
                    <a:pt x="1265" y="5505"/>
                    <a:pt x="1447" y="5405"/>
                  </a:cubicBezTo>
                  <a:cubicBezTo>
                    <a:pt x="2336" y="4916"/>
                    <a:pt x="3619" y="4111"/>
                    <a:pt x="4264" y="3757"/>
                  </a:cubicBezTo>
                  <a:cubicBezTo>
                    <a:pt x="5310" y="3181"/>
                    <a:pt x="5373" y="3224"/>
                    <a:pt x="6215" y="2784"/>
                  </a:cubicBezTo>
                  <a:cubicBezTo>
                    <a:pt x="6415" y="2678"/>
                    <a:pt x="6456" y="2383"/>
                    <a:pt x="6291" y="2189"/>
                  </a:cubicBezTo>
                  <a:lnTo>
                    <a:pt x="5073" y="86"/>
                  </a:lnTo>
                  <a:cubicBezTo>
                    <a:pt x="5025" y="31"/>
                    <a:pt x="4959" y="1"/>
                    <a:pt x="489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rot="5400000">
              <a:off x="3327998" y="2559389"/>
              <a:ext cx="168606" cy="170861"/>
            </a:xfrm>
            <a:custGeom>
              <a:avLst/>
              <a:gdLst/>
              <a:ahLst/>
              <a:cxnLst/>
              <a:rect l="l" t="t" r="r" b="b"/>
              <a:pathLst>
                <a:path w="19594" h="19856" extrusionOk="0">
                  <a:moveTo>
                    <a:pt x="13692" y="0"/>
                  </a:moveTo>
                  <a:lnTo>
                    <a:pt x="1" y="14023"/>
                  </a:lnTo>
                  <a:lnTo>
                    <a:pt x="2876" y="19856"/>
                  </a:lnTo>
                  <a:lnTo>
                    <a:pt x="19594" y="2738"/>
                  </a:lnTo>
                  <a:lnTo>
                    <a:pt x="13692"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rot="5400000">
              <a:off x="3328205" y="2567554"/>
              <a:ext cx="160234" cy="162901"/>
            </a:xfrm>
            <a:custGeom>
              <a:avLst/>
              <a:gdLst/>
              <a:ahLst/>
              <a:cxnLst/>
              <a:rect l="l" t="t" r="r" b="b"/>
              <a:pathLst>
                <a:path w="18621" h="18931" extrusionOk="0">
                  <a:moveTo>
                    <a:pt x="14716" y="1"/>
                  </a:moveTo>
                  <a:cubicBezTo>
                    <a:pt x="14512" y="497"/>
                    <a:pt x="14210" y="960"/>
                    <a:pt x="13813" y="1368"/>
                  </a:cubicBezTo>
                  <a:lnTo>
                    <a:pt x="12401" y="2812"/>
                  </a:lnTo>
                  <a:lnTo>
                    <a:pt x="15537" y="4970"/>
                  </a:lnTo>
                  <a:lnTo>
                    <a:pt x="18621" y="1813"/>
                  </a:lnTo>
                  <a:lnTo>
                    <a:pt x="14716" y="1"/>
                  </a:lnTo>
                  <a:close/>
                  <a:moveTo>
                    <a:pt x="2753" y="12694"/>
                  </a:moveTo>
                  <a:lnTo>
                    <a:pt x="1342" y="14138"/>
                  </a:lnTo>
                  <a:cubicBezTo>
                    <a:pt x="944" y="14542"/>
                    <a:pt x="489" y="14856"/>
                    <a:pt x="0" y="15070"/>
                  </a:cubicBezTo>
                  <a:lnTo>
                    <a:pt x="1903" y="18931"/>
                  </a:lnTo>
                  <a:lnTo>
                    <a:pt x="4987" y="15774"/>
                  </a:lnTo>
                  <a:lnTo>
                    <a:pt x="2753" y="12694"/>
                  </a:lnTo>
                  <a:close/>
                </a:path>
              </a:pathLst>
            </a:custGeom>
            <a:solidFill>
              <a:srgbClr val="6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rot="5400000">
              <a:off x="3344921" y="2576370"/>
              <a:ext cx="135477" cy="136329"/>
            </a:xfrm>
            <a:custGeom>
              <a:avLst/>
              <a:gdLst/>
              <a:ahLst/>
              <a:cxnLst/>
              <a:rect l="l" t="t" r="r" b="b"/>
              <a:pathLst>
                <a:path w="15744" h="15843" extrusionOk="0">
                  <a:moveTo>
                    <a:pt x="8910" y="0"/>
                  </a:moveTo>
                  <a:lnTo>
                    <a:pt x="0" y="9121"/>
                  </a:lnTo>
                  <a:lnTo>
                    <a:pt x="4870" y="15842"/>
                  </a:lnTo>
                  <a:lnTo>
                    <a:pt x="15744" y="4706"/>
                  </a:lnTo>
                  <a:lnTo>
                    <a:pt x="8910"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rot="5400000">
              <a:off x="3345189" y="2591875"/>
              <a:ext cx="119704" cy="121090"/>
            </a:xfrm>
            <a:custGeom>
              <a:avLst/>
              <a:gdLst/>
              <a:ahLst/>
              <a:cxnLst/>
              <a:rect l="l" t="t" r="r" b="b"/>
              <a:pathLst>
                <a:path w="13911" h="14072" extrusionOk="0">
                  <a:moveTo>
                    <a:pt x="9649" y="1"/>
                  </a:moveTo>
                  <a:lnTo>
                    <a:pt x="1" y="9883"/>
                  </a:lnTo>
                  <a:lnTo>
                    <a:pt x="3037" y="14071"/>
                  </a:lnTo>
                  <a:lnTo>
                    <a:pt x="13911" y="2935"/>
                  </a:lnTo>
                  <a:lnTo>
                    <a:pt x="13907" y="2931"/>
                  </a:lnTo>
                  <a:lnTo>
                    <a:pt x="9649" y="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rot="5400000">
              <a:off x="3317287" y="2374600"/>
              <a:ext cx="129436" cy="177762"/>
            </a:xfrm>
            <a:custGeom>
              <a:avLst/>
              <a:gdLst/>
              <a:ahLst/>
              <a:cxnLst/>
              <a:rect l="l" t="t" r="r" b="b"/>
              <a:pathLst>
                <a:path w="15042" h="20658" extrusionOk="0">
                  <a:moveTo>
                    <a:pt x="5717" y="1"/>
                  </a:moveTo>
                  <a:lnTo>
                    <a:pt x="5717" y="1"/>
                  </a:lnTo>
                  <a:cubicBezTo>
                    <a:pt x="1" y="14159"/>
                    <a:pt x="10922" y="17192"/>
                    <a:pt x="14986" y="20658"/>
                  </a:cubicBezTo>
                  <a:cubicBezTo>
                    <a:pt x="14986" y="20658"/>
                    <a:pt x="13744" y="15617"/>
                    <a:pt x="14592" y="12774"/>
                  </a:cubicBezTo>
                  <a:cubicBezTo>
                    <a:pt x="15041" y="11268"/>
                    <a:pt x="14720" y="9657"/>
                    <a:pt x="13667" y="8519"/>
                  </a:cubicBezTo>
                  <a:cubicBezTo>
                    <a:pt x="9993" y="4557"/>
                    <a:pt x="5717" y="1"/>
                    <a:pt x="5717"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5400000">
              <a:off x="3329382" y="2397732"/>
              <a:ext cx="93734" cy="166249"/>
            </a:xfrm>
            <a:custGeom>
              <a:avLst/>
              <a:gdLst/>
              <a:ahLst/>
              <a:cxnLst/>
              <a:rect l="l" t="t" r="r" b="b"/>
              <a:pathLst>
                <a:path w="10893" h="19320" extrusionOk="0">
                  <a:moveTo>
                    <a:pt x="1116" y="0"/>
                  </a:moveTo>
                  <a:cubicBezTo>
                    <a:pt x="336" y="2260"/>
                    <a:pt x="0" y="4215"/>
                    <a:pt x="0" y="5921"/>
                  </a:cubicBezTo>
                  <a:cubicBezTo>
                    <a:pt x="5" y="14052"/>
                    <a:pt x="7641" y="16546"/>
                    <a:pt x="10892" y="19320"/>
                  </a:cubicBezTo>
                  <a:cubicBezTo>
                    <a:pt x="10892" y="19320"/>
                    <a:pt x="10200" y="16513"/>
                    <a:pt x="10200" y="13907"/>
                  </a:cubicBezTo>
                  <a:cubicBezTo>
                    <a:pt x="10200" y="13021"/>
                    <a:pt x="10280" y="12157"/>
                    <a:pt x="10498" y="11436"/>
                  </a:cubicBezTo>
                  <a:cubicBezTo>
                    <a:pt x="10594" y="11118"/>
                    <a:pt x="10651" y="10794"/>
                    <a:pt x="10681" y="10473"/>
                  </a:cubicBezTo>
                  <a:lnTo>
                    <a:pt x="1116" y="0"/>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rot="5400000">
              <a:off x="3488089" y="2626089"/>
              <a:ext cx="179621" cy="91187"/>
            </a:xfrm>
            <a:custGeom>
              <a:avLst/>
              <a:gdLst/>
              <a:ahLst/>
              <a:cxnLst/>
              <a:rect l="l" t="t" r="r" b="b"/>
              <a:pathLst>
                <a:path w="20874" h="10597" extrusionOk="0">
                  <a:moveTo>
                    <a:pt x="7516" y="1"/>
                  </a:moveTo>
                  <a:cubicBezTo>
                    <a:pt x="5416" y="1"/>
                    <a:pt x="2945" y="526"/>
                    <a:pt x="1" y="1796"/>
                  </a:cubicBezTo>
                  <a:cubicBezTo>
                    <a:pt x="1" y="1796"/>
                    <a:pt x="4656" y="5962"/>
                    <a:pt x="8709" y="9546"/>
                  </a:cubicBezTo>
                  <a:cubicBezTo>
                    <a:pt x="9499" y="10244"/>
                    <a:pt x="10504" y="10597"/>
                    <a:pt x="11537" y="10597"/>
                  </a:cubicBezTo>
                  <a:cubicBezTo>
                    <a:pt x="12018" y="10597"/>
                    <a:pt x="12506" y="10520"/>
                    <a:pt x="12982" y="10366"/>
                  </a:cubicBezTo>
                  <a:cubicBezTo>
                    <a:pt x="13797" y="10102"/>
                    <a:pt x="14800" y="10008"/>
                    <a:pt x="15814" y="10008"/>
                  </a:cubicBezTo>
                  <a:cubicBezTo>
                    <a:pt x="18310" y="10008"/>
                    <a:pt x="20874" y="10577"/>
                    <a:pt x="20874" y="10577"/>
                  </a:cubicBezTo>
                  <a:cubicBezTo>
                    <a:pt x="18057" y="7430"/>
                    <a:pt x="15414" y="1"/>
                    <a:pt x="751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rot="5400000">
              <a:off x="3506594" y="2644608"/>
              <a:ext cx="142766" cy="90998"/>
            </a:xfrm>
            <a:custGeom>
              <a:avLst/>
              <a:gdLst/>
              <a:ahLst/>
              <a:cxnLst/>
              <a:rect l="l" t="t" r="r" b="b"/>
              <a:pathLst>
                <a:path w="16591" h="10575" extrusionOk="0">
                  <a:moveTo>
                    <a:pt x="3231" y="1"/>
                  </a:moveTo>
                  <a:cubicBezTo>
                    <a:pt x="2243" y="1"/>
                    <a:pt x="1167" y="117"/>
                    <a:pt x="1" y="372"/>
                  </a:cubicBezTo>
                  <a:lnTo>
                    <a:pt x="1" y="1014"/>
                  </a:lnTo>
                  <a:cubicBezTo>
                    <a:pt x="1" y="1313"/>
                    <a:pt x="1" y="1608"/>
                    <a:pt x="4" y="1900"/>
                  </a:cubicBezTo>
                  <a:cubicBezTo>
                    <a:pt x="1007" y="3165"/>
                    <a:pt x="2035" y="4797"/>
                    <a:pt x="2960" y="6409"/>
                  </a:cubicBezTo>
                  <a:lnTo>
                    <a:pt x="7740" y="10568"/>
                  </a:lnTo>
                  <a:cubicBezTo>
                    <a:pt x="8061" y="10536"/>
                    <a:pt x="8381" y="10466"/>
                    <a:pt x="8699" y="10364"/>
                  </a:cubicBezTo>
                  <a:cubicBezTo>
                    <a:pt x="9515" y="10098"/>
                    <a:pt x="10521" y="10006"/>
                    <a:pt x="11534" y="10006"/>
                  </a:cubicBezTo>
                  <a:cubicBezTo>
                    <a:pt x="14027" y="10006"/>
                    <a:pt x="16591" y="10575"/>
                    <a:pt x="16591" y="10575"/>
                  </a:cubicBezTo>
                  <a:cubicBezTo>
                    <a:pt x="13776" y="7426"/>
                    <a:pt x="11130" y="1"/>
                    <a:pt x="3231" y="1"/>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rot="5400000">
              <a:off x="3342769" y="2271462"/>
              <a:ext cx="445395" cy="417274"/>
            </a:xfrm>
            <a:custGeom>
              <a:avLst/>
              <a:gdLst/>
              <a:ahLst/>
              <a:cxnLst/>
              <a:rect l="l" t="t" r="r" b="b"/>
              <a:pathLst>
                <a:path w="51760" h="48492" extrusionOk="0">
                  <a:moveTo>
                    <a:pt x="9406" y="1"/>
                  </a:moveTo>
                  <a:cubicBezTo>
                    <a:pt x="7144" y="1"/>
                    <a:pt x="5267" y="636"/>
                    <a:pt x="3993" y="1941"/>
                  </a:cubicBezTo>
                  <a:cubicBezTo>
                    <a:pt x="1" y="6028"/>
                    <a:pt x="2716" y="15859"/>
                    <a:pt x="10908" y="24827"/>
                  </a:cubicBezTo>
                  <a:lnTo>
                    <a:pt x="31226" y="47077"/>
                  </a:lnTo>
                  <a:cubicBezTo>
                    <a:pt x="32086" y="48018"/>
                    <a:pt x="33260" y="48491"/>
                    <a:pt x="34436" y="48491"/>
                  </a:cubicBezTo>
                  <a:cubicBezTo>
                    <a:pt x="35562" y="48491"/>
                    <a:pt x="36690" y="48057"/>
                    <a:pt x="37543" y="47183"/>
                  </a:cubicBezTo>
                  <a:lnTo>
                    <a:pt x="50014" y="34413"/>
                  </a:lnTo>
                  <a:cubicBezTo>
                    <a:pt x="51760" y="32623"/>
                    <a:pt x="51643" y="29740"/>
                    <a:pt x="49758" y="28099"/>
                  </a:cubicBezTo>
                  <a:lnTo>
                    <a:pt x="27034" y="8314"/>
                  </a:lnTo>
                  <a:cubicBezTo>
                    <a:pt x="20799" y="2885"/>
                    <a:pt x="14226" y="1"/>
                    <a:pt x="940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rot="5400000">
              <a:off x="3388902" y="2278297"/>
              <a:ext cx="299437" cy="319702"/>
            </a:xfrm>
            <a:custGeom>
              <a:avLst/>
              <a:gdLst/>
              <a:ahLst/>
              <a:cxnLst/>
              <a:rect l="l" t="t" r="r" b="b"/>
              <a:pathLst>
                <a:path w="34798" h="37153" extrusionOk="0">
                  <a:moveTo>
                    <a:pt x="1218" y="0"/>
                  </a:moveTo>
                  <a:cubicBezTo>
                    <a:pt x="601" y="0"/>
                    <a:pt x="0" y="595"/>
                    <a:pt x="295" y="1331"/>
                  </a:cubicBezTo>
                  <a:cubicBezTo>
                    <a:pt x="1790" y="5046"/>
                    <a:pt x="4669" y="9453"/>
                    <a:pt x="8720" y="13816"/>
                  </a:cubicBezTo>
                  <a:lnTo>
                    <a:pt x="28877" y="35538"/>
                  </a:lnTo>
                  <a:cubicBezTo>
                    <a:pt x="29858" y="36599"/>
                    <a:pt x="31138" y="37153"/>
                    <a:pt x="32297" y="37153"/>
                  </a:cubicBezTo>
                  <a:cubicBezTo>
                    <a:pt x="33113" y="37153"/>
                    <a:pt x="33867" y="36880"/>
                    <a:pt x="34422" y="36311"/>
                  </a:cubicBezTo>
                  <a:cubicBezTo>
                    <a:pt x="34797" y="35921"/>
                    <a:pt x="34685" y="35283"/>
                    <a:pt x="34200" y="35038"/>
                  </a:cubicBezTo>
                  <a:cubicBezTo>
                    <a:pt x="33485" y="34674"/>
                    <a:pt x="32727" y="34116"/>
                    <a:pt x="32038" y="33398"/>
                  </a:cubicBezTo>
                  <a:lnTo>
                    <a:pt x="15248" y="15919"/>
                  </a:lnTo>
                  <a:cubicBezTo>
                    <a:pt x="13454" y="15806"/>
                    <a:pt x="11694" y="15074"/>
                    <a:pt x="10308" y="13722"/>
                  </a:cubicBezTo>
                  <a:cubicBezTo>
                    <a:pt x="10265" y="13678"/>
                    <a:pt x="10224" y="13634"/>
                    <a:pt x="10181" y="13594"/>
                  </a:cubicBezTo>
                  <a:cubicBezTo>
                    <a:pt x="10137" y="13550"/>
                    <a:pt x="10093" y="13510"/>
                    <a:pt x="10050" y="13466"/>
                  </a:cubicBezTo>
                  <a:cubicBezTo>
                    <a:pt x="8490" y="11947"/>
                    <a:pt x="7706" y="9930"/>
                    <a:pt x="7706" y="7911"/>
                  </a:cubicBezTo>
                  <a:cubicBezTo>
                    <a:pt x="5366" y="5224"/>
                    <a:pt x="3444" y="2687"/>
                    <a:pt x="2016" y="453"/>
                  </a:cubicBezTo>
                  <a:cubicBezTo>
                    <a:pt x="1808" y="136"/>
                    <a:pt x="1513" y="0"/>
                    <a:pt x="1218" y="0"/>
                  </a:cubicBezTo>
                  <a:close/>
                </a:path>
              </a:pathLst>
            </a:custGeom>
            <a:solidFill>
              <a:srgbClr val="AF5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rot="5400000">
              <a:off x="3683428" y="2273625"/>
              <a:ext cx="91790" cy="89526"/>
            </a:xfrm>
            <a:custGeom>
              <a:avLst/>
              <a:gdLst/>
              <a:ahLst/>
              <a:cxnLst/>
              <a:rect l="l" t="t" r="r" b="b"/>
              <a:pathLst>
                <a:path w="10667" h="10404" extrusionOk="0">
                  <a:moveTo>
                    <a:pt x="7651" y="0"/>
                  </a:moveTo>
                  <a:cubicBezTo>
                    <a:pt x="5392" y="0"/>
                    <a:pt x="3514" y="635"/>
                    <a:pt x="2239" y="1939"/>
                  </a:cubicBezTo>
                  <a:cubicBezTo>
                    <a:pt x="430" y="3791"/>
                    <a:pt x="0" y="6816"/>
                    <a:pt x="828" y="10403"/>
                  </a:cubicBezTo>
                  <a:cubicBezTo>
                    <a:pt x="708" y="8355"/>
                    <a:pt x="1815" y="5753"/>
                    <a:pt x="3926" y="3591"/>
                  </a:cubicBezTo>
                  <a:cubicBezTo>
                    <a:pt x="5975" y="1495"/>
                    <a:pt x="8455" y="329"/>
                    <a:pt x="10469" y="329"/>
                  </a:cubicBezTo>
                  <a:cubicBezTo>
                    <a:pt x="10472" y="329"/>
                    <a:pt x="10476" y="329"/>
                    <a:pt x="10480" y="329"/>
                  </a:cubicBezTo>
                  <a:lnTo>
                    <a:pt x="10666" y="329"/>
                  </a:lnTo>
                  <a:cubicBezTo>
                    <a:pt x="9605" y="110"/>
                    <a:pt x="8595" y="0"/>
                    <a:pt x="7651" y="0"/>
                  </a:cubicBezTo>
                  <a:close/>
                </a:path>
              </a:pathLst>
            </a:custGeom>
            <a:solidFill>
              <a:srgbClr val="954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rot="5400000">
              <a:off x="3579246" y="2399626"/>
              <a:ext cx="80156" cy="115944"/>
            </a:xfrm>
            <a:custGeom>
              <a:avLst/>
              <a:gdLst/>
              <a:ahLst/>
              <a:cxnLst/>
              <a:rect l="l" t="t" r="r" b="b"/>
              <a:pathLst>
                <a:path w="9315" h="13474" extrusionOk="0">
                  <a:moveTo>
                    <a:pt x="6052" y="0"/>
                  </a:moveTo>
                  <a:cubicBezTo>
                    <a:pt x="8997" y="3012"/>
                    <a:pt x="9012" y="7845"/>
                    <a:pt x="6052" y="10874"/>
                  </a:cubicBezTo>
                  <a:cubicBezTo>
                    <a:pt x="4528" y="12438"/>
                    <a:pt x="2505" y="13221"/>
                    <a:pt x="482" y="13221"/>
                  </a:cubicBezTo>
                  <a:cubicBezTo>
                    <a:pt x="322" y="13221"/>
                    <a:pt x="161" y="13214"/>
                    <a:pt x="1" y="13207"/>
                  </a:cubicBezTo>
                  <a:lnTo>
                    <a:pt x="1" y="13207"/>
                  </a:lnTo>
                  <a:lnTo>
                    <a:pt x="245" y="13458"/>
                  </a:lnTo>
                  <a:cubicBezTo>
                    <a:pt x="409" y="13470"/>
                    <a:pt x="576" y="13473"/>
                    <a:pt x="744" y="13473"/>
                  </a:cubicBezTo>
                  <a:cubicBezTo>
                    <a:pt x="2767" y="13473"/>
                    <a:pt x="4787" y="12689"/>
                    <a:pt x="6310" y="11129"/>
                  </a:cubicBezTo>
                  <a:cubicBezTo>
                    <a:pt x="9315" y="8053"/>
                    <a:pt x="9256" y="3128"/>
                    <a:pt x="6183" y="125"/>
                  </a:cubicBezTo>
                  <a:cubicBezTo>
                    <a:pt x="6140" y="81"/>
                    <a:pt x="6096" y="41"/>
                    <a:pt x="6052" y="0"/>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rot="5400000">
              <a:off x="3549695" y="2387815"/>
              <a:ext cx="43610" cy="20024"/>
            </a:xfrm>
            <a:custGeom>
              <a:avLst/>
              <a:gdLst/>
              <a:ahLst/>
              <a:cxnLst/>
              <a:rect l="l" t="t" r="r" b="b"/>
              <a:pathLst>
                <a:path w="5068" h="2327" extrusionOk="0">
                  <a:moveTo>
                    <a:pt x="1" y="1"/>
                  </a:moveTo>
                  <a:cubicBezTo>
                    <a:pt x="4" y="4"/>
                    <a:pt x="7" y="7"/>
                    <a:pt x="11" y="10"/>
                  </a:cubicBezTo>
                  <a:lnTo>
                    <a:pt x="11" y="10"/>
                  </a:lnTo>
                  <a:cubicBezTo>
                    <a:pt x="7" y="7"/>
                    <a:pt x="4" y="4"/>
                    <a:pt x="1" y="1"/>
                  </a:cubicBezTo>
                  <a:close/>
                  <a:moveTo>
                    <a:pt x="11" y="10"/>
                  </a:moveTo>
                  <a:lnTo>
                    <a:pt x="11" y="10"/>
                  </a:lnTo>
                  <a:cubicBezTo>
                    <a:pt x="51" y="48"/>
                    <a:pt x="88" y="88"/>
                    <a:pt x="128" y="129"/>
                  </a:cubicBezTo>
                  <a:cubicBezTo>
                    <a:pt x="1514" y="1481"/>
                    <a:pt x="3274" y="2213"/>
                    <a:pt x="5068" y="2326"/>
                  </a:cubicBezTo>
                  <a:lnTo>
                    <a:pt x="4824" y="2075"/>
                  </a:lnTo>
                  <a:cubicBezTo>
                    <a:pt x="3085" y="1966"/>
                    <a:pt x="1376" y="1280"/>
                    <a:pt x="11" y="10"/>
                  </a:cubicBezTo>
                  <a:close/>
                </a:path>
              </a:pathLst>
            </a:custGeom>
            <a:solidFill>
              <a:srgbClr val="7A4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rot="5400000">
              <a:off x="3556730" y="2354718"/>
              <a:ext cx="147533" cy="133937"/>
            </a:xfrm>
            <a:custGeom>
              <a:avLst/>
              <a:gdLst/>
              <a:ahLst/>
              <a:cxnLst/>
              <a:rect l="l" t="t" r="r" b="b"/>
              <a:pathLst>
                <a:path w="17145" h="15565" extrusionOk="0">
                  <a:moveTo>
                    <a:pt x="8574" y="1"/>
                  </a:moveTo>
                  <a:cubicBezTo>
                    <a:pt x="6551" y="1"/>
                    <a:pt x="4530" y="784"/>
                    <a:pt x="3004" y="2344"/>
                  </a:cubicBezTo>
                  <a:cubicBezTo>
                    <a:pt x="1" y="5421"/>
                    <a:pt x="60" y="10346"/>
                    <a:pt x="3136" y="13349"/>
                  </a:cubicBezTo>
                  <a:cubicBezTo>
                    <a:pt x="4650" y="14828"/>
                    <a:pt x="6612" y="15564"/>
                    <a:pt x="8573" y="15564"/>
                  </a:cubicBezTo>
                  <a:cubicBezTo>
                    <a:pt x="10595" y="15564"/>
                    <a:pt x="12616" y="14780"/>
                    <a:pt x="14141" y="13218"/>
                  </a:cubicBezTo>
                  <a:cubicBezTo>
                    <a:pt x="17145" y="10145"/>
                    <a:pt x="17086" y="5217"/>
                    <a:pt x="14010" y="2213"/>
                  </a:cubicBezTo>
                  <a:cubicBezTo>
                    <a:pt x="12497" y="737"/>
                    <a:pt x="10535" y="1"/>
                    <a:pt x="8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rot="5400000">
              <a:off x="3564148" y="2361481"/>
              <a:ext cx="132724" cy="121176"/>
            </a:xfrm>
            <a:custGeom>
              <a:avLst/>
              <a:gdLst/>
              <a:ahLst/>
              <a:cxnLst/>
              <a:rect l="l" t="t" r="r" b="b"/>
              <a:pathLst>
                <a:path w="15424" h="14082" extrusionOk="0">
                  <a:moveTo>
                    <a:pt x="2632" y="2122"/>
                  </a:moveTo>
                  <a:cubicBezTo>
                    <a:pt x="2504" y="2249"/>
                    <a:pt x="2384" y="2385"/>
                    <a:pt x="2271" y="2519"/>
                  </a:cubicBezTo>
                  <a:cubicBezTo>
                    <a:pt x="2384" y="2385"/>
                    <a:pt x="2504" y="2254"/>
                    <a:pt x="2632" y="2122"/>
                  </a:cubicBezTo>
                  <a:close/>
                  <a:moveTo>
                    <a:pt x="2267" y="2523"/>
                  </a:moveTo>
                  <a:lnTo>
                    <a:pt x="2264" y="2526"/>
                  </a:lnTo>
                  <a:cubicBezTo>
                    <a:pt x="2267" y="2526"/>
                    <a:pt x="2267" y="2523"/>
                    <a:pt x="2267" y="2523"/>
                  </a:cubicBezTo>
                  <a:close/>
                  <a:moveTo>
                    <a:pt x="1761" y="3208"/>
                  </a:moveTo>
                  <a:lnTo>
                    <a:pt x="1761" y="3208"/>
                  </a:lnTo>
                  <a:cubicBezTo>
                    <a:pt x="1682" y="3328"/>
                    <a:pt x="1608" y="3450"/>
                    <a:pt x="1538" y="3574"/>
                  </a:cubicBezTo>
                  <a:lnTo>
                    <a:pt x="1538" y="3574"/>
                  </a:lnTo>
                  <a:cubicBezTo>
                    <a:pt x="1608" y="3450"/>
                    <a:pt x="1683" y="3328"/>
                    <a:pt x="1761" y="3208"/>
                  </a:cubicBezTo>
                  <a:close/>
                  <a:moveTo>
                    <a:pt x="7669" y="1"/>
                  </a:moveTo>
                  <a:cubicBezTo>
                    <a:pt x="7130" y="1"/>
                    <a:pt x="6591" y="62"/>
                    <a:pt x="6062" y="186"/>
                  </a:cubicBezTo>
                  <a:cubicBezTo>
                    <a:pt x="6285" y="136"/>
                    <a:pt x="6507" y="95"/>
                    <a:pt x="6729" y="66"/>
                  </a:cubicBezTo>
                  <a:lnTo>
                    <a:pt x="11621" y="12872"/>
                  </a:lnTo>
                  <a:cubicBezTo>
                    <a:pt x="12004" y="12609"/>
                    <a:pt x="12368" y="12307"/>
                    <a:pt x="12707" y="11960"/>
                  </a:cubicBezTo>
                  <a:cubicBezTo>
                    <a:pt x="15423" y="9179"/>
                    <a:pt x="15368" y="4721"/>
                    <a:pt x="12587" y="2005"/>
                  </a:cubicBezTo>
                  <a:cubicBezTo>
                    <a:pt x="11216" y="667"/>
                    <a:pt x="9441" y="1"/>
                    <a:pt x="7669" y="1"/>
                  </a:cubicBezTo>
                  <a:close/>
                  <a:moveTo>
                    <a:pt x="1538" y="3574"/>
                  </a:moveTo>
                  <a:lnTo>
                    <a:pt x="1538" y="3574"/>
                  </a:lnTo>
                  <a:cubicBezTo>
                    <a:pt x="1" y="6286"/>
                    <a:pt x="412" y="9797"/>
                    <a:pt x="2748" y="12081"/>
                  </a:cubicBezTo>
                  <a:cubicBezTo>
                    <a:pt x="3413" y="12730"/>
                    <a:pt x="4174" y="13220"/>
                    <a:pt x="4982" y="13553"/>
                  </a:cubicBezTo>
                  <a:lnTo>
                    <a:pt x="4982" y="13553"/>
                  </a:lnTo>
                  <a:cubicBezTo>
                    <a:pt x="4809" y="13481"/>
                    <a:pt x="4638" y="13402"/>
                    <a:pt x="4469" y="13316"/>
                  </a:cubicBezTo>
                  <a:lnTo>
                    <a:pt x="1098" y="4506"/>
                  </a:lnTo>
                  <a:lnTo>
                    <a:pt x="1101" y="4506"/>
                  </a:lnTo>
                  <a:cubicBezTo>
                    <a:pt x="1223" y="4188"/>
                    <a:pt x="1368" y="3875"/>
                    <a:pt x="1538" y="3574"/>
                  </a:cubicBezTo>
                  <a:close/>
                  <a:moveTo>
                    <a:pt x="4982" y="13553"/>
                  </a:moveTo>
                  <a:lnTo>
                    <a:pt x="4982" y="13553"/>
                  </a:lnTo>
                  <a:cubicBezTo>
                    <a:pt x="5631" y="13820"/>
                    <a:pt x="6314" y="13986"/>
                    <a:pt x="7004" y="14051"/>
                  </a:cubicBezTo>
                  <a:lnTo>
                    <a:pt x="7004" y="14051"/>
                  </a:lnTo>
                  <a:cubicBezTo>
                    <a:pt x="6315" y="13986"/>
                    <a:pt x="5633" y="13820"/>
                    <a:pt x="4982" y="13553"/>
                  </a:cubicBezTo>
                  <a:close/>
                  <a:moveTo>
                    <a:pt x="7004" y="14051"/>
                  </a:moveTo>
                  <a:cubicBezTo>
                    <a:pt x="7224" y="14071"/>
                    <a:pt x="7445" y="14082"/>
                    <a:pt x="7666" y="14082"/>
                  </a:cubicBezTo>
                  <a:cubicBezTo>
                    <a:pt x="7445" y="14082"/>
                    <a:pt x="7224" y="14071"/>
                    <a:pt x="7004" y="14051"/>
                  </a:cubicBezTo>
                  <a:close/>
                  <a:moveTo>
                    <a:pt x="5231" y="434"/>
                  </a:moveTo>
                  <a:lnTo>
                    <a:pt x="5231" y="434"/>
                  </a:lnTo>
                  <a:cubicBezTo>
                    <a:pt x="4663" y="642"/>
                    <a:pt x="4116" y="926"/>
                    <a:pt x="3608" y="1287"/>
                  </a:cubicBezTo>
                  <a:cubicBezTo>
                    <a:pt x="3718" y="1211"/>
                    <a:pt x="3832" y="1138"/>
                    <a:pt x="3944" y="1065"/>
                  </a:cubicBezTo>
                  <a:lnTo>
                    <a:pt x="8884" y="13977"/>
                  </a:lnTo>
                  <a:cubicBezTo>
                    <a:pt x="8479" y="14046"/>
                    <a:pt x="8075" y="14082"/>
                    <a:pt x="7666" y="14082"/>
                  </a:cubicBezTo>
                  <a:cubicBezTo>
                    <a:pt x="8741" y="14082"/>
                    <a:pt x="9809" y="13841"/>
                    <a:pt x="10794" y="13356"/>
                  </a:cubicBezTo>
                  <a:lnTo>
                    <a:pt x="10794" y="13356"/>
                  </a:lnTo>
                  <a:cubicBezTo>
                    <a:pt x="10363" y="13565"/>
                    <a:pt x="9919" y="13732"/>
                    <a:pt x="9463" y="13849"/>
                  </a:cubicBezTo>
                  <a:lnTo>
                    <a:pt x="4461" y="773"/>
                  </a:lnTo>
                  <a:cubicBezTo>
                    <a:pt x="4713" y="646"/>
                    <a:pt x="4972" y="529"/>
                    <a:pt x="5231" y="434"/>
                  </a:cubicBezTo>
                  <a:close/>
                </a:path>
              </a:pathLst>
            </a:custGeom>
            <a:solidFill>
              <a:srgbClr val="C18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rot="5400000">
              <a:off x="3663808" y="2370536"/>
              <a:ext cx="15911" cy="16539"/>
            </a:xfrm>
            <a:custGeom>
              <a:avLst/>
              <a:gdLst/>
              <a:ahLst/>
              <a:cxnLst/>
              <a:rect l="l" t="t" r="r" b="b"/>
              <a:pathLst>
                <a:path w="1849" h="1922" extrusionOk="0">
                  <a:moveTo>
                    <a:pt x="4" y="1915"/>
                  </a:moveTo>
                  <a:cubicBezTo>
                    <a:pt x="4" y="1919"/>
                    <a:pt x="1" y="1919"/>
                    <a:pt x="1" y="1922"/>
                  </a:cubicBezTo>
                  <a:cubicBezTo>
                    <a:pt x="1" y="1919"/>
                    <a:pt x="4" y="1919"/>
                    <a:pt x="4" y="1915"/>
                  </a:cubicBezTo>
                  <a:close/>
                  <a:moveTo>
                    <a:pt x="492" y="1255"/>
                  </a:moveTo>
                  <a:cubicBezTo>
                    <a:pt x="314" y="1471"/>
                    <a:pt x="154" y="1689"/>
                    <a:pt x="4" y="1915"/>
                  </a:cubicBezTo>
                  <a:cubicBezTo>
                    <a:pt x="154" y="1689"/>
                    <a:pt x="314" y="1471"/>
                    <a:pt x="492" y="1255"/>
                  </a:cubicBezTo>
                  <a:close/>
                  <a:moveTo>
                    <a:pt x="497" y="1247"/>
                  </a:moveTo>
                  <a:cubicBezTo>
                    <a:pt x="497" y="1252"/>
                    <a:pt x="492" y="1255"/>
                    <a:pt x="492" y="1255"/>
                  </a:cubicBezTo>
                  <a:cubicBezTo>
                    <a:pt x="492" y="1255"/>
                    <a:pt x="497" y="1252"/>
                    <a:pt x="497" y="1247"/>
                  </a:cubicBezTo>
                  <a:close/>
                  <a:moveTo>
                    <a:pt x="504" y="1240"/>
                  </a:moveTo>
                  <a:cubicBezTo>
                    <a:pt x="504" y="1244"/>
                    <a:pt x="504" y="1244"/>
                    <a:pt x="500" y="1244"/>
                  </a:cubicBezTo>
                  <a:cubicBezTo>
                    <a:pt x="504" y="1244"/>
                    <a:pt x="504" y="1244"/>
                    <a:pt x="504" y="1240"/>
                  </a:cubicBezTo>
                  <a:close/>
                  <a:moveTo>
                    <a:pt x="511" y="1233"/>
                  </a:moveTo>
                  <a:cubicBezTo>
                    <a:pt x="511" y="1233"/>
                    <a:pt x="511" y="1237"/>
                    <a:pt x="507" y="1237"/>
                  </a:cubicBezTo>
                  <a:cubicBezTo>
                    <a:pt x="511" y="1237"/>
                    <a:pt x="511" y="1233"/>
                    <a:pt x="511" y="1233"/>
                  </a:cubicBezTo>
                  <a:close/>
                  <a:moveTo>
                    <a:pt x="912" y="796"/>
                  </a:moveTo>
                  <a:cubicBezTo>
                    <a:pt x="908" y="796"/>
                    <a:pt x="908" y="800"/>
                    <a:pt x="908" y="800"/>
                  </a:cubicBezTo>
                  <a:cubicBezTo>
                    <a:pt x="908" y="800"/>
                    <a:pt x="908" y="796"/>
                    <a:pt x="912" y="796"/>
                  </a:cubicBezTo>
                  <a:close/>
                  <a:moveTo>
                    <a:pt x="1848" y="1"/>
                  </a:moveTo>
                  <a:cubicBezTo>
                    <a:pt x="1517" y="234"/>
                    <a:pt x="1204" y="500"/>
                    <a:pt x="912" y="796"/>
                  </a:cubicBezTo>
                  <a:cubicBezTo>
                    <a:pt x="1204" y="500"/>
                    <a:pt x="1517" y="234"/>
                    <a:pt x="1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rot="5400000">
              <a:off x="3592429" y="2342639"/>
              <a:ext cx="67007" cy="112020"/>
            </a:xfrm>
            <a:custGeom>
              <a:avLst/>
              <a:gdLst/>
              <a:ahLst/>
              <a:cxnLst/>
              <a:rect l="l" t="t" r="r" b="b"/>
              <a:pathLst>
                <a:path w="7787" h="13018" extrusionOk="0">
                  <a:moveTo>
                    <a:pt x="2847" y="1"/>
                  </a:moveTo>
                  <a:cubicBezTo>
                    <a:pt x="2735" y="74"/>
                    <a:pt x="2621" y="147"/>
                    <a:pt x="2511" y="223"/>
                  </a:cubicBezTo>
                  <a:cubicBezTo>
                    <a:pt x="2180" y="456"/>
                    <a:pt x="1867" y="722"/>
                    <a:pt x="1575" y="1018"/>
                  </a:cubicBezTo>
                  <a:cubicBezTo>
                    <a:pt x="1571" y="1018"/>
                    <a:pt x="1571" y="1022"/>
                    <a:pt x="1571" y="1022"/>
                  </a:cubicBezTo>
                  <a:cubicBezTo>
                    <a:pt x="1557" y="1032"/>
                    <a:pt x="1546" y="1047"/>
                    <a:pt x="1535" y="1058"/>
                  </a:cubicBezTo>
                  <a:cubicBezTo>
                    <a:pt x="1407" y="1185"/>
                    <a:pt x="1287" y="1321"/>
                    <a:pt x="1174" y="1455"/>
                  </a:cubicBezTo>
                  <a:cubicBezTo>
                    <a:pt x="1174" y="1455"/>
                    <a:pt x="1174" y="1459"/>
                    <a:pt x="1170" y="1459"/>
                  </a:cubicBezTo>
                  <a:cubicBezTo>
                    <a:pt x="1170" y="1459"/>
                    <a:pt x="1170" y="1462"/>
                    <a:pt x="1167" y="1462"/>
                  </a:cubicBezTo>
                  <a:cubicBezTo>
                    <a:pt x="1167" y="1466"/>
                    <a:pt x="1167" y="1466"/>
                    <a:pt x="1163" y="1466"/>
                  </a:cubicBezTo>
                  <a:cubicBezTo>
                    <a:pt x="1163" y="1469"/>
                    <a:pt x="1163" y="1469"/>
                    <a:pt x="1160" y="1469"/>
                  </a:cubicBezTo>
                  <a:cubicBezTo>
                    <a:pt x="1160" y="1474"/>
                    <a:pt x="1155" y="1477"/>
                    <a:pt x="1155" y="1477"/>
                  </a:cubicBezTo>
                  <a:cubicBezTo>
                    <a:pt x="977" y="1693"/>
                    <a:pt x="817" y="1911"/>
                    <a:pt x="667" y="2137"/>
                  </a:cubicBezTo>
                  <a:cubicBezTo>
                    <a:pt x="667" y="2141"/>
                    <a:pt x="664" y="2141"/>
                    <a:pt x="664" y="2144"/>
                  </a:cubicBezTo>
                  <a:cubicBezTo>
                    <a:pt x="394" y="2556"/>
                    <a:pt x="176" y="2993"/>
                    <a:pt x="4" y="3442"/>
                  </a:cubicBezTo>
                  <a:lnTo>
                    <a:pt x="1" y="3442"/>
                  </a:lnTo>
                  <a:lnTo>
                    <a:pt x="3372" y="12252"/>
                  </a:lnTo>
                  <a:cubicBezTo>
                    <a:pt x="4370" y="12763"/>
                    <a:pt x="5472" y="13018"/>
                    <a:pt x="6569" y="13018"/>
                  </a:cubicBezTo>
                  <a:cubicBezTo>
                    <a:pt x="6978" y="13018"/>
                    <a:pt x="7382" y="12982"/>
                    <a:pt x="7787" y="12913"/>
                  </a:cubicBezTo>
                  <a:lnTo>
                    <a:pt x="2847" y="1"/>
                  </a:lnTo>
                  <a:close/>
                </a:path>
              </a:pathLst>
            </a:custGeom>
            <a:solidFill>
              <a:srgbClr val="CD9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rot="5400000">
              <a:off x="3605332" y="2371545"/>
              <a:ext cx="54995" cy="113336"/>
            </a:xfrm>
            <a:custGeom>
              <a:avLst/>
              <a:gdLst/>
              <a:ahLst/>
              <a:cxnLst/>
              <a:rect l="l" t="t" r="r" b="b"/>
              <a:pathLst>
                <a:path w="6391" h="13171" extrusionOk="0">
                  <a:moveTo>
                    <a:pt x="6390" y="12686"/>
                  </a:moveTo>
                  <a:cubicBezTo>
                    <a:pt x="6124" y="12868"/>
                    <a:pt x="5847" y="13029"/>
                    <a:pt x="5563" y="13170"/>
                  </a:cubicBezTo>
                  <a:cubicBezTo>
                    <a:pt x="5847" y="13029"/>
                    <a:pt x="6124" y="12868"/>
                    <a:pt x="6390" y="12686"/>
                  </a:cubicBezTo>
                  <a:lnTo>
                    <a:pt x="6390" y="12686"/>
                  </a:lnTo>
                  <a:close/>
                  <a:moveTo>
                    <a:pt x="831" y="0"/>
                  </a:moveTo>
                  <a:cubicBezTo>
                    <a:pt x="551" y="66"/>
                    <a:pt x="273" y="146"/>
                    <a:pt x="0" y="248"/>
                  </a:cubicBezTo>
                  <a:cubicBezTo>
                    <a:pt x="273" y="146"/>
                    <a:pt x="551" y="66"/>
                    <a:pt x="831" y="0"/>
                  </a:cubicBezTo>
                  <a:close/>
                  <a:moveTo>
                    <a:pt x="831" y="0"/>
                  </a:moveTo>
                  <a:lnTo>
                    <a:pt x="8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rot="5400000">
              <a:off x="3600418" y="2365599"/>
              <a:ext cx="61620" cy="118603"/>
            </a:xfrm>
            <a:custGeom>
              <a:avLst/>
              <a:gdLst/>
              <a:ahLst/>
              <a:cxnLst/>
              <a:rect l="l" t="t" r="r" b="b"/>
              <a:pathLst>
                <a:path w="7161" h="13783" extrusionOk="0">
                  <a:moveTo>
                    <a:pt x="2268" y="0"/>
                  </a:moveTo>
                  <a:cubicBezTo>
                    <a:pt x="2046" y="29"/>
                    <a:pt x="1824" y="70"/>
                    <a:pt x="1601" y="120"/>
                  </a:cubicBezTo>
                  <a:cubicBezTo>
                    <a:pt x="1321" y="186"/>
                    <a:pt x="1043" y="266"/>
                    <a:pt x="770" y="368"/>
                  </a:cubicBezTo>
                  <a:cubicBezTo>
                    <a:pt x="511" y="463"/>
                    <a:pt x="252" y="580"/>
                    <a:pt x="0" y="707"/>
                  </a:cubicBezTo>
                  <a:lnTo>
                    <a:pt x="5002" y="13783"/>
                  </a:lnTo>
                  <a:cubicBezTo>
                    <a:pt x="5458" y="13666"/>
                    <a:pt x="5902" y="13499"/>
                    <a:pt x="6333" y="13290"/>
                  </a:cubicBezTo>
                  <a:cubicBezTo>
                    <a:pt x="6617" y="13149"/>
                    <a:pt x="6894" y="12988"/>
                    <a:pt x="7160" y="12806"/>
                  </a:cubicBezTo>
                  <a:lnTo>
                    <a:pt x="2268" y="0"/>
                  </a:lnTo>
                  <a:close/>
                </a:path>
              </a:pathLst>
            </a:custGeom>
            <a:solidFill>
              <a:srgbClr val="CD9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rot="5400000">
              <a:off x="3475361" y="2636918"/>
              <a:ext cx="37088" cy="59676"/>
            </a:xfrm>
            <a:custGeom>
              <a:avLst/>
              <a:gdLst/>
              <a:ahLst/>
              <a:cxnLst/>
              <a:rect l="l" t="t" r="r" b="b"/>
              <a:pathLst>
                <a:path w="4310" h="6935" extrusionOk="0">
                  <a:moveTo>
                    <a:pt x="1762" y="0"/>
                  </a:moveTo>
                  <a:cubicBezTo>
                    <a:pt x="1684" y="0"/>
                    <a:pt x="1614" y="38"/>
                    <a:pt x="1575" y="104"/>
                  </a:cubicBezTo>
                  <a:lnTo>
                    <a:pt x="88" y="3074"/>
                  </a:lnTo>
                  <a:cubicBezTo>
                    <a:pt x="19" y="3202"/>
                    <a:pt x="1" y="3351"/>
                    <a:pt x="44" y="3497"/>
                  </a:cubicBezTo>
                  <a:cubicBezTo>
                    <a:pt x="281" y="4310"/>
                    <a:pt x="321" y="4879"/>
                    <a:pt x="164" y="6457"/>
                  </a:cubicBezTo>
                  <a:cubicBezTo>
                    <a:pt x="141" y="6701"/>
                    <a:pt x="450" y="6934"/>
                    <a:pt x="809" y="6934"/>
                  </a:cubicBezTo>
                  <a:cubicBezTo>
                    <a:pt x="1084" y="6934"/>
                    <a:pt x="1389" y="6797"/>
                    <a:pt x="1597" y="6425"/>
                  </a:cubicBezTo>
                  <a:cubicBezTo>
                    <a:pt x="2089" y="5542"/>
                    <a:pt x="2749" y="4182"/>
                    <a:pt x="3106" y="3545"/>
                  </a:cubicBezTo>
                  <a:cubicBezTo>
                    <a:pt x="3682" y="2505"/>
                    <a:pt x="3722" y="2360"/>
                    <a:pt x="4196" y="1547"/>
                  </a:cubicBezTo>
                  <a:cubicBezTo>
                    <a:pt x="4309" y="1350"/>
                    <a:pt x="4189" y="1080"/>
                    <a:pt x="3944" y="1004"/>
                  </a:cubicBezTo>
                  <a:lnTo>
                    <a:pt x="1838" y="12"/>
                  </a:lnTo>
                  <a:cubicBezTo>
                    <a:pt x="1812" y="4"/>
                    <a:pt x="1787" y="0"/>
                    <a:pt x="176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C8B808-E6EC-49C5-A364-B0BA440B5FBC}"/>
              </a:ext>
            </a:extLst>
          </p:cNvPr>
          <p:cNvSpPr>
            <a:spLocks noGrp="1"/>
          </p:cNvSpPr>
          <p:nvPr>
            <p:ph type="ctrTitle"/>
          </p:nvPr>
        </p:nvSpPr>
        <p:spPr/>
        <p:txBody>
          <a:bodyPr/>
          <a:lstStyle/>
          <a:p>
            <a:r>
              <a:rPr lang="zh-CN" altLang="en-US" dirty="0"/>
              <a:t>表征学习</a:t>
            </a:r>
            <a:r>
              <a:rPr lang="en-US" altLang="zh-CN" dirty="0"/>
              <a:t>x</a:t>
            </a:r>
            <a:r>
              <a:rPr lang="zh-CN" altLang="en-US" dirty="0"/>
              <a:t>分类学习</a:t>
            </a:r>
          </a:p>
        </p:txBody>
      </p:sp>
      <p:sp>
        <p:nvSpPr>
          <p:cNvPr id="5" name="文本占位符 4">
            <a:extLst>
              <a:ext uri="{FF2B5EF4-FFF2-40B4-BE49-F238E27FC236}">
                <a16:creationId xmlns:a16="http://schemas.microsoft.com/office/drawing/2014/main" id="{0F4C49C2-A5A5-43D7-BE37-35E645A8F225}"/>
              </a:ext>
            </a:extLst>
          </p:cNvPr>
          <p:cNvSpPr>
            <a:spLocks noGrp="1"/>
          </p:cNvSpPr>
          <p:nvPr>
            <p:ph type="body" idx="1"/>
          </p:nvPr>
        </p:nvSpPr>
        <p:spPr>
          <a:xfrm>
            <a:off x="720000" y="1249325"/>
            <a:ext cx="7703700" cy="783756"/>
          </a:xfrm>
        </p:spPr>
        <p:txBody>
          <a:bodyPr/>
          <a:lstStyle/>
          <a:p>
            <a:r>
              <a:rPr lang="zh-CN" altLang="en-US" dirty="0"/>
              <a:t>表征学习旨在从数据中学到对应的特征</a:t>
            </a:r>
            <a:r>
              <a:rPr lang="en-US" altLang="zh-CN" dirty="0"/>
              <a:t>; </a:t>
            </a:r>
            <a:r>
              <a:rPr lang="zh-CN" altLang="en-US" dirty="0"/>
              <a:t>分类学习通过特征映射从而找到一个合适的决策界</a:t>
            </a:r>
            <a:r>
              <a:rPr lang="en-US" altLang="zh-CN" dirty="0"/>
              <a:t>. </a:t>
            </a:r>
            <a:r>
              <a:rPr lang="zh-CN" altLang="en-US" dirty="0"/>
              <a:t>然而实际上</a:t>
            </a:r>
            <a:r>
              <a:rPr lang="en-US" altLang="zh-CN" dirty="0"/>
              <a:t>re-sample</a:t>
            </a:r>
            <a:r>
              <a:rPr lang="zh-CN" altLang="en-US" dirty="0"/>
              <a:t>和</a:t>
            </a:r>
            <a:r>
              <a:rPr lang="en-US" altLang="zh-CN" dirty="0"/>
              <a:t>re-weight</a:t>
            </a:r>
            <a:r>
              <a:rPr lang="zh-CN" altLang="en-US" dirty="0"/>
              <a:t>策略都影响到了表征学习</a:t>
            </a:r>
            <a:r>
              <a:rPr lang="en-US" altLang="zh-CN" dirty="0"/>
              <a:t>. </a:t>
            </a:r>
            <a:endParaRPr lang="zh-CN" altLang="en-US" dirty="0"/>
          </a:p>
        </p:txBody>
      </p:sp>
      <p:pic>
        <p:nvPicPr>
          <p:cNvPr id="7" name="图片 6">
            <a:extLst>
              <a:ext uri="{FF2B5EF4-FFF2-40B4-BE49-F238E27FC236}">
                <a16:creationId xmlns:a16="http://schemas.microsoft.com/office/drawing/2014/main" id="{037F77C7-FC53-422E-881E-60B35FE2E38C}"/>
              </a:ext>
            </a:extLst>
          </p:cNvPr>
          <p:cNvPicPr>
            <a:picLocks noChangeAspect="1"/>
          </p:cNvPicPr>
          <p:nvPr/>
        </p:nvPicPr>
        <p:blipFill>
          <a:blip r:embed="rId3"/>
          <a:stretch>
            <a:fillRect/>
          </a:stretch>
        </p:blipFill>
        <p:spPr>
          <a:xfrm>
            <a:off x="1469984" y="2447626"/>
            <a:ext cx="2872979" cy="2336424"/>
          </a:xfrm>
          <a:prstGeom prst="rect">
            <a:avLst/>
          </a:prstGeom>
        </p:spPr>
      </p:pic>
      <p:pic>
        <p:nvPicPr>
          <p:cNvPr id="8" name="图片 7">
            <a:extLst>
              <a:ext uri="{FF2B5EF4-FFF2-40B4-BE49-F238E27FC236}">
                <a16:creationId xmlns:a16="http://schemas.microsoft.com/office/drawing/2014/main" id="{01B1497C-5FAE-4572-ADF7-51305A6C2D12}"/>
              </a:ext>
            </a:extLst>
          </p:cNvPr>
          <p:cNvPicPr>
            <a:picLocks noChangeAspect="1"/>
          </p:cNvPicPr>
          <p:nvPr/>
        </p:nvPicPr>
        <p:blipFill rotWithShape="1">
          <a:blip r:embed="rId4"/>
          <a:srcRect/>
          <a:stretch/>
        </p:blipFill>
        <p:spPr>
          <a:xfrm>
            <a:off x="4907666" y="2447626"/>
            <a:ext cx="2766350" cy="2338823"/>
          </a:xfrm>
          <a:prstGeom prst="rect">
            <a:avLst/>
          </a:prstGeom>
        </p:spPr>
      </p:pic>
      <p:cxnSp>
        <p:nvCxnSpPr>
          <p:cNvPr id="10" name="直接箭头连接符 9">
            <a:extLst>
              <a:ext uri="{FF2B5EF4-FFF2-40B4-BE49-F238E27FC236}">
                <a16:creationId xmlns:a16="http://schemas.microsoft.com/office/drawing/2014/main" id="{FF70417C-58FC-4F5C-8584-D7F05060607E}"/>
              </a:ext>
            </a:extLst>
          </p:cNvPr>
          <p:cNvCxnSpPr/>
          <p:nvPr/>
        </p:nvCxnSpPr>
        <p:spPr>
          <a:xfrm>
            <a:off x="1169043" y="4942390"/>
            <a:ext cx="69448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D70486A-8A8E-4679-B649-E3445A672885}"/>
              </a:ext>
            </a:extLst>
          </p:cNvPr>
          <p:cNvCxnSpPr>
            <a:cxnSpLocks/>
          </p:cNvCxnSpPr>
          <p:nvPr/>
        </p:nvCxnSpPr>
        <p:spPr>
          <a:xfrm flipV="1">
            <a:off x="1169043" y="2189022"/>
            <a:ext cx="0" cy="27533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4D7BF52-4C9C-496C-A39F-6A94DC128D07}"/>
              </a:ext>
            </a:extLst>
          </p:cNvPr>
          <p:cNvSpPr/>
          <p:nvPr/>
        </p:nvSpPr>
        <p:spPr>
          <a:xfrm>
            <a:off x="7792758" y="4555443"/>
            <a:ext cx="1261884" cy="307777"/>
          </a:xfrm>
          <a:prstGeom prst="rect">
            <a:avLst/>
          </a:prstGeom>
        </p:spPr>
        <p:txBody>
          <a:bodyPr wrap="none">
            <a:spAutoFit/>
          </a:bodyPr>
          <a:lstStyle/>
          <a:p>
            <a:r>
              <a:rPr lang="zh-CN" altLang="en-US" dirty="0"/>
              <a:t>表征学习策略</a:t>
            </a:r>
          </a:p>
        </p:txBody>
      </p:sp>
      <p:sp>
        <p:nvSpPr>
          <p:cNvPr id="17" name="矩形 16">
            <a:extLst>
              <a:ext uri="{FF2B5EF4-FFF2-40B4-BE49-F238E27FC236}">
                <a16:creationId xmlns:a16="http://schemas.microsoft.com/office/drawing/2014/main" id="{8785242D-05E3-4DED-8C97-724B9F562ADA}"/>
              </a:ext>
            </a:extLst>
          </p:cNvPr>
          <p:cNvSpPr/>
          <p:nvPr/>
        </p:nvSpPr>
        <p:spPr>
          <a:xfrm>
            <a:off x="-31729" y="2191267"/>
            <a:ext cx="1261884" cy="307777"/>
          </a:xfrm>
          <a:prstGeom prst="rect">
            <a:avLst/>
          </a:prstGeom>
        </p:spPr>
        <p:txBody>
          <a:bodyPr wrap="none">
            <a:spAutoFit/>
          </a:bodyPr>
          <a:lstStyle/>
          <a:p>
            <a:r>
              <a:rPr lang="zh-CN" altLang="en-US" dirty="0"/>
              <a:t>分类学习策略</a:t>
            </a:r>
          </a:p>
        </p:txBody>
      </p:sp>
      <p:sp>
        <p:nvSpPr>
          <p:cNvPr id="18" name="矩形 17">
            <a:extLst>
              <a:ext uri="{FF2B5EF4-FFF2-40B4-BE49-F238E27FC236}">
                <a16:creationId xmlns:a16="http://schemas.microsoft.com/office/drawing/2014/main" id="{E10AAD0D-9929-469B-8FD1-500D843EC78F}"/>
              </a:ext>
            </a:extLst>
          </p:cNvPr>
          <p:cNvSpPr/>
          <p:nvPr/>
        </p:nvSpPr>
        <p:spPr>
          <a:xfrm>
            <a:off x="1840375" y="2571750"/>
            <a:ext cx="659757" cy="6460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88507BE-67A5-471C-8350-1556B380A7E5}"/>
              </a:ext>
            </a:extLst>
          </p:cNvPr>
          <p:cNvSpPr/>
          <p:nvPr/>
        </p:nvSpPr>
        <p:spPr>
          <a:xfrm>
            <a:off x="1842996" y="3218672"/>
            <a:ext cx="659757" cy="64601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0DC8D455-8AEA-4548-A632-0C3568690272}"/>
              </a:ext>
            </a:extLst>
          </p:cNvPr>
          <p:cNvSpPr/>
          <p:nvPr/>
        </p:nvSpPr>
        <p:spPr>
          <a:xfrm>
            <a:off x="5254135" y="2571750"/>
            <a:ext cx="659757" cy="6460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30A6A3FF-6877-4A30-85C5-3510B4098291}"/>
              </a:ext>
            </a:extLst>
          </p:cNvPr>
          <p:cNvSpPr/>
          <p:nvPr/>
        </p:nvSpPr>
        <p:spPr>
          <a:xfrm>
            <a:off x="5256756" y="3218672"/>
            <a:ext cx="659757" cy="64601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7B97D7B6-C933-4379-BF50-F54E38506921}"/>
              </a:ext>
            </a:extLst>
          </p:cNvPr>
          <p:cNvSpPr/>
          <p:nvPr/>
        </p:nvSpPr>
        <p:spPr>
          <a:xfrm>
            <a:off x="3090358" y="2571750"/>
            <a:ext cx="659757" cy="6460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D8C77DED-9D84-470D-AA9F-1EB5A5B0CD93}"/>
              </a:ext>
            </a:extLst>
          </p:cNvPr>
          <p:cNvSpPr/>
          <p:nvPr/>
        </p:nvSpPr>
        <p:spPr>
          <a:xfrm>
            <a:off x="2497510" y="3218672"/>
            <a:ext cx="590228" cy="64601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E98DE875-FF89-4289-92AF-FEF0095038C4}"/>
              </a:ext>
            </a:extLst>
          </p:cNvPr>
          <p:cNvSpPr/>
          <p:nvPr/>
        </p:nvSpPr>
        <p:spPr>
          <a:xfrm>
            <a:off x="6541008" y="2576920"/>
            <a:ext cx="615230" cy="6460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95422FCD-4566-4D19-A283-10C679B629D5}"/>
              </a:ext>
            </a:extLst>
          </p:cNvPr>
          <p:cNvSpPr/>
          <p:nvPr/>
        </p:nvSpPr>
        <p:spPr>
          <a:xfrm>
            <a:off x="5913892" y="3218672"/>
            <a:ext cx="615230" cy="64601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7167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100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8" fill="hold" nodeType="with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heel(1)">
                                      <p:cBhvr>
                                        <p:cTn id="21" dur="500"/>
                                        <p:tgtEl>
                                          <p:spTgt spid="18"/>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heel(1)">
                                      <p:cBhvr>
                                        <p:cTn id="24" dur="500"/>
                                        <p:tgtEl>
                                          <p:spTgt spid="37"/>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heel(1)">
                                      <p:cBhvr>
                                        <p:cTn id="27" dur="500"/>
                                        <p:tgtEl>
                                          <p:spTgt spid="33"/>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heel(1)">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heel(1)">
                                      <p:cBhvr>
                                        <p:cTn id="35" dur="500"/>
                                        <p:tgtEl>
                                          <p:spTgt spid="19"/>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heel(1)">
                                      <p:cBhvr>
                                        <p:cTn id="38" dur="500"/>
                                        <p:tgtEl>
                                          <p:spTgt spid="38"/>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heel(1)">
                                      <p:cBhvr>
                                        <p:cTn id="41" dur="500"/>
                                        <p:tgtEl>
                                          <p:spTgt spid="34"/>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heel(1)">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P spid="33" grpId="0" animBg="1"/>
      <p:bldP spid="34"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8D9B94-53C3-4DC5-94AA-DFE7814A0146}"/>
              </a:ext>
            </a:extLst>
          </p:cNvPr>
          <p:cNvSpPr>
            <a:spLocks noGrp="1"/>
          </p:cNvSpPr>
          <p:nvPr>
            <p:ph type="ctrTitle"/>
          </p:nvPr>
        </p:nvSpPr>
        <p:spPr/>
        <p:txBody>
          <a:bodyPr/>
          <a:lstStyle/>
          <a:p>
            <a:r>
              <a:rPr lang="zh-CN" altLang="en-US" dirty="0"/>
              <a:t>表征学习</a:t>
            </a:r>
            <a:r>
              <a:rPr lang="en-US" altLang="zh-CN" dirty="0"/>
              <a:t>x</a:t>
            </a:r>
            <a:r>
              <a:rPr lang="zh-CN" altLang="en-US" dirty="0"/>
              <a:t>分类学习</a:t>
            </a:r>
          </a:p>
        </p:txBody>
      </p:sp>
      <p:pic>
        <p:nvPicPr>
          <p:cNvPr id="4" name="图片 3">
            <a:extLst>
              <a:ext uri="{FF2B5EF4-FFF2-40B4-BE49-F238E27FC236}">
                <a16:creationId xmlns:a16="http://schemas.microsoft.com/office/drawing/2014/main" id="{DF7695B9-5D9F-476C-9B76-36F3BEB17C24}"/>
              </a:ext>
            </a:extLst>
          </p:cNvPr>
          <p:cNvPicPr>
            <a:picLocks noChangeAspect="1"/>
          </p:cNvPicPr>
          <p:nvPr/>
        </p:nvPicPr>
        <p:blipFill>
          <a:blip r:embed="rId3"/>
          <a:stretch>
            <a:fillRect/>
          </a:stretch>
        </p:blipFill>
        <p:spPr>
          <a:xfrm>
            <a:off x="1659445" y="1217163"/>
            <a:ext cx="5881084" cy="3062107"/>
          </a:xfrm>
          <a:prstGeom prst="rect">
            <a:avLst/>
          </a:prstGeom>
        </p:spPr>
      </p:pic>
      <p:cxnSp>
        <p:nvCxnSpPr>
          <p:cNvPr id="6" name="直接箭头连接符 5">
            <a:extLst>
              <a:ext uri="{FF2B5EF4-FFF2-40B4-BE49-F238E27FC236}">
                <a16:creationId xmlns:a16="http://schemas.microsoft.com/office/drawing/2014/main" id="{84878343-7D49-4D0E-91BC-BEDA9BA9A25E}"/>
              </a:ext>
            </a:extLst>
          </p:cNvPr>
          <p:cNvCxnSpPr/>
          <p:nvPr/>
        </p:nvCxnSpPr>
        <p:spPr>
          <a:xfrm>
            <a:off x="1258401" y="4465735"/>
            <a:ext cx="69448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9E863C8C-DAEE-4876-859B-6DB6DCD4A319}"/>
              </a:ext>
            </a:extLst>
          </p:cNvPr>
          <p:cNvCxnSpPr>
            <a:cxnSpLocks/>
          </p:cNvCxnSpPr>
          <p:nvPr/>
        </p:nvCxnSpPr>
        <p:spPr>
          <a:xfrm flipV="1">
            <a:off x="1258401" y="1060315"/>
            <a:ext cx="0" cy="34054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311B122-7B59-4D4C-992D-D8D99B409EA8}"/>
              </a:ext>
            </a:extLst>
          </p:cNvPr>
          <p:cNvSpPr/>
          <p:nvPr/>
        </p:nvSpPr>
        <p:spPr>
          <a:xfrm>
            <a:off x="3365688" y="4559183"/>
            <a:ext cx="2730235" cy="307777"/>
          </a:xfrm>
          <a:prstGeom prst="rect">
            <a:avLst/>
          </a:prstGeom>
        </p:spPr>
        <p:txBody>
          <a:bodyPr wrap="none">
            <a:spAutoFit/>
          </a:bodyPr>
          <a:lstStyle/>
          <a:p>
            <a:r>
              <a:rPr lang="zh-CN" altLang="en-US" dirty="0"/>
              <a:t>类别</a:t>
            </a:r>
            <a:r>
              <a:rPr lang="en-US" altLang="zh-CN" dirty="0"/>
              <a:t>(</a:t>
            </a:r>
            <a:r>
              <a:rPr lang="zh-CN" altLang="en-US" dirty="0"/>
              <a:t>从左到右样本数依次递减</a:t>
            </a:r>
            <a:r>
              <a:rPr lang="en-US" altLang="zh-CN" dirty="0"/>
              <a:t>)</a:t>
            </a:r>
            <a:endParaRPr lang="zh-CN" altLang="en-US" dirty="0"/>
          </a:p>
        </p:txBody>
      </p:sp>
      <p:sp>
        <p:nvSpPr>
          <p:cNvPr id="9" name="矩形 8">
            <a:extLst>
              <a:ext uri="{FF2B5EF4-FFF2-40B4-BE49-F238E27FC236}">
                <a16:creationId xmlns:a16="http://schemas.microsoft.com/office/drawing/2014/main" id="{704970A9-5658-49AC-B88E-2E9F48F90663}"/>
              </a:ext>
            </a:extLst>
          </p:cNvPr>
          <p:cNvSpPr/>
          <p:nvPr/>
        </p:nvSpPr>
        <p:spPr>
          <a:xfrm>
            <a:off x="355590" y="2609137"/>
            <a:ext cx="902811" cy="307777"/>
          </a:xfrm>
          <a:prstGeom prst="rect">
            <a:avLst/>
          </a:prstGeom>
        </p:spPr>
        <p:txBody>
          <a:bodyPr wrap="none">
            <a:spAutoFit/>
          </a:bodyPr>
          <a:lstStyle/>
          <a:p>
            <a:r>
              <a:rPr lang="zh-CN" altLang="en-US" dirty="0"/>
              <a:t>平均距离</a:t>
            </a:r>
          </a:p>
        </p:txBody>
      </p:sp>
      <p:pic>
        <p:nvPicPr>
          <p:cNvPr id="10" name="图片 9">
            <a:extLst>
              <a:ext uri="{FF2B5EF4-FFF2-40B4-BE49-F238E27FC236}">
                <a16:creationId xmlns:a16="http://schemas.microsoft.com/office/drawing/2014/main" id="{B05A1A6D-B6D6-4BD6-BAE0-5FC27C7100CF}"/>
              </a:ext>
            </a:extLst>
          </p:cNvPr>
          <p:cNvPicPr>
            <a:picLocks noChangeAspect="1"/>
          </p:cNvPicPr>
          <p:nvPr/>
        </p:nvPicPr>
        <p:blipFill>
          <a:blip r:embed="rId4"/>
          <a:stretch>
            <a:fillRect/>
          </a:stretch>
        </p:blipFill>
        <p:spPr>
          <a:xfrm>
            <a:off x="9144000" y="1510105"/>
            <a:ext cx="6805250" cy="2629128"/>
          </a:xfrm>
          <a:prstGeom prst="rect">
            <a:avLst/>
          </a:prstGeom>
        </p:spPr>
      </p:pic>
    </p:spTree>
    <p:extLst>
      <p:ext uri="{BB962C8B-B14F-4D97-AF65-F5344CB8AC3E}">
        <p14:creationId xmlns:p14="http://schemas.microsoft.com/office/powerpoint/2010/main" val="43316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8D9B94-53C3-4DC5-94AA-DFE7814A0146}"/>
              </a:ext>
            </a:extLst>
          </p:cNvPr>
          <p:cNvSpPr>
            <a:spLocks noGrp="1"/>
          </p:cNvSpPr>
          <p:nvPr>
            <p:ph type="ctrTitle"/>
          </p:nvPr>
        </p:nvSpPr>
        <p:spPr/>
        <p:txBody>
          <a:bodyPr/>
          <a:lstStyle/>
          <a:p>
            <a:r>
              <a:rPr lang="zh-CN" altLang="en-US" dirty="0"/>
              <a:t>表征学习</a:t>
            </a:r>
            <a:r>
              <a:rPr lang="en-US" altLang="zh-CN" dirty="0"/>
              <a:t>x</a:t>
            </a:r>
            <a:r>
              <a:rPr lang="zh-CN" altLang="en-US" dirty="0"/>
              <a:t>分类学习</a:t>
            </a:r>
          </a:p>
        </p:txBody>
      </p:sp>
      <p:pic>
        <p:nvPicPr>
          <p:cNvPr id="2" name="图片 1">
            <a:extLst>
              <a:ext uri="{FF2B5EF4-FFF2-40B4-BE49-F238E27FC236}">
                <a16:creationId xmlns:a16="http://schemas.microsoft.com/office/drawing/2014/main" id="{D56A88C9-203E-4F02-8C86-F79C6534C488}"/>
              </a:ext>
            </a:extLst>
          </p:cNvPr>
          <p:cNvPicPr>
            <a:picLocks noChangeAspect="1"/>
          </p:cNvPicPr>
          <p:nvPr/>
        </p:nvPicPr>
        <p:blipFill>
          <a:blip r:embed="rId3"/>
          <a:stretch>
            <a:fillRect/>
          </a:stretch>
        </p:blipFill>
        <p:spPr>
          <a:xfrm>
            <a:off x="1169375" y="1510105"/>
            <a:ext cx="6805250" cy="2629128"/>
          </a:xfrm>
          <a:prstGeom prst="rect">
            <a:avLst/>
          </a:prstGeom>
        </p:spPr>
      </p:pic>
      <p:pic>
        <p:nvPicPr>
          <p:cNvPr id="4" name="图片 3">
            <a:extLst>
              <a:ext uri="{FF2B5EF4-FFF2-40B4-BE49-F238E27FC236}">
                <a16:creationId xmlns:a16="http://schemas.microsoft.com/office/drawing/2014/main" id="{3A2AB505-D87C-46A1-ADAF-CADA3328B2E4}"/>
              </a:ext>
            </a:extLst>
          </p:cNvPr>
          <p:cNvPicPr>
            <a:picLocks noChangeAspect="1"/>
          </p:cNvPicPr>
          <p:nvPr/>
        </p:nvPicPr>
        <p:blipFill>
          <a:blip r:embed="rId4"/>
          <a:stretch>
            <a:fillRect/>
          </a:stretch>
        </p:blipFill>
        <p:spPr>
          <a:xfrm>
            <a:off x="9144000" y="1337785"/>
            <a:ext cx="7742547" cy="3446265"/>
          </a:xfrm>
          <a:prstGeom prst="rect">
            <a:avLst/>
          </a:prstGeom>
        </p:spPr>
      </p:pic>
    </p:spTree>
    <p:extLst>
      <p:ext uri="{BB962C8B-B14F-4D97-AF65-F5344CB8AC3E}">
        <p14:creationId xmlns:p14="http://schemas.microsoft.com/office/powerpoint/2010/main" val="3357357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2D7324-22B9-4CEE-B958-2DBCA63A164C}"/>
              </a:ext>
            </a:extLst>
          </p:cNvPr>
          <p:cNvSpPr>
            <a:spLocks noGrp="1"/>
          </p:cNvSpPr>
          <p:nvPr>
            <p:ph type="body" idx="1"/>
          </p:nvPr>
        </p:nvSpPr>
        <p:spPr>
          <a:xfrm>
            <a:off x="720039" y="967376"/>
            <a:ext cx="7703700" cy="577800"/>
          </a:xfrm>
        </p:spPr>
        <p:txBody>
          <a:bodyPr/>
          <a:lstStyle/>
          <a:p>
            <a:r>
              <a:rPr lang="zh-CN" altLang="en-US" dirty="0"/>
              <a:t>既然重平衡策略会损坏主干网络对于表征的学习能力</a:t>
            </a:r>
            <a:r>
              <a:rPr lang="en-US" altLang="zh-CN" dirty="0"/>
              <a:t>, </a:t>
            </a:r>
            <a:r>
              <a:rPr lang="zh-CN" altLang="en-US" dirty="0"/>
              <a:t>就通过网络和训练流程的设计来缓解该问题</a:t>
            </a:r>
            <a:r>
              <a:rPr lang="en-US" altLang="zh-CN" dirty="0"/>
              <a:t>. </a:t>
            </a:r>
            <a:endParaRPr lang="zh-CN" altLang="en-US" dirty="0"/>
          </a:p>
        </p:txBody>
      </p:sp>
      <p:sp>
        <p:nvSpPr>
          <p:cNvPr id="3" name="标题 2">
            <a:extLst>
              <a:ext uri="{FF2B5EF4-FFF2-40B4-BE49-F238E27FC236}">
                <a16:creationId xmlns:a16="http://schemas.microsoft.com/office/drawing/2014/main" id="{EB496F1D-53CA-437C-A9E6-06D2219F7426}"/>
              </a:ext>
            </a:extLst>
          </p:cNvPr>
          <p:cNvSpPr>
            <a:spLocks noGrp="1"/>
          </p:cNvSpPr>
          <p:nvPr>
            <p:ph type="ctrTitle"/>
          </p:nvPr>
        </p:nvSpPr>
        <p:spPr/>
        <p:txBody>
          <a:bodyPr/>
          <a:lstStyle/>
          <a:p>
            <a:r>
              <a:rPr lang="en-US" altLang="zh-CN" dirty="0"/>
              <a:t>BBN</a:t>
            </a:r>
            <a:endParaRPr lang="zh-CN" altLang="en-US" dirty="0"/>
          </a:p>
        </p:txBody>
      </p:sp>
      <p:sp>
        <p:nvSpPr>
          <p:cNvPr id="4" name="文本占位符 1">
            <a:extLst>
              <a:ext uri="{FF2B5EF4-FFF2-40B4-BE49-F238E27FC236}">
                <a16:creationId xmlns:a16="http://schemas.microsoft.com/office/drawing/2014/main" id="{8C20B3A2-0279-4D79-9363-1EF4BA101BD1}"/>
              </a:ext>
            </a:extLst>
          </p:cNvPr>
          <p:cNvSpPr txBox="1">
            <a:spLocks/>
          </p:cNvSpPr>
          <p:nvPr/>
        </p:nvSpPr>
        <p:spPr>
          <a:xfrm>
            <a:off x="720150" y="1955260"/>
            <a:ext cx="3262570" cy="73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双支网络</a:t>
            </a:r>
            <a:r>
              <a:rPr lang="en-US" altLang="zh-CN" dirty="0"/>
              <a:t>: </a:t>
            </a:r>
            <a:r>
              <a:rPr lang="zh-CN" altLang="en-US" dirty="0"/>
              <a:t>常规学习支路 </a:t>
            </a:r>
            <a:r>
              <a:rPr lang="en-US" altLang="zh-CN" dirty="0"/>
              <a:t>+ </a:t>
            </a:r>
            <a:r>
              <a:rPr lang="zh-CN" altLang="en-US" dirty="0"/>
              <a:t>重平衡支路</a:t>
            </a:r>
          </a:p>
        </p:txBody>
      </p:sp>
      <p:pic>
        <p:nvPicPr>
          <p:cNvPr id="5" name="图片 4">
            <a:extLst>
              <a:ext uri="{FF2B5EF4-FFF2-40B4-BE49-F238E27FC236}">
                <a16:creationId xmlns:a16="http://schemas.microsoft.com/office/drawing/2014/main" id="{58A706EF-10EE-4D44-BC10-E2CDA86A058C}"/>
              </a:ext>
            </a:extLst>
          </p:cNvPr>
          <p:cNvPicPr>
            <a:picLocks noChangeAspect="1"/>
          </p:cNvPicPr>
          <p:nvPr/>
        </p:nvPicPr>
        <p:blipFill>
          <a:blip r:embed="rId2"/>
          <a:stretch>
            <a:fillRect/>
          </a:stretch>
        </p:blipFill>
        <p:spPr>
          <a:xfrm>
            <a:off x="4402529" y="1337785"/>
            <a:ext cx="7742547" cy="3446265"/>
          </a:xfrm>
          <a:prstGeom prst="rect">
            <a:avLst/>
          </a:prstGeom>
        </p:spPr>
      </p:pic>
      <p:sp>
        <p:nvSpPr>
          <p:cNvPr id="6" name="矩形 5">
            <a:extLst>
              <a:ext uri="{FF2B5EF4-FFF2-40B4-BE49-F238E27FC236}">
                <a16:creationId xmlns:a16="http://schemas.microsoft.com/office/drawing/2014/main" id="{114A7A8B-04AC-4EF4-BBB4-1A0FECBA9860}"/>
              </a:ext>
            </a:extLst>
          </p:cNvPr>
          <p:cNvSpPr/>
          <p:nvPr/>
        </p:nvSpPr>
        <p:spPr>
          <a:xfrm>
            <a:off x="4485171" y="1421413"/>
            <a:ext cx="1311578" cy="307777"/>
          </a:xfrm>
          <a:prstGeom prst="rect">
            <a:avLst/>
          </a:prstGeom>
        </p:spPr>
        <p:txBody>
          <a:bodyPr wrap="none">
            <a:spAutoFit/>
          </a:bodyPr>
          <a:lstStyle/>
          <a:p>
            <a:r>
              <a:rPr lang="zh-CN" altLang="en-US" dirty="0"/>
              <a:t>常规学习支路 </a:t>
            </a:r>
          </a:p>
        </p:txBody>
      </p:sp>
      <p:sp>
        <p:nvSpPr>
          <p:cNvPr id="7" name="矩形 6">
            <a:extLst>
              <a:ext uri="{FF2B5EF4-FFF2-40B4-BE49-F238E27FC236}">
                <a16:creationId xmlns:a16="http://schemas.microsoft.com/office/drawing/2014/main" id="{3118BF8F-730C-4A7C-9E70-2DAA67885B47}"/>
              </a:ext>
            </a:extLst>
          </p:cNvPr>
          <p:cNvSpPr/>
          <p:nvPr/>
        </p:nvSpPr>
        <p:spPr>
          <a:xfrm>
            <a:off x="4485171" y="3183126"/>
            <a:ext cx="1132041" cy="307777"/>
          </a:xfrm>
          <a:prstGeom prst="rect">
            <a:avLst/>
          </a:prstGeom>
        </p:spPr>
        <p:txBody>
          <a:bodyPr wrap="none">
            <a:spAutoFit/>
          </a:bodyPr>
          <a:lstStyle/>
          <a:p>
            <a:r>
              <a:rPr lang="zh-CN" altLang="en-US" dirty="0"/>
              <a:t>重平衡支路 </a:t>
            </a:r>
          </a:p>
        </p:txBody>
      </p:sp>
      <p:sp>
        <p:nvSpPr>
          <p:cNvPr id="8" name="矩形 7">
            <a:extLst>
              <a:ext uri="{FF2B5EF4-FFF2-40B4-BE49-F238E27FC236}">
                <a16:creationId xmlns:a16="http://schemas.microsoft.com/office/drawing/2014/main" id="{65689221-4713-4A9B-86ED-4796E029F21F}"/>
              </a:ext>
            </a:extLst>
          </p:cNvPr>
          <p:cNvSpPr/>
          <p:nvPr/>
        </p:nvSpPr>
        <p:spPr>
          <a:xfrm>
            <a:off x="5897411" y="2907028"/>
            <a:ext cx="1311578" cy="307777"/>
          </a:xfrm>
          <a:prstGeom prst="rect">
            <a:avLst/>
          </a:prstGeom>
        </p:spPr>
        <p:txBody>
          <a:bodyPr wrap="none">
            <a:spAutoFit/>
          </a:bodyPr>
          <a:lstStyle/>
          <a:p>
            <a:r>
              <a:rPr lang="zh-CN" altLang="en-US" dirty="0"/>
              <a:t>主干网络共享 </a:t>
            </a:r>
          </a:p>
        </p:txBody>
      </p:sp>
      <p:sp>
        <p:nvSpPr>
          <p:cNvPr id="9" name="矩形 8">
            <a:extLst>
              <a:ext uri="{FF2B5EF4-FFF2-40B4-BE49-F238E27FC236}">
                <a16:creationId xmlns:a16="http://schemas.microsoft.com/office/drawing/2014/main" id="{B8E7AC95-A6F4-4B36-8707-5AEF89452430}"/>
              </a:ext>
            </a:extLst>
          </p:cNvPr>
          <p:cNvSpPr/>
          <p:nvPr/>
        </p:nvSpPr>
        <p:spPr>
          <a:xfrm rot="5400000">
            <a:off x="7987544" y="2907465"/>
            <a:ext cx="902811" cy="307777"/>
          </a:xfrm>
          <a:prstGeom prst="rect">
            <a:avLst/>
          </a:prstGeom>
        </p:spPr>
        <p:txBody>
          <a:bodyPr wrap="none">
            <a:spAutoFit/>
          </a:bodyPr>
          <a:lstStyle/>
          <a:p>
            <a:r>
              <a:rPr lang="zh-CN" altLang="en-US" dirty="0"/>
              <a:t>平均池化</a:t>
            </a:r>
          </a:p>
        </p:txBody>
      </p:sp>
      <p:grpSp>
        <p:nvGrpSpPr>
          <p:cNvPr id="12" name="组合 11">
            <a:extLst>
              <a:ext uri="{FF2B5EF4-FFF2-40B4-BE49-F238E27FC236}">
                <a16:creationId xmlns:a16="http://schemas.microsoft.com/office/drawing/2014/main" id="{44DD072E-289A-4980-B0E3-27E7E670BDF5}"/>
              </a:ext>
            </a:extLst>
          </p:cNvPr>
          <p:cNvGrpSpPr/>
          <p:nvPr/>
        </p:nvGrpSpPr>
        <p:grpSpPr>
          <a:xfrm>
            <a:off x="1669183" y="2210262"/>
            <a:ext cx="2902817" cy="1158431"/>
            <a:chOff x="1669183" y="2210262"/>
            <a:chExt cx="2902817" cy="1158431"/>
          </a:xfrm>
        </p:grpSpPr>
        <p:sp>
          <p:nvSpPr>
            <p:cNvPr id="10" name="文本框 9">
              <a:extLst>
                <a:ext uri="{FF2B5EF4-FFF2-40B4-BE49-F238E27FC236}">
                  <a16:creationId xmlns:a16="http://schemas.microsoft.com/office/drawing/2014/main" id="{F9865E16-59F1-4B7D-B0FF-695165C93420}"/>
                </a:ext>
              </a:extLst>
            </p:cNvPr>
            <p:cNvSpPr txBox="1"/>
            <p:nvPr/>
          </p:nvSpPr>
          <p:spPr>
            <a:xfrm>
              <a:off x="1669183" y="3060916"/>
              <a:ext cx="2079415" cy="307777"/>
            </a:xfrm>
            <a:prstGeom prst="rect">
              <a:avLst/>
            </a:prstGeom>
            <a:noFill/>
          </p:spPr>
          <p:txBody>
            <a:bodyPr wrap="none" rtlCol="0">
              <a:spAutoFit/>
            </a:bodyPr>
            <a:lstStyle/>
            <a:p>
              <a:r>
                <a:rPr lang="zh-CN" altLang="en-US" dirty="0"/>
                <a:t>常规学习采样</a:t>
              </a:r>
              <a:r>
                <a:rPr lang="en-US" altLang="zh-CN" dirty="0"/>
                <a:t>: </a:t>
              </a:r>
              <a:r>
                <a:rPr lang="zh-CN" altLang="en-US" dirty="0"/>
                <a:t>长尾分布</a:t>
              </a:r>
            </a:p>
          </p:txBody>
        </p:sp>
        <p:cxnSp>
          <p:nvCxnSpPr>
            <p:cNvPr id="13" name="直接连接符 12">
              <a:extLst>
                <a:ext uri="{FF2B5EF4-FFF2-40B4-BE49-F238E27FC236}">
                  <a16:creationId xmlns:a16="http://schemas.microsoft.com/office/drawing/2014/main" id="{4FA3DCE9-4863-424B-912F-AC28B01547D1}"/>
                </a:ext>
              </a:extLst>
            </p:cNvPr>
            <p:cNvCxnSpPr>
              <a:stCxn id="10" idx="3"/>
            </p:cNvCxnSpPr>
            <p:nvPr/>
          </p:nvCxnSpPr>
          <p:spPr>
            <a:xfrm flipV="1">
              <a:off x="3748598" y="2210262"/>
              <a:ext cx="823402" cy="10045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0F8216D9-AC5F-4F2F-BF40-DD6ACF469841}"/>
              </a:ext>
            </a:extLst>
          </p:cNvPr>
          <p:cNvGrpSpPr/>
          <p:nvPr/>
        </p:nvGrpSpPr>
        <p:grpSpPr>
          <a:xfrm>
            <a:off x="1310110" y="3583320"/>
            <a:ext cx="3349439" cy="522404"/>
            <a:chOff x="1310110" y="3583320"/>
            <a:chExt cx="3349439" cy="522404"/>
          </a:xfrm>
        </p:grpSpPr>
        <p:sp>
          <p:nvSpPr>
            <p:cNvPr id="11" name="文本框 10">
              <a:extLst>
                <a:ext uri="{FF2B5EF4-FFF2-40B4-BE49-F238E27FC236}">
                  <a16:creationId xmlns:a16="http://schemas.microsoft.com/office/drawing/2014/main" id="{487F95D7-9672-4470-9CBD-B60B0FB12564}"/>
                </a:ext>
              </a:extLst>
            </p:cNvPr>
            <p:cNvSpPr txBox="1"/>
            <p:nvPr/>
          </p:nvSpPr>
          <p:spPr>
            <a:xfrm>
              <a:off x="1310110" y="3583320"/>
              <a:ext cx="2438488" cy="307777"/>
            </a:xfrm>
            <a:prstGeom prst="rect">
              <a:avLst/>
            </a:prstGeom>
            <a:noFill/>
          </p:spPr>
          <p:txBody>
            <a:bodyPr wrap="none" rtlCol="0">
              <a:spAutoFit/>
            </a:bodyPr>
            <a:lstStyle/>
            <a:p>
              <a:r>
                <a:rPr lang="zh-CN" altLang="en-US" dirty="0"/>
                <a:t>重平衡采样</a:t>
              </a:r>
              <a:r>
                <a:rPr lang="en-US" altLang="zh-CN" dirty="0"/>
                <a:t>: </a:t>
              </a:r>
              <a:r>
                <a:rPr lang="zh-CN" altLang="en-US" dirty="0"/>
                <a:t>逆样本数目采样</a:t>
              </a:r>
            </a:p>
          </p:txBody>
        </p:sp>
        <p:cxnSp>
          <p:nvCxnSpPr>
            <p:cNvPr id="14" name="直接连接符 13">
              <a:extLst>
                <a:ext uri="{FF2B5EF4-FFF2-40B4-BE49-F238E27FC236}">
                  <a16:creationId xmlns:a16="http://schemas.microsoft.com/office/drawing/2014/main" id="{4AF5C7F5-84EB-41C6-A275-922A4FBF5C8E}"/>
                </a:ext>
              </a:extLst>
            </p:cNvPr>
            <p:cNvCxnSpPr>
              <a:cxnSpLocks/>
              <a:stCxn id="11" idx="3"/>
            </p:cNvCxnSpPr>
            <p:nvPr/>
          </p:nvCxnSpPr>
          <p:spPr>
            <a:xfrm>
              <a:off x="3748598" y="3737209"/>
              <a:ext cx="910951" cy="3685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a16="http://schemas.microsoft.com/office/drawing/2014/main" id="{9817B3FC-DF1F-45ED-8A7D-D92D43E1E098}"/>
              </a:ext>
            </a:extLst>
          </p:cNvPr>
          <p:cNvPicPr>
            <a:picLocks noChangeAspect="1"/>
          </p:cNvPicPr>
          <p:nvPr/>
        </p:nvPicPr>
        <p:blipFill>
          <a:blip r:embed="rId3"/>
          <a:stretch>
            <a:fillRect/>
          </a:stretch>
        </p:blipFill>
        <p:spPr>
          <a:xfrm>
            <a:off x="-6813241" y="1510105"/>
            <a:ext cx="6805250" cy="2629128"/>
          </a:xfrm>
          <a:prstGeom prst="rect">
            <a:avLst/>
          </a:prstGeom>
        </p:spPr>
      </p:pic>
    </p:spTree>
    <p:extLst>
      <p:ext uri="{BB962C8B-B14F-4D97-AF65-F5344CB8AC3E}">
        <p14:creationId xmlns:p14="http://schemas.microsoft.com/office/powerpoint/2010/main" val="1821935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4"/>
          <p:cNvSpPr/>
          <p:nvPr/>
        </p:nvSpPr>
        <p:spPr>
          <a:xfrm>
            <a:off x="1389650" y="1834950"/>
            <a:ext cx="814800" cy="81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164575" y="1834950"/>
            <a:ext cx="814800" cy="81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6939500" y="1834950"/>
            <a:ext cx="814800" cy="81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txBox="1">
            <a:spLocks noGrp="1"/>
          </p:cNvSpPr>
          <p:nvPr>
            <p:ph type="ctrTitle"/>
          </p:nvPr>
        </p:nvSpPr>
        <p:spPr>
          <a:xfrm>
            <a:off x="5681956" y="359450"/>
            <a:ext cx="27420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解决方法分类</a:t>
            </a:r>
            <a:endParaRPr dirty="0"/>
          </a:p>
        </p:txBody>
      </p:sp>
      <p:sp>
        <p:nvSpPr>
          <p:cNvPr id="762" name="Google Shape;762;p34"/>
          <p:cNvSpPr txBox="1">
            <a:spLocks noGrp="1"/>
          </p:cNvSpPr>
          <p:nvPr>
            <p:ph type="ctrTitle" idx="2"/>
          </p:nvPr>
        </p:nvSpPr>
        <p:spPr>
          <a:xfrm>
            <a:off x="978501" y="2940950"/>
            <a:ext cx="1637100" cy="4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Re-sample</a:t>
            </a:r>
            <a:endParaRPr dirty="0"/>
          </a:p>
        </p:txBody>
      </p:sp>
      <p:sp>
        <p:nvSpPr>
          <p:cNvPr id="763" name="Google Shape;763;p34"/>
          <p:cNvSpPr txBox="1">
            <a:spLocks noGrp="1"/>
          </p:cNvSpPr>
          <p:nvPr>
            <p:ph type="subTitle" idx="1"/>
          </p:nvPr>
        </p:nvSpPr>
        <p:spPr>
          <a:xfrm>
            <a:off x="720050" y="3312925"/>
            <a:ext cx="2154000" cy="77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CN" altLang="en-US" dirty="0"/>
              <a:t>重采样</a:t>
            </a:r>
            <a:endParaRPr dirty="0"/>
          </a:p>
        </p:txBody>
      </p:sp>
      <p:sp>
        <p:nvSpPr>
          <p:cNvPr id="764" name="Google Shape;764;p34"/>
          <p:cNvSpPr txBox="1">
            <a:spLocks noGrp="1"/>
          </p:cNvSpPr>
          <p:nvPr>
            <p:ph type="ctrTitle" idx="3"/>
          </p:nvPr>
        </p:nvSpPr>
        <p:spPr>
          <a:xfrm>
            <a:off x="3758274" y="2940950"/>
            <a:ext cx="1637100" cy="4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t>Re-weight</a:t>
            </a:r>
            <a:endParaRPr dirty="0"/>
          </a:p>
        </p:txBody>
      </p:sp>
      <p:sp>
        <p:nvSpPr>
          <p:cNvPr id="765" name="Google Shape;765;p34"/>
          <p:cNvSpPr txBox="1">
            <a:spLocks noGrp="1"/>
          </p:cNvSpPr>
          <p:nvPr>
            <p:ph type="subTitle" idx="4"/>
          </p:nvPr>
        </p:nvSpPr>
        <p:spPr>
          <a:xfrm>
            <a:off x="3494963" y="3312925"/>
            <a:ext cx="2154000" cy="77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CN" altLang="en-US" dirty="0"/>
              <a:t>重权重化</a:t>
            </a:r>
            <a:endParaRPr dirty="0"/>
          </a:p>
        </p:txBody>
      </p:sp>
      <p:sp>
        <p:nvSpPr>
          <p:cNvPr id="766" name="Google Shape;766;p34"/>
          <p:cNvSpPr txBox="1">
            <a:spLocks noGrp="1"/>
          </p:cNvSpPr>
          <p:nvPr>
            <p:ph type="ctrTitle" idx="5"/>
          </p:nvPr>
        </p:nvSpPr>
        <p:spPr>
          <a:xfrm>
            <a:off x="6538050" y="2940950"/>
            <a:ext cx="1637100" cy="4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dirty="0">
                <a:solidFill>
                  <a:schemeClr val="accent1"/>
                </a:solidFill>
              </a:rPr>
              <a:t>Out of scope</a:t>
            </a:r>
            <a:endParaRPr dirty="0">
              <a:solidFill>
                <a:schemeClr val="accent1"/>
              </a:solidFill>
            </a:endParaRPr>
          </a:p>
        </p:txBody>
      </p:sp>
      <p:sp>
        <p:nvSpPr>
          <p:cNvPr id="767" name="Google Shape;767;p34"/>
          <p:cNvSpPr txBox="1">
            <a:spLocks noGrp="1"/>
          </p:cNvSpPr>
          <p:nvPr>
            <p:ph type="subTitle" idx="6"/>
          </p:nvPr>
        </p:nvSpPr>
        <p:spPr>
          <a:xfrm>
            <a:off x="6279606" y="3312925"/>
            <a:ext cx="2154000" cy="77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altLang="zh-CN" dirty="0">
                <a:solidFill>
                  <a:schemeClr val="accent2"/>
                </a:solidFill>
              </a:rPr>
              <a:t>Metric learning, meta learning, knowledge transfer learning</a:t>
            </a:r>
            <a:endParaRPr dirty="0">
              <a:solidFill>
                <a:schemeClr val="accent2"/>
              </a:solidFill>
            </a:endParaRPr>
          </a:p>
        </p:txBody>
      </p:sp>
      <p:grpSp>
        <p:nvGrpSpPr>
          <p:cNvPr id="768" name="Google Shape;768;p34"/>
          <p:cNvGrpSpPr/>
          <p:nvPr/>
        </p:nvGrpSpPr>
        <p:grpSpPr>
          <a:xfrm>
            <a:off x="4384902" y="2100334"/>
            <a:ext cx="374154" cy="284050"/>
            <a:chOff x="3963652" y="1999759"/>
            <a:chExt cx="374154" cy="284050"/>
          </a:xfrm>
        </p:grpSpPr>
        <p:sp>
          <p:nvSpPr>
            <p:cNvPr id="769" name="Google Shape;769;p34"/>
            <p:cNvSpPr/>
            <p:nvPr/>
          </p:nvSpPr>
          <p:spPr>
            <a:xfrm>
              <a:off x="4123441" y="2104652"/>
              <a:ext cx="214366" cy="179158"/>
            </a:xfrm>
            <a:custGeom>
              <a:avLst/>
              <a:gdLst/>
              <a:ahLst/>
              <a:cxnLst/>
              <a:rect l="l" t="t" r="r" b="b"/>
              <a:pathLst>
                <a:path w="6740" h="5633" extrusionOk="0">
                  <a:moveTo>
                    <a:pt x="6573" y="1"/>
                  </a:moveTo>
                  <a:cubicBezTo>
                    <a:pt x="6490" y="1"/>
                    <a:pt x="6395" y="84"/>
                    <a:pt x="6395" y="179"/>
                  </a:cubicBezTo>
                  <a:lnTo>
                    <a:pt x="6395" y="5275"/>
                  </a:lnTo>
                  <a:lnTo>
                    <a:pt x="180" y="5275"/>
                  </a:lnTo>
                  <a:cubicBezTo>
                    <a:pt x="84" y="5275"/>
                    <a:pt x="1" y="5346"/>
                    <a:pt x="1" y="5454"/>
                  </a:cubicBezTo>
                  <a:cubicBezTo>
                    <a:pt x="1" y="5549"/>
                    <a:pt x="72" y="5632"/>
                    <a:pt x="180" y="5632"/>
                  </a:cubicBezTo>
                  <a:lnTo>
                    <a:pt x="6561" y="5632"/>
                  </a:lnTo>
                  <a:cubicBezTo>
                    <a:pt x="6645" y="5632"/>
                    <a:pt x="6740" y="5549"/>
                    <a:pt x="6740" y="5454"/>
                  </a:cubicBezTo>
                  <a:lnTo>
                    <a:pt x="6740" y="179"/>
                  </a:lnTo>
                  <a:cubicBezTo>
                    <a:pt x="6740" y="84"/>
                    <a:pt x="6668" y="1"/>
                    <a:pt x="6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963652" y="1999759"/>
              <a:ext cx="374154" cy="283669"/>
            </a:xfrm>
            <a:custGeom>
              <a:avLst/>
              <a:gdLst/>
              <a:ahLst/>
              <a:cxnLst/>
              <a:rect l="l" t="t" r="r" b="b"/>
              <a:pathLst>
                <a:path w="11764" h="8919" extrusionOk="0">
                  <a:moveTo>
                    <a:pt x="1036" y="1"/>
                  </a:moveTo>
                  <a:cubicBezTo>
                    <a:pt x="465" y="1"/>
                    <a:pt x="0" y="465"/>
                    <a:pt x="0" y="1024"/>
                  </a:cubicBezTo>
                  <a:lnTo>
                    <a:pt x="0" y="7847"/>
                  </a:lnTo>
                  <a:cubicBezTo>
                    <a:pt x="0" y="8418"/>
                    <a:pt x="477" y="8918"/>
                    <a:pt x="1072" y="8918"/>
                  </a:cubicBezTo>
                  <a:lnTo>
                    <a:pt x="4513" y="8918"/>
                  </a:lnTo>
                  <a:cubicBezTo>
                    <a:pt x="4608" y="8918"/>
                    <a:pt x="4692" y="8835"/>
                    <a:pt x="4692" y="8740"/>
                  </a:cubicBezTo>
                  <a:cubicBezTo>
                    <a:pt x="4692" y="8644"/>
                    <a:pt x="4620" y="8561"/>
                    <a:pt x="4513" y="8561"/>
                  </a:cubicBezTo>
                  <a:lnTo>
                    <a:pt x="1072" y="8561"/>
                  </a:lnTo>
                  <a:cubicBezTo>
                    <a:pt x="679" y="8561"/>
                    <a:pt x="358" y="8228"/>
                    <a:pt x="358" y="7847"/>
                  </a:cubicBezTo>
                  <a:lnTo>
                    <a:pt x="358" y="7799"/>
                  </a:lnTo>
                  <a:lnTo>
                    <a:pt x="358" y="7763"/>
                  </a:lnTo>
                  <a:cubicBezTo>
                    <a:pt x="405" y="7430"/>
                    <a:pt x="691" y="7168"/>
                    <a:pt x="1036" y="7168"/>
                  </a:cubicBezTo>
                  <a:lnTo>
                    <a:pt x="1358" y="7168"/>
                  </a:lnTo>
                  <a:cubicBezTo>
                    <a:pt x="1453" y="7168"/>
                    <a:pt x="1536" y="7097"/>
                    <a:pt x="1536" y="6990"/>
                  </a:cubicBezTo>
                  <a:cubicBezTo>
                    <a:pt x="1536" y="6906"/>
                    <a:pt x="1465" y="6811"/>
                    <a:pt x="1358" y="6811"/>
                  </a:cubicBezTo>
                  <a:cubicBezTo>
                    <a:pt x="1335" y="6814"/>
                    <a:pt x="1309" y="6815"/>
                    <a:pt x="1278" y="6815"/>
                  </a:cubicBezTo>
                  <a:cubicBezTo>
                    <a:pt x="1232" y="6815"/>
                    <a:pt x="1177" y="6813"/>
                    <a:pt x="1116" y="6813"/>
                  </a:cubicBezTo>
                  <a:cubicBezTo>
                    <a:pt x="905" y="6813"/>
                    <a:pt x="620" y="6839"/>
                    <a:pt x="346" y="7073"/>
                  </a:cubicBezTo>
                  <a:lnTo>
                    <a:pt x="346" y="1013"/>
                  </a:lnTo>
                  <a:cubicBezTo>
                    <a:pt x="346" y="643"/>
                    <a:pt x="655" y="322"/>
                    <a:pt x="1036" y="322"/>
                  </a:cubicBezTo>
                  <a:lnTo>
                    <a:pt x="2465" y="322"/>
                  </a:lnTo>
                  <a:lnTo>
                    <a:pt x="2465" y="6811"/>
                  </a:lnTo>
                  <a:lnTo>
                    <a:pt x="2048" y="6811"/>
                  </a:lnTo>
                  <a:cubicBezTo>
                    <a:pt x="1953" y="6811"/>
                    <a:pt x="1870" y="6894"/>
                    <a:pt x="1870" y="6990"/>
                  </a:cubicBezTo>
                  <a:cubicBezTo>
                    <a:pt x="1870" y="7085"/>
                    <a:pt x="1941" y="7168"/>
                    <a:pt x="2048" y="7168"/>
                  </a:cubicBezTo>
                  <a:lnTo>
                    <a:pt x="2620" y="7168"/>
                  </a:lnTo>
                  <a:cubicBezTo>
                    <a:pt x="2715" y="7168"/>
                    <a:pt x="2798" y="7097"/>
                    <a:pt x="2798" y="6990"/>
                  </a:cubicBezTo>
                  <a:lnTo>
                    <a:pt x="2798" y="1191"/>
                  </a:lnTo>
                  <a:lnTo>
                    <a:pt x="11407" y="1191"/>
                  </a:lnTo>
                  <a:lnTo>
                    <a:pt x="11407" y="2763"/>
                  </a:lnTo>
                  <a:cubicBezTo>
                    <a:pt x="11407" y="2858"/>
                    <a:pt x="11478" y="2941"/>
                    <a:pt x="11585" y="2941"/>
                  </a:cubicBezTo>
                  <a:cubicBezTo>
                    <a:pt x="11669" y="2941"/>
                    <a:pt x="11764" y="2870"/>
                    <a:pt x="11764" y="2763"/>
                  </a:cubicBezTo>
                  <a:lnTo>
                    <a:pt x="11764" y="1024"/>
                  </a:lnTo>
                  <a:cubicBezTo>
                    <a:pt x="11764" y="941"/>
                    <a:pt x="11692" y="858"/>
                    <a:pt x="11597" y="858"/>
                  </a:cubicBezTo>
                  <a:lnTo>
                    <a:pt x="2822" y="858"/>
                  </a:lnTo>
                  <a:lnTo>
                    <a:pt x="2822" y="179"/>
                  </a:lnTo>
                  <a:cubicBezTo>
                    <a:pt x="2822" y="84"/>
                    <a:pt x="2739" y="1"/>
                    <a:pt x="2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4069309" y="2061874"/>
              <a:ext cx="234435" cy="182911"/>
            </a:xfrm>
            <a:custGeom>
              <a:avLst/>
              <a:gdLst/>
              <a:ahLst/>
              <a:cxnLst/>
              <a:rect l="l" t="t" r="r" b="b"/>
              <a:pathLst>
                <a:path w="7371" h="5751" extrusionOk="0">
                  <a:moveTo>
                    <a:pt x="5477" y="357"/>
                  </a:moveTo>
                  <a:lnTo>
                    <a:pt x="5477" y="1631"/>
                  </a:lnTo>
                  <a:lnTo>
                    <a:pt x="3013" y="1631"/>
                  </a:lnTo>
                  <a:lnTo>
                    <a:pt x="3013" y="357"/>
                  </a:lnTo>
                  <a:close/>
                  <a:moveTo>
                    <a:pt x="2667" y="3036"/>
                  </a:moveTo>
                  <a:lnTo>
                    <a:pt x="2667" y="5394"/>
                  </a:lnTo>
                  <a:lnTo>
                    <a:pt x="1643" y="5394"/>
                  </a:lnTo>
                  <a:cubicBezTo>
                    <a:pt x="929" y="5394"/>
                    <a:pt x="358" y="4822"/>
                    <a:pt x="358" y="4120"/>
                  </a:cubicBezTo>
                  <a:lnTo>
                    <a:pt x="358" y="3036"/>
                  </a:lnTo>
                  <a:close/>
                  <a:moveTo>
                    <a:pt x="7013" y="334"/>
                  </a:moveTo>
                  <a:lnTo>
                    <a:pt x="7013" y="5394"/>
                  </a:lnTo>
                  <a:lnTo>
                    <a:pt x="3013" y="5394"/>
                  </a:lnTo>
                  <a:lnTo>
                    <a:pt x="3013" y="1977"/>
                  </a:lnTo>
                  <a:lnTo>
                    <a:pt x="5656" y="1977"/>
                  </a:lnTo>
                  <a:cubicBezTo>
                    <a:pt x="5751" y="1977"/>
                    <a:pt x="5834" y="1905"/>
                    <a:pt x="5834" y="1798"/>
                  </a:cubicBezTo>
                  <a:lnTo>
                    <a:pt x="5834" y="334"/>
                  </a:lnTo>
                  <a:close/>
                  <a:moveTo>
                    <a:pt x="179" y="0"/>
                  </a:moveTo>
                  <a:cubicBezTo>
                    <a:pt x="96" y="0"/>
                    <a:pt x="0" y="72"/>
                    <a:pt x="0" y="179"/>
                  </a:cubicBezTo>
                  <a:lnTo>
                    <a:pt x="0" y="4120"/>
                  </a:lnTo>
                  <a:cubicBezTo>
                    <a:pt x="0" y="5025"/>
                    <a:pt x="727" y="5751"/>
                    <a:pt x="1643" y="5751"/>
                  </a:cubicBezTo>
                  <a:lnTo>
                    <a:pt x="7192" y="5751"/>
                  </a:lnTo>
                  <a:cubicBezTo>
                    <a:pt x="7275" y="5751"/>
                    <a:pt x="7370" y="5679"/>
                    <a:pt x="7370" y="5572"/>
                  </a:cubicBezTo>
                  <a:lnTo>
                    <a:pt x="7370" y="179"/>
                  </a:lnTo>
                  <a:cubicBezTo>
                    <a:pt x="7358" y="72"/>
                    <a:pt x="7275" y="0"/>
                    <a:pt x="7192" y="0"/>
                  </a:cubicBezTo>
                  <a:lnTo>
                    <a:pt x="2024" y="0"/>
                  </a:lnTo>
                  <a:cubicBezTo>
                    <a:pt x="1941" y="0"/>
                    <a:pt x="1846" y="72"/>
                    <a:pt x="1846" y="179"/>
                  </a:cubicBezTo>
                  <a:cubicBezTo>
                    <a:pt x="1846" y="262"/>
                    <a:pt x="1917" y="357"/>
                    <a:pt x="2024" y="357"/>
                  </a:cubicBezTo>
                  <a:lnTo>
                    <a:pt x="2667" y="357"/>
                  </a:lnTo>
                  <a:lnTo>
                    <a:pt x="2667" y="2691"/>
                  </a:lnTo>
                  <a:lnTo>
                    <a:pt x="358" y="2691"/>
                  </a:lnTo>
                  <a:lnTo>
                    <a:pt x="358" y="357"/>
                  </a:lnTo>
                  <a:lnTo>
                    <a:pt x="1322" y="357"/>
                  </a:lnTo>
                  <a:cubicBezTo>
                    <a:pt x="1417" y="357"/>
                    <a:pt x="1501" y="274"/>
                    <a:pt x="1501" y="179"/>
                  </a:cubicBezTo>
                  <a:cubicBezTo>
                    <a:pt x="1501" y="84"/>
                    <a:pt x="1429" y="0"/>
                    <a:pt x="1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4"/>
          <p:cNvGrpSpPr/>
          <p:nvPr/>
        </p:nvGrpSpPr>
        <p:grpSpPr>
          <a:xfrm>
            <a:off x="7148831" y="2064543"/>
            <a:ext cx="396131" cy="355612"/>
            <a:chOff x="1865381" y="4277506"/>
            <a:chExt cx="396131" cy="355612"/>
          </a:xfrm>
        </p:grpSpPr>
        <p:sp>
          <p:nvSpPr>
            <p:cNvPr id="773" name="Google Shape;773;p34"/>
            <p:cNvSpPr/>
            <p:nvPr/>
          </p:nvSpPr>
          <p:spPr>
            <a:xfrm>
              <a:off x="1865381" y="4277506"/>
              <a:ext cx="396131" cy="355612"/>
            </a:xfrm>
            <a:custGeom>
              <a:avLst/>
              <a:gdLst/>
              <a:ahLst/>
              <a:cxnLst/>
              <a:rect l="l" t="t" r="r" b="b"/>
              <a:pathLst>
                <a:path w="12455" h="11181" extrusionOk="0">
                  <a:moveTo>
                    <a:pt x="6240" y="322"/>
                  </a:moveTo>
                  <a:cubicBezTo>
                    <a:pt x="6883" y="322"/>
                    <a:pt x="7395" y="846"/>
                    <a:pt x="7395" y="1489"/>
                  </a:cubicBezTo>
                  <a:cubicBezTo>
                    <a:pt x="7395" y="2132"/>
                    <a:pt x="6883" y="2644"/>
                    <a:pt x="6240" y="2644"/>
                  </a:cubicBezTo>
                  <a:cubicBezTo>
                    <a:pt x="5597" y="2644"/>
                    <a:pt x="5073" y="2132"/>
                    <a:pt x="5073" y="1489"/>
                  </a:cubicBezTo>
                  <a:cubicBezTo>
                    <a:pt x="5073" y="834"/>
                    <a:pt x="5597" y="322"/>
                    <a:pt x="6240" y="322"/>
                  </a:cubicBezTo>
                  <a:close/>
                  <a:moveTo>
                    <a:pt x="8621" y="3703"/>
                  </a:moveTo>
                  <a:cubicBezTo>
                    <a:pt x="8943" y="3703"/>
                    <a:pt x="9276" y="3751"/>
                    <a:pt x="9585" y="3834"/>
                  </a:cubicBezTo>
                  <a:cubicBezTo>
                    <a:pt x="9657" y="4156"/>
                    <a:pt x="9705" y="4477"/>
                    <a:pt x="9705" y="4811"/>
                  </a:cubicBezTo>
                  <a:cubicBezTo>
                    <a:pt x="9705" y="6239"/>
                    <a:pt x="8847" y="7466"/>
                    <a:pt x="7609" y="7990"/>
                  </a:cubicBezTo>
                  <a:cubicBezTo>
                    <a:pt x="7669" y="7728"/>
                    <a:pt x="7692" y="7454"/>
                    <a:pt x="7692" y="7192"/>
                  </a:cubicBezTo>
                  <a:cubicBezTo>
                    <a:pt x="7692" y="6382"/>
                    <a:pt x="7454" y="5620"/>
                    <a:pt x="7002" y="4965"/>
                  </a:cubicBezTo>
                  <a:cubicBezTo>
                    <a:pt x="6859" y="4775"/>
                    <a:pt x="6704" y="4584"/>
                    <a:pt x="6526" y="4418"/>
                  </a:cubicBezTo>
                  <a:cubicBezTo>
                    <a:pt x="7097" y="3977"/>
                    <a:pt x="7835" y="3703"/>
                    <a:pt x="8621" y="3703"/>
                  </a:cubicBezTo>
                  <a:close/>
                  <a:moveTo>
                    <a:pt x="10478" y="7918"/>
                  </a:moveTo>
                  <a:lnTo>
                    <a:pt x="10598" y="8168"/>
                  </a:lnTo>
                  <a:lnTo>
                    <a:pt x="10359" y="8168"/>
                  </a:lnTo>
                  <a:lnTo>
                    <a:pt x="10478" y="7918"/>
                  </a:lnTo>
                  <a:close/>
                  <a:moveTo>
                    <a:pt x="6240" y="4656"/>
                  </a:moveTo>
                  <a:cubicBezTo>
                    <a:pt x="6407" y="4823"/>
                    <a:pt x="6561" y="4989"/>
                    <a:pt x="6704" y="5180"/>
                  </a:cubicBezTo>
                  <a:cubicBezTo>
                    <a:pt x="7121" y="5775"/>
                    <a:pt x="7335" y="6454"/>
                    <a:pt x="7335" y="7192"/>
                  </a:cubicBezTo>
                  <a:cubicBezTo>
                    <a:pt x="7335" y="7513"/>
                    <a:pt x="7299" y="7847"/>
                    <a:pt x="7204" y="8144"/>
                  </a:cubicBezTo>
                  <a:cubicBezTo>
                    <a:pt x="6907" y="8228"/>
                    <a:pt x="6585" y="8275"/>
                    <a:pt x="6252" y="8275"/>
                  </a:cubicBezTo>
                  <a:cubicBezTo>
                    <a:pt x="5930" y="8275"/>
                    <a:pt x="5597" y="8228"/>
                    <a:pt x="5299" y="8144"/>
                  </a:cubicBezTo>
                  <a:cubicBezTo>
                    <a:pt x="5180" y="7847"/>
                    <a:pt x="5133" y="7513"/>
                    <a:pt x="5133" y="7192"/>
                  </a:cubicBezTo>
                  <a:cubicBezTo>
                    <a:pt x="5133" y="6192"/>
                    <a:pt x="5549" y="5299"/>
                    <a:pt x="6240" y="4656"/>
                  </a:cubicBezTo>
                  <a:close/>
                  <a:moveTo>
                    <a:pt x="5430" y="8561"/>
                  </a:moveTo>
                  <a:lnTo>
                    <a:pt x="5430" y="8561"/>
                  </a:lnTo>
                  <a:cubicBezTo>
                    <a:pt x="5704" y="8621"/>
                    <a:pt x="5966" y="8644"/>
                    <a:pt x="6252" y="8644"/>
                  </a:cubicBezTo>
                  <a:cubicBezTo>
                    <a:pt x="6537" y="8644"/>
                    <a:pt x="6799" y="8621"/>
                    <a:pt x="7061" y="8561"/>
                  </a:cubicBezTo>
                  <a:lnTo>
                    <a:pt x="7061" y="8561"/>
                  </a:lnTo>
                  <a:cubicBezTo>
                    <a:pt x="6847" y="8990"/>
                    <a:pt x="6585" y="9395"/>
                    <a:pt x="6240" y="9716"/>
                  </a:cubicBezTo>
                  <a:cubicBezTo>
                    <a:pt x="5895" y="9395"/>
                    <a:pt x="5609" y="9002"/>
                    <a:pt x="5430" y="8561"/>
                  </a:cubicBezTo>
                  <a:close/>
                  <a:moveTo>
                    <a:pt x="2470" y="7643"/>
                  </a:moveTo>
                  <a:cubicBezTo>
                    <a:pt x="2693" y="7643"/>
                    <a:pt x="2903" y="7736"/>
                    <a:pt x="3049" y="7882"/>
                  </a:cubicBezTo>
                  <a:cubicBezTo>
                    <a:pt x="3216" y="8049"/>
                    <a:pt x="3323" y="8263"/>
                    <a:pt x="3323" y="8502"/>
                  </a:cubicBezTo>
                  <a:cubicBezTo>
                    <a:pt x="3323" y="8692"/>
                    <a:pt x="3263" y="8859"/>
                    <a:pt x="3144" y="9002"/>
                  </a:cubicBezTo>
                  <a:cubicBezTo>
                    <a:pt x="2954" y="9275"/>
                    <a:pt x="2799" y="9549"/>
                    <a:pt x="2739" y="9847"/>
                  </a:cubicBezTo>
                  <a:lnTo>
                    <a:pt x="2192" y="9847"/>
                  </a:lnTo>
                  <a:cubicBezTo>
                    <a:pt x="2132" y="9537"/>
                    <a:pt x="2001" y="9252"/>
                    <a:pt x="1799" y="9002"/>
                  </a:cubicBezTo>
                  <a:cubicBezTo>
                    <a:pt x="1680" y="8835"/>
                    <a:pt x="1620" y="8656"/>
                    <a:pt x="1620" y="8454"/>
                  </a:cubicBezTo>
                  <a:cubicBezTo>
                    <a:pt x="1644" y="8025"/>
                    <a:pt x="2001" y="7668"/>
                    <a:pt x="2430" y="7644"/>
                  </a:cubicBezTo>
                  <a:cubicBezTo>
                    <a:pt x="2443" y="7644"/>
                    <a:pt x="2457" y="7643"/>
                    <a:pt x="2470" y="7643"/>
                  </a:cubicBezTo>
                  <a:close/>
                  <a:moveTo>
                    <a:pt x="10300" y="8525"/>
                  </a:moveTo>
                  <a:lnTo>
                    <a:pt x="10300" y="10145"/>
                  </a:lnTo>
                  <a:lnTo>
                    <a:pt x="10109" y="10145"/>
                  </a:lnTo>
                  <a:lnTo>
                    <a:pt x="10109" y="8585"/>
                  </a:lnTo>
                  <a:cubicBezTo>
                    <a:pt x="10109" y="8561"/>
                    <a:pt x="10133" y="8525"/>
                    <a:pt x="10169" y="8525"/>
                  </a:cubicBezTo>
                  <a:close/>
                  <a:moveTo>
                    <a:pt x="10788" y="8525"/>
                  </a:moveTo>
                  <a:cubicBezTo>
                    <a:pt x="10824" y="8525"/>
                    <a:pt x="10848" y="8561"/>
                    <a:pt x="10848" y="8585"/>
                  </a:cubicBezTo>
                  <a:lnTo>
                    <a:pt x="10848" y="10145"/>
                  </a:lnTo>
                  <a:lnTo>
                    <a:pt x="10657" y="10145"/>
                  </a:lnTo>
                  <a:lnTo>
                    <a:pt x="10657" y="8525"/>
                  </a:lnTo>
                  <a:close/>
                  <a:moveTo>
                    <a:pt x="2847" y="10252"/>
                  </a:moveTo>
                  <a:lnTo>
                    <a:pt x="2847" y="10323"/>
                  </a:lnTo>
                  <a:lnTo>
                    <a:pt x="2073" y="10323"/>
                  </a:lnTo>
                  <a:lnTo>
                    <a:pt x="2073" y="10252"/>
                  </a:lnTo>
                  <a:close/>
                  <a:moveTo>
                    <a:pt x="2489" y="4013"/>
                  </a:moveTo>
                  <a:lnTo>
                    <a:pt x="2489" y="4013"/>
                  </a:lnTo>
                  <a:cubicBezTo>
                    <a:pt x="2430" y="4287"/>
                    <a:pt x="2394" y="4549"/>
                    <a:pt x="2394" y="4823"/>
                  </a:cubicBezTo>
                  <a:cubicBezTo>
                    <a:pt x="2394" y="6501"/>
                    <a:pt x="3489" y="7930"/>
                    <a:pt x="4990" y="8454"/>
                  </a:cubicBezTo>
                  <a:cubicBezTo>
                    <a:pt x="5180" y="9025"/>
                    <a:pt x="5525" y="9549"/>
                    <a:pt x="5954" y="9966"/>
                  </a:cubicBezTo>
                  <a:cubicBezTo>
                    <a:pt x="5371" y="10383"/>
                    <a:pt x="4644" y="10657"/>
                    <a:pt x="3859" y="10657"/>
                  </a:cubicBezTo>
                  <a:cubicBezTo>
                    <a:pt x="3644" y="10657"/>
                    <a:pt x="3430" y="10645"/>
                    <a:pt x="3216" y="10597"/>
                  </a:cubicBezTo>
                  <a:lnTo>
                    <a:pt x="3216" y="10192"/>
                  </a:lnTo>
                  <a:cubicBezTo>
                    <a:pt x="3216" y="10085"/>
                    <a:pt x="3168" y="10002"/>
                    <a:pt x="3097" y="9942"/>
                  </a:cubicBezTo>
                  <a:cubicBezTo>
                    <a:pt x="3156" y="9680"/>
                    <a:pt x="3263" y="9454"/>
                    <a:pt x="3430" y="9240"/>
                  </a:cubicBezTo>
                  <a:cubicBezTo>
                    <a:pt x="3585" y="9025"/>
                    <a:pt x="3680" y="8775"/>
                    <a:pt x="3680" y="8513"/>
                  </a:cubicBezTo>
                  <a:cubicBezTo>
                    <a:pt x="3680" y="8180"/>
                    <a:pt x="3549" y="7871"/>
                    <a:pt x="3311" y="7632"/>
                  </a:cubicBezTo>
                  <a:cubicBezTo>
                    <a:pt x="3072" y="7416"/>
                    <a:pt x="2769" y="7298"/>
                    <a:pt x="2462" y="7298"/>
                  </a:cubicBezTo>
                  <a:cubicBezTo>
                    <a:pt x="2447" y="7298"/>
                    <a:pt x="2433" y="7298"/>
                    <a:pt x="2418" y="7299"/>
                  </a:cubicBezTo>
                  <a:cubicBezTo>
                    <a:pt x="1787" y="7335"/>
                    <a:pt x="1275" y="7835"/>
                    <a:pt x="1263" y="8466"/>
                  </a:cubicBezTo>
                  <a:cubicBezTo>
                    <a:pt x="1251" y="8752"/>
                    <a:pt x="1346" y="9025"/>
                    <a:pt x="1525" y="9252"/>
                  </a:cubicBezTo>
                  <a:cubicBezTo>
                    <a:pt x="1680" y="9466"/>
                    <a:pt x="1787" y="9704"/>
                    <a:pt x="1846" y="9954"/>
                  </a:cubicBezTo>
                  <a:lnTo>
                    <a:pt x="1799" y="10002"/>
                  </a:lnTo>
                  <a:cubicBezTo>
                    <a:pt x="906" y="9347"/>
                    <a:pt x="382" y="8311"/>
                    <a:pt x="382" y="7204"/>
                  </a:cubicBezTo>
                  <a:cubicBezTo>
                    <a:pt x="382" y="5775"/>
                    <a:pt x="1251" y="4537"/>
                    <a:pt x="2489" y="4013"/>
                  </a:cubicBezTo>
                  <a:close/>
                  <a:moveTo>
                    <a:pt x="2847" y="10680"/>
                  </a:moveTo>
                  <a:lnTo>
                    <a:pt x="2847" y="10788"/>
                  </a:lnTo>
                  <a:lnTo>
                    <a:pt x="2073" y="10788"/>
                  </a:lnTo>
                  <a:lnTo>
                    <a:pt x="2073" y="10680"/>
                  </a:lnTo>
                  <a:close/>
                  <a:moveTo>
                    <a:pt x="10848" y="10526"/>
                  </a:moveTo>
                  <a:lnTo>
                    <a:pt x="10848" y="10728"/>
                  </a:lnTo>
                  <a:cubicBezTo>
                    <a:pt x="10848" y="10764"/>
                    <a:pt x="10824" y="10788"/>
                    <a:pt x="10788" y="10788"/>
                  </a:cubicBezTo>
                  <a:lnTo>
                    <a:pt x="10169" y="10788"/>
                  </a:lnTo>
                  <a:cubicBezTo>
                    <a:pt x="10133" y="10788"/>
                    <a:pt x="10109" y="10764"/>
                    <a:pt x="10109" y="10728"/>
                  </a:cubicBezTo>
                  <a:lnTo>
                    <a:pt x="10109" y="10526"/>
                  </a:lnTo>
                  <a:close/>
                  <a:moveTo>
                    <a:pt x="6228" y="0"/>
                  </a:moveTo>
                  <a:cubicBezTo>
                    <a:pt x="5454" y="0"/>
                    <a:pt x="4823" y="584"/>
                    <a:pt x="4716" y="1310"/>
                  </a:cubicBezTo>
                  <a:cubicBezTo>
                    <a:pt x="4049" y="1596"/>
                    <a:pt x="3466" y="2072"/>
                    <a:pt x="3049" y="2667"/>
                  </a:cubicBezTo>
                  <a:cubicBezTo>
                    <a:pt x="2858" y="2941"/>
                    <a:pt x="2692" y="3263"/>
                    <a:pt x="2597" y="3584"/>
                  </a:cubicBezTo>
                  <a:cubicBezTo>
                    <a:pt x="1084" y="4108"/>
                    <a:pt x="1" y="5537"/>
                    <a:pt x="1" y="7216"/>
                  </a:cubicBezTo>
                  <a:cubicBezTo>
                    <a:pt x="1" y="8502"/>
                    <a:pt x="632" y="9692"/>
                    <a:pt x="1704" y="10407"/>
                  </a:cubicBezTo>
                  <a:lnTo>
                    <a:pt x="1704" y="10847"/>
                  </a:lnTo>
                  <a:cubicBezTo>
                    <a:pt x="1704" y="11026"/>
                    <a:pt x="1846" y="11180"/>
                    <a:pt x="2025" y="11180"/>
                  </a:cubicBezTo>
                  <a:lnTo>
                    <a:pt x="2858" y="11180"/>
                  </a:lnTo>
                  <a:cubicBezTo>
                    <a:pt x="2989" y="11180"/>
                    <a:pt x="3108" y="11097"/>
                    <a:pt x="3156" y="10978"/>
                  </a:cubicBezTo>
                  <a:cubicBezTo>
                    <a:pt x="3382" y="11026"/>
                    <a:pt x="3609" y="11038"/>
                    <a:pt x="3823" y="11038"/>
                  </a:cubicBezTo>
                  <a:cubicBezTo>
                    <a:pt x="4716" y="11038"/>
                    <a:pt x="5549" y="10728"/>
                    <a:pt x="6204" y="10204"/>
                  </a:cubicBezTo>
                  <a:cubicBezTo>
                    <a:pt x="6764" y="10645"/>
                    <a:pt x="7419" y="10919"/>
                    <a:pt x="8157" y="11014"/>
                  </a:cubicBezTo>
                  <a:lnTo>
                    <a:pt x="8169" y="11014"/>
                  </a:lnTo>
                  <a:cubicBezTo>
                    <a:pt x="8264" y="11014"/>
                    <a:pt x="8335" y="10942"/>
                    <a:pt x="8347" y="10847"/>
                  </a:cubicBezTo>
                  <a:cubicBezTo>
                    <a:pt x="8371" y="10740"/>
                    <a:pt x="8288" y="10657"/>
                    <a:pt x="8192" y="10645"/>
                  </a:cubicBezTo>
                  <a:cubicBezTo>
                    <a:pt x="7550" y="10561"/>
                    <a:pt x="6966" y="10323"/>
                    <a:pt x="6490" y="9954"/>
                  </a:cubicBezTo>
                  <a:cubicBezTo>
                    <a:pt x="6918" y="9537"/>
                    <a:pt x="7264" y="9014"/>
                    <a:pt x="7454" y="8442"/>
                  </a:cubicBezTo>
                  <a:cubicBezTo>
                    <a:pt x="8966" y="7918"/>
                    <a:pt x="10050" y="6489"/>
                    <a:pt x="10050" y="4811"/>
                  </a:cubicBezTo>
                  <a:cubicBezTo>
                    <a:pt x="10050" y="4525"/>
                    <a:pt x="10014" y="4251"/>
                    <a:pt x="9955" y="4001"/>
                  </a:cubicBezTo>
                  <a:lnTo>
                    <a:pt x="9955" y="4001"/>
                  </a:lnTo>
                  <a:cubicBezTo>
                    <a:pt x="11193" y="4537"/>
                    <a:pt x="12062" y="5763"/>
                    <a:pt x="12062" y="7192"/>
                  </a:cubicBezTo>
                  <a:cubicBezTo>
                    <a:pt x="12062" y="8037"/>
                    <a:pt x="11741" y="8859"/>
                    <a:pt x="11181" y="9490"/>
                  </a:cubicBezTo>
                  <a:lnTo>
                    <a:pt x="11181" y="8597"/>
                  </a:lnTo>
                  <a:cubicBezTo>
                    <a:pt x="11181" y="8466"/>
                    <a:pt x="11109" y="8335"/>
                    <a:pt x="11002" y="8263"/>
                  </a:cubicBezTo>
                  <a:lnTo>
                    <a:pt x="10717" y="7644"/>
                  </a:lnTo>
                  <a:cubicBezTo>
                    <a:pt x="10669" y="7549"/>
                    <a:pt x="10574" y="7466"/>
                    <a:pt x="10455" y="7466"/>
                  </a:cubicBezTo>
                  <a:cubicBezTo>
                    <a:pt x="10336" y="7466"/>
                    <a:pt x="10228" y="7525"/>
                    <a:pt x="10181" y="7644"/>
                  </a:cubicBezTo>
                  <a:lnTo>
                    <a:pt x="9895" y="8263"/>
                  </a:lnTo>
                  <a:cubicBezTo>
                    <a:pt x="9800" y="8335"/>
                    <a:pt x="9716" y="8466"/>
                    <a:pt x="9716" y="8597"/>
                  </a:cubicBezTo>
                  <a:lnTo>
                    <a:pt x="9716" y="10478"/>
                  </a:lnTo>
                  <a:cubicBezTo>
                    <a:pt x="9466" y="10561"/>
                    <a:pt x="9216" y="10621"/>
                    <a:pt x="8943" y="10645"/>
                  </a:cubicBezTo>
                  <a:cubicBezTo>
                    <a:pt x="8847" y="10657"/>
                    <a:pt x="8764" y="10740"/>
                    <a:pt x="8788" y="10835"/>
                  </a:cubicBezTo>
                  <a:cubicBezTo>
                    <a:pt x="8800" y="10919"/>
                    <a:pt x="8871" y="11002"/>
                    <a:pt x="8966" y="11002"/>
                  </a:cubicBezTo>
                  <a:lnTo>
                    <a:pt x="8978" y="11002"/>
                  </a:lnTo>
                  <a:cubicBezTo>
                    <a:pt x="9228" y="10966"/>
                    <a:pt x="9478" y="10919"/>
                    <a:pt x="9740" y="10847"/>
                  </a:cubicBezTo>
                  <a:cubicBezTo>
                    <a:pt x="9776" y="11026"/>
                    <a:pt x="9943" y="11157"/>
                    <a:pt x="10133" y="11157"/>
                  </a:cubicBezTo>
                  <a:lnTo>
                    <a:pt x="10764" y="11157"/>
                  </a:lnTo>
                  <a:cubicBezTo>
                    <a:pt x="11002" y="11157"/>
                    <a:pt x="11193" y="10966"/>
                    <a:pt x="11193" y="10728"/>
                  </a:cubicBezTo>
                  <a:lnTo>
                    <a:pt x="11193" y="10014"/>
                  </a:lnTo>
                  <a:cubicBezTo>
                    <a:pt x="12002" y="9287"/>
                    <a:pt x="12455" y="8263"/>
                    <a:pt x="12455" y="7192"/>
                  </a:cubicBezTo>
                  <a:cubicBezTo>
                    <a:pt x="12455" y="5501"/>
                    <a:pt x="11371" y="4072"/>
                    <a:pt x="9871" y="3560"/>
                  </a:cubicBezTo>
                  <a:cubicBezTo>
                    <a:pt x="9740" y="3168"/>
                    <a:pt x="9538" y="2798"/>
                    <a:pt x="9276" y="2465"/>
                  </a:cubicBezTo>
                  <a:cubicBezTo>
                    <a:pt x="9242" y="2425"/>
                    <a:pt x="9189" y="2403"/>
                    <a:pt x="9137" y="2403"/>
                  </a:cubicBezTo>
                  <a:cubicBezTo>
                    <a:pt x="9097" y="2403"/>
                    <a:pt x="9057" y="2416"/>
                    <a:pt x="9026" y="2441"/>
                  </a:cubicBezTo>
                  <a:cubicBezTo>
                    <a:pt x="8943" y="2501"/>
                    <a:pt x="8931" y="2620"/>
                    <a:pt x="8990" y="2691"/>
                  </a:cubicBezTo>
                  <a:cubicBezTo>
                    <a:pt x="9169" y="2929"/>
                    <a:pt x="9324" y="3168"/>
                    <a:pt x="9443" y="3441"/>
                  </a:cubicBezTo>
                  <a:cubicBezTo>
                    <a:pt x="9169" y="3382"/>
                    <a:pt x="8907" y="3346"/>
                    <a:pt x="8621" y="3346"/>
                  </a:cubicBezTo>
                  <a:cubicBezTo>
                    <a:pt x="7728" y="3346"/>
                    <a:pt x="6895" y="3656"/>
                    <a:pt x="6240" y="4180"/>
                  </a:cubicBezTo>
                  <a:cubicBezTo>
                    <a:pt x="5930" y="3930"/>
                    <a:pt x="5573" y="3739"/>
                    <a:pt x="5192" y="3584"/>
                  </a:cubicBezTo>
                  <a:cubicBezTo>
                    <a:pt x="5175" y="3580"/>
                    <a:pt x="5158" y="3577"/>
                    <a:pt x="5140" y="3577"/>
                  </a:cubicBezTo>
                  <a:cubicBezTo>
                    <a:pt x="5068" y="3577"/>
                    <a:pt x="4992" y="3615"/>
                    <a:pt x="4954" y="3691"/>
                  </a:cubicBezTo>
                  <a:cubicBezTo>
                    <a:pt x="4930" y="3775"/>
                    <a:pt x="4978" y="3882"/>
                    <a:pt x="5061" y="3930"/>
                  </a:cubicBezTo>
                  <a:cubicBezTo>
                    <a:pt x="5394" y="4049"/>
                    <a:pt x="5692" y="4215"/>
                    <a:pt x="5954" y="4418"/>
                  </a:cubicBezTo>
                  <a:cubicBezTo>
                    <a:pt x="5228" y="5120"/>
                    <a:pt x="4775" y="6096"/>
                    <a:pt x="4775" y="7192"/>
                  </a:cubicBezTo>
                  <a:cubicBezTo>
                    <a:pt x="4775" y="7466"/>
                    <a:pt x="4811" y="7740"/>
                    <a:pt x="4871" y="7990"/>
                  </a:cubicBezTo>
                  <a:cubicBezTo>
                    <a:pt x="3632" y="7454"/>
                    <a:pt x="2775" y="6239"/>
                    <a:pt x="2775" y="4811"/>
                  </a:cubicBezTo>
                  <a:cubicBezTo>
                    <a:pt x="2775" y="4477"/>
                    <a:pt x="2811" y="4156"/>
                    <a:pt x="2906" y="3858"/>
                  </a:cubicBezTo>
                  <a:cubicBezTo>
                    <a:pt x="3204" y="3763"/>
                    <a:pt x="3525" y="3715"/>
                    <a:pt x="3859" y="3715"/>
                  </a:cubicBezTo>
                  <a:cubicBezTo>
                    <a:pt x="4025" y="3715"/>
                    <a:pt x="4168" y="3739"/>
                    <a:pt x="4335" y="3751"/>
                  </a:cubicBezTo>
                  <a:cubicBezTo>
                    <a:pt x="4342" y="3752"/>
                    <a:pt x="4349" y="3752"/>
                    <a:pt x="4356" y="3752"/>
                  </a:cubicBezTo>
                  <a:cubicBezTo>
                    <a:pt x="4444" y="3752"/>
                    <a:pt x="4526" y="3684"/>
                    <a:pt x="4537" y="3596"/>
                  </a:cubicBezTo>
                  <a:cubicBezTo>
                    <a:pt x="4549" y="3501"/>
                    <a:pt x="4478" y="3406"/>
                    <a:pt x="4394" y="3394"/>
                  </a:cubicBezTo>
                  <a:cubicBezTo>
                    <a:pt x="4216" y="3358"/>
                    <a:pt x="4049" y="3358"/>
                    <a:pt x="3870" y="3358"/>
                  </a:cubicBezTo>
                  <a:cubicBezTo>
                    <a:pt x="3585" y="3358"/>
                    <a:pt x="3323" y="3394"/>
                    <a:pt x="3049" y="3453"/>
                  </a:cubicBezTo>
                  <a:cubicBezTo>
                    <a:pt x="3144" y="3239"/>
                    <a:pt x="3239" y="3048"/>
                    <a:pt x="3382" y="2858"/>
                  </a:cubicBezTo>
                  <a:cubicBezTo>
                    <a:pt x="3716" y="2346"/>
                    <a:pt x="4192" y="1953"/>
                    <a:pt x="4728" y="1691"/>
                  </a:cubicBezTo>
                  <a:cubicBezTo>
                    <a:pt x="4835" y="2441"/>
                    <a:pt x="5466" y="3025"/>
                    <a:pt x="6240" y="3025"/>
                  </a:cubicBezTo>
                  <a:cubicBezTo>
                    <a:pt x="7014" y="3025"/>
                    <a:pt x="7657" y="2441"/>
                    <a:pt x="7740" y="1691"/>
                  </a:cubicBezTo>
                  <a:cubicBezTo>
                    <a:pt x="7990" y="1810"/>
                    <a:pt x="8228" y="1977"/>
                    <a:pt x="8454" y="2156"/>
                  </a:cubicBezTo>
                  <a:cubicBezTo>
                    <a:pt x="8490" y="2191"/>
                    <a:pt x="8526" y="2203"/>
                    <a:pt x="8573" y="2203"/>
                  </a:cubicBezTo>
                  <a:cubicBezTo>
                    <a:pt x="8633" y="2203"/>
                    <a:pt x="8681" y="2191"/>
                    <a:pt x="8704" y="2144"/>
                  </a:cubicBezTo>
                  <a:cubicBezTo>
                    <a:pt x="8764" y="2072"/>
                    <a:pt x="8764" y="1953"/>
                    <a:pt x="8681" y="1894"/>
                  </a:cubicBezTo>
                  <a:cubicBezTo>
                    <a:pt x="8395" y="1655"/>
                    <a:pt x="8073" y="1453"/>
                    <a:pt x="7728" y="1310"/>
                  </a:cubicBezTo>
                  <a:cubicBezTo>
                    <a:pt x="7621" y="560"/>
                    <a:pt x="7002" y="0"/>
                    <a:pt x="6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057770" y="4294553"/>
              <a:ext cx="22741" cy="35622"/>
            </a:xfrm>
            <a:custGeom>
              <a:avLst/>
              <a:gdLst/>
              <a:ahLst/>
              <a:cxnLst/>
              <a:rect l="l" t="t" r="r" b="b"/>
              <a:pathLst>
                <a:path w="715" h="1120" extrusionOk="0">
                  <a:moveTo>
                    <a:pt x="191" y="0"/>
                  </a:moveTo>
                  <a:cubicBezTo>
                    <a:pt x="84" y="0"/>
                    <a:pt x="12" y="72"/>
                    <a:pt x="12" y="179"/>
                  </a:cubicBezTo>
                  <a:lnTo>
                    <a:pt x="12" y="941"/>
                  </a:lnTo>
                  <a:cubicBezTo>
                    <a:pt x="0" y="1036"/>
                    <a:pt x="84" y="1119"/>
                    <a:pt x="191" y="1119"/>
                  </a:cubicBezTo>
                  <a:lnTo>
                    <a:pt x="536" y="1119"/>
                  </a:lnTo>
                  <a:cubicBezTo>
                    <a:pt x="631" y="1119"/>
                    <a:pt x="715" y="1036"/>
                    <a:pt x="715" y="941"/>
                  </a:cubicBezTo>
                  <a:cubicBezTo>
                    <a:pt x="715" y="834"/>
                    <a:pt x="631" y="750"/>
                    <a:pt x="536" y="750"/>
                  </a:cubicBezTo>
                  <a:lnTo>
                    <a:pt x="369" y="750"/>
                  </a:lnTo>
                  <a:lnTo>
                    <a:pt x="369" y="179"/>
                  </a:lnTo>
                  <a:cubicBezTo>
                    <a:pt x="369" y="72"/>
                    <a:pt x="298"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048292" y="4456250"/>
              <a:ext cx="30724" cy="64055"/>
            </a:xfrm>
            <a:custGeom>
              <a:avLst/>
              <a:gdLst/>
              <a:ahLst/>
              <a:cxnLst/>
              <a:rect l="l" t="t" r="r" b="b"/>
              <a:pathLst>
                <a:path w="966" h="2014" extrusionOk="0">
                  <a:moveTo>
                    <a:pt x="477" y="0"/>
                  </a:moveTo>
                  <a:cubicBezTo>
                    <a:pt x="370" y="0"/>
                    <a:pt x="298" y="84"/>
                    <a:pt x="298" y="179"/>
                  </a:cubicBezTo>
                  <a:lnTo>
                    <a:pt x="298" y="262"/>
                  </a:lnTo>
                  <a:cubicBezTo>
                    <a:pt x="120" y="334"/>
                    <a:pt x="1" y="512"/>
                    <a:pt x="1" y="703"/>
                  </a:cubicBezTo>
                  <a:cubicBezTo>
                    <a:pt x="1" y="977"/>
                    <a:pt x="215" y="1191"/>
                    <a:pt x="489" y="1191"/>
                  </a:cubicBezTo>
                  <a:cubicBezTo>
                    <a:pt x="560" y="1191"/>
                    <a:pt x="608" y="1250"/>
                    <a:pt x="608" y="1310"/>
                  </a:cubicBezTo>
                  <a:cubicBezTo>
                    <a:pt x="608" y="1381"/>
                    <a:pt x="548" y="1429"/>
                    <a:pt x="489" y="1429"/>
                  </a:cubicBezTo>
                  <a:cubicBezTo>
                    <a:pt x="441" y="1429"/>
                    <a:pt x="394" y="1405"/>
                    <a:pt x="382" y="1358"/>
                  </a:cubicBezTo>
                  <a:cubicBezTo>
                    <a:pt x="346" y="1287"/>
                    <a:pt x="284" y="1249"/>
                    <a:pt x="216" y="1249"/>
                  </a:cubicBezTo>
                  <a:cubicBezTo>
                    <a:pt x="192" y="1249"/>
                    <a:pt x="168" y="1253"/>
                    <a:pt x="144" y="1262"/>
                  </a:cubicBezTo>
                  <a:cubicBezTo>
                    <a:pt x="60" y="1310"/>
                    <a:pt x="13" y="1417"/>
                    <a:pt x="60" y="1500"/>
                  </a:cubicBezTo>
                  <a:cubicBezTo>
                    <a:pt x="120" y="1608"/>
                    <a:pt x="203" y="1703"/>
                    <a:pt x="310" y="1739"/>
                  </a:cubicBezTo>
                  <a:lnTo>
                    <a:pt x="310" y="1834"/>
                  </a:lnTo>
                  <a:cubicBezTo>
                    <a:pt x="310" y="1941"/>
                    <a:pt x="382" y="2012"/>
                    <a:pt x="489" y="2012"/>
                  </a:cubicBezTo>
                  <a:cubicBezTo>
                    <a:pt x="495" y="2013"/>
                    <a:pt x="501" y="2014"/>
                    <a:pt x="507" y="2014"/>
                  </a:cubicBezTo>
                  <a:cubicBezTo>
                    <a:pt x="586" y="2014"/>
                    <a:pt x="667" y="1945"/>
                    <a:pt x="667" y="1846"/>
                  </a:cubicBezTo>
                  <a:lnTo>
                    <a:pt x="667" y="1762"/>
                  </a:lnTo>
                  <a:cubicBezTo>
                    <a:pt x="846" y="1691"/>
                    <a:pt x="965" y="1512"/>
                    <a:pt x="965" y="1310"/>
                  </a:cubicBezTo>
                  <a:cubicBezTo>
                    <a:pt x="965" y="1048"/>
                    <a:pt x="739" y="822"/>
                    <a:pt x="477" y="822"/>
                  </a:cubicBezTo>
                  <a:cubicBezTo>
                    <a:pt x="394" y="822"/>
                    <a:pt x="358" y="762"/>
                    <a:pt x="358" y="703"/>
                  </a:cubicBezTo>
                  <a:cubicBezTo>
                    <a:pt x="358" y="631"/>
                    <a:pt x="417" y="584"/>
                    <a:pt x="477" y="584"/>
                  </a:cubicBezTo>
                  <a:cubicBezTo>
                    <a:pt x="513" y="584"/>
                    <a:pt x="548" y="596"/>
                    <a:pt x="572" y="643"/>
                  </a:cubicBezTo>
                  <a:cubicBezTo>
                    <a:pt x="608" y="700"/>
                    <a:pt x="660" y="727"/>
                    <a:pt x="717" y="727"/>
                  </a:cubicBezTo>
                  <a:cubicBezTo>
                    <a:pt x="755" y="727"/>
                    <a:pt x="796" y="715"/>
                    <a:pt x="834" y="691"/>
                  </a:cubicBezTo>
                  <a:cubicBezTo>
                    <a:pt x="917" y="631"/>
                    <a:pt x="929" y="524"/>
                    <a:pt x="870" y="441"/>
                  </a:cubicBezTo>
                  <a:cubicBezTo>
                    <a:pt x="810" y="357"/>
                    <a:pt x="739" y="286"/>
                    <a:pt x="656" y="262"/>
                  </a:cubicBezTo>
                  <a:lnTo>
                    <a:pt x="656" y="179"/>
                  </a:lnTo>
                  <a:cubicBezTo>
                    <a:pt x="656" y="84"/>
                    <a:pt x="572"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1898713" y="4487196"/>
              <a:ext cx="17461" cy="16030"/>
            </a:xfrm>
            <a:custGeom>
              <a:avLst/>
              <a:gdLst/>
              <a:ahLst/>
              <a:cxnLst/>
              <a:rect l="l" t="t" r="r" b="b"/>
              <a:pathLst>
                <a:path w="549" h="504" extrusionOk="0">
                  <a:moveTo>
                    <a:pt x="193" y="1"/>
                  </a:moveTo>
                  <a:cubicBezTo>
                    <a:pt x="147" y="1"/>
                    <a:pt x="102" y="21"/>
                    <a:pt x="72" y="63"/>
                  </a:cubicBezTo>
                  <a:cubicBezTo>
                    <a:pt x="1" y="135"/>
                    <a:pt x="1" y="254"/>
                    <a:pt x="72" y="313"/>
                  </a:cubicBezTo>
                  <a:lnTo>
                    <a:pt x="203" y="444"/>
                  </a:lnTo>
                  <a:cubicBezTo>
                    <a:pt x="227" y="480"/>
                    <a:pt x="298" y="504"/>
                    <a:pt x="334" y="504"/>
                  </a:cubicBezTo>
                  <a:cubicBezTo>
                    <a:pt x="382" y="504"/>
                    <a:pt x="429" y="492"/>
                    <a:pt x="465" y="444"/>
                  </a:cubicBezTo>
                  <a:cubicBezTo>
                    <a:pt x="548" y="373"/>
                    <a:pt x="548" y="254"/>
                    <a:pt x="465" y="194"/>
                  </a:cubicBezTo>
                  <a:lnTo>
                    <a:pt x="322" y="63"/>
                  </a:lnTo>
                  <a:cubicBezTo>
                    <a:pt x="286" y="21"/>
                    <a:pt x="239"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1887740" y="4502494"/>
              <a:ext cx="19337" cy="13231"/>
            </a:xfrm>
            <a:custGeom>
              <a:avLst/>
              <a:gdLst/>
              <a:ahLst/>
              <a:cxnLst/>
              <a:rect l="l" t="t" r="r" b="b"/>
              <a:pathLst>
                <a:path w="608" h="416" extrusionOk="0">
                  <a:moveTo>
                    <a:pt x="190" y="0"/>
                  </a:moveTo>
                  <a:cubicBezTo>
                    <a:pt x="112" y="0"/>
                    <a:pt x="53" y="56"/>
                    <a:pt x="24" y="142"/>
                  </a:cubicBezTo>
                  <a:cubicBezTo>
                    <a:pt x="0" y="249"/>
                    <a:pt x="60" y="332"/>
                    <a:pt x="155" y="368"/>
                  </a:cubicBezTo>
                  <a:lnTo>
                    <a:pt x="358" y="416"/>
                  </a:lnTo>
                  <a:lnTo>
                    <a:pt x="405" y="416"/>
                  </a:lnTo>
                  <a:cubicBezTo>
                    <a:pt x="477" y="416"/>
                    <a:pt x="548" y="356"/>
                    <a:pt x="572" y="273"/>
                  </a:cubicBezTo>
                  <a:cubicBezTo>
                    <a:pt x="608" y="189"/>
                    <a:pt x="548" y="82"/>
                    <a:pt x="441" y="58"/>
                  </a:cubicBezTo>
                  <a:lnTo>
                    <a:pt x="250" y="11"/>
                  </a:lnTo>
                  <a:cubicBezTo>
                    <a:pt x="229" y="4"/>
                    <a:pt x="209" y="0"/>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1913852" y="4477019"/>
              <a:ext cx="13676" cy="17874"/>
            </a:xfrm>
            <a:custGeom>
              <a:avLst/>
              <a:gdLst/>
              <a:ahLst/>
              <a:cxnLst/>
              <a:rect l="l" t="t" r="r" b="b"/>
              <a:pathLst>
                <a:path w="430" h="562" extrusionOk="0">
                  <a:moveTo>
                    <a:pt x="175" y="0"/>
                  </a:moveTo>
                  <a:cubicBezTo>
                    <a:pt x="165" y="0"/>
                    <a:pt x="155" y="1"/>
                    <a:pt x="144" y="2"/>
                  </a:cubicBezTo>
                  <a:cubicBezTo>
                    <a:pt x="37" y="38"/>
                    <a:pt x="1" y="121"/>
                    <a:pt x="13" y="228"/>
                  </a:cubicBezTo>
                  <a:lnTo>
                    <a:pt x="60" y="419"/>
                  </a:lnTo>
                  <a:cubicBezTo>
                    <a:pt x="72" y="502"/>
                    <a:pt x="144" y="562"/>
                    <a:pt x="239" y="562"/>
                  </a:cubicBezTo>
                  <a:lnTo>
                    <a:pt x="275" y="562"/>
                  </a:lnTo>
                  <a:cubicBezTo>
                    <a:pt x="382" y="526"/>
                    <a:pt x="430" y="443"/>
                    <a:pt x="418" y="335"/>
                  </a:cubicBezTo>
                  <a:lnTo>
                    <a:pt x="370" y="145"/>
                  </a:lnTo>
                  <a:cubicBezTo>
                    <a:pt x="338" y="49"/>
                    <a:pt x="267"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4"/>
          <p:cNvGrpSpPr/>
          <p:nvPr/>
        </p:nvGrpSpPr>
        <p:grpSpPr>
          <a:xfrm>
            <a:off x="1623240" y="2059502"/>
            <a:ext cx="371883" cy="365691"/>
            <a:chOff x="860940" y="2746477"/>
            <a:chExt cx="371883" cy="365691"/>
          </a:xfrm>
        </p:grpSpPr>
        <p:sp>
          <p:nvSpPr>
            <p:cNvPr id="780" name="Google Shape;780;p34"/>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2D7324-22B9-4CEE-B958-2DBCA63A164C}"/>
              </a:ext>
            </a:extLst>
          </p:cNvPr>
          <p:cNvSpPr>
            <a:spLocks noGrp="1"/>
          </p:cNvSpPr>
          <p:nvPr>
            <p:ph type="body" idx="1"/>
          </p:nvPr>
        </p:nvSpPr>
        <p:spPr>
          <a:xfrm>
            <a:off x="720039" y="967376"/>
            <a:ext cx="7703700" cy="577800"/>
          </a:xfrm>
        </p:spPr>
        <p:txBody>
          <a:bodyPr/>
          <a:lstStyle/>
          <a:p>
            <a:pPr algn="r"/>
            <a:r>
              <a:rPr lang="zh-CN" altLang="en-US" dirty="0"/>
              <a:t>既然重平衡策略会损坏主干网络对于表征的学习能力</a:t>
            </a:r>
            <a:r>
              <a:rPr lang="en-US" altLang="zh-CN" dirty="0"/>
              <a:t>, </a:t>
            </a:r>
            <a:r>
              <a:rPr lang="zh-CN" altLang="en-US" dirty="0"/>
              <a:t>就通过网络和训练流程的设计来缓解该问题</a:t>
            </a:r>
            <a:r>
              <a:rPr lang="en-US" altLang="zh-CN" dirty="0"/>
              <a:t>. </a:t>
            </a:r>
            <a:endParaRPr lang="zh-CN" altLang="en-US" dirty="0"/>
          </a:p>
        </p:txBody>
      </p:sp>
      <p:sp>
        <p:nvSpPr>
          <p:cNvPr id="3" name="标题 2">
            <a:extLst>
              <a:ext uri="{FF2B5EF4-FFF2-40B4-BE49-F238E27FC236}">
                <a16:creationId xmlns:a16="http://schemas.microsoft.com/office/drawing/2014/main" id="{EB496F1D-53CA-437C-A9E6-06D2219F7426}"/>
              </a:ext>
            </a:extLst>
          </p:cNvPr>
          <p:cNvSpPr>
            <a:spLocks noGrp="1"/>
          </p:cNvSpPr>
          <p:nvPr>
            <p:ph type="ctrTitle"/>
          </p:nvPr>
        </p:nvSpPr>
        <p:spPr/>
        <p:txBody>
          <a:bodyPr/>
          <a:lstStyle/>
          <a:p>
            <a:r>
              <a:rPr lang="en-US" altLang="zh-CN" dirty="0"/>
              <a:t>Cumulating Learning</a:t>
            </a:r>
            <a:endParaRPr lang="zh-CN" altLang="en-US" dirty="0"/>
          </a:p>
        </p:txBody>
      </p:sp>
      <p:sp>
        <p:nvSpPr>
          <p:cNvPr id="4" name="文本占位符 1">
            <a:extLst>
              <a:ext uri="{FF2B5EF4-FFF2-40B4-BE49-F238E27FC236}">
                <a16:creationId xmlns:a16="http://schemas.microsoft.com/office/drawing/2014/main" id="{8C20B3A2-0279-4D79-9363-1EF4BA101BD1}"/>
              </a:ext>
            </a:extLst>
          </p:cNvPr>
          <p:cNvSpPr txBox="1">
            <a:spLocks/>
          </p:cNvSpPr>
          <p:nvPr/>
        </p:nvSpPr>
        <p:spPr>
          <a:xfrm>
            <a:off x="3369388" y="1639455"/>
            <a:ext cx="5223450" cy="14214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累计学习</a:t>
            </a:r>
            <a:r>
              <a:rPr lang="en-US" altLang="zh-CN" dirty="0"/>
              <a:t>: </a:t>
            </a:r>
            <a:r>
              <a:rPr lang="zh-CN" altLang="en-US" dirty="0"/>
              <a:t>使用一个随训练论述逐渐下降的参数</a:t>
            </a:r>
            <a:r>
              <a:rPr lang="en-US" altLang="zh-CN" dirty="0"/>
              <a:t>alpha, alpha</a:t>
            </a:r>
            <a:r>
              <a:rPr lang="zh-CN" altLang="en-US" dirty="0"/>
              <a:t>控制常规学习支路的贡献占比</a:t>
            </a:r>
            <a:r>
              <a:rPr lang="en-US" altLang="zh-CN" dirty="0"/>
              <a:t>, </a:t>
            </a:r>
            <a:r>
              <a:rPr lang="zh-CN" altLang="en-US" dirty="0"/>
              <a:t>使之对于后续输出和</a:t>
            </a:r>
            <a:r>
              <a:rPr lang="en-US" altLang="zh-CN" dirty="0"/>
              <a:t>loss</a:t>
            </a:r>
            <a:r>
              <a:rPr lang="zh-CN" altLang="en-US" dirty="0"/>
              <a:t>的贡献逐步下降</a:t>
            </a:r>
            <a:r>
              <a:rPr lang="en-US" altLang="zh-CN" dirty="0"/>
              <a:t>;  </a:t>
            </a:r>
            <a:r>
              <a:rPr lang="zh-CN" altLang="en-US" dirty="0"/>
              <a:t>相反</a:t>
            </a:r>
            <a:r>
              <a:rPr lang="en-US" altLang="zh-CN" dirty="0"/>
              <a:t>, </a:t>
            </a:r>
            <a:r>
              <a:rPr lang="zh-CN" altLang="en-US" dirty="0"/>
              <a:t>重平衡支路的重要性则逐步上升</a:t>
            </a:r>
            <a:r>
              <a:rPr lang="en-US" altLang="zh-CN" dirty="0"/>
              <a:t>. </a:t>
            </a:r>
            <a:endParaRPr lang="zh-CN" altLang="en-US" dirty="0"/>
          </a:p>
        </p:txBody>
      </p:sp>
      <p:pic>
        <p:nvPicPr>
          <p:cNvPr id="5" name="图片 4">
            <a:extLst>
              <a:ext uri="{FF2B5EF4-FFF2-40B4-BE49-F238E27FC236}">
                <a16:creationId xmlns:a16="http://schemas.microsoft.com/office/drawing/2014/main" id="{58A706EF-10EE-4D44-BC10-E2CDA86A058C}"/>
              </a:ext>
            </a:extLst>
          </p:cNvPr>
          <p:cNvPicPr>
            <a:picLocks noChangeAspect="1"/>
          </p:cNvPicPr>
          <p:nvPr/>
        </p:nvPicPr>
        <p:blipFill>
          <a:blip r:embed="rId3"/>
          <a:stretch>
            <a:fillRect/>
          </a:stretch>
        </p:blipFill>
        <p:spPr>
          <a:xfrm>
            <a:off x="-4757961" y="1337785"/>
            <a:ext cx="7742547" cy="3446265"/>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5689221-4713-4A9B-86ED-4796E029F21F}"/>
                  </a:ext>
                </a:extLst>
              </p:cNvPr>
              <p:cNvSpPr/>
              <p:nvPr/>
            </p:nvSpPr>
            <p:spPr>
              <a:xfrm>
                <a:off x="4952531" y="3037064"/>
                <a:ext cx="1558504" cy="618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𝑚𝑎𝑥</m:t>
                                      </m:r>
                                    </m:sub>
                                  </m:sSub>
                                </m:den>
                              </m:f>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8" name="矩形 7">
                <a:extLst>
                  <a:ext uri="{FF2B5EF4-FFF2-40B4-BE49-F238E27FC236}">
                    <a16:creationId xmlns:a16="http://schemas.microsoft.com/office/drawing/2014/main" id="{65689221-4713-4A9B-86ED-4796E029F21F}"/>
                  </a:ext>
                </a:extLst>
              </p:cNvPr>
              <p:cNvSpPr>
                <a:spLocks noRot="1" noChangeAspect="1" noMove="1" noResize="1" noEditPoints="1" noAdjustHandles="1" noChangeArrowheads="1" noChangeShapeType="1" noTextEdit="1"/>
              </p:cNvSpPr>
              <p:nvPr/>
            </p:nvSpPr>
            <p:spPr>
              <a:xfrm>
                <a:off x="4952531" y="3037064"/>
                <a:ext cx="1558504" cy="618887"/>
              </a:xfrm>
              <a:prstGeom prst="rect">
                <a:avLst/>
              </a:prstGeom>
              <a:blipFill>
                <a:blip r:embed="rId4"/>
                <a:stretch>
                  <a:fillRect/>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BFFA6817-59BA-4531-B487-023974F08E2F}"/>
              </a:ext>
            </a:extLst>
          </p:cNvPr>
          <p:cNvGrpSpPr/>
          <p:nvPr/>
        </p:nvGrpSpPr>
        <p:grpSpPr>
          <a:xfrm>
            <a:off x="1757680" y="3118543"/>
            <a:ext cx="5488107" cy="845185"/>
            <a:chOff x="1757680" y="3118543"/>
            <a:chExt cx="5488107" cy="845185"/>
          </a:xfrm>
        </p:grpSpPr>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D22D3A1-4656-4249-9179-2C54C2B16D6C}"/>
                    </a:ext>
                  </a:extLst>
                </p:cNvPr>
                <p:cNvSpPr/>
                <p:nvPr/>
              </p:nvSpPr>
              <p:spPr>
                <a:xfrm>
                  <a:off x="4952531" y="3655951"/>
                  <a:ext cx="229325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zh-CN" altLang="en-US" i="1">
                            <a:latin typeface="Cambria Math" panose="02040503050406030204" pitchFamily="18" charset="0"/>
                          </a:rPr>
                          <m:t>𝛼</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zh-CN" altLang="en-US" i="1">
                                <a:latin typeface="Cambria Math" panose="02040503050406030204" pitchFamily="18" charset="0"/>
                              </a:rPr>
                              <m:t>𝛼</m:t>
                            </m:r>
                          </m:e>
                        </m:d>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15" name="矩形 14">
                  <a:extLst>
                    <a:ext uri="{FF2B5EF4-FFF2-40B4-BE49-F238E27FC236}">
                      <a16:creationId xmlns:a16="http://schemas.microsoft.com/office/drawing/2014/main" id="{0D22D3A1-4656-4249-9179-2C54C2B16D6C}"/>
                    </a:ext>
                  </a:extLst>
                </p:cNvPr>
                <p:cNvSpPr>
                  <a:spLocks noRot="1" noChangeAspect="1" noMove="1" noResize="1" noEditPoints="1" noAdjustHandles="1" noChangeArrowheads="1" noChangeShapeType="1" noTextEdit="1"/>
                </p:cNvSpPr>
                <p:nvPr/>
              </p:nvSpPr>
              <p:spPr>
                <a:xfrm>
                  <a:off x="4952531" y="3655951"/>
                  <a:ext cx="2293256" cy="307777"/>
                </a:xfrm>
                <a:prstGeom prst="rect">
                  <a:avLst/>
                </a:prstGeom>
                <a:blipFill>
                  <a:blip r:embed="rId5"/>
                  <a:stretch>
                    <a:fillRect b="-10000"/>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F673081E-ED20-4F34-9FC2-39EBD7349B4F}"/>
                </a:ext>
              </a:extLst>
            </p:cNvPr>
            <p:cNvCxnSpPr>
              <a:cxnSpLocks/>
              <a:stCxn id="15" idx="1"/>
            </p:cNvCxnSpPr>
            <p:nvPr/>
          </p:nvCxnSpPr>
          <p:spPr>
            <a:xfrm flipH="1" flipV="1">
              <a:off x="1757680" y="3118543"/>
              <a:ext cx="3194851" cy="69129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11B47778-7DC8-48B9-9936-98253E8083BC}"/>
              </a:ext>
            </a:extLst>
          </p:cNvPr>
          <p:cNvGrpSpPr/>
          <p:nvPr/>
        </p:nvGrpSpPr>
        <p:grpSpPr>
          <a:xfrm>
            <a:off x="2457116" y="3364246"/>
            <a:ext cx="4025109" cy="983001"/>
            <a:chOff x="2457116" y="3364246"/>
            <a:chExt cx="4025109" cy="983001"/>
          </a:xfrm>
        </p:grpSpPr>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7AFF57C5-E209-470C-8961-AADA17A71DF8}"/>
                    </a:ext>
                  </a:extLst>
                </p:cNvPr>
                <p:cNvSpPr/>
                <p:nvPr/>
              </p:nvSpPr>
              <p:spPr>
                <a:xfrm>
                  <a:off x="4973607" y="4039470"/>
                  <a:ext cx="150861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𝑠𝑜𝑓𝑡𝑚𝑎𝑥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m:oMathPara>
                  </a14:m>
                  <a:endParaRPr lang="zh-CN" altLang="en-US" dirty="0"/>
                </a:p>
              </p:txBody>
            </p:sp>
          </mc:Choice>
          <mc:Fallback xmlns="">
            <p:sp>
              <p:nvSpPr>
                <p:cNvPr id="16" name="矩形 15">
                  <a:extLst>
                    <a:ext uri="{FF2B5EF4-FFF2-40B4-BE49-F238E27FC236}">
                      <a16:creationId xmlns:a16="http://schemas.microsoft.com/office/drawing/2014/main" id="{7AFF57C5-E209-470C-8961-AADA17A71DF8}"/>
                    </a:ext>
                  </a:extLst>
                </p:cNvPr>
                <p:cNvSpPr>
                  <a:spLocks noRot="1" noChangeAspect="1" noMove="1" noResize="1" noEditPoints="1" noAdjustHandles="1" noChangeArrowheads="1" noChangeShapeType="1" noTextEdit="1"/>
                </p:cNvSpPr>
                <p:nvPr/>
              </p:nvSpPr>
              <p:spPr>
                <a:xfrm>
                  <a:off x="4973607" y="4039470"/>
                  <a:ext cx="1508618" cy="307777"/>
                </a:xfrm>
                <a:prstGeom prst="rect">
                  <a:avLst/>
                </a:prstGeom>
                <a:blipFill>
                  <a:blip r:embed="rId6"/>
                  <a:stretch>
                    <a:fillRect b="-10000"/>
                  </a:stretch>
                </a:blipFill>
              </p:spPr>
              <p:txBody>
                <a:bodyPr/>
                <a:lstStyle/>
                <a:p>
                  <a:r>
                    <a:rPr lang="zh-CN" altLang="en-US">
                      <a:noFill/>
                    </a:rPr>
                    <a:t> </a:t>
                  </a:r>
                </a:p>
              </p:txBody>
            </p:sp>
          </mc:Fallback>
        </mc:AlternateContent>
        <p:cxnSp>
          <p:nvCxnSpPr>
            <p:cNvPr id="19" name="直接连接符 18">
              <a:extLst>
                <a:ext uri="{FF2B5EF4-FFF2-40B4-BE49-F238E27FC236}">
                  <a16:creationId xmlns:a16="http://schemas.microsoft.com/office/drawing/2014/main" id="{0BFB8FB7-90C9-49E6-8106-8CB7B3637F38}"/>
                </a:ext>
              </a:extLst>
            </p:cNvPr>
            <p:cNvCxnSpPr>
              <a:cxnSpLocks/>
              <a:stCxn id="16" idx="1"/>
            </p:cNvCxnSpPr>
            <p:nvPr/>
          </p:nvCxnSpPr>
          <p:spPr>
            <a:xfrm flipH="1" flipV="1">
              <a:off x="2457116" y="3364246"/>
              <a:ext cx="2516491" cy="82911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69CE8280-A049-47AF-9E25-37485CDCCAE6}"/>
              </a:ext>
            </a:extLst>
          </p:cNvPr>
          <p:cNvGrpSpPr/>
          <p:nvPr/>
        </p:nvGrpSpPr>
        <p:grpSpPr>
          <a:xfrm>
            <a:off x="2804161" y="3210359"/>
            <a:ext cx="4898398" cy="1598554"/>
            <a:chOff x="2804161" y="3210359"/>
            <a:chExt cx="4898398" cy="1598554"/>
          </a:xfrm>
        </p:grpSpPr>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51F413B9-6109-4ECF-B77A-260F638CB651}"/>
                    </a:ext>
                  </a:extLst>
                </p:cNvPr>
                <p:cNvSpPr/>
                <p:nvPr/>
              </p:nvSpPr>
              <p:spPr>
                <a:xfrm>
                  <a:off x="4973607" y="4501136"/>
                  <a:ext cx="27289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zh-CN" altLang="en-US" i="1">
                            <a:latin typeface="Cambria Math" panose="02040503050406030204" pitchFamily="18" charset="0"/>
                          </a:rPr>
                          <m:t>𝛼</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𝑐</m:t>
                                </m:r>
                              </m:sub>
                            </m:sSub>
                          </m:e>
                        </m:d>
                        <m:r>
                          <a:rPr lang="en-US" altLang="zh-CN" b="0" i="1" smtClean="0">
                            <a:latin typeface="Cambria Math" panose="02040503050406030204" pitchFamily="18" charset="0"/>
                          </a:rPr>
                          <m:t>+(1−</m:t>
                        </m:r>
                        <m:r>
                          <a:rPr lang="zh-CN" altLang="en-US" i="1">
                            <a:latin typeface="Cambria Math" panose="02040503050406030204" pitchFamily="18" charset="0"/>
                          </a:rPr>
                          <m:t>𝛼</m:t>
                        </m:r>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𝑟</m:t>
                                </m:r>
                              </m:sub>
                            </m:sSub>
                          </m:e>
                        </m:d>
                      </m:oMath>
                    </m:oMathPara>
                  </a14:m>
                  <a:endParaRPr lang="zh-CN" altLang="en-US" dirty="0"/>
                </a:p>
              </p:txBody>
            </p:sp>
          </mc:Choice>
          <mc:Fallback xmlns="">
            <p:sp>
              <p:nvSpPr>
                <p:cNvPr id="17" name="矩形 16">
                  <a:extLst>
                    <a:ext uri="{FF2B5EF4-FFF2-40B4-BE49-F238E27FC236}">
                      <a16:creationId xmlns:a16="http://schemas.microsoft.com/office/drawing/2014/main" id="{51F413B9-6109-4ECF-B77A-260F638CB651}"/>
                    </a:ext>
                  </a:extLst>
                </p:cNvPr>
                <p:cNvSpPr>
                  <a:spLocks noRot="1" noChangeAspect="1" noMove="1" noResize="1" noEditPoints="1" noAdjustHandles="1" noChangeArrowheads="1" noChangeShapeType="1" noTextEdit="1"/>
                </p:cNvSpPr>
                <p:nvPr/>
              </p:nvSpPr>
              <p:spPr>
                <a:xfrm>
                  <a:off x="4973607" y="4501136"/>
                  <a:ext cx="2728952" cy="307777"/>
                </a:xfrm>
                <a:prstGeom prst="rect">
                  <a:avLst/>
                </a:prstGeom>
                <a:blipFill>
                  <a:blip r:embed="rId7"/>
                  <a:stretch>
                    <a:fillRect b="-7843"/>
                  </a:stretch>
                </a:blipFill>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F6CCFDD2-11DA-4A2B-80F4-0C0B404A4107}"/>
                </a:ext>
              </a:extLst>
            </p:cNvPr>
            <p:cNvCxnSpPr>
              <a:cxnSpLocks/>
              <a:stCxn id="17" idx="1"/>
            </p:cNvCxnSpPr>
            <p:nvPr/>
          </p:nvCxnSpPr>
          <p:spPr>
            <a:xfrm flipH="1" flipV="1">
              <a:off x="2804161" y="3210359"/>
              <a:ext cx="2169446" cy="144466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5901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7"/>
          <p:cNvSpPr txBox="1">
            <a:spLocks noGrp="1"/>
          </p:cNvSpPr>
          <p:nvPr>
            <p:ph type="ctrTitle"/>
          </p:nvPr>
        </p:nvSpPr>
        <p:spPr>
          <a:xfrm>
            <a:off x="741725" y="359450"/>
            <a:ext cx="76821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t>样本不平衡问题</a:t>
            </a:r>
            <a:endParaRPr dirty="0"/>
          </a:p>
        </p:txBody>
      </p:sp>
      <p:sp>
        <p:nvSpPr>
          <p:cNvPr id="1061" name="Google Shape;1061;p47"/>
          <p:cNvSpPr/>
          <p:nvPr/>
        </p:nvSpPr>
        <p:spPr>
          <a:xfrm>
            <a:off x="803438" y="1997499"/>
            <a:ext cx="754800" cy="75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5324988" y="1997499"/>
            <a:ext cx="754800" cy="75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3064213" y="3708574"/>
            <a:ext cx="754800" cy="75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7585750" y="3708574"/>
            <a:ext cx="754800" cy="754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5" name="Google Shape;1065;p47"/>
          <p:cNvCxnSpPr>
            <a:stCxn id="1061" idx="2"/>
            <a:endCxn id="1063" idx="0"/>
          </p:cNvCxnSpPr>
          <p:nvPr/>
        </p:nvCxnSpPr>
        <p:spPr>
          <a:xfrm rot="-5400000" flipH="1">
            <a:off x="1833038" y="2100099"/>
            <a:ext cx="956400" cy="2260800"/>
          </a:xfrm>
          <a:prstGeom prst="bentConnector3">
            <a:avLst>
              <a:gd name="adj1" fmla="val 49993"/>
            </a:avLst>
          </a:prstGeom>
          <a:noFill/>
          <a:ln w="28575" cap="flat" cmpd="sng">
            <a:solidFill>
              <a:srgbClr val="FFFFFF"/>
            </a:solidFill>
            <a:prstDash val="solid"/>
            <a:round/>
            <a:headEnd type="none" w="med" len="med"/>
            <a:tailEnd type="none" w="med" len="med"/>
          </a:ln>
        </p:spPr>
      </p:cxnSp>
      <p:sp>
        <p:nvSpPr>
          <p:cNvPr id="1066" name="Google Shape;1066;p47"/>
          <p:cNvSpPr txBox="1"/>
          <p:nvPr/>
        </p:nvSpPr>
        <p:spPr>
          <a:xfrm>
            <a:off x="1786850" y="1997500"/>
            <a:ext cx="1878000" cy="754800"/>
          </a:xfrm>
          <a:prstGeom prst="rect">
            <a:avLst/>
          </a:prstGeom>
          <a:noFill/>
          <a:ln>
            <a:noFill/>
          </a:ln>
        </p:spPr>
        <p:txBody>
          <a:bodyPr spcFirstLastPara="1" wrap="square" lIns="91425" tIns="198000" rIns="91425" bIns="0" anchor="ctr" anchorCtr="0">
            <a:noAutofit/>
          </a:bodyPr>
          <a:lstStyle/>
          <a:p>
            <a:pPr marL="0" lvl="0" indent="0" algn="l"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根据样本难易程度</a:t>
            </a:r>
            <a:r>
              <a:rPr lang="en-US" altLang="zh-CN" dirty="0">
                <a:solidFill>
                  <a:srgbClr val="4C1130"/>
                </a:solidFill>
                <a:latin typeface="Catamaran Light"/>
                <a:ea typeface="Catamaran Light"/>
                <a:cs typeface="Catamaran Light"/>
                <a:sym typeface="Catamaran Light"/>
              </a:rPr>
              <a:t>: focal loss</a:t>
            </a:r>
            <a:r>
              <a:rPr lang="zh-CN" altLang="en-US" dirty="0">
                <a:solidFill>
                  <a:srgbClr val="4C1130"/>
                </a:solidFill>
                <a:latin typeface="Catamaran Light"/>
                <a:ea typeface="Catamaran Light"/>
                <a:cs typeface="Catamaran Light"/>
                <a:sym typeface="Catamaran Light"/>
              </a:rPr>
              <a:t>和</a:t>
            </a:r>
            <a:r>
              <a:rPr lang="en-US" altLang="zh-CN" dirty="0">
                <a:solidFill>
                  <a:srgbClr val="4C1130"/>
                </a:solidFill>
                <a:latin typeface="Catamaran Light"/>
                <a:ea typeface="Catamaran Light"/>
                <a:cs typeface="Catamaran Light"/>
                <a:sym typeface="Catamaran Light"/>
              </a:rPr>
              <a:t>GHM</a:t>
            </a:r>
            <a:endParaRPr dirty="0">
              <a:solidFill>
                <a:srgbClr val="4C1130"/>
              </a:solidFill>
              <a:latin typeface="Catamaran Light"/>
              <a:ea typeface="Catamaran Light"/>
              <a:cs typeface="Catamaran Light"/>
              <a:sym typeface="Catamaran Light"/>
            </a:endParaRPr>
          </a:p>
        </p:txBody>
      </p:sp>
      <p:sp>
        <p:nvSpPr>
          <p:cNvPr id="1067" name="Google Shape;1067;p47"/>
          <p:cNvSpPr txBox="1"/>
          <p:nvPr/>
        </p:nvSpPr>
        <p:spPr>
          <a:xfrm>
            <a:off x="846550" y="2086000"/>
            <a:ext cx="668700" cy="577800"/>
          </a:xfrm>
          <a:prstGeom prst="rect">
            <a:avLst/>
          </a:prstGeom>
          <a:noFill/>
          <a:ln>
            <a:noFill/>
          </a:ln>
        </p:spPr>
        <p:txBody>
          <a:bodyPr spcFirstLastPara="1" wrap="square" lIns="91425" tIns="198000" rIns="91425" bIns="0" anchor="ctr" anchorCtr="0">
            <a:noAutofit/>
          </a:bodyPr>
          <a:lstStyle/>
          <a:p>
            <a:pPr marL="0" lvl="0" indent="0" algn="ctr" rtl="0">
              <a:spcBef>
                <a:spcPts val="0"/>
              </a:spcBef>
              <a:spcAft>
                <a:spcPts val="1600"/>
              </a:spcAft>
              <a:buNone/>
            </a:pPr>
            <a:r>
              <a:rPr lang="en" sz="2400" b="1">
                <a:solidFill>
                  <a:srgbClr val="FFFFFF"/>
                </a:solidFill>
                <a:latin typeface="DM Sans"/>
                <a:ea typeface="DM Sans"/>
                <a:cs typeface="DM Sans"/>
                <a:sym typeface="DM Sans"/>
              </a:rPr>
              <a:t>01</a:t>
            </a:r>
            <a:endParaRPr sz="2400" b="1">
              <a:solidFill>
                <a:srgbClr val="FFFFFF"/>
              </a:solidFill>
              <a:latin typeface="DM Sans"/>
              <a:ea typeface="DM Sans"/>
              <a:cs typeface="DM Sans"/>
              <a:sym typeface="DM Sans"/>
            </a:endParaRPr>
          </a:p>
        </p:txBody>
      </p:sp>
      <p:sp>
        <p:nvSpPr>
          <p:cNvPr id="1068" name="Google Shape;1068;p47"/>
          <p:cNvSpPr txBox="1"/>
          <p:nvPr/>
        </p:nvSpPr>
        <p:spPr>
          <a:xfrm>
            <a:off x="6308400" y="1997500"/>
            <a:ext cx="2260800" cy="754800"/>
          </a:xfrm>
          <a:prstGeom prst="rect">
            <a:avLst/>
          </a:prstGeom>
          <a:noFill/>
          <a:ln>
            <a:noFill/>
          </a:ln>
        </p:spPr>
        <p:txBody>
          <a:bodyPr spcFirstLastPara="1" wrap="square" lIns="91425" tIns="198000" rIns="91425" bIns="0" anchor="ctr" anchorCtr="0">
            <a:noAutofit/>
          </a:bodyPr>
          <a:lstStyle/>
          <a:p>
            <a:pPr marL="0" lvl="0" indent="0" algn="l"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最优边距调整</a:t>
            </a:r>
            <a:r>
              <a:rPr lang="en-US" altLang="zh-CN" dirty="0">
                <a:solidFill>
                  <a:srgbClr val="4C1130"/>
                </a:solidFill>
                <a:latin typeface="Catamaran Light"/>
                <a:ea typeface="Catamaran Light"/>
                <a:cs typeface="Catamaran Light"/>
                <a:sym typeface="Catamaran Light"/>
              </a:rPr>
              <a:t>: LDAM</a:t>
            </a:r>
          </a:p>
          <a:p>
            <a:pPr marL="0" lvl="0" indent="0" algn="l"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重平衡策略对表征学习有负面影响</a:t>
            </a:r>
            <a:endParaRPr dirty="0">
              <a:solidFill>
                <a:srgbClr val="4C1130"/>
              </a:solidFill>
              <a:latin typeface="Catamaran Light"/>
              <a:ea typeface="Catamaran Light"/>
              <a:cs typeface="Catamaran Light"/>
              <a:sym typeface="Catamaran Light"/>
            </a:endParaRPr>
          </a:p>
        </p:txBody>
      </p:sp>
      <p:sp>
        <p:nvSpPr>
          <p:cNvPr id="1069" name="Google Shape;1069;p47"/>
          <p:cNvSpPr txBox="1"/>
          <p:nvPr/>
        </p:nvSpPr>
        <p:spPr>
          <a:xfrm>
            <a:off x="846500" y="3708575"/>
            <a:ext cx="1983750" cy="754800"/>
          </a:xfrm>
          <a:prstGeom prst="rect">
            <a:avLst/>
          </a:prstGeom>
          <a:noFill/>
          <a:ln>
            <a:noFill/>
          </a:ln>
        </p:spPr>
        <p:txBody>
          <a:bodyPr spcFirstLastPara="1" wrap="square" lIns="91425" tIns="198000" rIns="91425" bIns="0" anchor="ctr" anchorCtr="0">
            <a:noAutofit/>
          </a:bodyPr>
          <a:lstStyle/>
          <a:p>
            <a:pPr marL="0" lvl="0" indent="0" algn="r"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类别样本有效数目考量</a:t>
            </a:r>
            <a:r>
              <a:rPr lang="en-US" altLang="zh-CN" dirty="0">
                <a:solidFill>
                  <a:srgbClr val="4C1130"/>
                </a:solidFill>
                <a:latin typeface="Catamaran Light"/>
                <a:ea typeface="Catamaran Light"/>
                <a:cs typeface="Catamaran Light"/>
                <a:sym typeface="Catamaran Light"/>
              </a:rPr>
              <a:t>: Class-balanced Loss</a:t>
            </a:r>
          </a:p>
        </p:txBody>
      </p:sp>
      <p:sp>
        <p:nvSpPr>
          <p:cNvPr id="1070" name="Google Shape;1070;p47"/>
          <p:cNvSpPr txBox="1"/>
          <p:nvPr/>
        </p:nvSpPr>
        <p:spPr>
          <a:xfrm>
            <a:off x="5194570" y="3708575"/>
            <a:ext cx="2157280" cy="754800"/>
          </a:xfrm>
          <a:prstGeom prst="rect">
            <a:avLst/>
          </a:prstGeom>
          <a:noFill/>
          <a:ln>
            <a:noFill/>
          </a:ln>
        </p:spPr>
        <p:txBody>
          <a:bodyPr spcFirstLastPara="1" wrap="square" lIns="91425" tIns="198000" rIns="91425" bIns="0" anchor="ctr" anchorCtr="0">
            <a:noAutofit/>
          </a:bodyPr>
          <a:lstStyle/>
          <a:p>
            <a:pPr marL="0" lvl="0" indent="0" algn="r" rtl="0">
              <a:spcBef>
                <a:spcPts val="0"/>
              </a:spcBef>
              <a:spcAft>
                <a:spcPts val="1600"/>
              </a:spcAft>
              <a:buNone/>
            </a:pPr>
            <a:r>
              <a:rPr lang="zh-CN" altLang="en-US" dirty="0">
                <a:solidFill>
                  <a:srgbClr val="4C1130"/>
                </a:solidFill>
                <a:latin typeface="Catamaran Light"/>
                <a:ea typeface="Catamaran Light"/>
                <a:cs typeface="Catamaran Light"/>
                <a:sym typeface="Catamaran Light"/>
              </a:rPr>
              <a:t>表征学习与重平衡策略更优的协调方法</a:t>
            </a:r>
            <a:r>
              <a:rPr lang="en-US" altLang="zh-CN" dirty="0">
                <a:solidFill>
                  <a:srgbClr val="4C1130"/>
                </a:solidFill>
                <a:latin typeface="Catamaran Light"/>
                <a:ea typeface="Catamaran Light"/>
                <a:cs typeface="Catamaran Light"/>
                <a:sym typeface="Catamaran Light"/>
              </a:rPr>
              <a:t>: BBN</a:t>
            </a:r>
            <a:endParaRPr dirty="0">
              <a:solidFill>
                <a:srgbClr val="4C1130"/>
              </a:solidFill>
              <a:latin typeface="Catamaran Light"/>
              <a:ea typeface="Catamaran Light"/>
              <a:cs typeface="Catamaran Light"/>
              <a:sym typeface="Catamaran Light"/>
            </a:endParaRPr>
          </a:p>
        </p:txBody>
      </p:sp>
      <p:cxnSp>
        <p:nvCxnSpPr>
          <p:cNvPr id="1071" name="Google Shape;1071;p47"/>
          <p:cNvCxnSpPr>
            <a:stCxn id="1063" idx="3"/>
            <a:endCxn id="1062" idx="1"/>
          </p:cNvCxnSpPr>
          <p:nvPr/>
        </p:nvCxnSpPr>
        <p:spPr>
          <a:xfrm rot="10800000" flipH="1">
            <a:off x="3819013" y="2374774"/>
            <a:ext cx="1506000" cy="1711200"/>
          </a:xfrm>
          <a:prstGeom prst="bentConnector3">
            <a:avLst>
              <a:gd name="adj1" fmla="val 49999"/>
            </a:avLst>
          </a:prstGeom>
          <a:noFill/>
          <a:ln w="28575" cap="flat" cmpd="sng">
            <a:solidFill>
              <a:srgbClr val="FFFFFF"/>
            </a:solidFill>
            <a:prstDash val="solid"/>
            <a:round/>
            <a:headEnd type="none" w="med" len="med"/>
            <a:tailEnd type="none" w="med" len="med"/>
          </a:ln>
        </p:spPr>
      </p:cxnSp>
      <p:cxnSp>
        <p:nvCxnSpPr>
          <p:cNvPr id="1072" name="Google Shape;1072;p47"/>
          <p:cNvCxnSpPr>
            <a:stCxn id="1062" idx="2"/>
            <a:endCxn id="1064" idx="0"/>
          </p:cNvCxnSpPr>
          <p:nvPr/>
        </p:nvCxnSpPr>
        <p:spPr>
          <a:xfrm rot="-5400000" flipH="1">
            <a:off x="6354588" y="2100099"/>
            <a:ext cx="956400" cy="2260800"/>
          </a:xfrm>
          <a:prstGeom prst="bentConnector3">
            <a:avLst>
              <a:gd name="adj1" fmla="val 49993"/>
            </a:avLst>
          </a:prstGeom>
          <a:noFill/>
          <a:ln w="28575" cap="flat" cmpd="sng">
            <a:solidFill>
              <a:srgbClr val="FFFFFF"/>
            </a:solidFill>
            <a:prstDash val="solid"/>
            <a:round/>
            <a:headEnd type="none" w="med" len="med"/>
            <a:tailEnd type="none" w="med" len="med"/>
          </a:ln>
        </p:spPr>
      </p:cxnSp>
      <p:sp>
        <p:nvSpPr>
          <p:cNvPr id="1073" name="Google Shape;1073;p47"/>
          <p:cNvSpPr txBox="1"/>
          <p:nvPr/>
        </p:nvSpPr>
        <p:spPr>
          <a:xfrm>
            <a:off x="5368050" y="2086000"/>
            <a:ext cx="668700" cy="577800"/>
          </a:xfrm>
          <a:prstGeom prst="rect">
            <a:avLst/>
          </a:prstGeom>
          <a:noFill/>
          <a:ln>
            <a:noFill/>
          </a:ln>
        </p:spPr>
        <p:txBody>
          <a:bodyPr spcFirstLastPara="1" wrap="square" lIns="91425" tIns="198000" rIns="91425" bIns="0" anchor="ctr" anchorCtr="0">
            <a:noAutofit/>
          </a:bodyPr>
          <a:lstStyle/>
          <a:p>
            <a:pPr marL="0" lvl="0" indent="0" algn="ctr" rtl="0">
              <a:spcBef>
                <a:spcPts val="0"/>
              </a:spcBef>
              <a:spcAft>
                <a:spcPts val="1600"/>
              </a:spcAft>
              <a:buNone/>
            </a:pPr>
            <a:r>
              <a:rPr lang="en" sz="2400" b="1">
                <a:solidFill>
                  <a:srgbClr val="FFFFFF"/>
                </a:solidFill>
                <a:latin typeface="DM Sans"/>
                <a:ea typeface="DM Sans"/>
                <a:cs typeface="DM Sans"/>
                <a:sym typeface="DM Sans"/>
              </a:rPr>
              <a:t>03</a:t>
            </a:r>
            <a:endParaRPr sz="2400" b="1">
              <a:solidFill>
                <a:srgbClr val="FFFFFF"/>
              </a:solidFill>
              <a:latin typeface="DM Sans"/>
              <a:ea typeface="DM Sans"/>
              <a:cs typeface="DM Sans"/>
              <a:sym typeface="DM Sans"/>
            </a:endParaRPr>
          </a:p>
        </p:txBody>
      </p:sp>
      <p:sp>
        <p:nvSpPr>
          <p:cNvPr id="1074" name="Google Shape;1074;p47"/>
          <p:cNvSpPr txBox="1"/>
          <p:nvPr/>
        </p:nvSpPr>
        <p:spPr>
          <a:xfrm>
            <a:off x="3107275" y="3812550"/>
            <a:ext cx="668700" cy="577800"/>
          </a:xfrm>
          <a:prstGeom prst="rect">
            <a:avLst/>
          </a:prstGeom>
          <a:noFill/>
          <a:ln>
            <a:noFill/>
          </a:ln>
        </p:spPr>
        <p:txBody>
          <a:bodyPr spcFirstLastPara="1" wrap="square" lIns="91425" tIns="198000" rIns="91425" bIns="0" anchor="ctr" anchorCtr="0">
            <a:noAutofit/>
          </a:bodyPr>
          <a:lstStyle/>
          <a:p>
            <a:pPr marL="0" lvl="0" indent="0" algn="ctr" rtl="0">
              <a:spcBef>
                <a:spcPts val="0"/>
              </a:spcBef>
              <a:spcAft>
                <a:spcPts val="1600"/>
              </a:spcAft>
              <a:buNone/>
            </a:pPr>
            <a:r>
              <a:rPr lang="en" sz="2400" b="1">
                <a:solidFill>
                  <a:srgbClr val="FFFFFF"/>
                </a:solidFill>
                <a:latin typeface="DM Sans"/>
                <a:ea typeface="DM Sans"/>
                <a:cs typeface="DM Sans"/>
                <a:sym typeface="DM Sans"/>
              </a:rPr>
              <a:t>02</a:t>
            </a:r>
            <a:endParaRPr sz="2400" b="1">
              <a:solidFill>
                <a:srgbClr val="FFFFFF"/>
              </a:solidFill>
              <a:latin typeface="DM Sans"/>
              <a:ea typeface="DM Sans"/>
              <a:cs typeface="DM Sans"/>
              <a:sym typeface="DM Sans"/>
            </a:endParaRPr>
          </a:p>
        </p:txBody>
      </p:sp>
      <p:sp>
        <p:nvSpPr>
          <p:cNvPr id="1075" name="Google Shape;1075;p47"/>
          <p:cNvSpPr txBox="1"/>
          <p:nvPr/>
        </p:nvSpPr>
        <p:spPr>
          <a:xfrm>
            <a:off x="7628800" y="3812550"/>
            <a:ext cx="668700" cy="577800"/>
          </a:xfrm>
          <a:prstGeom prst="rect">
            <a:avLst/>
          </a:prstGeom>
          <a:noFill/>
          <a:ln>
            <a:noFill/>
          </a:ln>
        </p:spPr>
        <p:txBody>
          <a:bodyPr spcFirstLastPara="1" wrap="square" lIns="91425" tIns="198000" rIns="91425" bIns="0" anchor="ctr" anchorCtr="0">
            <a:noAutofit/>
          </a:bodyPr>
          <a:lstStyle/>
          <a:p>
            <a:pPr marL="0" lvl="0" indent="0" algn="ctr" rtl="0">
              <a:spcBef>
                <a:spcPts val="0"/>
              </a:spcBef>
              <a:spcAft>
                <a:spcPts val="1600"/>
              </a:spcAft>
              <a:buNone/>
            </a:pPr>
            <a:r>
              <a:rPr lang="en" sz="2400" b="1">
                <a:solidFill>
                  <a:srgbClr val="FFFFFF"/>
                </a:solidFill>
                <a:latin typeface="DM Sans"/>
                <a:ea typeface="DM Sans"/>
                <a:cs typeface="DM Sans"/>
                <a:sym typeface="DM Sans"/>
              </a:rPr>
              <a:t>04</a:t>
            </a:r>
            <a:endParaRPr sz="2400" b="1">
              <a:solidFill>
                <a:srgbClr val="FFFFFF"/>
              </a:solidFill>
              <a:latin typeface="DM Sans"/>
              <a:ea typeface="DM Sans"/>
              <a:cs typeface="DM Sans"/>
              <a:sym typeface="DM Sans"/>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66"/>
                                        </p:tgtEl>
                                        <p:attrNameLst>
                                          <p:attrName>style.visibility</p:attrName>
                                        </p:attrNameLst>
                                      </p:cBhvr>
                                      <p:to>
                                        <p:strVal val="visible"/>
                                      </p:to>
                                    </p:set>
                                    <p:animEffect transition="in" filter="wipe(down)">
                                      <p:cBhvr>
                                        <p:cTn id="7" dur="5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69"/>
                                        </p:tgtEl>
                                        <p:attrNameLst>
                                          <p:attrName>style.visibility</p:attrName>
                                        </p:attrNameLst>
                                      </p:cBhvr>
                                      <p:to>
                                        <p:strVal val="visible"/>
                                      </p:to>
                                    </p:set>
                                    <p:animEffect transition="in" filter="wipe(down)">
                                      <p:cBhvr>
                                        <p:cTn id="12" dur="500"/>
                                        <p:tgtEl>
                                          <p:spTgt spid="10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68"/>
                                        </p:tgtEl>
                                        <p:attrNameLst>
                                          <p:attrName>style.visibility</p:attrName>
                                        </p:attrNameLst>
                                      </p:cBhvr>
                                      <p:to>
                                        <p:strVal val="visible"/>
                                      </p:to>
                                    </p:set>
                                    <p:animEffect transition="in" filter="wipe(down)">
                                      <p:cBhvr>
                                        <p:cTn id="17" dur="500"/>
                                        <p:tgtEl>
                                          <p:spTgt spid="10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70"/>
                                        </p:tgtEl>
                                        <p:attrNameLst>
                                          <p:attrName>style.visibility</p:attrName>
                                        </p:attrNameLst>
                                      </p:cBhvr>
                                      <p:to>
                                        <p:strVal val="visible"/>
                                      </p:to>
                                    </p:set>
                                    <p:animEffect transition="in" filter="wipe(down)">
                                      <p:cBhvr>
                                        <p:cTn id="22" dur="500"/>
                                        <p:tgtEl>
                                          <p:spTgt spid="1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 grpId="0"/>
      <p:bldP spid="1068" grpId="0"/>
      <p:bldP spid="1069" grpId="0"/>
      <p:bldP spid="10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Google Shape;1346;p51"/>
          <p:cNvSpPr txBox="1">
            <a:spLocks noGrp="1"/>
          </p:cNvSpPr>
          <p:nvPr>
            <p:ph type="ctrTitle"/>
          </p:nvPr>
        </p:nvSpPr>
        <p:spPr>
          <a:xfrm flipH="1">
            <a:off x="720000" y="540000"/>
            <a:ext cx="4592400" cy="10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1347" name="Google Shape;1347;p51"/>
          <p:cNvSpPr/>
          <p:nvPr/>
        </p:nvSpPr>
        <p:spPr>
          <a:xfrm>
            <a:off x="4348181" y="4356522"/>
            <a:ext cx="433002" cy="2558"/>
          </a:xfrm>
          <a:custGeom>
            <a:avLst/>
            <a:gdLst/>
            <a:ahLst/>
            <a:cxnLst/>
            <a:rect l="l" t="t" r="r" b="b"/>
            <a:pathLst>
              <a:path w="9478" h="56" extrusionOk="0">
                <a:moveTo>
                  <a:pt x="0" y="0"/>
                </a:moveTo>
                <a:lnTo>
                  <a:pt x="0" y="55"/>
                </a:lnTo>
                <a:lnTo>
                  <a:pt x="9477" y="55"/>
                </a:lnTo>
                <a:lnTo>
                  <a:pt x="9477"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a:off x="4870417" y="4356522"/>
            <a:ext cx="63502" cy="2558"/>
          </a:xfrm>
          <a:custGeom>
            <a:avLst/>
            <a:gdLst/>
            <a:ahLst/>
            <a:cxnLst/>
            <a:rect l="l" t="t" r="r" b="b"/>
            <a:pathLst>
              <a:path w="1390" h="56" extrusionOk="0">
                <a:moveTo>
                  <a:pt x="1" y="0"/>
                </a:moveTo>
                <a:lnTo>
                  <a:pt x="1" y="55"/>
                </a:lnTo>
                <a:lnTo>
                  <a:pt x="1389" y="55"/>
                </a:lnTo>
                <a:lnTo>
                  <a:pt x="1389"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1"/>
          <p:cNvSpPr/>
          <p:nvPr/>
        </p:nvSpPr>
        <p:spPr>
          <a:xfrm>
            <a:off x="4577296" y="1206564"/>
            <a:ext cx="55690" cy="51076"/>
          </a:xfrm>
          <a:custGeom>
            <a:avLst/>
            <a:gdLst/>
            <a:ahLst/>
            <a:cxnLst/>
            <a:rect l="l" t="t" r="r" b="b"/>
            <a:pathLst>
              <a:path w="1219" h="1118" extrusionOk="0">
                <a:moveTo>
                  <a:pt x="610" y="1"/>
                </a:moveTo>
                <a:cubicBezTo>
                  <a:pt x="578" y="1"/>
                  <a:pt x="546" y="17"/>
                  <a:pt x="530" y="50"/>
                </a:cubicBezTo>
                <a:lnTo>
                  <a:pt x="416" y="275"/>
                </a:lnTo>
                <a:cubicBezTo>
                  <a:pt x="406" y="301"/>
                  <a:pt x="380" y="319"/>
                  <a:pt x="351" y="323"/>
                </a:cubicBezTo>
                <a:lnTo>
                  <a:pt x="103" y="359"/>
                </a:lnTo>
                <a:cubicBezTo>
                  <a:pt x="30" y="371"/>
                  <a:pt x="1" y="462"/>
                  <a:pt x="52" y="513"/>
                </a:cubicBezTo>
                <a:lnTo>
                  <a:pt x="231" y="688"/>
                </a:lnTo>
                <a:cubicBezTo>
                  <a:pt x="253" y="709"/>
                  <a:pt x="263" y="738"/>
                  <a:pt x="260" y="768"/>
                </a:cubicBezTo>
                <a:lnTo>
                  <a:pt x="216" y="1012"/>
                </a:lnTo>
                <a:cubicBezTo>
                  <a:pt x="205" y="1069"/>
                  <a:pt x="252" y="1118"/>
                  <a:pt x="305" y="1118"/>
                </a:cubicBezTo>
                <a:cubicBezTo>
                  <a:pt x="319" y="1118"/>
                  <a:pt x="333" y="1114"/>
                  <a:pt x="347" y="1107"/>
                </a:cubicBezTo>
                <a:lnTo>
                  <a:pt x="566" y="990"/>
                </a:lnTo>
                <a:cubicBezTo>
                  <a:pt x="581" y="985"/>
                  <a:pt x="595" y="982"/>
                  <a:pt x="609" y="982"/>
                </a:cubicBezTo>
                <a:cubicBezTo>
                  <a:pt x="624" y="982"/>
                  <a:pt x="637" y="985"/>
                  <a:pt x="650" y="990"/>
                </a:cubicBezTo>
                <a:lnTo>
                  <a:pt x="872" y="1107"/>
                </a:lnTo>
                <a:cubicBezTo>
                  <a:pt x="886" y="1114"/>
                  <a:pt x="900" y="1118"/>
                  <a:pt x="914" y="1118"/>
                </a:cubicBezTo>
                <a:cubicBezTo>
                  <a:pt x="966" y="1118"/>
                  <a:pt x="1012" y="1069"/>
                  <a:pt x="1003" y="1012"/>
                </a:cubicBezTo>
                <a:lnTo>
                  <a:pt x="959" y="768"/>
                </a:lnTo>
                <a:cubicBezTo>
                  <a:pt x="956" y="738"/>
                  <a:pt x="963" y="709"/>
                  <a:pt x="985" y="688"/>
                </a:cubicBezTo>
                <a:lnTo>
                  <a:pt x="1164" y="513"/>
                </a:lnTo>
                <a:cubicBezTo>
                  <a:pt x="1218" y="462"/>
                  <a:pt x="1190" y="371"/>
                  <a:pt x="1116" y="359"/>
                </a:cubicBezTo>
                <a:lnTo>
                  <a:pt x="868" y="323"/>
                </a:lnTo>
                <a:cubicBezTo>
                  <a:pt x="840" y="319"/>
                  <a:pt x="814" y="301"/>
                  <a:pt x="799" y="275"/>
                </a:cubicBezTo>
                <a:lnTo>
                  <a:pt x="690" y="50"/>
                </a:lnTo>
                <a:cubicBezTo>
                  <a:pt x="673" y="17"/>
                  <a:pt x="641" y="1"/>
                  <a:pt x="6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4646784" y="3096822"/>
            <a:ext cx="96441" cy="88446"/>
          </a:xfrm>
          <a:custGeom>
            <a:avLst/>
            <a:gdLst/>
            <a:ahLst/>
            <a:cxnLst/>
            <a:rect l="l" t="t" r="r" b="b"/>
            <a:pathLst>
              <a:path w="2111" h="1936" extrusionOk="0">
                <a:moveTo>
                  <a:pt x="1055" y="1"/>
                </a:moveTo>
                <a:cubicBezTo>
                  <a:pt x="1000" y="1"/>
                  <a:pt x="944" y="30"/>
                  <a:pt x="915" y="88"/>
                </a:cubicBezTo>
                <a:lnTo>
                  <a:pt x="722" y="475"/>
                </a:lnTo>
                <a:cubicBezTo>
                  <a:pt x="700" y="522"/>
                  <a:pt x="656" y="555"/>
                  <a:pt x="606" y="562"/>
                </a:cubicBezTo>
                <a:lnTo>
                  <a:pt x="179" y="624"/>
                </a:lnTo>
                <a:cubicBezTo>
                  <a:pt x="51" y="642"/>
                  <a:pt x="0" y="799"/>
                  <a:pt x="91" y="887"/>
                </a:cubicBezTo>
                <a:lnTo>
                  <a:pt x="401" y="1189"/>
                </a:lnTo>
                <a:cubicBezTo>
                  <a:pt x="438" y="1225"/>
                  <a:pt x="456" y="1277"/>
                  <a:pt x="448" y="1328"/>
                </a:cubicBezTo>
                <a:lnTo>
                  <a:pt x="372" y="1754"/>
                </a:lnTo>
                <a:cubicBezTo>
                  <a:pt x="355" y="1855"/>
                  <a:pt x="436" y="1936"/>
                  <a:pt x="526" y="1936"/>
                </a:cubicBezTo>
                <a:cubicBezTo>
                  <a:pt x="550" y="1936"/>
                  <a:pt x="574" y="1930"/>
                  <a:pt x="598" y="1918"/>
                </a:cubicBezTo>
                <a:lnTo>
                  <a:pt x="981" y="1718"/>
                </a:lnTo>
                <a:cubicBezTo>
                  <a:pt x="1004" y="1705"/>
                  <a:pt x="1030" y="1699"/>
                  <a:pt x="1055" y="1699"/>
                </a:cubicBezTo>
                <a:cubicBezTo>
                  <a:pt x="1080" y="1699"/>
                  <a:pt x="1104" y="1705"/>
                  <a:pt x="1126" y="1718"/>
                </a:cubicBezTo>
                <a:lnTo>
                  <a:pt x="1509" y="1918"/>
                </a:lnTo>
                <a:cubicBezTo>
                  <a:pt x="1533" y="1930"/>
                  <a:pt x="1558" y="1936"/>
                  <a:pt x="1582" y="1936"/>
                </a:cubicBezTo>
                <a:cubicBezTo>
                  <a:pt x="1673" y="1936"/>
                  <a:pt x="1752" y="1855"/>
                  <a:pt x="1735" y="1754"/>
                </a:cubicBezTo>
                <a:lnTo>
                  <a:pt x="1662" y="1328"/>
                </a:lnTo>
                <a:cubicBezTo>
                  <a:pt x="1655" y="1277"/>
                  <a:pt x="1669" y="1225"/>
                  <a:pt x="1706" y="1189"/>
                </a:cubicBezTo>
                <a:lnTo>
                  <a:pt x="2016" y="887"/>
                </a:lnTo>
                <a:cubicBezTo>
                  <a:pt x="2110" y="799"/>
                  <a:pt x="2060" y="642"/>
                  <a:pt x="1932" y="624"/>
                </a:cubicBezTo>
                <a:lnTo>
                  <a:pt x="1502" y="562"/>
                </a:lnTo>
                <a:cubicBezTo>
                  <a:pt x="1451" y="555"/>
                  <a:pt x="1407" y="522"/>
                  <a:pt x="1385" y="475"/>
                </a:cubicBezTo>
                <a:lnTo>
                  <a:pt x="1192" y="88"/>
                </a:lnTo>
                <a:cubicBezTo>
                  <a:pt x="1165" y="30"/>
                  <a:pt x="1110" y="1"/>
                  <a:pt x="105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51"/>
          <p:cNvGrpSpPr/>
          <p:nvPr/>
        </p:nvGrpSpPr>
        <p:grpSpPr>
          <a:xfrm>
            <a:off x="5337287" y="1189295"/>
            <a:ext cx="5524898" cy="5020288"/>
            <a:chOff x="5337287" y="1189295"/>
            <a:chExt cx="5524898" cy="5020288"/>
          </a:xfrm>
        </p:grpSpPr>
        <p:grpSp>
          <p:nvGrpSpPr>
            <p:cNvPr id="1352" name="Google Shape;1352;p51"/>
            <p:cNvGrpSpPr/>
            <p:nvPr/>
          </p:nvGrpSpPr>
          <p:grpSpPr>
            <a:xfrm rot="-3236952">
              <a:off x="6458753" y="2457614"/>
              <a:ext cx="4237541" cy="2567138"/>
              <a:chOff x="4730671" y="2740197"/>
              <a:chExt cx="3465540" cy="2099454"/>
            </a:xfrm>
          </p:grpSpPr>
          <p:sp>
            <p:nvSpPr>
              <p:cNvPr id="1353" name="Google Shape;1353;p51"/>
              <p:cNvSpPr/>
              <p:nvPr/>
            </p:nvSpPr>
            <p:spPr>
              <a:xfrm>
                <a:off x="4934150" y="2961489"/>
                <a:ext cx="3262061" cy="1762165"/>
              </a:xfrm>
              <a:custGeom>
                <a:avLst/>
                <a:gdLst/>
                <a:ahLst/>
                <a:cxnLst/>
                <a:rect l="l" t="t" r="r" b="b"/>
                <a:pathLst>
                  <a:path w="65137" h="35187" extrusionOk="0">
                    <a:moveTo>
                      <a:pt x="19642" y="0"/>
                    </a:moveTo>
                    <a:cubicBezTo>
                      <a:pt x="19004" y="0"/>
                      <a:pt x="18732" y="977"/>
                      <a:pt x="18315" y="2275"/>
                    </a:cubicBezTo>
                    <a:cubicBezTo>
                      <a:pt x="16738" y="7219"/>
                      <a:pt x="7809" y="8401"/>
                      <a:pt x="11918" y="15562"/>
                    </a:cubicBezTo>
                    <a:cubicBezTo>
                      <a:pt x="16024" y="22722"/>
                      <a:pt x="13845" y="21168"/>
                      <a:pt x="6922" y="24040"/>
                    </a:cubicBezTo>
                    <a:cubicBezTo>
                      <a:pt x="1" y="26917"/>
                      <a:pt x="3560" y="35187"/>
                      <a:pt x="10256" y="35187"/>
                    </a:cubicBezTo>
                    <a:lnTo>
                      <a:pt x="50532" y="35187"/>
                    </a:lnTo>
                    <a:cubicBezTo>
                      <a:pt x="65137" y="35187"/>
                      <a:pt x="57246" y="13070"/>
                      <a:pt x="49554" y="13070"/>
                    </a:cubicBezTo>
                    <a:cubicBezTo>
                      <a:pt x="47524" y="13070"/>
                      <a:pt x="45508" y="14610"/>
                      <a:pt x="43922" y="18504"/>
                    </a:cubicBezTo>
                    <a:cubicBezTo>
                      <a:pt x="46229" y="12837"/>
                      <a:pt x="39013" y="10313"/>
                      <a:pt x="33254" y="10313"/>
                    </a:cubicBezTo>
                    <a:cubicBezTo>
                      <a:pt x="31571" y="10313"/>
                      <a:pt x="30013" y="10529"/>
                      <a:pt x="28853" y="10944"/>
                    </a:cubicBezTo>
                    <a:cubicBezTo>
                      <a:pt x="26354" y="11840"/>
                      <a:pt x="23834" y="12624"/>
                      <a:pt x="21884" y="12624"/>
                    </a:cubicBezTo>
                    <a:cubicBezTo>
                      <a:pt x="19834" y="12624"/>
                      <a:pt x="18413" y="11758"/>
                      <a:pt x="18308" y="9246"/>
                    </a:cubicBezTo>
                    <a:cubicBezTo>
                      <a:pt x="18102" y="4350"/>
                      <a:pt x="22049" y="1310"/>
                      <a:pt x="20172" y="178"/>
                    </a:cubicBezTo>
                    <a:cubicBezTo>
                      <a:pt x="19970" y="56"/>
                      <a:pt x="19796" y="0"/>
                      <a:pt x="1964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4730671" y="2740197"/>
                <a:ext cx="2880952" cy="2099454"/>
              </a:xfrm>
              <a:custGeom>
                <a:avLst/>
                <a:gdLst/>
                <a:ahLst/>
                <a:cxnLst/>
                <a:rect l="l" t="t" r="r" b="b"/>
                <a:pathLst>
                  <a:path w="57527" h="41922" extrusionOk="0">
                    <a:moveTo>
                      <a:pt x="21996" y="0"/>
                    </a:moveTo>
                    <a:cubicBezTo>
                      <a:pt x="21565" y="0"/>
                      <a:pt x="21162" y="178"/>
                      <a:pt x="20943" y="578"/>
                    </a:cubicBezTo>
                    <a:cubicBezTo>
                      <a:pt x="18517" y="5005"/>
                      <a:pt x="13713" y="8258"/>
                      <a:pt x="11073" y="12259"/>
                    </a:cubicBezTo>
                    <a:cubicBezTo>
                      <a:pt x="8437" y="16264"/>
                      <a:pt x="14136" y="14240"/>
                      <a:pt x="7068" y="20486"/>
                    </a:cubicBezTo>
                    <a:cubicBezTo>
                      <a:pt x="1" y="26732"/>
                      <a:pt x="5374" y="41922"/>
                      <a:pt x="12728" y="41922"/>
                    </a:cubicBezTo>
                    <a:lnTo>
                      <a:pt x="46551" y="41922"/>
                    </a:lnTo>
                    <a:cubicBezTo>
                      <a:pt x="57526" y="41922"/>
                      <a:pt x="51544" y="30024"/>
                      <a:pt x="45562" y="28093"/>
                    </a:cubicBezTo>
                    <a:cubicBezTo>
                      <a:pt x="44861" y="27866"/>
                      <a:pt x="44127" y="27769"/>
                      <a:pt x="43373" y="27769"/>
                    </a:cubicBezTo>
                    <a:cubicBezTo>
                      <a:pt x="41119" y="27769"/>
                      <a:pt x="38685" y="28636"/>
                      <a:pt x="36416" y="29504"/>
                    </a:cubicBezTo>
                    <a:cubicBezTo>
                      <a:pt x="34151" y="30369"/>
                      <a:pt x="32051" y="31236"/>
                      <a:pt x="30467" y="31236"/>
                    </a:cubicBezTo>
                    <a:cubicBezTo>
                      <a:pt x="29638" y="31236"/>
                      <a:pt x="28950" y="30999"/>
                      <a:pt x="28453" y="30400"/>
                    </a:cubicBezTo>
                    <a:cubicBezTo>
                      <a:pt x="25744" y="27131"/>
                      <a:pt x="34866" y="26395"/>
                      <a:pt x="32508" y="21165"/>
                    </a:cubicBezTo>
                    <a:cubicBezTo>
                      <a:pt x="30155" y="15935"/>
                      <a:pt x="20118" y="15559"/>
                      <a:pt x="19075" y="10341"/>
                    </a:cubicBezTo>
                    <a:cubicBezTo>
                      <a:pt x="18028" y="5118"/>
                      <a:pt x="23654" y="3137"/>
                      <a:pt x="23700" y="1625"/>
                    </a:cubicBezTo>
                    <a:cubicBezTo>
                      <a:pt x="23731" y="638"/>
                      <a:pt x="22812" y="0"/>
                      <a:pt x="2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5" name="Google Shape;1355;p51"/>
            <p:cNvSpPr/>
            <p:nvPr/>
          </p:nvSpPr>
          <p:spPr>
            <a:xfrm>
              <a:off x="8035768" y="2944048"/>
              <a:ext cx="93152" cy="85614"/>
            </a:xfrm>
            <a:custGeom>
              <a:avLst/>
              <a:gdLst/>
              <a:ahLst/>
              <a:cxnLst/>
              <a:rect l="l" t="t" r="r" b="b"/>
              <a:pathLst>
                <a:path w="2039" h="1874" extrusionOk="0">
                  <a:moveTo>
                    <a:pt x="1017" y="1"/>
                  </a:moveTo>
                  <a:cubicBezTo>
                    <a:pt x="964" y="1"/>
                    <a:pt x="910" y="29"/>
                    <a:pt x="883" y="86"/>
                  </a:cubicBezTo>
                  <a:lnTo>
                    <a:pt x="701" y="462"/>
                  </a:lnTo>
                  <a:cubicBezTo>
                    <a:pt x="679" y="505"/>
                    <a:pt x="635" y="538"/>
                    <a:pt x="587" y="545"/>
                  </a:cubicBezTo>
                  <a:lnTo>
                    <a:pt x="171" y="603"/>
                  </a:lnTo>
                  <a:cubicBezTo>
                    <a:pt x="48" y="622"/>
                    <a:pt x="1" y="775"/>
                    <a:pt x="88" y="859"/>
                  </a:cubicBezTo>
                  <a:lnTo>
                    <a:pt x="387" y="1154"/>
                  </a:lnTo>
                  <a:cubicBezTo>
                    <a:pt x="423" y="1187"/>
                    <a:pt x="438" y="1238"/>
                    <a:pt x="430" y="1285"/>
                  </a:cubicBezTo>
                  <a:lnTo>
                    <a:pt x="361" y="1697"/>
                  </a:lnTo>
                  <a:cubicBezTo>
                    <a:pt x="344" y="1796"/>
                    <a:pt x="421" y="1874"/>
                    <a:pt x="508" y="1874"/>
                  </a:cubicBezTo>
                  <a:cubicBezTo>
                    <a:pt x="531" y="1874"/>
                    <a:pt x="554" y="1868"/>
                    <a:pt x="576" y="1857"/>
                  </a:cubicBezTo>
                  <a:lnTo>
                    <a:pt x="948" y="1660"/>
                  </a:lnTo>
                  <a:cubicBezTo>
                    <a:pt x="970" y="1649"/>
                    <a:pt x="994" y="1644"/>
                    <a:pt x="1017" y="1644"/>
                  </a:cubicBezTo>
                  <a:cubicBezTo>
                    <a:pt x="1041" y="1644"/>
                    <a:pt x="1065" y="1649"/>
                    <a:pt x="1086" y="1660"/>
                  </a:cubicBezTo>
                  <a:lnTo>
                    <a:pt x="1458" y="1857"/>
                  </a:lnTo>
                  <a:cubicBezTo>
                    <a:pt x="1481" y="1868"/>
                    <a:pt x="1504" y="1874"/>
                    <a:pt x="1527" y="1874"/>
                  </a:cubicBezTo>
                  <a:cubicBezTo>
                    <a:pt x="1615" y="1874"/>
                    <a:pt x="1694" y="1796"/>
                    <a:pt x="1677" y="1697"/>
                  </a:cubicBezTo>
                  <a:lnTo>
                    <a:pt x="1604" y="1285"/>
                  </a:lnTo>
                  <a:cubicBezTo>
                    <a:pt x="1597" y="1238"/>
                    <a:pt x="1615" y="1187"/>
                    <a:pt x="1648" y="1154"/>
                  </a:cubicBezTo>
                  <a:lnTo>
                    <a:pt x="1951" y="859"/>
                  </a:lnTo>
                  <a:cubicBezTo>
                    <a:pt x="2038" y="775"/>
                    <a:pt x="1991" y="622"/>
                    <a:pt x="1867" y="603"/>
                  </a:cubicBezTo>
                  <a:lnTo>
                    <a:pt x="1451" y="545"/>
                  </a:lnTo>
                  <a:cubicBezTo>
                    <a:pt x="1404" y="538"/>
                    <a:pt x="1360" y="505"/>
                    <a:pt x="1338" y="462"/>
                  </a:cubicBezTo>
                  <a:lnTo>
                    <a:pt x="1152" y="86"/>
                  </a:lnTo>
                  <a:cubicBezTo>
                    <a:pt x="1125" y="29"/>
                    <a:pt x="1071" y="1"/>
                    <a:pt x="101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7905883" y="1774624"/>
              <a:ext cx="227877" cy="223400"/>
            </a:xfrm>
            <a:custGeom>
              <a:avLst/>
              <a:gdLst/>
              <a:ahLst/>
              <a:cxnLst/>
              <a:rect l="l" t="t" r="r" b="b"/>
              <a:pathLst>
                <a:path w="4988" h="4890" extrusionOk="0">
                  <a:moveTo>
                    <a:pt x="2445" y="0"/>
                  </a:moveTo>
                  <a:cubicBezTo>
                    <a:pt x="2049" y="0"/>
                    <a:pt x="1666" y="97"/>
                    <a:pt x="1323" y="276"/>
                  </a:cubicBezTo>
                  <a:cubicBezTo>
                    <a:pt x="805" y="545"/>
                    <a:pt x="383" y="998"/>
                    <a:pt x="164" y="1577"/>
                  </a:cubicBezTo>
                  <a:cubicBezTo>
                    <a:pt x="132" y="1661"/>
                    <a:pt x="105" y="1745"/>
                    <a:pt x="84" y="1832"/>
                  </a:cubicBezTo>
                  <a:cubicBezTo>
                    <a:pt x="62" y="1916"/>
                    <a:pt x="44" y="1996"/>
                    <a:pt x="33" y="2080"/>
                  </a:cubicBezTo>
                  <a:cubicBezTo>
                    <a:pt x="8" y="2248"/>
                    <a:pt x="1" y="2416"/>
                    <a:pt x="8" y="2579"/>
                  </a:cubicBezTo>
                  <a:cubicBezTo>
                    <a:pt x="36" y="3111"/>
                    <a:pt x="241" y="3619"/>
                    <a:pt x="580" y="4019"/>
                  </a:cubicBezTo>
                  <a:cubicBezTo>
                    <a:pt x="897" y="4395"/>
                    <a:pt x="1327" y="4679"/>
                    <a:pt x="1838" y="4810"/>
                  </a:cubicBezTo>
                  <a:cubicBezTo>
                    <a:pt x="2044" y="4864"/>
                    <a:pt x="2253" y="4889"/>
                    <a:pt x="2457" y="4889"/>
                  </a:cubicBezTo>
                  <a:cubicBezTo>
                    <a:pt x="2686" y="4889"/>
                    <a:pt x="2911" y="4857"/>
                    <a:pt x="3124" y="4795"/>
                  </a:cubicBezTo>
                  <a:cubicBezTo>
                    <a:pt x="3926" y="4563"/>
                    <a:pt x="4594" y="3925"/>
                    <a:pt x="4816" y="3057"/>
                  </a:cubicBezTo>
                  <a:cubicBezTo>
                    <a:pt x="4823" y="3028"/>
                    <a:pt x="4830" y="2995"/>
                    <a:pt x="4838" y="2966"/>
                  </a:cubicBezTo>
                  <a:cubicBezTo>
                    <a:pt x="4987" y="2288"/>
                    <a:pt x="4838" y="1606"/>
                    <a:pt x="4473" y="1070"/>
                  </a:cubicBezTo>
                  <a:cubicBezTo>
                    <a:pt x="4148" y="596"/>
                    <a:pt x="3660" y="232"/>
                    <a:pt x="3063" y="79"/>
                  </a:cubicBezTo>
                  <a:cubicBezTo>
                    <a:pt x="2856" y="26"/>
                    <a:pt x="2649" y="0"/>
                    <a:pt x="2445"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51"/>
            <p:cNvGrpSpPr/>
            <p:nvPr/>
          </p:nvGrpSpPr>
          <p:grpSpPr>
            <a:xfrm>
              <a:off x="5337287" y="1189295"/>
              <a:ext cx="3492639" cy="3414186"/>
              <a:chOff x="5337287" y="1189295"/>
              <a:chExt cx="3492639" cy="3414186"/>
            </a:xfrm>
          </p:grpSpPr>
          <p:sp>
            <p:nvSpPr>
              <p:cNvPr id="1358" name="Google Shape;1358;p51"/>
              <p:cNvSpPr/>
              <p:nvPr/>
            </p:nvSpPr>
            <p:spPr>
              <a:xfrm>
                <a:off x="8497795" y="4432771"/>
                <a:ext cx="332130" cy="2558"/>
              </a:xfrm>
              <a:custGeom>
                <a:avLst/>
                <a:gdLst/>
                <a:ahLst/>
                <a:cxnLst/>
                <a:rect l="l" t="t" r="r" b="b"/>
                <a:pathLst>
                  <a:path w="7270" h="56" extrusionOk="0">
                    <a:moveTo>
                      <a:pt x="1" y="0"/>
                    </a:moveTo>
                    <a:lnTo>
                      <a:pt x="1" y="56"/>
                    </a:lnTo>
                    <a:lnTo>
                      <a:pt x="7269" y="56"/>
                    </a:lnTo>
                    <a:lnTo>
                      <a:pt x="7269"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7553056" y="4459955"/>
                <a:ext cx="87167" cy="2513"/>
              </a:xfrm>
              <a:custGeom>
                <a:avLst/>
                <a:gdLst/>
                <a:ahLst/>
                <a:cxnLst/>
                <a:rect l="l" t="t" r="r" b="b"/>
                <a:pathLst>
                  <a:path w="1908" h="55" extrusionOk="0">
                    <a:moveTo>
                      <a:pt x="1" y="0"/>
                    </a:moveTo>
                    <a:lnTo>
                      <a:pt x="1" y="55"/>
                    </a:lnTo>
                    <a:lnTo>
                      <a:pt x="1907" y="55"/>
                    </a:lnTo>
                    <a:lnTo>
                      <a:pt x="1907"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8295498" y="4339663"/>
                <a:ext cx="192380" cy="2558"/>
              </a:xfrm>
              <a:custGeom>
                <a:avLst/>
                <a:gdLst/>
                <a:ahLst/>
                <a:cxnLst/>
                <a:rect l="l" t="t" r="r" b="b"/>
                <a:pathLst>
                  <a:path w="4211" h="56" extrusionOk="0">
                    <a:moveTo>
                      <a:pt x="0" y="1"/>
                    </a:moveTo>
                    <a:lnTo>
                      <a:pt x="0" y="56"/>
                    </a:lnTo>
                    <a:lnTo>
                      <a:pt x="4210" y="56"/>
                    </a:lnTo>
                    <a:lnTo>
                      <a:pt x="4210"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7254315" y="1189295"/>
                <a:ext cx="93106" cy="85568"/>
              </a:xfrm>
              <a:custGeom>
                <a:avLst/>
                <a:gdLst/>
                <a:ahLst/>
                <a:cxnLst/>
                <a:rect l="l" t="t" r="r" b="b"/>
                <a:pathLst>
                  <a:path w="2038" h="1873" extrusionOk="0">
                    <a:moveTo>
                      <a:pt x="1020" y="0"/>
                    </a:moveTo>
                    <a:cubicBezTo>
                      <a:pt x="966" y="0"/>
                      <a:pt x="913" y="28"/>
                      <a:pt x="886" y="85"/>
                    </a:cubicBezTo>
                    <a:lnTo>
                      <a:pt x="700" y="460"/>
                    </a:lnTo>
                    <a:cubicBezTo>
                      <a:pt x="678" y="504"/>
                      <a:pt x="635" y="537"/>
                      <a:pt x="587" y="544"/>
                    </a:cubicBezTo>
                    <a:lnTo>
                      <a:pt x="171" y="603"/>
                    </a:lnTo>
                    <a:cubicBezTo>
                      <a:pt x="48" y="621"/>
                      <a:pt x="0" y="771"/>
                      <a:pt x="88" y="858"/>
                    </a:cubicBezTo>
                    <a:lnTo>
                      <a:pt x="390" y="1153"/>
                    </a:lnTo>
                    <a:cubicBezTo>
                      <a:pt x="423" y="1186"/>
                      <a:pt x="441" y="1237"/>
                      <a:pt x="430" y="1284"/>
                    </a:cubicBezTo>
                    <a:lnTo>
                      <a:pt x="361" y="1696"/>
                    </a:lnTo>
                    <a:cubicBezTo>
                      <a:pt x="343" y="1795"/>
                      <a:pt x="423" y="1873"/>
                      <a:pt x="511" y="1873"/>
                    </a:cubicBezTo>
                    <a:cubicBezTo>
                      <a:pt x="534" y="1873"/>
                      <a:pt x="557" y="1868"/>
                      <a:pt x="580" y="1856"/>
                    </a:cubicBezTo>
                    <a:lnTo>
                      <a:pt x="948" y="1660"/>
                    </a:lnTo>
                    <a:cubicBezTo>
                      <a:pt x="970" y="1649"/>
                      <a:pt x="994" y="1643"/>
                      <a:pt x="1019" y="1643"/>
                    </a:cubicBezTo>
                    <a:cubicBezTo>
                      <a:pt x="1043" y="1643"/>
                      <a:pt x="1068" y="1649"/>
                      <a:pt x="1090" y="1660"/>
                    </a:cubicBezTo>
                    <a:lnTo>
                      <a:pt x="1461" y="1856"/>
                    </a:lnTo>
                    <a:cubicBezTo>
                      <a:pt x="1484" y="1868"/>
                      <a:pt x="1507" y="1873"/>
                      <a:pt x="1530" y="1873"/>
                    </a:cubicBezTo>
                    <a:cubicBezTo>
                      <a:pt x="1617" y="1873"/>
                      <a:pt x="1694" y="1795"/>
                      <a:pt x="1677" y="1696"/>
                    </a:cubicBezTo>
                    <a:lnTo>
                      <a:pt x="1608" y="1284"/>
                    </a:lnTo>
                    <a:cubicBezTo>
                      <a:pt x="1597" y="1237"/>
                      <a:pt x="1615" y="1186"/>
                      <a:pt x="1651" y="1153"/>
                    </a:cubicBezTo>
                    <a:lnTo>
                      <a:pt x="1950" y="858"/>
                    </a:lnTo>
                    <a:cubicBezTo>
                      <a:pt x="2038" y="771"/>
                      <a:pt x="1991" y="621"/>
                      <a:pt x="1867" y="603"/>
                    </a:cubicBezTo>
                    <a:lnTo>
                      <a:pt x="1451" y="544"/>
                    </a:lnTo>
                    <a:cubicBezTo>
                      <a:pt x="1404" y="537"/>
                      <a:pt x="1360" y="504"/>
                      <a:pt x="1338" y="460"/>
                    </a:cubicBezTo>
                    <a:lnTo>
                      <a:pt x="1155" y="85"/>
                    </a:lnTo>
                    <a:cubicBezTo>
                      <a:pt x="1126" y="28"/>
                      <a:pt x="1073" y="0"/>
                      <a:pt x="102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7039134" y="4024887"/>
                <a:ext cx="93334" cy="85614"/>
              </a:xfrm>
              <a:custGeom>
                <a:avLst/>
                <a:gdLst/>
                <a:ahLst/>
                <a:cxnLst/>
                <a:rect l="l" t="t" r="r" b="b"/>
                <a:pathLst>
                  <a:path w="2043" h="1874" extrusionOk="0">
                    <a:moveTo>
                      <a:pt x="1021" y="1"/>
                    </a:moveTo>
                    <a:cubicBezTo>
                      <a:pt x="967" y="1"/>
                      <a:pt x="914" y="29"/>
                      <a:pt x="886" y="85"/>
                    </a:cubicBezTo>
                    <a:lnTo>
                      <a:pt x="700" y="461"/>
                    </a:lnTo>
                    <a:cubicBezTo>
                      <a:pt x="678" y="504"/>
                      <a:pt x="638" y="538"/>
                      <a:pt x="587" y="545"/>
                    </a:cubicBezTo>
                    <a:lnTo>
                      <a:pt x="172" y="603"/>
                    </a:lnTo>
                    <a:cubicBezTo>
                      <a:pt x="52" y="622"/>
                      <a:pt x="0" y="770"/>
                      <a:pt x="91" y="858"/>
                    </a:cubicBezTo>
                    <a:lnTo>
                      <a:pt x="390" y="1150"/>
                    </a:lnTo>
                    <a:cubicBezTo>
                      <a:pt x="427" y="1186"/>
                      <a:pt x="441" y="1238"/>
                      <a:pt x="434" y="1285"/>
                    </a:cubicBezTo>
                    <a:lnTo>
                      <a:pt x="362" y="1697"/>
                    </a:lnTo>
                    <a:cubicBezTo>
                      <a:pt x="347" y="1795"/>
                      <a:pt x="425" y="1873"/>
                      <a:pt x="512" y="1873"/>
                    </a:cubicBezTo>
                    <a:cubicBezTo>
                      <a:pt x="535" y="1873"/>
                      <a:pt x="558" y="1868"/>
                      <a:pt x="580" y="1857"/>
                    </a:cubicBezTo>
                    <a:lnTo>
                      <a:pt x="952" y="1660"/>
                    </a:lnTo>
                    <a:cubicBezTo>
                      <a:pt x="974" y="1649"/>
                      <a:pt x="998" y="1644"/>
                      <a:pt x="1021" y="1644"/>
                    </a:cubicBezTo>
                    <a:cubicBezTo>
                      <a:pt x="1045" y="1644"/>
                      <a:pt x="1068" y="1649"/>
                      <a:pt x="1090" y="1660"/>
                    </a:cubicBezTo>
                    <a:lnTo>
                      <a:pt x="1462" y="1857"/>
                    </a:lnTo>
                    <a:cubicBezTo>
                      <a:pt x="1484" y="1868"/>
                      <a:pt x="1507" y="1873"/>
                      <a:pt x="1530" y="1873"/>
                    </a:cubicBezTo>
                    <a:cubicBezTo>
                      <a:pt x="1617" y="1873"/>
                      <a:pt x="1695" y="1795"/>
                      <a:pt x="1681" y="1697"/>
                    </a:cubicBezTo>
                    <a:lnTo>
                      <a:pt x="1608" y="1285"/>
                    </a:lnTo>
                    <a:cubicBezTo>
                      <a:pt x="1600" y="1238"/>
                      <a:pt x="1615" y="1186"/>
                      <a:pt x="1652" y="1150"/>
                    </a:cubicBezTo>
                    <a:lnTo>
                      <a:pt x="1950" y="858"/>
                    </a:lnTo>
                    <a:cubicBezTo>
                      <a:pt x="2042" y="770"/>
                      <a:pt x="1991" y="622"/>
                      <a:pt x="1867" y="603"/>
                    </a:cubicBezTo>
                    <a:lnTo>
                      <a:pt x="1455" y="545"/>
                    </a:lnTo>
                    <a:cubicBezTo>
                      <a:pt x="1403" y="538"/>
                      <a:pt x="1364" y="504"/>
                      <a:pt x="1342" y="461"/>
                    </a:cubicBezTo>
                    <a:lnTo>
                      <a:pt x="1156" y="85"/>
                    </a:lnTo>
                    <a:cubicBezTo>
                      <a:pt x="1129" y="29"/>
                      <a:pt x="1075" y="1"/>
                      <a:pt x="102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6453257" y="3509960"/>
                <a:ext cx="55827" cy="51167"/>
              </a:xfrm>
              <a:custGeom>
                <a:avLst/>
                <a:gdLst/>
                <a:ahLst/>
                <a:cxnLst/>
                <a:rect l="l" t="t" r="r" b="b"/>
                <a:pathLst>
                  <a:path w="1222" h="1120" extrusionOk="0">
                    <a:moveTo>
                      <a:pt x="611" y="1"/>
                    </a:moveTo>
                    <a:cubicBezTo>
                      <a:pt x="578" y="1"/>
                      <a:pt x="546" y="18"/>
                      <a:pt x="529" y="52"/>
                    </a:cubicBezTo>
                    <a:lnTo>
                      <a:pt x="420" y="275"/>
                    </a:lnTo>
                    <a:cubicBezTo>
                      <a:pt x="405" y="301"/>
                      <a:pt x="383" y="318"/>
                      <a:pt x="354" y="326"/>
                    </a:cubicBezTo>
                    <a:lnTo>
                      <a:pt x="106" y="362"/>
                    </a:lnTo>
                    <a:cubicBezTo>
                      <a:pt x="29" y="370"/>
                      <a:pt x="1" y="461"/>
                      <a:pt x="55" y="512"/>
                    </a:cubicBezTo>
                    <a:lnTo>
                      <a:pt x="234" y="687"/>
                    </a:lnTo>
                    <a:cubicBezTo>
                      <a:pt x="256" y="709"/>
                      <a:pt x="267" y="738"/>
                      <a:pt x="260" y="767"/>
                    </a:cubicBezTo>
                    <a:lnTo>
                      <a:pt x="219" y="1015"/>
                    </a:lnTo>
                    <a:cubicBezTo>
                      <a:pt x="207" y="1073"/>
                      <a:pt x="254" y="1120"/>
                      <a:pt x="307" y="1120"/>
                    </a:cubicBezTo>
                    <a:cubicBezTo>
                      <a:pt x="320" y="1120"/>
                      <a:pt x="334" y="1117"/>
                      <a:pt x="347" y="1110"/>
                    </a:cubicBezTo>
                    <a:lnTo>
                      <a:pt x="569" y="993"/>
                    </a:lnTo>
                    <a:cubicBezTo>
                      <a:pt x="582" y="986"/>
                      <a:pt x="597" y="982"/>
                      <a:pt x="611" y="982"/>
                    </a:cubicBezTo>
                    <a:cubicBezTo>
                      <a:pt x="626" y="982"/>
                      <a:pt x="641" y="986"/>
                      <a:pt x="653" y="993"/>
                    </a:cubicBezTo>
                    <a:lnTo>
                      <a:pt x="875" y="1110"/>
                    </a:lnTo>
                    <a:cubicBezTo>
                      <a:pt x="889" y="1117"/>
                      <a:pt x="903" y="1120"/>
                      <a:pt x="916" y="1120"/>
                    </a:cubicBezTo>
                    <a:cubicBezTo>
                      <a:pt x="968" y="1120"/>
                      <a:pt x="1014" y="1073"/>
                      <a:pt x="1003" y="1015"/>
                    </a:cubicBezTo>
                    <a:lnTo>
                      <a:pt x="963" y="767"/>
                    </a:lnTo>
                    <a:cubicBezTo>
                      <a:pt x="956" y="738"/>
                      <a:pt x="966" y="709"/>
                      <a:pt x="988" y="687"/>
                    </a:cubicBezTo>
                    <a:lnTo>
                      <a:pt x="1167" y="512"/>
                    </a:lnTo>
                    <a:cubicBezTo>
                      <a:pt x="1222" y="461"/>
                      <a:pt x="1192" y="370"/>
                      <a:pt x="1116" y="362"/>
                    </a:cubicBezTo>
                    <a:lnTo>
                      <a:pt x="868" y="326"/>
                    </a:lnTo>
                    <a:cubicBezTo>
                      <a:pt x="839" y="318"/>
                      <a:pt x="817" y="301"/>
                      <a:pt x="803" y="275"/>
                    </a:cubicBezTo>
                    <a:lnTo>
                      <a:pt x="693" y="52"/>
                    </a:lnTo>
                    <a:cubicBezTo>
                      <a:pt x="677" y="18"/>
                      <a:pt x="644" y="1"/>
                      <a:pt x="61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1"/>
              <p:cNvSpPr/>
              <p:nvPr/>
            </p:nvSpPr>
            <p:spPr>
              <a:xfrm>
                <a:off x="7600523" y="3509960"/>
                <a:ext cx="55827" cy="51167"/>
              </a:xfrm>
              <a:custGeom>
                <a:avLst/>
                <a:gdLst/>
                <a:ahLst/>
                <a:cxnLst/>
                <a:rect l="l" t="t" r="r" b="b"/>
                <a:pathLst>
                  <a:path w="1222" h="1120" extrusionOk="0">
                    <a:moveTo>
                      <a:pt x="609" y="1"/>
                    </a:moveTo>
                    <a:cubicBezTo>
                      <a:pt x="577" y="1"/>
                      <a:pt x="545" y="18"/>
                      <a:pt x="529" y="52"/>
                    </a:cubicBezTo>
                    <a:lnTo>
                      <a:pt x="419" y="275"/>
                    </a:lnTo>
                    <a:cubicBezTo>
                      <a:pt x="405" y="301"/>
                      <a:pt x="379" y="318"/>
                      <a:pt x="350" y="326"/>
                    </a:cubicBezTo>
                    <a:lnTo>
                      <a:pt x="103" y="362"/>
                    </a:lnTo>
                    <a:cubicBezTo>
                      <a:pt x="29" y="370"/>
                      <a:pt x="0" y="461"/>
                      <a:pt x="56" y="512"/>
                    </a:cubicBezTo>
                    <a:lnTo>
                      <a:pt x="234" y="687"/>
                    </a:lnTo>
                    <a:cubicBezTo>
                      <a:pt x="256" y="709"/>
                      <a:pt x="263" y="738"/>
                      <a:pt x="259" y="767"/>
                    </a:cubicBezTo>
                    <a:lnTo>
                      <a:pt x="216" y="1015"/>
                    </a:lnTo>
                    <a:cubicBezTo>
                      <a:pt x="207" y="1073"/>
                      <a:pt x="254" y="1120"/>
                      <a:pt x="306" y="1120"/>
                    </a:cubicBezTo>
                    <a:cubicBezTo>
                      <a:pt x="320" y="1120"/>
                      <a:pt x="334" y="1117"/>
                      <a:pt x="347" y="1110"/>
                    </a:cubicBezTo>
                    <a:lnTo>
                      <a:pt x="569" y="993"/>
                    </a:lnTo>
                    <a:cubicBezTo>
                      <a:pt x="582" y="986"/>
                      <a:pt x="596" y="982"/>
                      <a:pt x="611" y="982"/>
                    </a:cubicBezTo>
                    <a:cubicBezTo>
                      <a:pt x="626" y="982"/>
                      <a:pt x="640" y="986"/>
                      <a:pt x="653" y="993"/>
                    </a:cubicBezTo>
                    <a:lnTo>
                      <a:pt x="875" y="1110"/>
                    </a:lnTo>
                    <a:cubicBezTo>
                      <a:pt x="889" y="1117"/>
                      <a:pt x="902" y="1120"/>
                      <a:pt x="916" y="1120"/>
                    </a:cubicBezTo>
                    <a:cubicBezTo>
                      <a:pt x="968" y="1120"/>
                      <a:pt x="1015" y="1073"/>
                      <a:pt x="1003" y="1015"/>
                    </a:cubicBezTo>
                    <a:lnTo>
                      <a:pt x="963" y="767"/>
                    </a:lnTo>
                    <a:cubicBezTo>
                      <a:pt x="956" y="738"/>
                      <a:pt x="966" y="709"/>
                      <a:pt x="988" y="687"/>
                    </a:cubicBezTo>
                    <a:lnTo>
                      <a:pt x="1167" y="512"/>
                    </a:lnTo>
                    <a:cubicBezTo>
                      <a:pt x="1222" y="461"/>
                      <a:pt x="1193" y="370"/>
                      <a:pt x="1116" y="362"/>
                    </a:cubicBezTo>
                    <a:lnTo>
                      <a:pt x="868" y="326"/>
                    </a:lnTo>
                    <a:cubicBezTo>
                      <a:pt x="839" y="318"/>
                      <a:pt x="813" y="301"/>
                      <a:pt x="803" y="275"/>
                    </a:cubicBezTo>
                    <a:lnTo>
                      <a:pt x="690" y="52"/>
                    </a:lnTo>
                    <a:cubicBezTo>
                      <a:pt x="673" y="18"/>
                      <a:pt x="641" y="1"/>
                      <a:pt x="60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1"/>
              <p:cNvSpPr/>
              <p:nvPr/>
            </p:nvSpPr>
            <p:spPr>
              <a:xfrm>
                <a:off x="6259915" y="1425948"/>
                <a:ext cx="26680" cy="26726"/>
              </a:xfrm>
              <a:custGeom>
                <a:avLst/>
                <a:gdLst/>
                <a:ahLst/>
                <a:cxnLst/>
                <a:rect l="l" t="t" r="r" b="b"/>
                <a:pathLst>
                  <a:path w="584" h="585" extrusionOk="0">
                    <a:moveTo>
                      <a:pt x="292" y="1"/>
                    </a:moveTo>
                    <a:cubicBezTo>
                      <a:pt x="131" y="1"/>
                      <a:pt x="0" y="132"/>
                      <a:pt x="0" y="293"/>
                    </a:cubicBezTo>
                    <a:cubicBezTo>
                      <a:pt x="0" y="453"/>
                      <a:pt x="131" y="584"/>
                      <a:pt x="292" y="584"/>
                    </a:cubicBezTo>
                    <a:cubicBezTo>
                      <a:pt x="452" y="584"/>
                      <a:pt x="584" y="453"/>
                      <a:pt x="584" y="293"/>
                    </a:cubicBezTo>
                    <a:cubicBezTo>
                      <a:pt x="584" y="132"/>
                      <a:pt x="452" y="1"/>
                      <a:pt x="29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5877203" y="4010085"/>
                <a:ext cx="26680" cy="26726"/>
              </a:xfrm>
              <a:custGeom>
                <a:avLst/>
                <a:gdLst/>
                <a:ahLst/>
                <a:cxnLst/>
                <a:rect l="l" t="t" r="r" b="b"/>
                <a:pathLst>
                  <a:path w="584" h="585" extrusionOk="0">
                    <a:moveTo>
                      <a:pt x="293" y="1"/>
                    </a:moveTo>
                    <a:cubicBezTo>
                      <a:pt x="132" y="1"/>
                      <a:pt x="0" y="132"/>
                      <a:pt x="0" y="293"/>
                    </a:cubicBezTo>
                    <a:cubicBezTo>
                      <a:pt x="0" y="453"/>
                      <a:pt x="132" y="584"/>
                      <a:pt x="293" y="584"/>
                    </a:cubicBezTo>
                    <a:cubicBezTo>
                      <a:pt x="453" y="584"/>
                      <a:pt x="584" y="453"/>
                      <a:pt x="584" y="293"/>
                    </a:cubicBezTo>
                    <a:cubicBezTo>
                      <a:pt x="584" y="132"/>
                      <a:pt x="453" y="1"/>
                      <a:pt x="29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1"/>
              <p:cNvSpPr/>
              <p:nvPr/>
            </p:nvSpPr>
            <p:spPr>
              <a:xfrm>
                <a:off x="6905229" y="1653282"/>
                <a:ext cx="1392936" cy="1365981"/>
              </a:xfrm>
              <a:custGeom>
                <a:avLst/>
                <a:gdLst/>
                <a:ahLst/>
                <a:cxnLst/>
                <a:rect l="l" t="t" r="r" b="b"/>
                <a:pathLst>
                  <a:path w="30490" h="29900" extrusionOk="0">
                    <a:moveTo>
                      <a:pt x="14971" y="1"/>
                    </a:moveTo>
                    <a:cubicBezTo>
                      <a:pt x="12545" y="1"/>
                      <a:pt x="10195" y="596"/>
                      <a:pt x="8104" y="1682"/>
                    </a:cubicBezTo>
                    <a:cubicBezTo>
                      <a:pt x="4922" y="3329"/>
                      <a:pt x="2341" y="6114"/>
                      <a:pt x="1007" y="9653"/>
                    </a:cubicBezTo>
                    <a:cubicBezTo>
                      <a:pt x="818" y="10153"/>
                      <a:pt x="653" y="10671"/>
                      <a:pt x="515" y="11203"/>
                    </a:cubicBezTo>
                    <a:cubicBezTo>
                      <a:pt x="384" y="11709"/>
                      <a:pt x="281" y="12219"/>
                      <a:pt x="201" y="12727"/>
                    </a:cubicBezTo>
                    <a:cubicBezTo>
                      <a:pt x="48" y="13750"/>
                      <a:pt x="0" y="14768"/>
                      <a:pt x="56" y="15770"/>
                    </a:cubicBezTo>
                    <a:cubicBezTo>
                      <a:pt x="234" y="19040"/>
                      <a:pt x="1488" y="22127"/>
                      <a:pt x="3552" y="24577"/>
                    </a:cubicBezTo>
                    <a:lnTo>
                      <a:pt x="3555" y="24581"/>
                    </a:lnTo>
                    <a:cubicBezTo>
                      <a:pt x="5483" y="26873"/>
                      <a:pt x="8115" y="28609"/>
                      <a:pt x="11235" y="29418"/>
                    </a:cubicBezTo>
                    <a:cubicBezTo>
                      <a:pt x="12491" y="29744"/>
                      <a:pt x="13750" y="29900"/>
                      <a:pt x="14990" y="29900"/>
                    </a:cubicBezTo>
                    <a:cubicBezTo>
                      <a:pt x="16401" y="29900"/>
                      <a:pt x="17786" y="29698"/>
                      <a:pt x="19109" y="29316"/>
                    </a:cubicBezTo>
                    <a:cubicBezTo>
                      <a:pt x="24019" y="27901"/>
                      <a:pt x="28076" y="24001"/>
                      <a:pt x="29451" y="18698"/>
                    </a:cubicBezTo>
                    <a:cubicBezTo>
                      <a:pt x="29498" y="18504"/>
                      <a:pt x="29545" y="18318"/>
                      <a:pt x="29585" y="18129"/>
                    </a:cubicBezTo>
                    <a:cubicBezTo>
                      <a:pt x="30489" y="13984"/>
                      <a:pt x="29574" y="9835"/>
                      <a:pt x="27348" y="6555"/>
                    </a:cubicBezTo>
                    <a:cubicBezTo>
                      <a:pt x="25379" y="3654"/>
                      <a:pt x="22390" y="1426"/>
                      <a:pt x="18730" y="482"/>
                    </a:cubicBezTo>
                    <a:cubicBezTo>
                      <a:pt x="17473" y="157"/>
                      <a:pt x="16212" y="1"/>
                      <a:pt x="14971" y="1"/>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1"/>
              <p:cNvSpPr/>
              <p:nvPr/>
            </p:nvSpPr>
            <p:spPr>
              <a:xfrm>
                <a:off x="7315260" y="1938088"/>
                <a:ext cx="982913" cy="920279"/>
              </a:xfrm>
              <a:custGeom>
                <a:avLst/>
                <a:gdLst/>
                <a:ahLst/>
                <a:cxnLst/>
                <a:rect l="l" t="t" r="r" b="b"/>
                <a:pathLst>
                  <a:path w="21515" h="20144" extrusionOk="0">
                    <a:moveTo>
                      <a:pt x="8632" y="0"/>
                    </a:moveTo>
                    <a:lnTo>
                      <a:pt x="5650" y="780"/>
                    </a:lnTo>
                    <a:lnTo>
                      <a:pt x="4327" y="1363"/>
                    </a:lnTo>
                    <a:lnTo>
                      <a:pt x="2898" y="3153"/>
                    </a:lnTo>
                    <a:lnTo>
                      <a:pt x="3719" y="3365"/>
                    </a:lnTo>
                    <a:lnTo>
                      <a:pt x="5147" y="2726"/>
                    </a:lnTo>
                    <a:lnTo>
                      <a:pt x="6922" y="3048"/>
                    </a:lnTo>
                    <a:lnTo>
                      <a:pt x="9690" y="5683"/>
                    </a:lnTo>
                    <a:lnTo>
                      <a:pt x="9711" y="6572"/>
                    </a:lnTo>
                    <a:lnTo>
                      <a:pt x="4823" y="4772"/>
                    </a:lnTo>
                    <a:lnTo>
                      <a:pt x="3357" y="4393"/>
                    </a:lnTo>
                    <a:lnTo>
                      <a:pt x="1921" y="5154"/>
                    </a:lnTo>
                    <a:lnTo>
                      <a:pt x="1" y="9205"/>
                    </a:lnTo>
                    <a:lnTo>
                      <a:pt x="2840" y="11639"/>
                    </a:lnTo>
                    <a:lnTo>
                      <a:pt x="6357" y="11443"/>
                    </a:lnTo>
                    <a:lnTo>
                      <a:pt x="6394" y="15205"/>
                    </a:lnTo>
                    <a:lnTo>
                      <a:pt x="4979" y="20144"/>
                    </a:lnTo>
                    <a:cubicBezTo>
                      <a:pt x="4979" y="20144"/>
                      <a:pt x="8687" y="17701"/>
                      <a:pt x="8884" y="17661"/>
                    </a:cubicBezTo>
                    <a:cubicBezTo>
                      <a:pt x="9077" y="17621"/>
                      <a:pt x="10830" y="16352"/>
                      <a:pt x="10830" y="16352"/>
                    </a:cubicBezTo>
                    <a:lnTo>
                      <a:pt x="10652" y="15088"/>
                    </a:lnTo>
                    <a:lnTo>
                      <a:pt x="12791" y="12150"/>
                    </a:lnTo>
                    <a:lnTo>
                      <a:pt x="13994" y="11402"/>
                    </a:lnTo>
                    <a:lnTo>
                      <a:pt x="12584" y="10287"/>
                    </a:lnTo>
                    <a:lnTo>
                      <a:pt x="10783" y="7309"/>
                    </a:lnTo>
                    <a:lnTo>
                      <a:pt x="13706" y="10031"/>
                    </a:lnTo>
                    <a:lnTo>
                      <a:pt x="16484" y="10137"/>
                    </a:lnTo>
                    <a:lnTo>
                      <a:pt x="15609" y="8374"/>
                    </a:lnTo>
                    <a:lnTo>
                      <a:pt x="13758" y="7531"/>
                    </a:lnTo>
                    <a:lnTo>
                      <a:pt x="13349" y="6631"/>
                    </a:lnTo>
                    <a:lnTo>
                      <a:pt x="16684" y="8650"/>
                    </a:lnTo>
                    <a:lnTo>
                      <a:pt x="17461" y="11683"/>
                    </a:lnTo>
                    <a:lnTo>
                      <a:pt x="18915" y="13688"/>
                    </a:lnTo>
                    <a:lnTo>
                      <a:pt x="19929" y="11031"/>
                    </a:lnTo>
                    <a:lnTo>
                      <a:pt x="20610" y="11895"/>
                    </a:lnTo>
                    <a:cubicBezTo>
                      <a:pt x="21514" y="7750"/>
                      <a:pt x="20599" y="3601"/>
                      <a:pt x="18373" y="321"/>
                    </a:cubicBezTo>
                    <a:cubicBezTo>
                      <a:pt x="17027" y="678"/>
                      <a:pt x="14242" y="1404"/>
                      <a:pt x="14242" y="1404"/>
                    </a:cubicBezTo>
                    <a:lnTo>
                      <a:pt x="10859" y="806"/>
                    </a:lnTo>
                    <a:lnTo>
                      <a:pt x="86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a:off x="7067642" y="2776289"/>
                <a:ext cx="710630" cy="242999"/>
              </a:xfrm>
              <a:custGeom>
                <a:avLst/>
                <a:gdLst/>
                <a:ahLst/>
                <a:cxnLst/>
                <a:rect l="l" t="t" r="r" b="b"/>
                <a:pathLst>
                  <a:path w="15555" h="5319" extrusionOk="0">
                    <a:moveTo>
                      <a:pt x="0" y="0"/>
                    </a:moveTo>
                    <a:lnTo>
                      <a:pt x="0" y="0"/>
                    </a:lnTo>
                    <a:cubicBezTo>
                      <a:pt x="1928" y="2292"/>
                      <a:pt x="4560" y="4028"/>
                      <a:pt x="7680" y="4837"/>
                    </a:cubicBezTo>
                    <a:cubicBezTo>
                      <a:pt x="8936" y="5163"/>
                      <a:pt x="10195" y="5319"/>
                      <a:pt x="11435" y="5319"/>
                    </a:cubicBezTo>
                    <a:cubicBezTo>
                      <a:pt x="12846" y="5319"/>
                      <a:pt x="14231" y="5117"/>
                      <a:pt x="15554" y="4735"/>
                    </a:cubicBezTo>
                    <a:lnTo>
                      <a:pt x="13443" y="4057"/>
                    </a:lnTo>
                    <a:lnTo>
                      <a:pt x="9127" y="4038"/>
                    </a:lnTo>
                    <a:lnTo>
                      <a:pt x="4046" y="2723"/>
                    </a:lnTo>
                    <a:lnTo>
                      <a:pt x="2118" y="1122"/>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1"/>
              <p:cNvSpPr/>
              <p:nvPr/>
            </p:nvSpPr>
            <p:spPr>
              <a:xfrm>
                <a:off x="7349707" y="1715917"/>
                <a:ext cx="304125" cy="201379"/>
              </a:xfrm>
              <a:custGeom>
                <a:avLst/>
                <a:gdLst/>
                <a:ahLst/>
                <a:cxnLst/>
                <a:rect l="l" t="t" r="r" b="b"/>
                <a:pathLst>
                  <a:path w="6657" h="4408" extrusionOk="0">
                    <a:moveTo>
                      <a:pt x="1550" y="0"/>
                    </a:moveTo>
                    <a:lnTo>
                      <a:pt x="1" y="328"/>
                    </a:lnTo>
                    <a:lnTo>
                      <a:pt x="835" y="1619"/>
                    </a:lnTo>
                    <a:lnTo>
                      <a:pt x="114" y="4408"/>
                    </a:lnTo>
                    <a:lnTo>
                      <a:pt x="6387" y="3351"/>
                    </a:lnTo>
                    <a:lnTo>
                      <a:pt x="6657" y="2297"/>
                    </a:lnTo>
                    <a:lnTo>
                      <a:pt x="4627" y="1674"/>
                    </a:lnTo>
                    <a:lnTo>
                      <a:pt x="15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1"/>
              <p:cNvSpPr/>
              <p:nvPr/>
            </p:nvSpPr>
            <p:spPr>
              <a:xfrm>
                <a:off x="6951189" y="1730080"/>
                <a:ext cx="368450" cy="375896"/>
              </a:xfrm>
              <a:custGeom>
                <a:avLst/>
                <a:gdLst/>
                <a:ahLst/>
                <a:cxnLst/>
                <a:rect l="l" t="t" r="r" b="b"/>
                <a:pathLst>
                  <a:path w="8065" h="8228" extrusionOk="0">
                    <a:moveTo>
                      <a:pt x="7098" y="1"/>
                    </a:moveTo>
                    <a:cubicBezTo>
                      <a:pt x="3916" y="1648"/>
                      <a:pt x="1335" y="4433"/>
                      <a:pt x="1" y="7972"/>
                    </a:cubicBezTo>
                    <a:lnTo>
                      <a:pt x="993" y="8228"/>
                    </a:lnTo>
                    <a:lnTo>
                      <a:pt x="2188" y="6978"/>
                    </a:lnTo>
                    <a:lnTo>
                      <a:pt x="4714" y="5928"/>
                    </a:lnTo>
                    <a:lnTo>
                      <a:pt x="7040" y="4739"/>
                    </a:lnTo>
                    <a:lnTo>
                      <a:pt x="8064" y="2570"/>
                    </a:lnTo>
                    <a:lnTo>
                      <a:pt x="709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1"/>
              <p:cNvSpPr/>
              <p:nvPr/>
            </p:nvSpPr>
            <p:spPr>
              <a:xfrm>
                <a:off x="6905229" y="2234682"/>
                <a:ext cx="332130" cy="490291"/>
              </a:xfrm>
              <a:custGeom>
                <a:avLst/>
                <a:gdLst/>
                <a:ahLst/>
                <a:cxnLst/>
                <a:rect l="l" t="t" r="r" b="b"/>
                <a:pathLst>
                  <a:path w="7270" h="10732" extrusionOk="0">
                    <a:moveTo>
                      <a:pt x="201" y="1"/>
                    </a:moveTo>
                    <a:cubicBezTo>
                      <a:pt x="48" y="1024"/>
                      <a:pt x="0" y="2042"/>
                      <a:pt x="56" y="3044"/>
                    </a:cubicBezTo>
                    <a:lnTo>
                      <a:pt x="446" y="3354"/>
                    </a:lnTo>
                    <a:lnTo>
                      <a:pt x="1634" y="5154"/>
                    </a:lnTo>
                    <a:lnTo>
                      <a:pt x="2509" y="8344"/>
                    </a:lnTo>
                    <a:lnTo>
                      <a:pt x="3547" y="10360"/>
                    </a:lnTo>
                    <a:lnTo>
                      <a:pt x="4094" y="10732"/>
                    </a:lnTo>
                    <a:lnTo>
                      <a:pt x="4203" y="9423"/>
                    </a:lnTo>
                    <a:lnTo>
                      <a:pt x="4404" y="8650"/>
                    </a:lnTo>
                    <a:lnTo>
                      <a:pt x="4481" y="7291"/>
                    </a:lnTo>
                    <a:lnTo>
                      <a:pt x="6292" y="5967"/>
                    </a:lnTo>
                    <a:lnTo>
                      <a:pt x="7270" y="4867"/>
                    </a:lnTo>
                    <a:lnTo>
                      <a:pt x="5621" y="3955"/>
                    </a:lnTo>
                    <a:lnTo>
                      <a:pt x="4903" y="2457"/>
                    </a:lnTo>
                    <a:lnTo>
                      <a:pt x="4509" y="788"/>
                    </a:lnTo>
                    <a:lnTo>
                      <a:pt x="2702" y="317"/>
                    </a:lnTo>
                    <a:lnTo>
                      <a:pt x="664" y="558"/>
                    </a:lnTo>
                    <a:lnTo>
                      <a:pt x="2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1"/>
              <p:cNvSpPr/>
              <p:nvPr/>
            </p:nvSpPr>
            <p:spPr>
              <a:xfrm>
                <a:off x="6201299" y="1712263"/>
                <a:ext cx="679838" cy="510850"/>
              </a:xfrm>
              <a:custGeom>
                <a:avLst/>
                <a:gdLst/>
                <a:ahLst/>
                <a:cxnLst/>
                <a:rect l="l" t="t" r="r" b="b"/>
                <a:pathLst>
                  <a:path w="14881" h="11182" extrusionOk="0">
                    <a:moveTo>
                      <a:pt x="9774" y="0"/>
                    </a:moveTo>
                    <a:lnTo>
                      <a:pt x="8085" y="4153"/>
                    </a:lnTo>
                    <a:cubicBezTo>
                      <a:pt x="7728" y="5110"/>
                      <a:pt x="6135" y="6507"/>
                      <a:pt x="5253" y="6963"/>
                    </a:cubicBezTo>
                    <a:cubicBezTo>
                      <a:pt x="4735" y="7232"/>
                      <a:pt x="4167" y="7469"/>
                      <a:pt x="3591" y="7710"/>
                    </a:cubicBezTo>
                    <a:cubicBezTo>
                      <a:pt x="2439" y="8172"/>
                      <a:pt x="1200" y="8596"/>
                      <a:pt x="1" y="9004"/>
                    </a:cubicBezTo>
                    <a:lnTo>
                      <a:pt x="303" y="11180"/>
                    </a:lnTo>
                    <a:cubicBezTo>
                      <a:pt x="382" y="11181"/>
                      <a:pt x="460" y="11182"/>
                      <a:pt x="537" y="11182"/>
                    </a:cubicBezTo>
                    <a:cubicBezTo>
                      <a:pt x="1172" y="11182"/>
                      <a:pt x="1774" y="11145"/>
                      <a:pt x="2395" y="11093"/>
                    </a:cubicBezTo>
                    <a:cubicBezTo>
                      <a:pt x="3084" y="11027"/>
                      <a:pt x="3781" y="10940"/>
                      <a:pt x="4473" y="10808"/>
                    </a:cubicBezTo>
                    <a:cubicBezTo>
                      <a:pt x="5173" y="10681"/>
                      <a:pt x="5869" y="10513"/>
                      <a:pt x="6580" y="10291"/>
                    </a:cubicBezTo>
                    <a:cubicBezTo>
                      <a:pt x="7291" y="10068"/>
                      <a:pt x="8522" y="9656"/>
                      <a:pt x="9256" y="9186"/>
                    </a:cubicBezTo>
                    <a:cubicBezTo>
                      <a:pt x="10087" y="8654"/>
                      <a:pt x="10564" y="7575"/>
                      <a:pt x="11224" y="6853"/>
                    </a:cubicBezTo>
                    <a:cubicBezTo>
                      <a:pt x="12536" y="5425"/>
                      <a:pt x="14574" y="3091"/>
                      <a:pt x="14880" y="1769"/>
                    </a:cubicBezTo>
                    <a:lnTo>
                      <a:pt x="97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1"/>
              <p:cNvSpPr/>
              <p:nvPr/>
            </p:nvSpPr>
            <p:spPr>
              <a:xfrm>
                <a:off x="6080186" y="2064319"/>
                <a:ext cx="300333" cy="172598"/>
              </a:xfrm>
              <a:custGeom>
                <a:avLst/>
                <a:gdLst/>
                <a:ahLst/>
                <a:cxnLst/>
                <a:rect l="l" t="t" r="r" b="b"/>
                <a:pathLst>
                  <a:path w="6574" h="3778" extrusionOk="0">
                    <a:moveTo>
                      <a:pt x="5648" y="0"/>
                    </a:moveTo>
                    <a:cubicBezTo>
                      <a:pt x="5648" y="0"/>
                      <a:pt x="282" y="977"/>
                      <a:pt x="111" y="2465"/>
                    </a:cubicBezTo>
                    <a:cubicBezTo>
                      <a:pt x="0" y="3436"/>
                      <a:pt x="1456" y="3778"/>
                      <a:pt x="3276" y="3778"/>
                    </a:cubicBezTo>
                    <a:cubicBezTo>
                      <a:pt x="4331" y="3778"/>
                      <a:pt x="5508" y="3663"/>
                      <a:pt x="6574" y="3489"/>
                    </a:cubicBezTo>
                    <a:lnTo>
                      <a:pt x="56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1"/>
              <p:cNvSpPr/>
              <p:nvPr/>
            </p:nvSpPr>
            <p:spPr>
              <a:xfrm>
                <a:off x="6108054" y="2085014"/>
                <a:ext cx="132258" cy="55599"/>
              </a:xfrm>
              <a:custGeom>
                <a:avLst/>
                <a:gdLst/>
                <a:ahLst/>
                <a:cxnLst/>
                <a:rect l="l" t="t" r="r" b="b"/>
                <a:pathLst>
                  <a:path w="2895" h="1217" extrusionOk="0">
                    <a:moveTo>
                      <a:pt x="1060" y="1"/>
                    </a:moveTo>
                    <a:cubicBezTo>
                      <a:pt x="549" y="1"/>
                      <a:pt x="123" y="52"/>
                      <a:pt x="95" y="222"/>
                    </a:cubicBezTo>
                    <a:cubicBezTo>
                      <a:pt x="0" y="809"/>
                      <a:pt x="800" y="1216"/>
                      <a:pt x="2097" y="1216"/>
                    </a:cubicBezTo>
                    <a:cubicBezTo>
                      <a:pt x="2104" y="1216"/>
                      <a:pt x="2111" y="1216"/>
                      <a:pt x="2118" y="1216"/>
                    </a:cubicBezTo>
                    <a:lnTo>
                      <a:pt x="2895" y="131"/>
                    </a:lnTo>
                    <a:cubicBezTo>
                      <a:pt x="2895" y="131"/>
                      <a:pt x="1870" y="1"/>
                      <a:pt x="1060"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1"/>
              <p:cNvSpPr/>
              <p:nvPr/>
            </p:nvSpPr>
            <p:spPr>
              <a:xfrm>
                <a:off x="7000164" y="1372267"/>
                <a:ext cx="937639" cy="1835989"/>
              </a:xfrm>
              <a:custGeom>
                <a:avLst/>
                <a:gdLst/>
                <a:ahLst/>
                <a:cxnLst/>
                <a:rect l="l" t="t" r="r" b="b"/>
                <a:pathLst>
                  <a:path w="20524" h="40188" extrusionOk="0">
                    <a:moveTo>
                      <a:pt x="9075" y="1"/>
                    </a:moveTo>
                    <a:cubicBezTo>
                      <a:pt x="7908" y="1"/>
                      <a:pt x="6830" y="314"/>
                      <a:pt x="6059" y="1140"/>
                    </a:cubicBezTo>
                    <a:cubicBezTo>
                      <a:pt x="5877" y="1332"/>
                      <a:pt x="5724" y="1541"/>
                      <a:pt x="5574" y="1745"/>
                    </a:cubicBezTo>
                    <a:cubicBezTo>
                      <a:pt x="5392" y="1989"/>
                      <a:pt x="5221" y="2219"/>
                      <a:pt x="5009" y="2419"/>
                    </a:cubicBezTo>
                    <a:cubicBezTo>
                      <a:pt x="4514" y="2890"/>
                      <a:pt x="3778" y="3164"/>
                      <a:pt x="3051" y="3164"/>
                    </a:cubicBezTo>
                    <a:cubicBezTo>
                      <a:pt x="2905" y="3164"/>
                      <a:pt x="2760" y="3153"/>
                      <a:pt x="2618" y="3130"/>
                    </a:cubicBezTo>
                    <a:cubicBezTo>
                      <a:pt x="1736" y="2991"/>
                      <a:pt x="890" y="2379"/>
                      <a:pt x="511" y="1606"/>
                    </a:cubicBezTo>
                    <a:cubicBezTo>
                      <a:pt x="466" y="1517"/>
                      <a:pt x="377" y="1466"/>
                      <a:pt x="283" y="1466"/>
                    </a:cubicBezTo>
                    <a:cubicBezTo>
                      <a:pt x="247" y="1466"/>
                      <a:pt x="210" y="1473"/>
                      <a:pt x="175" y="1490"/>
                    </a:cubicBezTo>
                    <a:cubicBezTo>
                      <a:pt x="52" y="1551"/>
                      <a:pt x="0" y="1701"/>
                      <a:pt x="59" y="1825"/>
                    </a:cubicBezTo>
                    <a:cubicBezTo>
                      <a:pt x="507" y="2740"/>
                      <a:pt x="1506" y="3462"/>
                      <a:pt x="2541" y="3625"/>
                    </a:cubicBezTo>
                    <a:cubicBezTo>
                      <a:pt x="2714" y="3653"/>
                      <a:pt x="2889" y="3666"/>
                      <a:pt x="3063" y="3666"/>
                    </a:cubicBezTo>
                    <a:cubicBezTo>
                      <a:pt x="3917" y="3666"/>
                      <a:pt x="4762" y="3346"/>
                      <a:pt x="5355" y="2780"/>
                    </a:cubicBezTo>
                    <a:cubicBezTo>
                      <a:pt x="5596" y="2550"/>
                      <a:pt x="5789" y="2291"/>
                      <a:pt x="5975" y="2040"/>
                    </a:cubicBezTo>
                    <a:cubicBezTo>
                      <a:pt x="6121" y="1843"/>
                      <a:pt x="6263" y="1654"/>
                      <a:pt x="6423" y="1482"/>
                    </a:cubicBezTo>
                    <a:cubicBezTo>
                      <a:pt x="7073" y="787"/>
                      <a:pt x="8030" y="509"/>
                      <a:pt x="9100" y="509"/>
                    </a:cubicBezTo>
                    <a:cubicBezTo>
                      <a:pt x="11083" y="509"/>
                      <a:pt x="13455" y="1462"/>
                      <a:pt x="14986" y="2485"/>
                    </a:cubicBezTo>
                    <a:cubicBezTo>
                      <a:pt x="16495" y="3494"/>
                      <a:pt x="17523" y="5142"/>
                      <a:pt x="17607" y="6687"/>
                    </a:cubicBezTo>
                    <a:cubicBezTo>
                      <a:pt x="17676" y="7981"/>
                      <a:pt x="17272" y="9265"/>
                      <a:pt x="16827" y="10457"/>
                    </a:cubicBezTo>
                    <a:cubicBezTo>
                      <a:pt x="16725" y="10734"/>
                      <a:pt x="16612" y="11011"/>
                      <a:pt x="16488" y="11302"/>
                    </a:cubicBezTo>
                    <a:cubicBezTo>
                      <a:pt x="15974" y="12549"/>
                      <a:pt x="15438" y="13836"/>
                      <a:pt x="15813" y="15177"/>
                    </a:cubicBezTo>
                    <a:cubicBezTo>
                      <a:pt x="15817" y="15188"/>
                      <a:pt x="15821" y="15195"/>
                      <a:pt x="15821" y="15203"/>
                    </a:cubicBezTo>
                    <a:cubicBezTo>
                      <a:pt x="16218" y="16188"/>
                      <a:pt x="16878" y="17044"/>
                      <a:pt x="17512" y="17875"/>
                    </a:cubicBezTo>
                    <a:cubicBezTo>
                      <a:pt x="18318" y="18921"/>
                      <a:pt x="19076" y="19909"/>
                      <a:pt x="19356" y="21130"/>
                    </a:cubicBezTo>
                    <a:cubicBezTo>
                      <a:pt x="19977" y="23828"/>
                      <a:pt x="18325" y="25996"/>
                      <a:pt x="15044" y="26784"/>
                    </a:cubicBezTo>
                    <a:cubicBezTo>
                      <a:pt x="14334" y="26955"/>
                      <a:pt x="13586" y="27075"/>
                      <a:pt x="12864" y="27192"/>
                    </a:cubicBezTo>
                    <a:cubicBezTo>
                      <a:pt x="11819" y="27359"/>
                      <a:pt x="10736" y="27534"/>
                      <a:pt x="9711" y="27870"/>
                    </a:cubicBezTo>
                    <a:cubicBezTo>
                      <a:pt x="7024" y="28752"/>
                      <a:pt x="4780" y="30826"/>
                      <a:pt x="3853" y="33287"/>
                    </a:cubicBezTo>
                    <a:cubicBezTo>
                      <a:pt x="2724" y="36287"/>
                      <a:pt x="6088" y="39287"/>
                      <a:pt x="7145" y="40132"/>
                    </a:cubicBezTo>
                    <a:cubicBezTo>
                      <a:pt x="7192" y="40169"/>
                      <a:pt x="7248" y="40187"/>
                      <a:pt x="7302" y="40187"/>
                    </a:cubicBezTo>
                    <a:cubicBezTo>
                      <a:pt x="7374" y="40187"/>
                      <a:pt x="7448" y="40154"/>
                      <a:pt x="7499" y="40096"/>
                    </a:cubicBezTo>
                    <a:cubicBezTo>
                      <a:pt x="7583" y="39987"/>
                      <a:pt x="7568" y="39831"/>
                      <a:pt x="7458" y="39743"/>
                    </a:cubicBezTo>
                    <a:cubicBezTo>
                      <a:pt x="6467" y="38948"/>
                      <a:pt x="3311" y="36148"/>
                      <a:pt x="4320" y="33462"/>
                    </a:cubicBezTo>
                    <a:cubicBezTo>
                      <a:pt x="5195" y="31140"/>
                      <a:pt x="7320" y="29179"/>
                      <a:pt x="9868" y="28348"/>
                    </a:cubicBezTo>
                    <a:cubicBezTo>
                      <a:pt x="10852" y="28023"/>
                      <a:pt x="11917" y="27852"/>
                      <a:pt x="12945" y="27684"/>
                    </a:cubicBezTo>
                    <a:cubicBezTo>
                      <a:pt x="13673" y="27568"/>
                      <a:pt x="14432" y="27447"/>
                      <a:pt x="15161" y="27268"/>
                    </a:cubicBezTo>
                    <a:cubicBezTo>
                      <a:pt x="18686" y="26423"/>
                      <a:pt x="20523" y="23969"/>
                      <a:pt x="19845" y="21021"/>
                    </a:cubicBezTo>
                    <a:cubicBezTo>
                      <a:pt x="19539" y="19690"/>
                      <a:pt x="18712" y="18611"/>
                      <a:pt x="17909" y="17569"/>
                    </a:cubicBezTo>
                    <a:cubicBezTo>
                      <a:pt x="17297" y="16770"/>
                      <a:pt x="16663" y="15947"/>
                      <a:pt x="16291" y="15032"/>
                    </a:cubicBezTo>
                    <a:cubicBezTo>
                      <a:pt x="15970" y="13861"/>
                      <a:pt x="16469" y="12658"/>
                      <a:pt x="16951" y="11496"/>
                    </a:cubicBezTo>
                    <a:cubicBezTo>
                      <a:pt x="17068" y="11211"/>
                      <a:pt x="17191" y="10920"/>
                      <a:pt x="17297" y="10632"/>
                    </a:cubicBezTo>
                    <a:cubicBezTo>
                      <a:pt x="17760" y="9389"/>
                      <a:pt x="18179" y="8047"/>
                      <a:pt x="18106" y="6662"/>
                    </a:cubicBezTo>
                    <a:cubicBezTo>
                      <a:pt x="18015" y="4963"/>
                      <a:pt x="16900" y="3163"/>
                      <a:pt x="15263" y="2069"/>
                    </a:cubicBezTo>
                    <a:cubicBezTo>
                      <a:pt x="13929" y="1177"/>
                      <a:pt x="11336" y="1"/>
                      <a:pt x="907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1"/>
              <p:cNvSpPr/>
              <p:nvPr/>
            </p:nvSpPr>
            <p:spPr>
              <a:xfrm>
                <a:off x="6640798" y="1978520"/>
                <a:ext cx="27320" cy="135091"/>
              </a:xfrm>
              <a:custGeom>
                <a:avLst/>
                <a:gdLst/>
                <a:ahLst/>
                <a:cxnLst/>
                <a:rect l="l" t="t" r="r" b="b"/>
                <a:pathLst>
                  <a:path w="598" h="2957" extrusionOk="0">
                    <a:moveTo>
                      <a:pt x="161" y="1"/>
                    </a:moveTo>
                    <a:cubicBezTo>
                      <a:pt x="14" y="679"/>
                      <a:pt x="0" y="1838"/>
                      <a:pt x="113" y="2957"/>
                    </a:cubicBezTo>
                    <a:cubicBezTo>
                      <a:pt x="288" y="2782"/>
                      <a:pt x="448" y="2585"/>
                      <a:pt x="598" y="2378"/>
                    </a:cubicBezTo>
                    <a:cubicBezTo>
                      <a:pt x="405" y="1525"/>
                      <a:pt x="263" y="734"/>
                      <a:pt x="161" y="1"/>
                    </a:cubicBez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1"/>
              <p:cNvSpPr/>
              <p:nvPr/>
            </p:nvSpPr>
            <p:spPr>
              <a:xfrm>
                <a:off x="6587300" y="1628840"/>
                <a:ext cx="629220" cy="735574"/>
              </a:xfrm>
              <a:custGeom>
                <a:avLst/>
                <a:gdLst/>
                <a:ahLst/>
                <a:cxnLst/>
                <a:rect l="l" t="t" r="r" b="b"/>
                <a:pathLst>
                  <a:path w="13773" h="16101" extrusionOk="0">
                    <a:moveTo>
                      <a:pt x="9988" y="1"/>
                    </a:moveTo>
                    <a:cubicBezTo>
                      <a:pt x="9486" y="1"/>
                      <a:pt x="8929" y="25"/>
                      <a:pt x="8385" y="99"/>
                    </a:cubicBezTo>
                    <a:cubicBezTo>
                      <a:pt x="7094" y="270"/>
                      <a:pt x="5235" y="565"/>
                      <a:pt x="4128" y="856"/>
                    </a:cubicBezTo>
                    <a:cubicBezTo>
                      <a:pt x="2662" y="1239"/>
                      <a:pt x="1325" y="1826"/>
                      <a:pt x="1325" y="1826"/>
                    </a:cubicBezTo>
                    <a:cubicBezTo>
                      <a:pt x="1325" y="1826"/>
                      <a:pt x="1" y="7199"/>
                      <a:pt x="3752" y="16101"/>
                    </a:cubicBezTo>
                    <a:cubicBezTo>
                      <a:pt x="6770" y="15565"/>
                      <a:pt x="12304" y="14577"/>
                      <a:pt x="13773" y="14319"/>
                    </a:cubicBezTo>
                    <a:cubicBezTo>
                      <a:pt x="13601" y="12951"/>
                      <a:pt x="11447" y="6748"/>
                      <a:pt x="11797" y="102"/>
                    </a:cubicBezTo>
                    <a:cubicBezTo>
                      <a:pt x="11797" y="102"/>
                      <a:pt x="11006" y="1"/>
                      <a:pt x="99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1"/>
              <p:cNvSpPr/>
              <p:nvPr/>
            </p:nvSpPr>
            <p:spPr>
              <a:xfrm>
                <a:off x="7137862" y="1900580"/>
                <a:ext cx="4066" cy="29193"/>
              </a:xfrm>
              <a:custGeom>
                <a:avLst/>
                <a:gdLst/>
                <a:ahLst/>
                <a:cxnLst/>
                <a:rect l="l" t="t" r="r" b="b"/>
                <a:pathLst>
                  <a:path w="89" h="639" extrusionOk="0">
                    <a:moveTo>
                      <a:pt x="1" y="1"/>
                    </a:moveTo>
                    <a:cubicBezTo>
                      <a:pt x="26" y="216"/>
                      <a:pt x="56" y="428"/>
                      <a:pt x="85" y="635"/>
                    </a:cubicBezTo>
                    <a:cubicBezTo>
                      <a:pt x="87" y="635"/>
                      <a:pt x="88" y="635"/>
                      <a:pt x="88" y="636"/>
                    </a:cubicBezTo>
                    <a:lnTo>
                      <a:pt x="88" y="636"/>
                    </a:lnTo>
                    <a:cubicBezTo>
                      <a:pt x="59" y="426"/>
                      <a:pt x="30" y="215"/>
                      <a:pt x="1" y="1"/>
                    </a:cubicBezTo>
                    <a:close/>
                    <a:moveTo>
                      <a:pt x="88" y="636"/>
                    </a:moveTo>
                    <a:lnTo>
                      <a:pt x="88" y="636"/>
                    </a:lnTo>
                    <a:cubicBezTo>
                      <a:pt x="88" y="637"/>
                      <a:pt x="88" y="638"/>
                      <a:pt x="88" y="639"/>
                    </a:cubicBezTo>
                    <a:cubicBezTo>
                      <a:pt x="88" y="637"/>
                      <a:pt x="88" y="636"/>
                      <a:pt x="88" y="636"/>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1"/>
              <p:cNvSpPr/>
              <p:nvPr/>
            </p:nvSpPr>
            <p:spPr>
              <a:xfrm>
                <a:off x="7091445" y="1883448"/>
                <a:ext cx="50299" cy="46188"/>
              </a:xfrm>
              <a:custGeom>
                <a:avLst/>
                <a:gdLst/>
                <a:ahLst/>
                <a:cxnLst/>
                <a:rect l="l" t="t" r="r" b="b"/>
                <a:pathLst>
                  <a:path w="1101" h="1011" extrusionOk="0">
                    <a:moveTo>
                      <a:pt x="0" y="0"/>
                    </a:moveTo>
                    <a:cubicBezTo>
                      <a:pt x="350" y="379"/>
                      <a:pt x="758" y="734"/>
                      <a:pt x="1101" y="1010"/>
                    </a:cubicBezTo>
                    <a:cubicBezTo>
                      <a:pt x="1072" y="803"/>
                      <a:pt x="1042" y="591"/>
                      <a:pt x="1017" y="376"/>
                    </a:cubicBezTo>
                    <a:lnTo>
                      <a:pt x="0" y="0"/>
                    </a:ln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1"/>
              <p:cNvSpPr/>
              <p:nvPr/>
            </p:nvSpPr>
            <p:spPr>
              <a:xfrm>
                <a:off x="6526538" y="2322445"/>
                <a:ext cx="540271" cy="1183424"/>
              </a:xfrm>
              <a:custGeom>
                <a:avLst/>
                <a:gdLst/>
                <a:ahLst/>
                <a:cxnLst/>
                <a:rect l="l" t="t" r="r" b="b"/>
                <a:pathLst>
                  <a:path w="11826" h="25904" extrusionOk="0">
                    <a:moveTo>
                      <a:pt x="11826" y="0"/>
                    </a:moveTo>
                    <a:lnTo>
                      <a:pt x="11826" y="0"/>
                    </a:lnTo>
                    <a:cubicBezTo>
                      <a:pt x="8727" y="551"/>
                      <a:pt x="5082" y="919"/>
                      <a:pt x="5082" y="919"/>
                    </a:cubicBezTo>
                    <a:cubicBezTo>
                      <a:pt x="5082" y="919"/>
                      <a:pt x="0" y="6820"/>
                      <a:pt x="416" y="11916"/>
                    </a:cubicBezTo>
                    <a:cubicBezTo>
                      <a:pt x="850" y="17217"/>
                      <a:pt x="6373" y="25904"/>
                      <a:pt x="6373" y="25904"/>
                    </a:cubicBezTo>
                    <a:lnTo>
                      <a:pt x="9722" y="24223"/>
                    </a:lnTo>
                    <a:cubicBezTo>
                      <a:pt x="9722" y="24223"/>
                      <a:pt x="7520" y="15096"/>
                      <a:pt x="5826" y="12441"/>
                    </a:cubicBezTo>
                    <a:cubicBezTo>
                      <a:pt x="7681" y="9347"/>
                      <a:pt x="10135" y="5658"/>
                      <a:pt x="1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1"/>
              <p:cNvSpPr/>
              <p:nvPr/>
            </p:nvSpPr>
            <p:spPr>
              <a:xfrm>
                <a:off x="6926564" y="2637541"/>
                <a:ext cx="12700" cy="24487"/>
              </a:xfrm>
              <a:custGeom>
                <a:avLst/>
                <a:gdLst/>
                <a:ahLst/>
                <a:cxnLst/>
                <a:rect l="l" t="t" r="r" b="b"/>
                <a:pathLst>
                  <a:path w="278" h="536" extrusionOk="0">
                    <a:moveTo>
                      <a:pt x="277" y="0"/>
                    </a:moveTo>
                    <a:cubicBezTo>
                      <a:pt x="186" y="182"/>
                      <a:pt x="92" y="361"/>
                      <a:pt x="1" y="536"/>
                    </a:cubicBezTo>
                    <a:cubicBezTo>
                      <a:pt x="92" y="361"/>
                      <a:pt x="186" y="182"/>
                      <a:pt x="27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1"/>
              <p:cNvSpPr/>
              <p:nvPr/>
            </p:nvSpPr>
            <p:spPr>
              <a:xfrm>
                <a:off x="6908244" y="2571890"/>
                <a:ext cx="31020" cy="123806"/>
              </a:xfrm>
              <a:custGeom>
                <a:avLst/>
                <a:gdLst/>
                <a:ahLst/>
                <a:cxnLst/>
                <a:rect l="l" t="t" r="r" b="b"/>
                <a:pathLst>
                  <a:path w="679" h="2710" extrusionOk="0">
                    <a:moveTo>
                      <a:pt x="536" y="1"/>
                    </a:moveTo>
                    <a:cubicBezTo>
                      <a:pt x="200" y="857"/>
                      <a:pt x="8" y="1889"/>
                      <a:pt x="0" y="2709"/>
                    </a:cubicBezTo>
                    <a:cubicBezTo>
                      <a:pt x="131" y="2469"/>
                      <a:pt x="266" y="2225"/>
                      <a:pt x="402" y="1973"/>
                    </a:cubicBezTo>
                    <a:cubicBezTo>
                      <a:pt x="493" y="1798"/>
                      <a:pt x="587" y="1619"/>
                      <a:pt x="678" y="1437"/>
                    </a:cubicBezTo>
                    <a:cubicBezTo>
                      <a:pt x="624" y="948"/>
                      <a:pt x="580" y="467"/>
                      <a:pt x="536" y="1"/>
                    </a:cubicBez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1"/>
              <p:cNvSpPr/>
              <p:nvPr/>
            </p:nvSpPr>
            <p:spPr>
              <a:xfrm>
                <a:off x="6732581" y="3411004"/>
                <a:ext cx="294942" cy="253415"/>
              </a:xfrm>
              <a:custGeom>
                <a:avLst/>
                <a:gdLst/>
                <a:ahLst/>
                <a:cxnLst/>
                <a:rect l="l" t="t" r="r" b="b"/>
                <a:pathLst>
                  <a:path w="6456" h="5547" extrusionOk="0">
                    <a:moveTo>
                      <a:pt x="4895" y="1"/>
                    </a:moveTo>
                    <a:cubicBezTo>
                      <a:pt x="4862" y="1"/>
                      <a:pt x="4830" y="8"/>
                      <a:pt x="4800" y="24"/>
                    </a:cubicBezTo>
                    <a:lnTo>
                      <a:pt x="1950" y="1763"/>
                    </a:lnTo>
                    <a:cubicBezTo>
                      <a:pt x="1822" y="1833"/>
                      <a:pt x="1727" y="1952"/>
                      <a:pt x="1688" y="2099"/>
                    </a:cubicBezTo>
                    <a:cubicBezTo>
                      <a:pt x="1454" y="2915"/>
                      <a:pt x="1188" y="3418"/>
                      <a:pt x="211" y="4679"/>
                    </a:cubicBezTo>
                    <a:cubicBezTo>
                      <a:pt x="1" y="4950"/>
                      <a:pt x="351" y="5547"/>
                      <a:pt x="938" y="5547"/>
                    </a:cubicBezTo>
                    <a:cubicBezTo>
                      <a:pt x="1093" y="5547"/>
                      <a:pt x="1265" y="5505"/>
                      <a:pt x="1447" y="5405"/>
                    </a:cubicBezTo>
                    <a:cubicBezTo>
                      <a:pt x="2336" y="4916"/>
                      <a:pt x="3619" y="4111"/>
                      <a:pt x="4264" y="3757"/>
                    </a:cubicBezTo>
                    <a:cubicBezTo>
                      <a:pt x="5310" y="3181"/>
                      <a:pt x="5373" y="3224"/>
                      <a:pt x="6215" y="2784"/>
                    </a:cubicBezTo>
                    <a:cubicBezTo>
                      <a:pt x="6415" y="2678"/>
                      <a:pt x="6456" y="2383"/>
                      <a:pt x="6291" y="2189"/>
                    </a:cubicBezTo>
                    <a:lnTo>
                      <a:pt x="5073" y="86"/>
                    </a:lnTo>
                    <a:cubicBezTo>
                      <a:pt x="5025" y="31"/>
                      <a:pt x="4959" y="1"/>
                      <a:pt x="4895"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1"/>
              <p:cNvSpPr/>
              <p:nvPr/>
            </p:nvSpPr>
            <p:spPr>
              <a:xfrm>
                <a:off x="6946712" y="3517179"/>
                <a:ext cx="895152" cy="907121"/>
              </a:xfrm>
              <a:custGeom>
                <a:avLst/>
                <a:gdLst/>
                <a:ahLst/>
                <a:cxnLst/>
                <a:rect l="l" t="t" r="r" b="b"/>
                <a:pathLst>
                  <a:path w="19594" h="19856" extrusionOk="0">
                    <a:moveTo>
                      <a:pt x="13692" y="0"/>
                    </a:moveTo>
                    <a:lnTo>
                      <a:pt x="1" y="14023"/>
                    </a:lnTo>
                    <a:lnTo>
                      <a:pt x="2876" y="19856"/>
                    </a:lnTo>
                    <a:lnTo>
                      <a:pt x="19594" y="2738"/>
                    </a:lnTo>
                    <a:lnTo>
                      <a:pt x="13692"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1"/>
              <p:cNvSpPr/>
              <p:nvPr/>
            </p:nvSpPr>
            <p:spPr>
              <a:xfrm>
                <a:off x="6991164" y="3559438"/>
                <a:ext cx="850700" cy="864863"/>
              </a:xfrm>
              <a:custGeom>
                <a:avLst/>
                <a:gdLst/>
                <a:ahLst/>
                <a:cxnLst/>
                <a:rect l="l" t="t" r="r" b="b"/>
                <a:pathLst>
                  <a:path w="18621" h="18931" extrusionOk="0">
                    <a:moveTo>
                      <a:pt x="14716" y="1"/>
                    </a:moveTo>
                    <a:cubicBezTo>
                      <a:pt x="14512" y="497"/>
                      <a:pt x="14210" y="960"/>
                      <a:pt x="13813" y="1368"/>
                    </a:cubicBezTo>
                    <a:lnTo>
                      <a:pt x="12401" y="2812"/>
                    </a:lnTo>
                    <a:lnTo>
                      <a:pt x="15537" y="4970"/>
                    </a:lnTo>
                    <a:lnTo>
                      <a:pt x="18621" y="1813"/>
                    </a:lnTo>
                    <a:lnTo>
                      <a:pt x="14716" y="1"/>
                    </a:lnTo>
                    <a:close/>
                    <a:moveTo>
                      <a:pt x="2753" y="12694"/>
                    </a:moveTo>
                    <a:lnTo>
                      <a:pt x="1342" y="14138"/>
                    </a:lnTo>
                    <a:cubicBezTo>
                      <a:pt x="944" y="14542"/>
                      <a:pt x="489" y="14856"/>
                      <a:pt x="0" y="15070"/>
                    </a:cubicBezTo>
                    <a:lnTo>
                      <a:pt x="1903" y="18931"/>
                    </a:lnTo>
                    <a:lnTo>
                      <a:pt x="4987" y="15774"/>
                    </a:lnTo>
                    <a:lnTo>
                      <a:pt x="2753" y="12694"/>
                    </a:lnTo>
                    <a:close/>
                  </a:path>
                </a:pathLst>
              </a:custGeom>
              <a:solidFill>
                <a:srgbClr val="64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1"/>
              <p:cNvSpPr/>
              <p:nvPr/>
            </p:nvSpPr>
            <p:spPr>
              <a:xfrm>
                <a:off x="7033149" y="3606952"/>
                <a:ext cx="719265" cy="723787"/>
              </a:xfrm>
              <a:custGeom>
                <a:avLst/>
                <a:gdLst/>
                <a:ahLst/>
                <a:cxnLst/>
                <a:rect l="l" t="t" r="r" b="b"/>
                <a:pathLst>
                  <a:path w="15744" h="15843" extrusionOk="0">
                    <a:moveTo>
                      <a:pt x="8910" y="0"/>
                    </a:moveTo>
                    <a:lnTo>
                      <a:pt x="0" y="9121"/>
                    </a:lnTo>
                    <a:lnTo>
                      <a:pt x="4870" y="15842"/>
                    </a:lnTo>
                    <a:lnTo>
                      <a:pt x="15744" y="4706"/>
                    </a:lnTo>
                    <a:lnTo>
                      <a:pt x="8910" y="0"/>
                    </a:ln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1"/>
              <p:cNvSpPr/>
              <p:nvPr/>
            </p:nvSpPr>
            <p:spPr>
              <a:xfrm>
                <a:off x="7116892" y="3687862"/>
                <a:ext cx="635524" cy="642879"/>
              </a:xfrm>
              <a:custGeom>
                <a:avLst/>
                <a:gdLst/>
                <a:ahLst/>
                <a:cxnLst/>
                <a:rect l="l" t="t" r="r" b="b"/>
                <a:pathLst>
                  <a:path w="13911" h="14072" extrusionOk="0">
                    <a:moveTo>
                      <a:pt x="9649" y="1"/>
                    </a:moveTo>
                    <a:lnTo>
                      <a:pt x="1" y="9883"/>
                    </a:lnTo>
                    <a:lnTo>
                      <a:pt x="3037" y="14071"/>
                    </a:lnTo>
                    <a:lnTo>
                      <a:pt x="13911" y="2935"/>
                    </a:lnTo>
                    <a:lnTo>
                      <a:pt x="13907" y="2931"/>
                    </a:lnTo>
                    <a:lnTo>
                      <a:pt x="9649" y="1"/>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1"/>
              <p:cNvSpPr/>
              <p:nvPr/>
            </p:nvSpPr>
            <p:spPr>
              <a:xfrm>
                <a:off x="6087861" y="3659719"/>
                <a:ext cx="687194" cy="943761"/>
              </a:xfrm>
              <a:custGeom>
                <a:avLst/>
                <a:gdLst/>
                <a:ahLst/>
                <a:cxnLst/>
                <a:rect l="l" t="t" r="r" b="b"/>
                <a:pathLst>
                  <a:path w="15042" h="20658" extrusionOk="0">
                    <a:moveTo>
                      <a:pt x="5717" y="1"/>
                    </a:moveTo>
                    <a:lnTo>
                      <a:pt x="5717" y="1"/>
                    </a:lnTo>
                    <a:cubicBezTo>
                      <a:pt x="1" y="14159"/>
                      <a:pt x="10922" y="17192"/>
                      <a:pt x="14986" y="20658"/>
                    </a:cubicBezTo>
                    <a:cubicBezTo>
                      <a:pt x="14986" y="20658"/>
                      <a:pt x="13744" y="15617"/>
                      <a:pt x="14592" y="12774"/>
                    </a:cubicBezTo>
                    <a:cubicBezTo>
                      <a:pt x="15041" y="11268"/>
                      <a:pt x="14720" y="9657"/>
                      <a:pt x="13667" y="8519"/>
                    </a:cubicBezTo>
                    <a:cubicBezTo>
                      <a:pt x="9993" y="4557"/>
                      <a:pt x="5717" y="1"/>
                      <a:pt x="5717"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1"/>
              <p:cNvSpPr/>
              <p:nvPr/>
            </p:nvSpPr>
            <p:spPr>
              <a:xfrm>
                <a:off x="6274900" y="3720847"/>
                <a:ext cx="497647" cy="882634"/>
              </a:xfrm>
              <a:custGeom>
                <a:avLst/>
                <a:gdLst/>
                <a:ahLst/>
                <a:cxnLst/>
                <a:rect l="l" t="t" r="r" b="b"/>
                <a:pathLst>
                  <a:path w="10893" h="19320" extrusionOk="0">
                    <a:moveTo>
                      <a:pt x="1116" y="0"/>
                    </a:moveTo>
                    <a:cubicBezTo>
                      <a:pt x="336" y="2260"/>
                      <a:pt x="0" y="4215"/>
                      <a:pt x="0" y="5921"/>
                    </a:cubicBezTo>
                    <a:cubicBezTo>
                      <a:pt x="5" y="14052"/>
                      <a:pt x="7641" y="16546"/>
                      <a:pt x="10892" y="19320"/>
                    </a:cubicBezTo>
                    <a:cubicBezTo>
                      <a:pt x="10892" y="19320"/>
                      <a:pt x="10200" y="16513"/>
                      <a:pt x="10200" y="13907"/>
                    </a:cubicBezTo>
                    <a:cubicBezTo>
                      <a:pt x="10200" y="13021"/>
                      <a:pt x="10280" y="12157"/>
                      <a:pt x="10498" y="11436"/>
                    </a:cubicBezTo>
                    <a:cubicBezTo>
                      <a:pt x="10594" y="11118"/>
                      <a:pt x="10651" y="10794"/>
                      <a:pt x="10681" y="10473"/>
                    </a:cubicBezTo>
                    <a:lnTo>
                      <a:pt x="1116" y="0"/>
                    </a:ln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1"/>
              <p:cNvSpPr/>
              <p:nvPr/>
            </p:nvSpPr>
            <p:spPr>
              <a:xfrm>
                <a:off x="7060104" y="2849432"/>
                <a:ext cx="953629" cy="484124"/>
              </a:xfrm>
              <a:custGeom>
                <a:avLst/>
                <a:gdLst/>
                <a:ahLst/>
                <a:cxnLst/>
                <a:rect l="l" t="t" r="r" b="b"/>
                <a:pathLst>
                  <a:path w="20874" h="10597" extrusionOk="0">
                    <a:moveTo>
                      <a:pt x="7516" y="1"/>
                    </a:moveTo>
                    <a:cubicBezTo>
                      <a:pt x="5416" y="1"/>
                      <a:pt x="2945" y="526"/>
                      <a:pt x="1" y="1796"/>
                    </a:cubicBezTo>
                    <a:cubicBezTo>
                      <a:pt x="1" y="1796"/>
                      <a:pt x="4656" y="5962"/>
                      <a:pt x="8709" y="9546"/>
                    </a:cubicBezTo>
                    <a:cubicBezTo>
                      <a:pt x="9499" y="10244"/>
                      <a:pt x="10504" y="10597"/>
                      <a:pt x="11537" y="10597"/>
                    </a:cubicBezTo>
                    <a:cubicBezTo>
                      <a:pt x="12018" y="10597"/>
                      <a:pt x="12506" y="10520"/>
                      <a:pt x="12982" y="10366"/>
                    </a:cubicBezTo>
                    <a:cubicBezTo>
                      <a:pt x="13797" y="10102"/>
                      <a:pt x="14800" y="10008"/>
                      <a:pt x="15814" y="10008"/>
                    </a:cubicBezTo>
                    <a:cubicBezTo>
                      <a:pt x="18310" y="10008"/>
                      <a:pt x="20874" y="10577"/>
                      <a:pt x="20874" y="10577"/>
                    </a:cubicBezTo>
                    <a:cubicBezTo>
                      <a:pt x="18057" y="7430"/>
                      <a:pt x="15414" y="1"/>
                      <a:pt x="751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1"/>
              <p:cNvSpPr/>
              <p:nvPr/>
            </p:nvSpPr>
            <p:spPr>
              <a:xfrm>
                <a:off x="7255777" y="2849524"/>
                <a:ext cx="757960" cy="483119"/>
              </a:xfrm>
              <a:custGeom>
                <a:avLst/>
                <a:gdLst/>
                <a:ahLst/>
                <a:cxnLst/>
                <a:rect l="l" t="t" r="r" b="b"/>
                <a:pathLst>
                  <a:path w="16591" h="10575" extrusionOk="0">
                    <a:moveTo>
                      <a:pt x="3231" y="1"/>
                    </a:moveTo>
                    <a:cubicBezTo>
                      <a:pt x="2243" y="1"/>
                      <a:pt x="1167" y="117"/>
                      <a:pt x="1" y="372"/>
                    </a:cubicBezTo>
                    <a:lnTo>
                      <a:pt x="1" y="1014"/>
                    </a:lnTo>
                    <a:cubicBezTo>
                      <a:pt x="1" y="1313"/>
                      <a:pt x="1" y="1608"/>
                      <a:pt x="4" y="1900"/>
                    </a:cubicBezTo>
                    <a:cubicBezTo>
                      <a:pt x="1007" y="3165"/>
                      <a:pt x="2035" y="4797"/>
                      <a:pt x="2960" y="6409"/>
                    </a:cubicBezTo>
                    <a:lnTo>
                      <a:pt x="7740" y="10568"/>
                    </a:lnTo>
                    <a:cubicBezTo>
                      <a:pt x="8061" y="10536"/>
                      <a:pt x="8381" y="10466"/>
                      <a:pt x="8699" y="10364"/>
                    </a:cubicBezTo>
                    <a:cubicBezTo>
                      <a:pt x="9515" y="10098"/>
                      <a:pt x="10521" y="10006"/>
                      <a:pt x="11534" y="10006"/>
                    </a:cubicBezTo>
                    <a:cubicBezTo>
                      <a:pt x="14027" y="10006"/>
                      <a:pt x="16591" y="10575"/>
                      <a:pt x="16591" y="10575"/>
                    </a:cubicBezTo>
                    <a:cubicBezTo>
                      <a:pt x="13776" y="7426"/>
                      <a:pt x="11130" y="1"/>
                      <a:pt x="3231" y="1"/>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1"/>
              <p:cNvSpPr/>
              <p:nvPr/>
            </p:nvSpPr>
            <p:spPr>
              <a:xfrm>
                <a:off x="5337287" y="2049745"/>
                <a:ext cx="2364656" cy="2215357"/>
              </a:xfrm>
              <a:custGeom>
                <a:avLst/>
                <a:gdLst/>
                <a:ahLst/>
                <a:cxnLst/>
                <a:rect l="l" t="t" r="r" b="b"/>
                <a:pathLst>
                  <a:path w="51760" h="48492" extrusionOk="0">
                    <a:moveTo>
                      <a:pt x="9406" y="1"/>
                    </a:moveTo>
                    <a:cubicBezTo>
                      <a:pt x="7144" y="1"/>
                      <a:pt x="5267" y="636"/>
                      <a:pt x="3993" y="1941"/>
                    </a:cubicBezTo>
                    <a:cubicBezTo>
                      <a:pt x="1" y="6028"/>
                      <a:pt x="2716" y="15859"/>
                      <a:pt x="10908" y="24827"/>
                    </a:cubicBezTo>
                    <a:lnTo>
                      <a:pt x="31226" y="47077"/>
                    </a:lnTo>
                    <a:cubicBezTo>
                      <a:pt x="32086" y="48018"/>
                      <a:pt x="33260" y="48491"/>
                      <a:pt x="34436" y="48491"/>
                    </a:cubicBezTo>
                    <a:cubicBezTo>
                      <a:pt x="35562" y="48491"/>
                      <a:pt x="36690" y="48057"/>
                      <a:pt x="37543" y="47183"/>
                    </a:cubicBezTo>
                    <a:lnTo>
                      <a:pt x="50014" y="34413"/>
                    </a:lnTo>
                    <a:cubicBezTo>
                      <a:pt x="51760" y="32623"/>
                      <a:pt x="51643" y="29740"/>
                      <a:pt x="49758" y="28099"/>
                    </a:cubicBezTo>
                    <a:lnTo>
                      <a:pt x="27034" y="8314"/>
                    </a:lnTo>
                    <a:cubicBezTo>
                      <a:pt x="20799" y="2885"/>
                      <a:pt x="14226" y="1"/>
                      <a:pt x="9406"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1"/>
              <p:cNvSpPr/>
              <p:nvPr/>
            </p:nvSpPr>
            <p:spPr>
              <a:xfrm>
                <a:off x="5502030" y="2451325"/>
                <a:ext cx="1589747" cy="1697335"/>
              </a:xfrm>
              <a:custGeom>
                <a:avLst/>
                <a:gdLst/>
                <a:ahLst/>
                <a:cxnLst/>
                <a:rect l="l" t="t" r="r" b="b"/>
                <a:pathLst>
                  <a:path w="34798" h="37153" extrusionOk="0">
                    <a:moveTo>
                      <a:pt x="1218" y="0"/>
                    </a:moveTo>
                    <a:cubicBezTo>
                      <a:pt x="601" y="0"/>
                      <a:pt x="0" y="595"/>
                      <a:pt x="295" y="1331"/>
                    </a:cubicBezTo>
                    <a:cubicBezTo>
                      <a:pt x="1790" y="5046"/>
                      <a:pt x="4669" y="9453"/>
                      <a:pt x="8720" y="13816"/>
                    </a:cubicBezTo>
                    <a:lnTo>
                      <a:pt x="28877" y="35538"/>
                    </a:lnTo>
                    <a:cubicBezTo>
                      <a:pt x="29858" y="36599"/>
                      <a:pt x="31138" y="37153"/>
                      <a:pt x="32297" y="37153"/>
                    </a:cubicBezTo>
                    <a:cubicBezTo>
                      <a:pt x="33113" y="37153"/>
                      <a:pt x="33867" y="36880"/>
                      <a:pt x="34422" y="36311"/>
                    </a:cubicBezTo>
                    <a:cubicBezTo>
                      <a:pt x="34797" y="35921"/>
                      <a:pt x="34685" y="35283"/>
                      <a:pt x="34200" y="35038"/>
                    </a:cubicBezTo>
                    <a:cubicBezTo>
                      <a:pt x="33485" y="34674"/>
                      <a:pt x="32727" y="34116"/>
                      <a:pt x="32038" y="33398"/>
                    </a:cubicBezTo>
                    <a:lnTo>
                      <a:pt x="15248" y="15919"/>
                    </a:lnTo>
                    <a:cubicBezTo>
                      <a:pt x="13454" y="15806"/>
                      <a:pt x="11694" y="15074"/>
                      <a:pt x="10308" y="13722"/>
                    </a:cubicBezTo>
                    <a:cubicBezTo>
                      <a:pt x="10265" y="13678"/>
                      <a:pt x="10224" y="13634"/>
                      <a:pt x="10181" y="13594"/>
                    </a:cubicBezTo>
                    <a:cubicBezTo>
                      <a:pt x="10137" y="13550"/>
                      <a:pt x="10093" y="13510"/>
                      <a:pt x="10050" y="13466"/>
                    </a:cubicBezTo>
                    <a:cubicBezTo>
                      <a:pt x="8490" y="11947"/>
                      <a:pt x="7706" y="9930"/>
                      <a:pt x="7706" y="7911"/>
                    </a:cubicBezTo>
                    <a:cubicBezTo>
                      <a:pt x="5366" y="5224"/>
                      <a:pt x="3444" y="2687"/>
                      <a:pt x="2016" y="453"/>
                    </a:cubicBezTo>
                    <a:cubicBezTo>
                      <a:pt x="1808" y="136"/>
                      <a:pt x="1513" y="0"/>
                      <a:pt x="1218" y="0"/>
                    </a:cubicBezTo>
                    <a:close/>
                  </a:path>
                </a:pathLst>
              </a:custGeom>
              <a:solidFill>
                <a:srgbClr val="AF5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1"/>
              <p:cNvSpPr/>
              <p:nvPr/>
            </p:nvSpPr>
            <p:spPr>
              <a:xfrm>
                <a:off x="5417420" y="2049836"/>
                <a:ext cx="487322" cy="475307"/>
              </a:xfrm>
              <a:custGeom>
                <a:avLst/>
                <a:gdLst/>
                <a:ahLst/>
                <a:cxnLst/>
                <a:rect l="l" t="t" r="r" b="b"/>
                <a:pathLst>
                  <a:path w="10667" h="10404" extrusionOk="0">
                    <a:moveTo>
                      <a:pt x="7651" y="0"/>
                    </a:moveTo>
                    <a:cubicBezTo>
                      <a:pt x="5392" y="0"/>
                      <a:pt x="3514" y="635"/>
                      <a:pt x="2239" y="1939"/>
                    </a:cubicBezTo>
                    <a:cubicBezTo>
                      <a:pt x="430" y="3791"/>
                      <a:pt x="0" y="6816"/>
                      <a:pt x="828" y="10403"/>
                    </a:cubicBezTo>
                    <a:cubicBezTo>
                      <a:pt x="708" y="8355"/>
                      <a:pt x="1815" y="5753"/>
                      <a:pt x="3926" y="3591"/>
                    </a:cubicBezTo>
                    <a:cubicBezTo>
                      <a:pt x="5975" y="1495"/>
                      <a:pt x="8455" y="329"/>
                      <a:pt x="10469" y="329"/>
                    </a:cubicBezTo>
                    <a:cubicBezTo>
                      <a:pt x="10472" y="329"/>
                      <a:pt x="10476" y="329"/>
                      <a:pt x="10480" y="329"/>
                    </a:cubicBezTo>
                    <a:lnTo>
                      <a:pt x="10666" y="329"/>
                    </a:lnTo>
                    <a:cubicBezTo>
                      <a:pt x="9605" y="110"/>
                      <a:pt x="8595" y="0"/>
                      <a:pt x="7651" y="0"/>
                    </a:cubicBezTo>
                    <a:close/>
                  </a:path>
                </a:pathLst>
              </a:custGeom>
              <a:solidFill>
                <a:srgbClr val="954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1"/>
              <p:cNvSpPr/>
              <p:nvPr/>
            </p:nvSpPr>
            <p:spPr>
              <a:xfrm>
                <a:off x="6187457" y="2563758"/>
                <a:ext cx="425556" cy="615560"/>
              </a:xfrm>
              <a:custGeom>
                <a:avLst/>
                <a:gdLst/>
                <a:ahLst/>
                <a:cxnLst/>
                <a:rect l="l" t="t" r="r" b="b"/>
                <a:pathLst>
                  <a:path w="9315" h="13474" extrusionOk="0">
                    <a:moveTo>
                      <a:pt x="6052" y="0"/>
                    </a:moveTo>
                    <a:cubicBezTo>
                      <a:pt x="8997" y="3012"/>
                      <a:pt x="9012" y="7845"/>
                      <a:pt x="6052" y="10874"/>
                    </a:cubicBezTo>
                    <a:cubicBezTo>
                      <a:pt x="4528" y="12438"/>
                      <a:pt x="2505" y="13221"/>
                      <a:pt x="482" y="13221"/>
                    </a:cubicBezTo>
                    <a:cubicBezTo>
                      <a:pt x="322" y="13221"/>
                      <a:pt x="161" y="13214"/>
                      <a:pt x="1" y="13207"/>
                    </a:cubicBezTo>
                    <a:lnTo>
                      <a:pt x="1" y="13207"/>
                    </a:lnTo>
                    <a:lnTo>
                      <a:pt x="245" y="13458"/>
                    </a:lnTo>
                    <a:cubicBezTo>
                      <a:pt x="409" y="13470"/>
                      <a:pt x="576" y="13473"/>
                      <a:pt x="744" y="13473"/>
                    </a:cubicBezTo>
                    <a:cubicBezTo>
                      <a:pt x="2767" y="13473"/>
                      <a:pt x="4787" y="12689"/>
                      <a:pt x="6310" y="11129"/>
                    </a:cubicBezTo>
                    <a:cubicBezTo>
                      <a:pt x="9315" y="8053"/>
                      <a:pt x="9256" y="3128"/>
                      <a:pt x="6183" y="125"/>
                    </a:cubicBezTo>
                    <a:cubicBezTo>
                      <a:pt x="6140" y="81"/>
                      <a:pt x="6096" y="41"/>
                      <a:pt x="6052" y="0"/>
                    </a:cubicBezTo>
                    <a:close/>
                  </a:path>
                </a:pathLst>
              </a:custGeom>
              <a:solidFill>
                <a:srgbClr val="743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1"/>
              <p:cNvSpPr/>
              <p:nvPr/>
            </p:nvSpPr>
            <p:spPr>
              <a:xfrm>
                <a:off x="5967113" y="3072334"/>
                <a:ext cx="231532" cy="106309"/>
              </a:xfrm>
              <a:custGeom>
                <a:avLst/>
                <a:gdLst/>
                <a:ahLst/>
                <a:cxnLst/>
                <a:rect l="l" t="t" r="r" b="b"/>
                <a:pathLst>
                  <a:path w="5068" h="2327" extrusionOk="0">
                    <a:moveTo>
                      <a:pt x="1" y="1"/>
                    </a:moveTo>
                    <a:cubicBezTo>
                      <a:pt x="4" y="4"/>
                      <a:pt x="7" y="7"/>
                      <a:pt x="11" y="10"/>
                    </a:cubicBezTo>
                    <a:lnTo>
                      <a:pt x="11" y="10"/>
                    </a:lnTo>
                    <a:cubicBezTo>
                      <a:pt x="7" y="7"/>
                      <a:pt x="4" y="4"/>
                      <a:pt x="1" y="1"/>
                    </a:cubicBezTo>
                    <a:close/>
                    <a:moveTo>
                      <a:pt x="11" y="10"/>
                    </a:moveTo>
                    <a:lnTo>
                      <a:pt x="11" y="10"/>
                    </a:lnTo>
                    <a:cubicBezTo>
                      <a:pt x="51" y="48"/>
                      <a:pt x="88" y="88"/>
                      <a:pt x="128" y="129"/>
                    </a:cubicBezTo>
                    <a:cubicBezTo>
                      <a:pt x="1514" y="1481"/>
                      <a:pt x="3274" y="2213"/>
                      <a:pt x="5068" y="2326"/>
                    </a:cubicBezTo>
                    <a:lnTo>
                      <a:pt x="4824" y="2075"/>
                    </a:lnTo>
                    <a:cubicBezTo>
                      <a:pt x="3085" y="1966"/>
                      <a:pt x="1376" y="1280"/>
                      <a:pt x="11" y="10"/>
                    </a:cubicBezTo>
                    <a:close/>
                  </a:path>
                </a:pathLst>
              </a:custGeom>
              <a:solidFill>
                <a:srgbClr val="7A4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1"/>
              <p:cNvSpPr/>
              <p:nvPr/>
            </p:nvSpPr>
            <p:spPr>
              <a:xfrm>
                <a:off x="5817903" y="2456670"/>
                <a:ext cx="783269" cy="711087"/>
              </a:xfrm>
              <a:custGeom>
                <a:avLst/>
                <a:gdLst/>
                <a:ahLst/>
                <a:cxnLst/>
                <a:rect l="l" t="t" r="r" b="b"/>
                <a:pathLst>
                  <a:path w="17145" h="15565" extrusionOk="0">
                    <a:moveTo>
                      <a:pt x="8574" y="1"/>
                    </a:moveTo>
                    <a:cubicBezTo>
                      <a:pt x="6551" y="1"/>
                      <a:pt x="4530" y="784"/>
                      <a:pt x="3004" y="2344"/>
                    </a:cubicBezTo>
                    <a:cubicBezTo>
                      <a:pt x="1" y="5421"/>
                      <a:pt x="60" y="10346"/>
                      <a:pt x="3136" y="13349"/>
                    </a:cubicBezTo>
                    <a:cubicBezTo>
                      <a:pt x="4650" y="14828"/>
                      <a:pt x="6612" y="15564"/>
                      <a:pt x="8573" y="15564"/>
                    </a:cubicBezTo>
                    <a:cubicBezTo>
                      <a:pt x="10595" y="15564"/>
                      <a:pt x="12616" y="14780"/>
                      <a:pt x="14141" y="13218"/>
                    </a:cubicBezTo>
                    <a:cubicBezTo>
                      <a:pt x="17145" y="10145"/>
                      <a:pt x="17086" y="5217"/>
                      <a:pt x="14010" y="2213"/>
                    </a:cubicBezTo>
                    <a:cubicBezTo>
                      <a:pt x="12497" y="737"/>
                      <a:pt x="10535" y="1"/>
                      <a:pt x="8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1"/>
              <p:cNvSpPr/>
              <p:nvPr/>
            </p:nvSpPr>
            <p:spPr>
              <a:xfrm>
                <a:off x="5859249" y="2490478"/>
                <a:ext cx="704645" cy="643336"/>
              </a:xfrm>
              <a:custGeom>
                <a:avLst/>
                <a:gdLst/>
                <a:ahLst/>
                <a:cxnLst/>
                <a:rect l="l" t="t" r="r" b="b"/>
                <a:pathLst>
                  <a:path w="15424" h="14082" extrusionOk="0">
                    <a:moveTo>
                      <a:pt x="2632" y="2122"/>
                    </a:moveTo>
                    <a:cubicBezTo>
                      <a:pt x="2504" y="2249"/>
                      <a:pt x="2384" y="2385"/>
                      <a:pt x="2271" y="2519"/>
                    </a:cubicBezTo>
                    <a:cubicBezTo>
                      <a:pt x="2384" y="2385"/>
                      <a:pt x="2504" y="2254"/>
                      <a:pt x="2632" y="2122"/>
                    </a:cubicBezTo>
                    <a:close/>
                    <a:moveTo>
                      <a:pt x="2267" y="2523"/>
                    </a:moveTo>
                    <a:lnTo>
                      <a:pt x="2264" y="2526"/>
                    </a:lnTo>
                    <a:cubicBezTo>
                      <a:pt x="2267" y="2526"/>
                      <a:pt x="2267" y="2523"/>
                      <a:pt x="2267" y="2523"/>
                    </a:cubicBezTo>
                    <a:close/>
                    <a:moveTo>
                      <a:pt x="1761" y="3208"/>
                    </a:moveTo>
                    <a:lnTo>
                      <a:pt x="1761" y="3208"/>
                    </a:lnTo>
                    <a:cubicBezTo>
                      <a:pt x="1682" y="3328"/>
                      <a:pt x="1608" y="3450"/>
                      <a:pt x="1538" y="3574"/>
                    </a:cubicBezTo>
                    <a:lnTo>
                      <a:pt x="1538" y="3574"/>
                    </a:lnTo>
                    <a:cubicBezTo>
                      <a:pt x="1608" y="3450"/>
                      <a:pt x="1683" y="3328"/>
                      <a:pt x="1761" y="3208"/>
                    </a:cubicBezTo>
                    <a:close/>
                    <a:moveTo>
                      <a:pt x="7669" y="1"/>
                    </a:moveTo>
                    <a:cubicBezTo>
                      <a:pt x="7130" y="1"/>
                      <a:pt x="6591" y="62"/>
                      <a:pt x="6062" y="186"/>
                    </a:cubicBezTo>
                    <a:cubicBezTo>
                      <a:pt x="6285" y="136"/>
                      <a:pt x="6507" y="95"/>
                      <a:pt x="6729" y="66"/>
                    </a:cubicBezTo>
                    <a:lnTo>
                      <a:pt x="11621" y="12872"/>
                    </a:lnTo>
                    <a:cubicBezTo>
                      <a:pt x="12004" y="12609"/>
                      <a:pt x="12368" y="12307"/>
                      <a:pt x="12707" y="11960"/>
                    </a:cubicBezTo>
                    <a:cubicBezTo>
                      <a:pt x="15423" y="9179"/>
                      <a:pt x="15368" y="4721"/>
                      <a:pt x="12587" y="2005"/>
                    </a:cubicBezTo>
                    <a:cubicBezTo>
                      <a:pt x="11216" y="667"/>
                      <a:pt x="9441" y="1"/>
                      <a:pt x="7669" y="1"/>
                    </a:cubicBezTo>
                    <a:close/>
                    <a:moveTo>
                      <a:pt x="1538" y="3574"/>
                    </a:moveTo>
                    <a:lnTo>
                      <a:pt x="1538" y="3574"/>
                    </a:lnTo>
                    <a:cubicBezTo>
                      <a:pt x="1" y="6286"/>
                      <a:pt x="412" y="9797"/>
                      <a:pt x="2748" y="12081"/>
                    </a:cubicBezTo>
                    <a:cubicBezTo>
                      <a:pt x="3413" y="12730"/>
                      <a:pt x="4174" y="13220"/>
                      <a:pt x="4982" y="13553"/>
                    </a:cubicBezTo>
                    <a:lnTo>
                      <a:pt x="4982" y="13553"/>
                    </a:lnTo>
                    <a:cubicBezTo>
                      <a:pt x="4809" y="13481"/>
                      <a:pt x="4638" y="13402"/>
                      <a:pt x="4469" y="13316"/>
                    </a:cubicBezTo>
                    <a:lnTo>
                      <a:pt x="1098" y="4506"/>
                    </a:lnTo>
                    <a:lnTo>
                      <a:pt x="1101" y="4506"/>
                    </a:lnTo>
                    <a:cubicBezTo>
                      <a:pt x="1223" y="4188"/>
                      <a:pt x="1368" y="3875"/>
                      <a:pt x="1538" y="3574"/>
                    </a:cubicBezTo>
                    <a:close/>
                    <a:moveTo>
                      <a:pt x="4982" y="13553"/>
                    </a:moveTo>
                    <a:lnTo>
                      <a:pt x="4982" y="13553"/>
                    </a:lnTo>
                    <a:cubicBezTo>
                      <a:pt x="5631" y="13820"/>
                      <a:pt x="6314" y="13986"/>
                      <a:pt x="7004" y="14051"/>
                    </a:cubicBezTo>
                    <a:lnTo>
                      <a:pt x="7004" y="14051"/>
                    </a:lnTo>
                    <a:cubicBezTo>
                      <a:pt x="6315" y="13986"/>
                      <a:pt x="5633" y="13820"/>
                      <a:pt x="4982" y="13553"/>
                    </a:cubicBezTo>
                    <a:close/>
                    <a:moveTo>
                      <a:pt x="7004" y="14051"/>
                    </a:moveTo>
                    <a:cubicBezTo>
                      <a:pt x="7224" y="14071"/>
                      <a:pt x="7445" y="14082"/>
                      <a:pt x="7666" y="14082"/>
                    </a:cubicBezTo>
                    <a:cubicBezTo>
                      <a:pt x="7445" y="14082"/>
                      <a:pt x="7224" y="14071"/>
                      <a:pt x="7004" y="14051"/>
                    </a:cubicBezTo>
                    <a:close/>
                    <a:moveTo>
                      <a:pt x="5231" y="434"/>
                    </a:moveTo>
                    <a:lnTo>
                      <a:pt x="5231" y="434"/>
                    </a:lnTo>
                    <a:cubicBezTo>
                      <a:pt x="4663" y="642"/>
                      <a:pt x="4116" y="926"/>
                      <a:pt x="3608" y="1287"/>
                    </a:cubicBezTo>
                    <a:cubicBezTo>
                      <a:pt x="3718" y="1211"/>
                      <a:pt x="3832" y="1138"/>
                      <a:pt x="3944" y="1065"/>
                    </a:cubicBezTo>
                    <a:lnTo>
                      <a:pt x="8884" y="13977"/>
                    </a:lnTo>
                    <a:cubicBezTo>
                      <a:pt x="8479" y="14046"/>
                      <a:pt x="8075" y="14082"/>
                      <a:pt x="7666" y="14082"/>
                    </a:cubicBezTo>
                    <a:cubicBezTo>
                      <a:pt x="8741" y="14082"/>
                      <a:pt x="9809" y="13841"/>
                      <a:pt x="10794" y="13356"/>
                    </a:cubicBezTo>
                    <a:lnTo>
                      <a:pt x="10794" y="13356"/>
                    </a:lnTo>
                    <a:cubicBezTo>
                      <a:pt x="10363" y="13565"/>
                      <a:pt x="9919" y="13732"/>
                      <a:pt x="9463" y="13849"/>
                    </a:cubicBezTo>
                    <a:lnTo>
                      <a:pt x="4461" y="773"/>
                    </a:lnTo>
                    <a:cubicBezTo>
                      <a:pt x="4713" y="646"/>
                      <a:pt x="4972" y="529"/>
                      <a:pt x="5231" y="434"/>
                    </a:cubicBezTo>
                    <a:close/>
                  </a:path>
                </a:pathLst>
              </a:custGeom>
              <a:solidFill>
                <a:srgbClr val="C18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1"/>
              <p:cNvSpPr/>
              <p:nvPr/>
            </p:nvSpPr>
            <p:spPr>
              <a:xfrm>
                <a:off x="5939656" y="2549230"/>
                <a:ext cx="84472" cy="87807"/>
              </a:xfrm>
              <a:custGeom>
                <a:avLst/>
                <a:gdLst/>
                <a:ahLst/>
                <a:cxnLst/>
                <a:rect l="l" t="t" r="r" b="b"/>
                <a:pathLst>
                  <a:path w="1849" h="1922" extrusionOk="0">
                    <a:moveTo>
                      <a:pt x="4" y="1915"/>
                    </a:moveTo>
                    <a:cubicBezTo>
                      <a:pt x="4" y="1919"/>
                      <a:pt x="1" y="1919"/>
                      <a:pt x="1" y="1922"/>
                    </a:cubicBezTo>
                    <a:cubicBezTo>
                      <a:pt x="1" y="1919"/>
                      <a:pt x="4" y="1919"/>
                      <a:pt x="4" y="1915"/>
                    </a:cubicBezTo>
                    <a:close/>
                    <a:moveTo>
                      <a:pt x="492" y="1255"/>
                    </a:moveTo>
                    <a:cubicBezTo>
                      <a:pt x="314" y="1471"/>
                      <a:pt x="154" y="1689"/>
                      <a:pt x="4" y="1915"/>
                    </a:cubicBezTo>
                    <a:cubicBezTo>
                      <a:pt x="154" y="1689"/>
                      <a:pt x="314" y="1471"/>
                      <a:pt x="492" y="1255"/>
                    </a:cubicBezTo>
                    <a:close/>
                    <a:moveTo>
                      <a:pt x="497" y="1247"/>
                    </a:moveTo>
                    <a:cubicBezTo>
                      <a:pt x="497" y="1252"/>
                      <a:pt x="492" y="1255"/>
                      <a:pt x="492" y="1255"/>
                    </a:cubicBezTo>
                    <a:cubicBezTo>
                      <a:pt x="492" y="1255"/>
                      <a:pt x="497" y="1252"/>
                      <a:pt x="497" y="1247"/>
                    </a:cubicBezTo>
                    <a:close/>
                    <a:moveTo>
                      <a:pt x="504" y="1240"/>
                    </a:moveTo>
                    <a:cubicBezTo>
                      <a:pt x="504" y="1244"/>
                      <a:pt x="504" y="1244"/>
                      <a:pt x="500" y="1244"/>
                    </a:cubicBezTo>
                    <a:cubicBezTo>
                      <a:pt x="504" y="1244"/>
                      <a:pt x="504" y="1244"/>
                      <a:pt x="504" y="1240"/>
                    </a:cubicBezTo>
                    <a:close/>
                    <a:moveTo>
                      <a:pt x="511" y="1233"/>
                    </a:moveTo>
                    <a:cubicBezTo>
                      <a:pt x="511" y="1233"/>
                      <a:pt x="511" y="1237"/>
                      <a:pt x="507" y="1237"/>
                    </a:cubicBezTo>
                    <a:cubicBezTo>
                      <a:pt x="511" y="1237"/>
                      <a:pt x="511" y="1233"/>
                      <a:pt x="511" y="1233"/>
                    </a:cubicBezTo>
                    <a:close/>
                    <a:moveTo>
                      <a:pt x="912" y="796"/>
                    </a:moveTo>
                    <a:cubicBezTo>
                      <a:pt x="908" y="796"/>
                      <a:pt x="908" y="800"/>
                      <a:pt x="908" y="800"/>
                    </a:cubicBezTo>
                    <a:cubicBezTo>
                      <a:pt x="908" y="800"/>
                      <a:pt x="908" y="796"/>
                      <a:pt x="912" y="796"/>
                    </a:cubicBezTo>
                    <a:close/>
                    <a:moveTo>
                      <a:pt x="1848" y="1"/>
                    </a:moveTo>
                    <a:cubicBezTo>
                      <a:pt x="1517" y="234"/>
                      <a:pt x="1204" y="500"/>
                      <a:pt x="912" y="796"/>
                    </a:cubicBezTo>
                    <a:cubicBezTo>
                      <a:pt x="1204" y="500"/>
                      <a:pt x="1517" y="234"/>
                      <a:pt x="1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1"/>
              <p:cNvSpPr/>
              <p:nvPr/>
            </p:nvSpPr>
            <p:spPr>
              <a:xfrm>
                <a:off x="5909366" y="2539087"/>
                <a:ext cx="355749" cy="594727"/>
              </a:xfrm>
              <a:custGeom>
                <a:avLst/>
                <a:gdLst/>
                <a:ahLst/>
                <a:cxnLst/>
                <a:rect l="l" t="t" r="r" b="b"/>
                <a:pathLst>
                  <a:path w="7787" h="13018" extrusionOk="0">
                    <a:moveTo>
                      <a:pt x="2847" y="1"/>
                    </a:moveTo>
                    <a:cubicBezTo>
                      <a:pt x="2735" y="74"/>
                      <a:pt x="2621" y="147"/>
                      <a:pt x="2511" y="223"/>
                    </a:cubicBezTo>
                    <a:cubicBezTo>
                      <a:pt x="2180" y="456"/>
                      <a:pt x="1867" y="722"/>
                      <a:pt x="1575" y="1018"/>
                    </a:cubicBezTo>
                    <a:cubicBezTo>
                      <a:pt x="1571" y="1018"/>
                      <a:pt x="1571" y="1022"/>
                      <a:pt x="1571" y="1022"/>
                    </a:cubicBezTo>
                    <a:cubicBezTo>
                      <a:pt x="1557" y="1032"/>
                      <a:pt x="1546" y="1047"/>
                      <a:pt x="1535" y="1058"/>
                    </a:cubicBezTo>
                    <a:cubicBezTo>
                      <a:pt x="1407" y="1185"/>
                      <a:pt x="1287" y="1321"/>
                      <a:pt x="1174" y="1455"/>
                    </a:cubicBezTo>
                    <a:cubicBezTo>
                      <a:pt x="1174" y="1455"/>
                      <a:pt x="1174" y="1459"/>
                      <a:pt x="1170" y="1459"/>
                    </a:cubicBezTo>
                    <a:cubicBezTo>
                      <a:pt x="1170" y="1459"/>
                      <a:pt x="1170" y="1462"/>
                      <a:pt x="1167" y="1462"/>
                    </a:cubicBezTo>
                    <a:cubicBezTo>
                      <a:pt x="1167" y="1466"/>
                      <a:pt x="1167" y="1466"/>
                      <a:pt x="1163" y="1466"/>
                    </a:cubicBezTo>
                    <a:cubicBezTo>
                      <a:pt x="1163" y="1469"/>
                      <a:pt x="1163" y="1469"/>
                      <a:pt x="1160" y="1469"/>
                    </a:cubicBezTo>
                    <a:cubicBezTo>
                      <a:pt x="1160" y="1474"/>
                      <a:pt x="1155" y="1477"/>
                      <a:pt x="1155" y="1477"/>
                    </a:cubicBezTo>
                    <a:cubicBezTo>
                      <a:pt x="977" y="1693"/>
                      <a:pt x="817" y="1911"/>
                      <a:pt x="667" y="2137"/>
                    </a:cubicBezTo>
                    <a:cubicBezTo>
                      <a:pt x="667" y="2141"/>
                      <a:pt x="664" y="2141"/>
                      <a:pt x="664" y="2144"/>
                    </a:cubicBezTo>
                    <a:cubicBezTo>
                      <a:pt x="394" y="2556"/>
                      <a:pt x="176" y="2993"/>
                      <a:pt x="4" y="3442"/>
                    </a:cubicBezTo>
                    <a:lnTo>
                      <a:pt x="1" y="3442"/>
                    </a:lnTo>
                    <a:lnTo>
                      <a:pt x="3372" y="12252"/>
                    </a:lnTo>
                    <a:cubicBezTo>
                      <a:pt x="4370" y="12763"/>
                      <a:pt x="5472" y="13018"/>
                      <a:pt x="6569" y="13018"/>
                    </a:cubicBezTo>
                    <a:cubicBezTo>
                      <a:pt x="6978" y="13018"/>
                      <a:pt x="7382" y="12982"/>
                      <a:pt x="7787" y="12913"/>
                    </a:cubicBezTo>
                    <a:lnTo>
                      <a:pt x="2847" y="1"/>
                    </a:lnTo>
                    <a:close/>
                  </a:path>
                </a:pathLst>
              </a:custGeom>
              <a:solidFill>
                <a:srgbClr val="CD9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1"/>
              <p:cNvSpPr/>
              <p:nvPr/>
            </p:nvSpPr>
            <p:spPr>
              <a:xfrm>
                <a:off x="6098232" y="2498975"/>
                <a:ext cx="291973" cy="601717"/>
              </a:xfrm>
              <a:custGeom>
                <a:avLst/>
                <a:gdLst/>
                <a:ahLst/>
                <a:cxnLst/>
                <a:rect l="l" t="t" r="r" b="b"/>
                <a:pathLst>
                  <a:path w="6391" h="13171" extrusionOk="0">
                    <a:moveTo>
                      <a:pt x="6390" y="12686"/>
                    </a:moveTo>
                    <a:cubicBezTo>
                      <a:pt x="6124" y="12868"/>
                      <a:pt x="5847" y="13029"/>
                      <a:pt x="5563" y="13170"/>
                    </a:cubicBezTo>
                    <a:cubicBezTo>
                      <a:pt x="5847" y="13029"/>
                      <a:pt x="6124" y="12868"/>
                      <a:pt x="6390" y="12686"/>
                    </a:cubicBezTo>
                    <a:lnTo>
                      <a:pt x="6390" y="12686"/>
                    </a:lnTo>
                    <a:close/>
                    <a:moveTo>
                      <a:pt x="831" y="0"/>
                    </a:moveTo>
                    <a:cubicBezTo>
                      <a:pt x="551" y="66"/>
                      <a:pt x="273" y="146"/>
                      <a:pt x="0" y="248"/>
                    </a:cubicBezTo>
                    <a:cubicBezTo>
                      <a:pt x="273" y="146"/>
                      <a:pt x="551" y="66"/>
                      <a:pt x="831" y="0"/>
                    </a:cubicBezTo>
                    <a:close/>
                    <a:moveTo>
                      <a:pt x="831" y="0"/>
                    </a:moveTo>
                    <a:lnTo>
                      <a:pt x="8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1"/>
              <p:cNvSpPr/>
              <p:nvPr/>
            </p:nvSpPr>
            <p:spPr>
              <a:xfrm>
                <a:off x="6063054" y="2493493"/>
                <a:ext cx="327150" cy="629676"/>
              </a:xfrm>
              <a:custGeom>
                <a:avLst/>
                <a:gdLst/>
                <a:ahLst/>
                <a:cxnLst/>
                <a:rect l="l" t="t" r="r" b="b"/>
                <a:pathLst>
                  <a:path w="7161" h="13783" extrusionOk="0">
                    <a:moveTo>
                      <a:pt x="2268" y="0"/>
                    </a:moveTo>
                    <a:cubicBezTo>
                      <a:pt x="2046" y="29"/>
                      <a:pt x="1824" y="70"/>
                      <a:pt x="1601" y="120"/>
                    </a:cubicBezTo>
                    <a:cubicBezTo>
                      <a:pt x="1321" y="186"/>
                      <a:pt x="1043" y="266"/>
                      <a:pt x="770" y="368"/>
                    </a:cubicBezTo>
                    <a:cubicBezTo>
                      <a:pt x="511" y="463"/>
                      <a:pt x="252" y="580"/>
                      <a:pt x="0" y="707"/>
                    </a:cubicBezTo>
                    <a:lnTo>
                      <a:pt x="5002" y="13783"/>
                    </a:lnTo>
                    <a:cubicBezTo>
                      <a:pt x="5458" y="13666"/>
                      <a:pt x="5902" y="13499"/>
                      <a:pt x="6333" y="13290"/>
                    </a:cubicBezTo>
                    <a:cubicBezTo>
                      <a:pt x="6617" y="13149"/>
                      <a:pt x="6894" y="12988"/>
                      <a:pt x="7160" y="12806"/>
                    </a:cubicBezTo>
                    <a:lnTo>
                      <a:pt x="2268" y="0"/>
                    </a:lnTo>
                    <a:close/>
                  </a:path>
                </a:pathLst>
              </a:custGeom>
              <a:solidFill>
                <a:srgbClr val="CD9B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1"/>
              <p:cNvSpPr/>
              <p:nvPr/>
            </p:nvSpPr>
            <p:spPr>
              <a:xfrm>
                <a:off x="7412343" y="3379070"/>
                <a:ext cx="196902" cy="316825"/>
              </a:xfrm>
              <a:custGeom>
                <a:avLst/>
                <a:gdLst/>
                <a:ahLst/>
                <a:cxnLst/>
                <a:rect l="l" t="t" r="r" b="b"/>
                <a:pathLst>
                  <a:path w="4310" h="6935" extrusionOk="0">
                    <a:moveTo>
                      <a:pt x="1762" y="0"/>
                    </a:moveTo>
                    <a:cubicBezTo>
                      <a:pt x="1684" y="0"/>
                      <a:pt x="1614" y="38"/>
                      <a:pt x="1575" y="104"/>
                    </a:cubicBezTo>
                    <a:lnTo>
                      <a:pt x="88" y="3074"/>
                    </a:lnTo>
                    <a:cubicBezTo>
                      <a:pt x="19" y="3202"/>
                      <a:pt x="1" y="3351"/>
                      <a:pt x="44" y="3497"/>
                    </a:cubicBezTo>
                    <a:cubicBezTo>
                      <a:pt x="281" y="4310"/>
                      <a:pt x="321" y="4879"/>
                      <a:pt x="164" y="6457"/>
                    </a:cubicBezTo>
                    <a:cubicBezTo>
                      <a:pt x="141" y="6701"/>
                      <a:pt x="450" y="6934"/>
                      <a:pt x="809" y="6934"/>
                    </a:cubicBezTo>
                    <a:cubicBezTo>
                      <a:pt x="1084" y="6934"/>
                      <a:pt x="1389" y="6797"/>
                      <a:pt x="1597" y="6425"/>
                    </a:cubicBezTo>
                    <a:cubicBezTo>
                      <a:pt x="2089" y="5542"/>
                      <a:pt x="2749" y="4182"/>
                      <a:pt x="3106" y="3545"/>
                    </a:cubicBezTo>
                    <a:cubicBezTo>
                      <a:pt x="3682" y="2505"/>
                      <a:pt x="3722" y="2360"/>
                      <a:pt x="4196" y="1547"/>
                    </a:cubicBezTo>
                    <a:cubicBezTo>
                      <a:pt x="4309" y="1350"/>
                      <a:pt x="4189" y="1080"/>
                      <a:pt x="3944" y="1004"/>
                    </a:cubicBezTo>
                    <a:lnTo>
                      <a:pt x="1838" y="12"/>
                    </a:lnTo>
                    <a:cubicBezTo>
                      <a:pt x="1812" y="4"/>
                      <a:pt x="1787" y="0"/>
                      <a:pt x="1762"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1"/>
              <p:cNvSpPr/>
              <p:nvPr/>
            </p:nvSpPr>
            <p:spPr>
              <a:xfrm>
                <a:off x="7413485" y="3391405"/>
                <a:ext cx="192608" cy="304491"/>
              </a:xfrm>
              <a:custGeom>
                <a:avLst/>
                <a:gdLst/>
                <a:ahLst/>
                <a:cxnLst/>
                <a:rect l="l" t="t" r="r" b="b"/>
                <a:pathLst>
                  <a:path w="4216" h="6665" extrusionOk="0">
                    <a:moveTo>
                      <a:pt x="2360" y="1"/>
                    </a:moveTo>
                    <a:lnTo>
                      <a:pt x="2360" y="1"/>
                    </a:lnTo>
                    <a:cubicBezTo>
                      <a:pt x="2607" y="512"/>
                      <a:pt x="2745" y="814"/>
                      <a:pt x="2745" y="814"/>
                    </a:cubicBezTo>
                    <a:lnTo>
                      <a:pt x="198" y="3369"/>
                    </a:lnTo>
                    <a:cubicBezTo>
                      <a:pt x="198" y="3369"/>
                      <a:pt x="129" y="3293"/>
                      <a:pt x="1" y="3143"/>
                    </a:cubicBezTo>
                    <a:lnTo>
                      <a:pt x="1" y="3143"/>
                    </a:lnTo>
                    <a:cubicBezTo>
                      <a:pt x="4" y="3172"/>
                      <a:pt x="11" y="3202"/>
                      <a:pt x="19" y="3227"/>
                    </a:cubicBezTo>
                    <a:cubicBezTo>
                      <a:pt x="161" y="3719"/>
                      <a:pt x="235" y="4121"/>
                      <a:pt x="235" y="4707"/>
                    </a:cubicBezTo>
                    <a:cubicBezTo>
                      <a:pt x="235" y="5093"/>
                      <a:pt x="201" y="5560"/>
                      <a:pt x="139" y="6187"/>
                    </a:cubicBezTo>
                    <a:lnTo>
                      <a:pt x="139" y="6212"/>
                    </a:lnTo>
                    <a:cubicBezTo>
                      <a:pt x="139" y="6446"/>
                      <a:pt x="438" y="6665"/>
                      <a:pt x="785" y="6665"/>
                    </a:cubicBezTo>
                    <a:cubicBezTo>
                      <a:pt x="1058" y="6665"/>
                      <a:pt x="1364" y="6526"/>
                      <a:pt x="1572" y="6155"/>
                    </a:cubicBezTo>
                    <a:cubicBezTo>
                      <a:pt x="2064" y="5272"/>
                      <a:pt x="2724" y="3912"/>
                      <a:pt x="3081" y="3275"/>
                    </a:cubicBezTo>
                    <a:cubicBezTo>
                      <a:pt x="3657" y="2235"/>
                      <a:pt x="3697" y="2090"/>
                      <a:pt x="4171" y="1277"/>
                    </a:cubicBezTo>
                    <a:cubicBezTo>
                      <a:pt x="4200" y="1226"/>
                      <a:pt x="4215" y="1171"/>
                      <a:pt x="4215" y="1116"/>
                    </a:cubicBezTo>
                    <a:cubicBezTo>
                      <a:pt x="4215" y="956"/>
                      <a:pt x="4101" y="792"/>
                      <a:pt x="3919" y="734"/>
                    </a:cubicBezTo>
                    <a:lnTo>
                      <a:pt x="2360" y="1"/>
                    </a:ln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1"/>
              <p:cNvSpPr/>
              <p:nvPr/>
            </p:nvSpPr>
            <p:spPr>
              <a:xfrm>
                <a:off x="6921036" y="2302937"/>
                <a:ext cx="617890" cy="1242404"/>
              </a:xfrm>
              <a:custGeom>
                <a:avLst/>
                <a:gdLst/>
                <a:ahLst/>
                <a:cxnLst/>
                <a:rect l="l" t="t" r="r" b="b"/>
                <a:pathLst>
                  <a:path w="13525" h="27195" extrusionOk="0">
                    <a:moveTo>
                      <a:pt x="6544" y="1"/>
                    </a:moveTo>
                    <a:cubicBezTo>
                      <a:pt x="2706" y="682"/>
                      <a:pt x="1" y="711"/>
                      <a:pt x="1" y="711"/>
                    </a:cubicBezTo>
                    <a:cubicBezTo>
                      <a:pt x="1" y="711"/>
                      <a:pt x="23" y="10055"/>
                      <a:pt x="2028" y="14567"/>
                    </a:cubicBezTo>
                    <a:cubicBezTo>
                      <a:pt x="4229" y="19510"/>
                      <a:pt x="10977" y="27194"/>
                      <a:pt x="10977" y="27194"/>
                    </a:cubicBezTo>
                    <a:lnTo>
                      <a:pt x="13524" y="24639"/>
                    </a:lnTo>
                    <a:cubicBezTo>
                      <a:pt x="13524" y="24639"/>
                      <a:pt x="10314" y="17626"/>
                      <a:pt x="7331" y="13864"/>
                    </a:cubicBezTo>
                    <a:cubicBezTo>
                      <a:pt x="7274" y="9238"/>
                      <a:pt x="7762" y="4193"/>
                      <a:pt x="6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1"/>
              <p:cNvSpPr/>
              <p:nvPr/>
            </p:nvSpPr>
            <p:spPr>
              <a:xfrm>
                <a:off x="6736054" y="2275662"/>
                <a:ext cx="495956" cy="113801"/>
              </a:xfrm>
              <a:custGeom>
                <a:avLst/>
                <a:gdLst/>
                <a:ahLst/>
                <a:cxnLst/>
                <a:rect l="l" t="t" r="r" b="b"/>
                <a:pathLst>
                  <a:path w="10856" h="2491" extrusionOk="0">
                    <a:moveTo>
                      <a:pt x="10121" y="0"/>
                    </a:moveTo>
                    <a:cubicBezTo>
                      <a:pt x="10071" y="0"/>
                      <a:pt x="10021" y="6"/>
                      <a:pt x="9970" y="18"/>
                    </a:cubicBezTo>
                    <a:cubicBezTo>
                      <a:pt x="5619" y="1022"/>
                      <a:pt x="2255" y="1156"/>
                      <a:pt x="822" y="1156"/>
                    </a:cubicBezTo>
                    <a:cubicBezTo>
                      <a:pt x="777" y="1156"/>
                      <a:pt x="734" y="1155"/>
                      <a:pt x="693" y="1155"/>
                    </a:cubicBezTo>
                    <a:cubicBezTo>
                      <a:pt x="691" y="1155"/>
                      <a:pt x="689" y="1155"/>
                      <a:pt x="686" y="1155"/>
                    </a:cubicBezTo>
                    <a:cubicBezTo>
                      <a:pt x="332" y="1155"/>
                      <a:pt x="44" y="1431"/>
                      <a:pt x="22" y="1783"/>
                    </a:cubicBezTo>
                    <a:cubicBezTo>
                      <a:pt x="0" y="2166"/>
                      <a:pt x="299" y="2486"/>
                      <a:pt x="682" y="2489"/>
                    </a:cubicBezTo>
                    <a:cubicBezTo>
                      <a:pt x="741" y="2490"/>
                      <a:pt x="803" y="2490"/>
                      <a:pt x="869" y="2490"/>
                    </a:cubicBezTo>
                    <a:cubicBezTo>
                      <a:pt x="2401" y="2490"/>
                      <a:pt x="5806" y="2347"/>
                      <a:pt x="10265" y="1316"/>
                    </a:cubicBezTo>
                    <a:cubicBezTo>
                      <a:pt x="10630" y="1232"/>
                      <a:pt x="10855" y="867"/>
                      <a:pt x="10768" y="507"/>
                    </a:cubicBezTo>
                    <a:cubicBezTo>
                      <a:pt x="10693" y="204"/>
                      <a:pt x="10420" y="0"/>
                      <a:pt x="10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1"/>
              <p:cNvSpPr/>
              <p:nvPr/>
            </p:nvSpPr>
            <p:spPr>
              <a:xfrm>
                <a:off x="7053114" y="1633500"/>
                <a:ext cx="414728" cy="659189"/>
              </a:xfrm>
              <a:custGeom>
                <a:avLst/>
                <a:gdLst/>
                <a:ahLst/>
                <a:cxnLst/>
                <a:rect l="l" t="t" r="r" b="b"/>
                <a:pathLst>
                  <a:path w="9078" h="14429" extrusionOk="0">
                    <a:moveTo>
                      <a:pt x="1601" y="0"/>
                    </a:moveTo>
                    <a:lnTo>
                      <a:pt x="0" y="5162"/>
                    </a:lnTo>
                    <a:lnTo>
                      <a:pt x="4203" y="6715"/>
                    </a:lnTo>
                    <a:cubicBezTo>
                      <a:pt x="5039" y="7309"/>
                      <a:pt x="5224" y="7699"/>
                      <a:pt x="5468" y="8661"/>
                    </a:cubicBezTo>
                    <a:cubicBezTo>
                      <a:pt x="5618" y="9226"/>
                      <a:pt x="5724" y="9831"/>
                      <a:pt x="5830" y="10443"/>
                    </a:cubicBezTo>
                    <a:cubicBezTo>
                      <a:pt x="6026" y="11672"/>
                      <a:pt x="6161" y="12977"/>
                      <a:pt x="6289" y="14235"/>
                    </a:cubicBezTo>
                    <a:lnTo>
                      <a:pt x="8483" y="14428"/>
                    </a:lnTo>
                    <a:cubicBezTo>
                      <a:pt x="8651" y="13724"/>
                      <a:pt x="8764" y="13057"/>
                      <a:pt x="8862" y="12364"/>
                    </a:cubicBezTo>
                    <a:cubicBezTo>
                      <a:pt x="8949" y="11676"/>
                      <a:pt x="9019" y="10983"/>
                      <a:pt x="9048" y="10276"/>
                    </a:cubicBezTo>
                    <a:cubicBezTo>
                      <a:pt x="9077" y="9565"/>
                      <a:pt x="9070" y="8851"/>
                      <a:pt x="9011" y="8107"/>
                    </a:cubicBezTo>
                    <a:cubicBezTo>
                      <a:pt x="8954" y="7364"/>
                      <a:pt x="8836" y="6434"/>
                      <a:pt x="8487" y="5636"/>
                    </a:cubicBezTo>
                    <a:cubicBezTo>
                      <a:pt x="8093" y="4728"/>
                      <a:pt x="7546" y="4130"/>
                      <a:pt x="6802" y="3493"/>
                    </a:cubicBezTo>
                    <a:cubicBezTo>
                      <a:pt x="5334" y="2227"/>
                      <a:pt x="2935" y="266"/>
                      <a:pt x="1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1"/>
              <p:cNvSpPr/>
              <p:nvPr/>
            </p:nvSpPr>
            <p:spPr>
              <a:xfrm>
                <a:off x="7302285" y="2136914"/>
                <a:ext cx="169217" cy="274247"/>
              </a:xfrm>
              <a:custGeom>
                <a:avLst/>
                <a:gdLst/>
                <a:ahLst/>
                <a:cxnLst/>
                <a:rect l="l" t="t" r="r" b="b"/>
                <a:pathLst>
                  <a:path w="3704" h="6003" extrusionOk="0">
                    <a:moveTo>
                      <a:pt x="3704" y="1"/>
                    </a:moveTo>
                    <a:lnTo>
                      <a:pt x="236" y="4"/>
                    </a:lnTo>
                    <a:cubicBezTo>
                      <a:pt x="236" y="4"/>
                      <a:pt x="0" y="5454"/>
                      <a:pt x="1411" y="5953"/>
                    </a:cubicBezTo>
                    <a:cubicBezTo>
                      <a:pt x="1506" y="5987"/>
                      <a:pt x="1598" y="6003"/>
                      <a:pt x="1687" y="6003"/>
                    </a:cubicBezTo>
                    <a:cubicBezTo>
                      <a:pt x="2949" y="6003"/>
                      <a:pt x="3529" y="2743"/>
                      <a:pt x="3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1"/>
              <p:cNvSpPr/>
              <p:nvPr/>
            </p:nvSpPr>
            <p:spPr>
              <a:xfrm>
                <a:off x="7279305" y="2238702"/>
                <a:ext cx="78624" cy="120106"/>
              </a:xfrm>
              <a:custGeom>
                <a:avLst/>
                <a:gdLst/>
                <a:ahLst/>
                <a:cxnLst/>
                <a:rect l="l" t="t" r="r" b="b"/>
                <a:pathLst>
                  <a:path w="1721" h="2629" extrusionOk="0">
                    <a:moveTo>
                      <a:pt x="831" y="0"/>
                    </a:moveTo>
                    <a:cubicBezTo>
                      <a:pt x="831" y="0"/>
                      <a:pt x="0" y="2275"/>
                      <a:pt x="507" y="2555"/>
                    </a:cubicBezTo>
                    <a:cubicBezTo>
                      <a:pt x="596" y="2604"/>
                      <a:pt x="683" y="2628"/>
                      <a:pt x="765" y="2628"/>
                    </a:cubicBezTo>
                    <a:cubicBezTo>
                      <a:pt x="1165" y="2628"/>
                      <a:pt x="1482" y="2057"/>
                      <a:pt x="1720" y="998"/>
                    </a:cubicBezTo>
                    <a:lnTo>
                      <a:pt x="831" y="0"/>
                    </a:ln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1"/>
              <p:cNvSpPr/>
              <p:nvPr/>
            </p:nvSpPr>
            <p:spPr>
              <a:xfrm>
                <a:off x="7004504" y="1629480"/>
                <a:ext cx="8680" cy="548"/>
              </a:xfrm>
              <a:custGeom>
                <a:avLst/>
                <a:gdLst/>
                <a:ahLst/>
                <a:cxnLst/>
                <a:rect l="l" t="t" r="r" b="b"/>
                <a:pathLst>
                  <a:path w="190" h="12" extrusionOk="0">
                    <a:moveTo>
                      <a:pt x="190" y="1"/>
                    </a:moveTo>
                    <a:cubicBezTo>
                      <a:pt x="124" y="4"/>
                      <a:pt x="62" y="8"/>
                      <a:pt x="1" y="11"/>
                    </a:cubicBezTo>
                    <a:cubicBezTo>
                      <a:pt x="62" y="8"/>
                      <a:pt x="127" y="4"/>
                      <a:pt x="19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1"/>
              <p:cNvSpPr/>
              <p:nvPr/>
            </p:nvSpPr>
            <p:spPr>
              <a:xfrm>
                <a:off x="6947534" y="1629480"/>
                <a:ext cx="65649" cy="39700"/>
              </a:xfrm>
              <a:custGeom>
                <a:avLst/>
                <a:gdLst/>
                <a:ahLst/>
                <a:cxnLst/>
                <a:rect l="l" t="t" r="r" b="b"/>
                <a:pathLst>
                  <a:path w="1437" h="869" extrusionOk="0">
                    <a:moveTo>
                      <a:pt x="1437" y="1"/>
                    </a:moveTo>
                    <a:lnTo>
                      <a:pt x="1437" y="1"/>
                    </a:lnTo>
                    <a:cubicBezTo>
                      <a:pt x="1371" y="4"/>
                      <a:pt x="1309" y="8"/>
                      <a:pt x="1248" y="11"/>
                    </a:cubicBezTo>
                    <a:cubicBezTo>
                      <a:pt x="1211" y="15"/>
                      <a:pt x="1178" y="15"/>
                      <a:pt x="1145" y="19"/>
                    </a:cubicBezTo>
                    <a:cubicBezTo>
                      <a:pt x="810" y="358"/>
                      <a:pt x="427" y="645"/>
                      <a:pt x="1" y="868"/>
                    </a:cubicBezTo>
                    <a:cubicBezTo>
                      <a:pt x="504" y="638"/>
                      <a:pt x="989" y="347"/>
                      <a:pt x="1437" y="1"/>
                    </a:cubicBez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1"/>
              <p:cNvSpPr/>
              <p:nvPr/>
            </p:nvSpPr>
            <p:spPr>
              <a:xfrm>
                <a:off x="6707226" y="1681470"/>
                <a:ext cx="22980" cy="7675"/>
              </a:xfrm>
              <a:custGeom>
                <a:avLst/>
                <a:gdLst/>
                <a:ahLst/>
                <a:cxnLst/>
                <a:rect l="l" t="t" r="r" b="b"/>
                <a:pathLst>
                  <a:path w="503" h="168" extrusionOk="0">
                    <a:moveTo>
                      <a:pt x="503" y="0"/>
                    </a:moveTo>
                    <a:cubicBezTo>
                      <a:pt x="328" y="54"/>
                      <a:pt x="157" y="113"/>
                      <a:pt x="0" y="168"/>
                    </a:cubicBezTo>
                    <a:cubicBezTo>
                      <a:pt x="160" y="113"/>
                      <a:pt x="328" y="54"/>
                      <a:pt x="503"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1"/>
              <p:cNvSpPr/>
              <p:nvPr/>
            </p:nvSpPr>
            <p:spPr>
              <a:xfrm>
                <a:off x="6707226" y="1681425"/>
                <a:ext cx="142080" cy="24533"/>
              </a:xfrm>
              <a:custGeom>
                <a:avLst/>
                <a:gdLst/>
                <a:ahLst/>
                <a:cxnLst/>
                <a:rect l="l" t="t" r="r" b="b"/>
                <a:pathLst>
                  <a:path w="3110" h="537" extrusionOk="0">
                    <a:moveTo>
                      <a:pt x="503" y="1"/>
                    </a:moveTo>
                    <a:cubicBezTo>
                      <a:pt x="329" y="55"/>
                      <a:pt x="161" y="114"/>
                      <a:pt x="0" y="169"/>
                    </a:cubicBezTo>
                    <a:cubicBezTo>
                      <a:pt x="668" y="413"/>
                      <a:pt x="1385" y="536"/>
                      <a:pt x="2082" y="536"/>
                    </a:cubicBezTo>
                    <a:cubicBezTo>
                      <a:pt x="2396" y="536"/>
                      <a:pt x="2698" y="511"/>
                      <a:pt x="2993" y="464"/>
                    </a:cubicBezTo>
                    <a:cubicBezTo>
                      <a:pt x="3034" y="457"/>
                      <a:pt x="3069" y="449"/>
                      <a:pt x="3110" y="442"/>
                    </a:cubicBezTo>
                    <a:lnTo>
                      <a:pt x="3110" y="442"/>
                    </a:lnTo>
                    <a:cubicBezTo>
                      <a:pt x="2909" y="471"/>
                      <a:pt x="2709" y="486"/>
                      <a:pt x="2509" y="486"/>
                    </a:cubicBezTo>
                    <a:cubicBezTo>
                      <a:pt x="1812" y="486"/>
                      <a:pt x="1127" y="314"/>
                      <a:pt x="503" y="1"/>
                    </a:cubicBez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1"/>
              <p:cNvSpPr/>
              <p:nvPr/>
            </p:nvSpPr>
            <p:spPr>
              <a:xfrm>
                <a:off x="6772694" y="1448106"/>
                <a:ext cx="171913" cy="235232"/>
              </a:xfrm>
              <a:custGeom>
                <a:avLst/>
                <a:gdLst/>
                <a:ahLst/>
                <a:cxnLst/>
                <a:rect l="l" t="t" r="r" b="b"/>
                <a:pathLst>
                  <a:path w="3763" h="5149" extrusionOk="0">
                    <a:moveTo>
                      <a:pt x="2625" y="1"/>
                    </a:moveTo>
                    <a:lnTo>
                      <a:pt x="674" y="2374"/>
                    </a:lnTo>
                    <a:cubicBezTo>
                      <a:pt x="1076" y="3271"/>
                      <a:pt x="1286" y="4262"/>
                      <a:pt x="0" y="4824"/>
                    </a:cubicBezTo>
                    <a:cubicBezTo>
                      <a:pt x="0" y="4824"/>
                      <a:pt x="36" y="5148"/>
                      <a:pt x="852" y="5148"/>
                    </a:cubicBezTo>
                    <a:cubicBezTo>
                      <a:pt x="1077" y="5148"/>
                      <a:pt x="1361" y="5124"/>
                      <a:pt x="1720" y="5061"/>
                    </a:cubicBezTo>
                    <a:cubicBezTo>
                      <a:pt x="3762" y="4703"/>
                      <a:pt x="3747" y="4156"/>
                      <a:pt x="3747" y="4156"/>
                    </a:cubicBezTo>
                    <a:cubicBezTo>
                      <a:pt x="2760" y="3500"/>
                      <a:pt x="2603" y="1247"/>
                      <a:pt x="2625" y="1"/>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1"/>
              <p:cNvSpPr/>
              <p:nvPr/>
            </p:nvSpPr>
            <p:spPr>
              <a:xfrm>
                <a:off x="6660763" y="1295058"/>
                <a:ext cx="137283" cy="146923"/>
              </a:xfrm>
              <a:custGeom>
                <a:avLst/>
                <a:gdLst/>
                <a:ahLst/>
                <a:cxnLst/>
                <a:rect l="l" t="t" r="r" b="b"/>
                <a:pathLst>
                  <a:path w="3005" h="3216" extrusionOk="0">
                    <a:moveTo>
                      <a:pt x="1666" y="1"/>
                    </a:moveTo>
                    <a:cubicBezTo>
                      <a:pt x="1116" y="1"/>
                      <a:pt x="487" y="283"/>
                      <a:pt x="289" y="679"/>
                    </a:cubicBezTo>
                    <a:cubicBezTo>
                      <a:pt x="1" y="1255"/>
                      <a:pt x="671" y="2414"/>
                      <a:pt x="1262" y="3216"/>
                    </a:cubicBezTo>
                    <a:cubicBezTo>
                      <a:pt x="2505" y="2381"/>
                      <a:pt x="3004" y="722"/>
                      <a:pt x="2319" y="191"/>
                    </a:cubicBezTo>
                    <a:cubicBezTo>
                      <a:pt x="2150" y="59"/>
                      <a:pt x="1916" y="1"/>
                      <a:pt x="1666"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1"/>
              <p:cNvSpPr/>
              <p:nvPr/>
            </p:nvSpPr>
            <p:spPr>
              <a:xfrm>
                <a:off x="6673418" y="1268012"/>
                <a:ext cx="230389" cy="300379"/>
              </a:xfrm>
              <a:custGeom>
                <a:avLst/>
                <a:gdLst/>
                <a:ahLst/>
                <a:cxnLst/>
                <a:rect l="l" t="t" r="r" b="b"/>
                <a:pathLst>
                  <a:path w="5043" h="6575" extrusionOk="0">
                    <a:moveTo>
                      <a:pt x="2615" y="1"/>
                    </a:moveTo>
                    <a:cubicBezTo>
                      <a:pt x="2267" y="1"/>
                      <a:pt x="1907" y="84"/>
                      <a:pt x="1557" y="265"/>
                    </a:cubicBezTo>
                    <a:cubicBezTo>
                      <a:pt x="0" y="1070"/>
                      <a:pt x="0" y="3545"/>
                      <a:pt x="493" y="4997"/>
                    </a:cubicBezTo>
                    <a:cubicBezTo>
                      <a:pt x="824" y="5979"/>
                      <a:pt x="1738" y="6575"/>
                      <a:pt x="2659" y="6575"/>
                    </a:cubicBezTo>
                    <a:cubicBezTo>
                      <a:pt x="3248" y="6575"/>
                      <a:pt x="3840" y="6331"/>
                      <a:pt x="4284" y="5788"/>
                    </a:cubicBezTo>
                    <a:cubicBezTo>
                      <a:pt x="5042" y="4861"/>
                      <a:pt x="4929" y="3892"/>
                      <a:pt x="4878" y="2230"/>
                    </a:cubicBezTo>
                    <a:cubicBezTo>
                      <a:pt x="4838" y="949"/>
                      <a:pt x="3795" y="1"/>
                      <a:pt x="2615" y="1"/>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1"/>
              <p:cNvSpPr/>
              <p:nvPr/>
            </p:nvSpPr>
            <p:spPr>
              <a:xfrm>
                <a:off x="6819476" y="1292134"/>
                <a:ext cx="129608" cy="149024"/>
              </a:xfrm>
              <a:custGeom>
                <a:avLst/>
                <a:gdLst/>
                <a:ahLst/>
                <a:cxnLst/>
                <a:rect l="l" t="t" r="r" b="b"/>
                <a:pathLst>
                  <a:path w="2837" h="3262" extrusionOk="0">
                    <a:moveTo>
                      <a:pt x="1658" y="1"/>
                    </a:moveTo>
                    <a:cubicBezTo>
                      <a:pt x="1051" y="1"/>
                      <a:pt x="304" y="465"/>
                      <a:pt x="168" y="965"/>
                    </a:cubicBezTo>
                    <a:cubicBezTo>
                      <a:pt x="0" y="1589"/>
                      <a:pt x="886" y="2595"/>
                      <a:pt x="1623" y="3261"/>
                    </a:cubicBezTo>
                    <a:cubicBezTo>
                      <a:pt x="2676" y="2198"/>
                      <a:pt x="2836" y="470"/>
                      <a:pt x="2060" y="87"/>
                    </a:cubicBezTo>
                    <a:cubicBezTo>
                      <a:pt x="1941" y="27"/>
                      <a:pt x="1804" y="1"/>
                      <a:pt x="1658"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1"/>
              <p:cNvSpPr/>
              <p:nvPr/>
            </p:nvSpPr>
            <p:spPr>
              <a:xfrm>
                <a:off x="6668941" y="1230778"/>
                <a:ext cx="259217" cy="120197"/>
              </a:xfrm>
              <a:custGeom>
                <a:avLst/>
                <a:gdLst/>
                <a:ahLst/>
                <a:cxnLst/>
                <a:rect l="l" t="t" r="r" b="b"/>
                <a:pathLst>
                  <a:path w="5674" h="2631" extrusionOk="0">
                    <a:moveTo>
                      <a:pt x="4214" y="1"/>
                    </a:moveTo>
                    <a:lnTo>
                      <a:pt x="4214" y="1"/>
                    </a:lnTo>
                    <a:cubicBezTo>
                      <a:pt x="4214" y="1"/>
                      <a:pt x="3863" y="548"/>
                      <a:pt x="3367" y="548"/>
                    </a:cubicBezTo>
                    <a:cubicBezTo>
                      <a:pt x="3274" y="548"/>
                      <a:pt x="3175" y="528"/>
                      <a:pt x="3073" y="482"/>
                    </a:cubicBezTo>
                    <a:cubicBezTo>
                      <a:pt x="2919" y="413"/>
                      <a:pt x="2702" y="375"/>
                      <a:pt x="2455" y="375"/>
                    </a:cubicBezTo>
                    <a:cubicBezTo>
                      <a:pt x="1661" y="375"/>
                      <a:pt x="554" y="770"/>
                      <a:pt x="211" y="1801"/>
                    </a:cubicBezTo>
                    <a:cubicBezTo>
                      <a:pt x="0" y="2432"/>
                      <a:pt x="589" y="2630"/>
                      <a:pt x="1391" y="2630"/>
                    </a:cubicBezTo>
                    <a:cubicBezTo>
                      <a:pt x="2305" y="2630"/>
                      <a:pt x="3497" y="2373"/>
                      <a:pt x="4101" y="2206"/>
                    </a:cubicBezTo>
                    <a:cubicBezTo>
                      <a:pt x="4101" y="2206"/>
                      <a:pt x="4125" y="2456"/>
                      <a:pt x="4312" y="2456"/>
                    </a:cubicBezTo>
                    <a:cubicBezTo>
                      <a:pt x="4463" y="2456"/>
                      <a:pt x="4721" y="2292"/>
                      <a:pt x="5158" y="1700"/>
                    </a:cubicBezTo>
                    <a:cubicBezTo>
                      <a:pt x="5673" y="999"/>
                      <a:pt x="4875" y="849"/>
                      <a:pt x="4112" y="849"/>
                    </a:cubicBezTo>
                    <a:cubicBezTo>
                      <a:pt x="3827" y="849"/>
                      <a:pt x="3548" y="870"/>
                      <a:pt x="3343" y="891"/>
                    </a:cubicBezTo>
                    <a:cubicBezTo>
                      <a:pt x="3296" y="895"/>
                      <a:pt x="3253" y="900"/>
                      <a:pt x="3214" y="905"/>
                    </a:cubicBezTo>
                    <a:lnTo>
                      <a:pt x="3214" y="905"/>
                    </a:lnTo>
                    <a:cubicBezTo>
                      <a:pt x="3864" y="766"/>
                      <a:pt x="4304" y="215"/>
                      <a:pt x="4214"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1"/>
              <p:cNvSpPr/>
              <p:nvPr/>
            </p:nvSpPr>
            <p:spPr>
              <a:xfrm>
                <a:off x="6859771" y="1401187"/>
                <a:ext cx="88629" cy="86345"/>
              </a:xfrm>
              <a:custGeom>
                <a:avLst/>
                <a:gdLst/>
                <a:ahLst/>
                <a:cxnLst/>
                <a:rect l="l" t="t" r="r" b="b"/>
                <a:pathLst>
                  <a:path w="1940" h="1890" extrusionOk="0">
                    <a:moveTo>
                      <a:pt x="1120" y="1"/>
                    </a:moveTo>
                    <a:cubicBezTo>
                      <a:pt x="612" y="1"/>
                      <a:pt x="225" y="605"/>
                      <a:pt x="114" y="1046"/>
                    </a:cubicBezTo>
                    <a:cubicBezTo>
                      <a:pt x="1" y="1481"/>
                      <a:pt x="195" y="1890"/>
                      <a:pt x="587" y="1890"/>
                    </a:cubicBezTo>
                    <a:cubicBezTo>
                      <a:pt x="651" y="1890"/>
                      <a:pt x="721" y="1879"/>
                      <a:pt x="795" y="1855"/>
                    </a:cubicBezTo>
                    <a:cubicBezTo>
                      <a:pt x="1145" y="1742"/>
                      <a:pt x="1513" y="1469"/>
                      <a:pt x="1714" y="1068"/>
                    </a:cubicBezTo>
                    <a:cubicBezTo>
                      <a:pt x="1939" y="608"/>
                      <a:pt x="1714" y="55"/>
                      <a:pt x="1185" y="4"/>
                    </a:cubicBezTo>
                    <a:cubicBezTo>
                      <a:pt x="1163" y="2"/>
                      <a:pt x="1141" y="1"/>
                      <a:pt x="1120" y="1"/>
                    </a:cubicBezTo>
                    <a:close/>
                  </a:path>
                </a:pathLst>
              </a:custGeom>
              <a:solidFill>
                <a:srgbClr val="FFB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1"/>
              <p:cNvSpPr/>
              <p:nvPr/>
            </p:nvSpPr>
            <p:spPr>
              <a:xfrm>
                <a:off x="6768491" y="1390999"/>
                <a:ext cx="15716" cy="22386"/>
              </a:xfrm>
              <a:custGeom>
                <a:avLst/>
                <a:gdLst/>
                <a:ahLst/>
                <a:cxnLst/>
                <a:rect l="l" t="t" r="r" b="b"/>
                <a:pathLst>
                  <a:path w="344" h="490" extrusionOk="0">
                    <a:moveTo>
                      <a:pt x="159" y="0"/>
                    </a:moveTo>
                    <a:cubicBezTo>
                      <a:pt x="156" y="0"/>
                      <a:pt x="153" y="0"/>
                      <a:pt x="150" y="0"/>
                    </a:cubicBezTo>
                    <a:cubicBezTo>
                      <a:pt x="63" y="12"/>
                      <a:pt x="1" y="125"/>
                      <a:pt x="15" y="259"/>
                    </a:cubicBezTo>
                    <a:cubicBezTo>
                      <a:pt x="26" y="390"/>
                      <a:pt x="101" y="490"/>
                      <a:pt x="185" y="490"/>
                    </a:cubicBezTo>
                    <a:cubicBezTo>
                      <a:pt x="188" y="490"/>
                      <a:pt x="191" y="490"/>
                      <a:pt x="194" y="489"/>
                    </a:cubicBezTo>
                    <a:cubicBezTo>
                      <a:pt x="285" y="482"/>
                      <a:pt x="344" y="365"/>
                      <a:pt x="333" y="230"/>
                    </a:cubicBezTo>
                    <a:cubicBezTo>
                      <a:pt x="322" y="100"/>
                      <a:pt x="243" y="0"/>
                      <a:pt x="159"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1"/>
              <p:cNvSpPr/>
              <p:nvPr/>
            </p:nvSpPr>
            <p:spPr>
              <a:xfrm>
                <a:off x="6699048" y="1397486"/>
                <a:ext cx="15716" cy="22249"/>
              </a:xfrm>
              <a:custGeom>
                <a:avLst/>
                <a:gdLst/>
                <a:ahLst/>
                <a:cxnLst/>
                <a:rect l="l" t="t" r="r" b="b"/>
                <a:pathLst>
                  <a:path w="344" h="487" extrusionOk="0">
                    <a:moveTo>
                      <a:pt x="163" y="0"/>
                    </a:moveTo>
                    <a:cubicBezTo>
                      <a:pt x="159" y="0"/>
                      <a:pt x="155" y="0"/>
                      <a:pt x="151" y="1"/>
                    </a:cubicBezTo>
                    <a:cubicBezTo>
                      <a:pt x="63" y="8"/>
                      <a:pt x="1" y="124"/>
                      <a:pt x="11" y="260"/>
                    </a:cubicBezTo>
                    <a:cubicBezTo>
                      <a:pt x="26" y="385"/>
                      <a:pt x="100" y="486"/>
                      <a:pt x="182" y="486"/>
                    </a:cubicBezTo>
                    <a:cubicBezTo>
                      <a:pt x="186" y="486"/>
                      <a:pt x="190" y="486"/>
                      <a:pt x="194" y="486"/>
                    </a:cubicBezTo>
                    <a:cubicBezTo>
                      <a:pt x="282" y="479"/>
                      <a:pt x="344" y="361"/>
                      <a:pt x="333" y="230"/>
                    </a:cubicBezTo>
                    <a:cubicBezTo>
                      <a:pt x="318" y="102"/>
                      <a:pt x="246" y="0"/>
                      <a:pt x="163" y="0"/>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1"/>
              <p:cNvSpPr/>
              <p:nvPr/>
            </p:nvSpPr>
            <p:spPr>
              <a:xfrm>
                <a:off x="6712068" y="1408999"/>
                <a:ext cx="29832" cy="60213"/>
              </a:xfrm>
              <a:custGeom>
                <a:avLst/>
                <a:gdLst/>
                <a:ahLst/>
                <a:cxnLst/>
                <a:rect l="l" t="t" r="r" b="b"/>
                <a:pathLst>
                  <a:path w="653" h="1318" extrusionOk="0">
                    <a:moveTo>
                      <a:pt x="536" y="0"/>
                    </a:moveTo>
                    <a:cubicBezTo>
                      <a:pt x="536" y="0"/>
                      <a:pt x="303" y="802"/>
                      <a:pt x="0" y="1211"/>
                    </a:cubicBezTo>
                    <a:cubicBezTo>
                      <a:pt x="107" y="1293"/>
                      <a:pt x="237" y="1318"/>
                      <a:pt x="353" y="1318"/>
                    </a:cubicBezTo>
                    <a:cubicBezTo>
                      <a:pt x="517" y="1318"/>
                      <a:pt x="653" y="1269"/>
                      <a:pt x="653" y="1269"/>
                    </a:cubicBezTo>
                    <a:lnTo>
                      <a:pt x="536" y="0"/>
                    </a:lnTo>
                    <a:close/>
                  </a:path>
                </a:pathLst>
              </a:custGeom>
              <a:solidFill>
                <a:srgbClr val="FF8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1"/>
              <p:cNvSpPr/>
              <p:nvPr/>
            </p:nvSpPr>
            <p:spPr>
              <a:xfrm>
                <a:off x="6759353" y="1455050"/>
                <a:ext cx="43355" cy="27457"/>
              </a:xfrm>
              <a:custGeom>
                <a:avLst/>
                <a:gdLst/>
                <a:ahLst/>
                <a:cxnLst/>
                <a:rect l="l" t="t" r="r" b="b"/>
                <a:pathLst>
                  <a:path w="949" h="601" extrusionOk="0">
                    <a:moveTo>
                      <a:pt x="902" y="1"/>
                    </a:moveTo>
                    <a:cubicBezTo>
                      <a:pt x="888" y="1"/>
                      <a:pt x="875" y="9"/>
                      <a:pt x="868" y="23"/>
                    </a:cubicBezTo>
                    <a:cubicBezTo>
                      <a:pt x="865" y="28"/>
                      <a:pt x="628" y="465"/>
                      <a:pt x="37" y="520"/>
                    </a:cubicBezTo>
                    <a:cubicBezTo>
                      <a:pt x="15" y="520"/>
                      <a:pt x="0" y="541"/>
                      <a:pt x="0" y="563"/>
                    </a:cubicBezTo>
                    <a:cubicBezTo>
                      <a:pt x="4" y="585"/>
                      <a:pt x="22" y="600"/>
                      <a:pt x="44" y="600"/>
                    </a:cubicBezTo>
                    <a:cubicBezTo>
                      <a:pt x="350" y="570"/>
                      <a:pt x="569" y="447"/>
                      <a:pt x="712" y="326"/>
                    </a:cubicBezTo>
                    <a:cubicBezTo>
                      <a:pt x="865" y="195"/>
                      <a:pt x="934" y="72"/>
                      <a:pt x="937" y="60"/>
                    </a:cubicBezTo>
                    <a:cubicBezTo>
                      <a:pt x="949" y="42"/>
                      <a:pt x="941" y="16"/>
                      <a:pt x="922" y="6"/>
                    </a:cubicBezTo>
                    <a:cubicBezTo>
                      <a:pt x="915" y="2"/>
                      <a:pt x="908" y="1"/>
                      <a:pt x="902"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1"/>
              <p:cNvSpPr/>
              <p:nvPr/>
            </p:nvSpPr>
            <p:spPr>
              <a:xfrm>
                <a:off x="6770866" y="1358744"/>
                <a:ext cx="35497" cy="18548"/>
              </a:xfrm>
              <a:custGeom>
                <a:avLst/>
                <a:gdLst/>
                <a:ahLst/>
                <a:cxnLst/>
                <a:rect l="l" t="t" r="r" b="b"/>
                <a:pathLst>
                  <a:path w="777" h="406" extrusionOk="0">
                    <a:moveTo>
                      <a:pt x="151" y="1"/>
                    </a:moveTo>
                    <a:cubicBezTo>
                      <a:pt x="105" y="1"/>
                      <a:pt x="77" y="6"/>
                      <a:pt x="73" y="6"/>
                    </a:cubicBezTo>
                    <a:cubicBezTo>
                      <a:pt x="29" y="10"/>
                      <a:pt x="0" y="54"/>
                      <a:pt x="7" y="97"/>
                    </a:cubicBezTo>
                    <a:cubicBezTo>
                      <a:pt x="13" y="133"/>
                      <a:pt x="46" y="161"/>
                      <a:pt x="84" y="161"/>
                    </a:cubicBezTo>
                    <a:cubicBezTo>
                      <a:pt x="89" y="161"/>
                      <a:pt x="93" y="160"/>
                      <a:pt x="98" y="160"/>
                    </a:cubicBezTo>
                    <a:cubicBezTo>
                      <a:pt x="99" y="160"/>
                      <a:pt x="118" y="157"/>
                      <a:pt x="149" y="157"/>
                    </a:cubicBezTo>
                    <a:cubicBezTo>
                      <a:pt x="243" y="157"/>
                      <a:pt x="449" y="181"/>
                      <a:pt x="627" y="378"/>
                    </a:cubicBezTo>
                    <a:cubicBezTo>
                      <a:pt x="643" y="396"/>
                      <a:pt x="665" y="406"/>
                      <a:pt x="687" y="406"/>
                    </a:cubicBezTo>
                    <a:cubicBezTo>
                      <a:pt x="705" y="406"/>
                      <a:pt x="723" y="399"/>
                      <a:pt x="736" y="386"/>
                    </a:cubicBezTo>
                    <a:lnTo>
                      <a:pt x="740" y="386"/>
                    </a:lnTo>
                    <a:cubicBezTo>
                      <a:pt x="773" y="353"/>
                      <a:pt x="776" y="306"/>
                      <a:pt x="744" y="272"/>
                    </a:cubicBezTo>
                    <a:cubicBezTo>
                      <a:pt x="527" y="35"/>
                      <a:pt x="276" y="1"/>
                      <a:pt x="151"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1"/>
              <p:cNvSpPr/>
              <p:nvPr/>
            </p:nvSpPr>
            <p:spPr>
              <a:xfrm>
                <a:off x="6677073" y="1359110"/>
                <a:ext cx="29695" cy="27822"/>
              </a:xfrm>
              <a:custGeom>
                <a:avLst/>
                <a:gdLst/>
                <a:ahLst/>
                <a:cxnLst/>
                <a:rect l="l" t="t" r="r" b="b"/>
                <a:pathLst>
                  <a:path w="650" h="609" extrusionOk="0">
                    <a:moveTo>
                      <a:pt x="559" y="1"/>
                    </a:moveTo>
                    <a:cubicBezTo>
                      <a:pt x="554" y="1"/>
                      <a:pt x="549" y="1"/>
                      <a:pt x="544" y="2"/>
                    </a:cubicBezTo>
                    <a:cubicBezTo>
                      <a:pt x="529" y="6"/>
                      <a:pt x="172" y="89"/>
                      <a:pt x="19" y="502"/>
                    </a:cubicBezTo>
                    <a:cubicBezTo>
                      <a:pt x="1" y="542"/>
                      <a:pt x="23" y="585"/>
                      <a:pt x="63" y="604"/>
                    </a:cubicBezTo>
                    <a:cubicBezTo>
                      <a:pt x="72" y="607"/>
                      <a:pt x="81" y="609"/>
                      <a:pt x="90" y="609"/>
                    </a:cubicBezTo>
                    <a:cubicBezTo>
                      <a:pt x="109" y="609"/>
                      <a:pt x="128" y="602"/>
                      <a:pt x="143" y="589"/>
                    </a:cubicBezTo>
                    <a:cubicBezTo>
                      <a:pt x="154" y="582"/>
                      <a:pt x="161" y="571"/>
                      <a:pt x="164" y="557"/>
                    </a:cubicBezTo>
                    <a:cubicBezTo>
                      <a:pt x="289" y="229"/>
                      <a:pt x="566" y="163"/>
                      <a:pt x="580" y="159"/>
                    </a:cubicBezTo>
                    <a:cubicBezTo>
                      <a:pt x="620" y="148"/>
                      <a:pt x="650" y="104"/>
                      <a:pt x="639" y="64"/>
                    </a:cubicBezTo>
                    <a:cubicBezTo>
                      <a:pt x="632" y="25"/>
                      <a:pt x="597" y="1"/>
                      <a:pt x="559" y="1"/>
                    </a:cubicBezTo>
                    <a:close/>
                  </a:path>
                </a:pathLst>
              </a:custGeom>
              <a:solidFill>
                <a:srgbClr val="280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1"/>
              <p:cNvSpPr/>
              <p:nvPr/>
            </p:nvSpPr>
            <p:spPr>
              <a:xfrm>
                <a:off x="6660946" y="1221321"/>
                <a:ext cx="424185" cy="472566"/>
              </a:xfrm>
              <a:custGeom>
                <a:avLst/>
                <a:gdLst/>
                <a:ahLst/>
                <a:cxnLst/>
                <a:rect l="l" t="t" r="r" b="b"/>
                <a:pathLst>
                  <a:path w="9285" h="10344" extrusionOk="0">
                    <a:moveTo>
                      <a:pt x="3762" y="0"/>
                    </a:moveTo>
                    <a:cubicBezTo>
                      <a:pt x="3496" y="0"/>
                      <a:pt x="3226" y="23"/>
                      <a:pt x="2956" y="70"/>
                    </a:cubicBezTo>
                    <a:cubicBezTo>
                      <a:pt x="2588" y="135"/>
                      <a:pt x="2238" y="237"/>
                      <a:pt x="1907" y="379"/>
                    </a:cubicBezTo>
                    <a:lnTo>
                      <a:pt x="1903" y="383"/>
                    </a:lnTo>
                    <a:cubicBezTo>
                      <a:pt x="1141" y="714"/>
                      <a:pt x="492" y="1236"/>
                      <a:pt x="0" y="1892"/>
                    </a:cubicBezTo>
                    <a:cubicBezTo>
                      <a:pt x="197" y="1757"/>
                      <a:pt x="405" y="1633"/>
                      <a:pt x="623" y="1531"/>
                    </a:cubicBezTo>
                    <a:cubicBezTo>
                      <a:pt x="1214" y="1251"/>
                      <a:pt x="1836" y="1119"/>
                      <a:pt x="2449" y="1119"/>
                    </a:cubicBezTo>
                    <a:cubicBezTo>
                      <a:pt x="4050" y="1119"/>
                      <a:pt x="5583" y="2024"/>
                      <a:pt x="6313" y="3569"/>
                    </a:cubicBezTo>
                    <a:cubicBezTo>
                      <a:pt x="7324" y="5701"/>
                      <a:pt x="6412" y="8250"/>
                      <a:pt x="4276" y="9256"/>
                    </a:cubicBezTo>
                    <a:cubicBezTo>
                      <a:pt x="3688" y="9536"/>
                      <a:pt x="3068" y="9667"/>
                      <a:pt x="2457" y="9667"/>
                    </a:cubicBezTo>
                    <a:cubicBezTo>
                      <a:pt x="2106" y="9667"/>
                      <a:pt x="1759" y="9624"/>
                      <a:pt x="1422" y="9540"/>
                    </a:cubicBezTo>
                    <a:lnTo>
                      <a:pt x="1422" y="9540"/>
                    </a:lnTo>
                    <a:cubicBezTo>
                      <a:pt x="2209" y="10052"/>
                      <a:pt x="3125" y="10344"/>
                      <a:pt x="4078" y="10344"/>
                    </a:cubicBezTo>
                    <a:cubicBezTo>
                      <a:pt x="4347" y="10344"/>
                      <a:pt x="4619" y="10320"/>
                      <a:pt x="4892" y="10272"/>
                    </a:cubicBezTo>
                    <a:cubicBezTo>
                      <a:pt x="4991" y="10257"/>
                      <a:pt x="5089" y="10236"/>
                      <a:pt x="5187" y="10214"/>
                    </a:cubicBezTo>
                    <a:cubicBezTo>
                      <a:pt x="7696" y="9613"/>
                      <a:pt x="9284" y="7047"/>
                      <a:pt x="8771" y="4330"/>
                    </a:cubicBezTo>
                    <a:cubicBezTo>
                      <a:pt x="8289" y="1798"/>
                      <a:pt x="6136" y="0"/>
                      <a:pt x="3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1"/>
              <p:cNvSpPr/>
              <p:nvPr/>
            </p:nvSpPr>
            <p:spPr>
              <a:xfrm>
                <a:off x="6612473" y="1233565"/>
                <a:ext cx="425373" cy="470099"/>
              </a:xfrm>
              <a:custGeom>
                <a:avLst/>
                <a:gdLst/>
                <a:ahLst/>
                <a:cxnLst/>
                <a:rect l="l" t="t" r="r" b="b"/>
                <a:pathLst>
                  <a:path w="9311" h="10290" extrusionOk="0">
                    <a:moveTo>
                      <a:pt x="3937" y="0"/>
                    </a:moveTo>
                    <a:cubicBezTo>
                      <a:pt x="3710" y="0"/>
                      <a:pt x="3481" y="19"/>
                      <a:pt x="3252" y="56"/>
                    </a:cubicBezTo>
                    <a:cubicBezTo>
                      <a:pt x="3158" y="75"/>
                      <a:pt x="3062" y="93"/>
                      <a:pt x="2968" y="111"/>
                    </a:cubicBezTo>
                    <a:lnTo>
                      <a:pt x="2964" y="115"/>
                    </a:lnTo>
                    <a:cubicBezTo>
                      <a:pt x="1605" y="439"/>
                      <a:pt x="550" y="1409"/>
                      <a:pt x="0" y="2692"/>
                    </a:cubicBezTo>
                    <a:cubicBezTo>
                      <a:pt x="281" y="2284"/>
                      <a:pt x="638" y="1919"/>
                      <a:pt x="1061" y="1624"/>
                    </a:cubicBezTo>
                    <a:cubicBezTo>
                      <a:pt x="1258" y="1489"/>
                      <a:pt x="1466" y="1365"/>
                      <a:pt x="1684" y="1263"/>
                    </a:cubicBezTo>
                    <a:cubicBezTo>
                      <a:pt x="2275" y="983"/>
                      <a:pt x="2897" y="851"/>
                      <a:pt x="3510" y="851"/>
                    </a:cubicBezTo>
                    <a:cubicBezTo>
                      <a:pt x="5111" y="851"/>
                      <a:pt x="6644" y="1756"/>
                      <a:pt x="7374" y="3301"/>
                    </a:cubicBezTo>
                    <a:cubicBezTo>
                      <a:pt x="8385" y="5433"/>
                      <a:pt x="7473" y="7982"/>
                      <a:pt x="5337" y="8988"/>
                    </a:cubicBezTo>
                    <a:cubicBezTo>
                      <a:pt x="4749" y="9268"/>
                      <a:pt x="4129" y="9399"/>
                      <a:pt x="3518" y="9399"/>
                    </a:cubicBezTo>
                    <a:cubicBezTo>
                      <a:pt x="3167" y="9399"/>
                      <a:pt x="2820" y="9356"/>
                      <a:pt x="2483" y="9272"/>
                    </a:cubicBezTo>
                    <a:cubicBezTo>
                      <a:pt x="1962" y="9144"/>
                      <a:pt x="1466" y="8914"/>
                      <a:pt x="1025" y="8601"/>
                    </a:cubicBezTo>
                    <a:lnTo>
                      <a:pt x="1025" y="8601"/>
                    </a:lnTo>
                    <a:cubicBezTo>
                      <a:pt x="1958" y="9650"/>
                      <a:pt x="3242" y="10289"/>
                      <a:pt x="4587" y="10289"/>
                    </a:cubicBezTo>
                    <a:cubicBezTo>
                      <a:pt x="4813" y="10289"/>
                      <a:pt x="5040" y="10271"/>
                      <a:pt x="5268" y="10234"/>
                    </a:cubicBezTo>
                    <a:cubicBezTo>
                      <a:pt x="5611" y="10176"/>
                      <a:pt x="5942" y="10077"/>
                      <a:pt x="6248" y="9946"/>
                    </a:cubicBezTo>
                    <a:cubicBezTo>
                      <a:pt x="8188" y="9101"/>
                      <a:pt x="9310" y="6818"/>
                      <a:pt x="8833" y="4390"/>
                    </a:cubicBezTo>
                    <a:cubicBezTo>
                      <a:pt x="8326" y="1838"/>
                      <a:pt x="6215" y="0"/>
                      <a:pt x="3937" y="0"/>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1"/>
              <p:cNvSpPr/>
              <p:nvPr/>
            </p:nvSpPr>
            <p:spPr>
              <a:xfrm>
                <a:off x="6612473" y="1233656"/>
                <a:ext cx="408561" cy="469962"/>
              </a:xfrm>
              <a:custGeom>
                <a:avLst/>
                <a:gdLst/>
                <a:ahLst/>
                <a:cxnLst/>
                <a:rect l="l" t="t" r="r" b="b"/>
                <a:pathLst>
                  <a:path w="8943" h="10287" extrusionOk="0">
                    <a:moveTo>
                      <a:pt x="3943" y="0"/>
                    </a:moveTo>
                    <a:cubicBezTo>
                      <a:pt x="3941" y="0"/>
                      <a:pt x="3939" y="0"/>
                      <a:pt x="3937" y="0"/>
                    </a:cubicBezTo>
                    <a:cubicBezTo>
                      <a:pt x="3711" y="0"/>
                      <a:pt x="3481" y="18"/>
                      <a:pt x="3252" y="54"/>
                    </a:cubicBezTo>
                    <a:cubicBezTo>
                      <a:pt x="3158" y="73"/>
                      <a:pt x="3062" y="91"/>
                      <a:pt x="2968" y="109"/>
                    </a:cubicBezTo>
                    <a:lnTo>
                      <a:pt x="2964" y="113"/>
                    </a:lnTo>
                    <a:cubicBezTo>
                      <a:pt x="1605" y="437"/>
                      <a:pt x="550" y="1407"/>
                      <a:pt x="0" y="2690"/>
                    </a:cubicBezTo>
                    <a:cubicBezTo>
                      <a:pt x="200" y="2395"/>
                      <a:pt x="441" y="2125"/>
                      <a:pt x="718" y="1888"/>
                    </a:cubicBezTo>
                    <a:cubicBezTo>
                      <a:pt x="1302" y="1385"/>
                      <a:pt x="2024" y="1035"/>
                      <a:pt x="2825" y="904"/>
                    </a:cubicBezTo>
                    <a:cubicBezTo>
                      <a:pt x="3052" y="867"/>
                      <a:pt x="3281" y="850"/>
                      <a:pt x="3511" y="850"/>
                    </a:cubicBezTo>
                    <a:cubicBezTo>
                      <a:pt x="3562" y="850"/>
                      <a:pt x="3617" y="850"/>
                      <a:pt x="3671" y="853"/>
                    </a:cubicBezTo>
                    <a:cubicBezTo>
                      <a:pt x="4557" y="882"/>
                      <a:pt x="5381" y="1188"/>
                      <a:pt x="6052" y="1688"/>
                    </a:cubicBezTo>
                    <a:cubicBezTo>
                      <a:pt x="6332" y="1891"/>
                      <a:pt x="6591" y="2136"/>
                      <a:pt x="6817" y="2413"/>
                    </a:cubicBezTo>
                    <a:cubicBezTo>
                      <a:pt x="7251" y="2941"/>
                      <a:pt x="7564" y="3583"/>
                      <a:pt x="7702" y="4287"/>
                    </a:cubicBezTo>
                    <a:cubicBezTo>
                      <a:pt x="7757" y="4563"/>
                      <a:pt x="7786" y="4841"/>
                      <a:pt x="7786" y="5121"/>
                    </a:cubicBezTo>
                    <a:cubicBezTo>
                      <a:pt x="7786" y="5241"/>
                      <a:pt x="7779" y="5362"/>
                      <a:pt x="7772" y="5482"/>
                    </a:cubicBezTo>
                    <a:cubicBezTo>
                      <a:pt x="7721" y="6091"/>
                      <a:pt x="7542" y="6663"/>
                      <a:pt x="7258" y="7177"/>
                    </a:cubicBezTo>
                    <a:cubicBezTo>
                      <a:pt x="6868" y="7892"/>
                      <a:pt x="6270" y="8500"/>
                      <a:pt x="5501" y="8905"/>
                    </a:cubicBezTo>
                    <a:cubicBezTo>
                      <a:pt x="5374" y="8971"/>
                      <a:pt x="5246" y="9033"/>
                      <a:pt x="5111" y="9087"/>
                    </a:cubicBezTo>
                    <a:cubicBezTo>
                      <a:pt x="4593" y="9295"/>
                      <a:pt x="4054" y="9397"/>
                      <a:pt x="3518" y="9397"/>
                    </a:cubicBezTo>
                    <a:cubicBezTo>
                      <a:pt x="3354" y="9397"/>
                      <a:pt x="3190" y="9386"/>
                      <a:pt x="3030" y="9368"/>
                    </a:cubicBezTo>
                    <a:cubicBezTo>
                      <a:pt x="2406" y="9299"/>
                      <a:pt x="1823" y="9095"/>
                      <a:pt x="1305" y="8784"/>
                    </a:cubicBezTo>
                    <a:cubicBezTo>
                      <a:pt x="1211" y="8727"/>
                      <a:pt x="1116" y="8665"/>
                      <a:pt x="1025" y="8599"/>
                    </a:cubicBezTo>
                    <a:lnTo>
                      <a:pt x="1025" y="8599"/>
                    </a:lnTo>
                    <a:cubicBezTo>
                      <a:pt x="1958" y="9649"/>
                      <a:pt x="3241" y="10287"/>
                      <a:pt x="4583" y="10287"/>
                    </a:cubicBezTo>
                    <a:cubicBezTo>
                      <a:pt x="4812" y="10287"/>
                      <a:pt x="5038" y="10268"/>
                      <a:pt x="5268" y="10232"/>
                    </a:cubicBezTo>
                    <a:cubicBezTo>
                      <a:pt x="5611" y="10174"/>
                      <a:pt x="5942" y="10075"/>
                      <a:pt x="6248" y="9944"/>
                    </a:cubicBezTo>
                    <a:cubicBezTo>
                      <a:pt x="7889" y="9230"/>
                      <a:pt x="8942" y="7491"/>
                      <a:pt x="8942" y="5504"/>
                    </a:cubicBezTo>
                    <a:cubicBezTo>
                      <a:pt x="8942" y="5140"/>
                      <a:pt x="8905" y="4768"/>
                      <a:pt x="8833" y="4388"/>
                    </a:cubicBezTo>
                    <a:cubicBezTo>
                      <a:pt x="8327" y="1840"/>
                      <a:pt x="6219" y="0"/>
                      <a:pt x="3943" y="0"/>
                    </a:cubicBezTo>
                    <a:close/>
                  </a:path>
                </a:pathLst>
              </a:custGeom>
              <a:solidFill>
                <a:srgbClr val="DBB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1"/>
              <p:cNvSpPr/>
              <p:nvPr/>
            </p:nvSpPr>
            <p:spPr>
              <a:xfrm>
                <a:off x="6575011" y="1291083"/>
                <a:ext cx="392891" cy="345104"/>
              </a:xfrm>
              <a:custGeom>
                <a:avLst/>
                <a:gdLst/>
                <a:ahLst/>
                <a:cxnLst/>
                <a:rect l="l" t="t" r="r" b="b"/>
                <a:pathLst>
                  <a:path w="8600" h="7554" extrusionOk="0">
                    <a:moveTo>
                      <a:pt x="2508" y="0"/>
                    </a:moveTo>
                    <a:lnTo>
                      <a:pt x="2508" y="0"/>
                    </a:lnTo>
                    <a:cubicBezTo>
                      <a:pt x="2507" y="1"/>
                      <a:pt x="2506" y="3"/>
                      <a:pt x="2505" y="4"/>
                    </a:cubicBezTo>
                    <a:lnTo>
                      <a:pt x="2505" y="4"/>
                    </a:lnTo>
                    <a:cubicBezTo>
                      <a:pt x="2508" y="4"/>
                      <a:pt x="2508" y="3"/>
                      <a:pt x="2508" y="0"/>
                    </a:cubicBezTo>
                    <a:close/>
                    <a:moveTo>
                      <a:pt x="7874" y="1473"/>
                    </a:moveTo>
                    <a:cubicBezTo>
                      <a:pt x="7830" y="1787"/>
                      <a:pt x="7728" y="2122"/>
                      <a:pt x="7571" y="2443"/>
                    </a:cubicBezTo>
                    <a:cubicBezTo>
                      <a:pt x="7990" y="2578"/>
                      <a:pt x="8151" y="3066"/>
                      <a:pt x="7947" y="3478"/>
                    </a:cubicBezTo>
                    <a:cubicBezTo>
                      <a:pt x="7936" y="3496"/>
                      <a:pt x="7928" y="3515"/>
                      <a:pt x="7918" y="3533"/>
                    </a:cubicBezTo>
                    <a:cubicBezTo>
                      <a:pt x="8169" y="3573"/>
                      <a:pt x="8399" y="3617"/>
                      <a:pt x="8599" y="3661"/>
                    </a:cubicBezTo>
                    <a:cubicBezTo>
                      <a:pt x="8588" y="3445"/>
                      <a:pt x="8563" y="3234"/>
                      <a:pt x="8522" y="3030"/>
                    </a:cubicBezTo>
                    <a:cubicBezTo>
                      <a:pt x="8457" y="2694"/>
                      <a:pt x="8347" y="2362"/>
                      <a:pt x="8194" y="2042"/>
                    </a:cubicBezTo>
                    <a:cubicBezTo>
                      <a:pt x="8100" y="1841"/>
                      <a:pt x="7994" y="1652"/>
                      <a:pt x="7874" y="1473"/>
                    </a:cubicBezTo>
                    <a:close/>
                    <a:moveTo>
                      <a:pt x="2505" y="4"/>
                    </a:moveTo>
                    <a:cubicBezTo>
                      <a:pt x="2505" y="4"/>
                      <a:pt x="2505" y="4"/>
                      <a:pt x="2504" y="4"/>
                    </a:cubicBezTo>
                    <a:cubicBezTo>
                      <a:pt x="2286" y="106"/>
                      <a:pt x="2078" y="230"/>
                      <a:pt x="1881" y="365"/>
                    </a:cubicBezTo>
                    <a:cubicBezTo>
                      <a:pt x="1764" y="449"/>
                      <a:pt x="1648" y="536"/>
                      <a:pt x="1538" y="631"/>
                    </a:cubicBezTo>
                    <a:cubicBezTo>
                      <a:pt x="580" y="1459"/>
                      <a:pt x="0" y="2705"/>
                      <a:pt x="63" y="4068"/>
                    </a:cubicBezTo>
                    <a:cubicBezTo>
                      <a:pt x="657" y="3730"/>
                      <a:pt x="1480" y="3518"/>
                      <a:pt x="2403" y="3398"/>
                    </a:cubicBezTo>
                    <a:cubicBezTo>
                      <a:pt x="2351" y="2971"/>
                      <a:pt x="2341" y="2523"/>
                      <a:pt x="2384" y="2086"/>
                    </a:cubicBezTo>
                    <a:cubicBezTo>
                      <a:pt x="2384" y="2081"/>
                      <a:pt x="2381" y="2078"/>
                      <a:pt x="2381" y="2074"/>
                    </a:cubicBezTo>
                    <a:lnTo>
                      <a:pt x="2377" y="2078"/>
                    </a:lnTo>
                    <a:cubicBezTo>
                      <a:pt x="2363" y="2089"/>
                      <a:pt x="2344" y="2096"/>
                      <a:pt x="2326" y="2096"/>
                    </a:cubicBezTo>
                    <a:cubicBezTo>
                      <a:pt x="2315" y="2096"/>
                      <a:pt x="2307" y="2096"/>
                      <a:pt x="2297" y="2093"/>
                    </a:cubicBezTo>
                    <a:cubicBezTo>
                      <a:pt x="2257" y="2074"/>
                      <a:pt x="2235" y="2031"/>
                      <a:pt x="2253" y="1991"/>
                    </a:cubicBezTo>
                    <a:cubicBezTo>
                      <a:pt x="2264" y="1955"/>
                      <a:pt x="2279" y="1921"/>
                      <a:pt x="2297" y="1889"/>
                    </a:cubicBezTo>
                    <a:cubicBezTo>
                      <a:pt x="2111" y="1447"/>
                      <a:pt x="2031" y="1040"/>
                      <a:pt x="2166" y="766"/>
                    </a:cubicBezTo>
                    <a:cubicBezTo>
                      <a:pt x="2184" y="733"/>
                      <a:pt x="2202" y="700"/>
                      <a:pt x="2223" y="668"/>
                    </a:cubicBezTo>
                    <a:cubicBezTo>
                      <a:pt x="2231" y="613"/>
                      <a:pt x="2242" y="547"/>
                      <a:pt x="2267" y="481"/>
                    </a:cubicBezTo>
                    <a:cubicBezTo>
                      <a:pt x="2325" y="304"/>
                      <a:pt x="2408" y="145"/>
                      <a:pt x="2505" y="4"/>
                    </a:cubicBezTo>
                    <a:close/>
                    <a:moveTo>
                      <a:pt x="63" y="4068"/>
                    </a:moveTo>
                    <a:cubicBezTo>
                      <a:pt x="87" y="4582"/>
                      <a:pt x="202" y="5069"/>
                      <a:pt x="390" y="5517"/>
                    </a:cubicBezTo>
                    <a:lnTo>
                      <a:pt x="390" y="5517"/>
                    </a:lnTo>
                    <a:cubicBezTo>
                      <a:pt x="202" y="5069"/>
                      <a:pt x="88" y="4582"/>
                      <a:pt x="63" y="4068"/>
                    </a:cubicBezTo>
                    <a:close/>
                    <a:moveTo>
                      <a:pt x="390" y="5517"/>
                    </a:moveTo>
                    <a:cubicBezTo>
                      <a:pt x="743" y="6360"/>
                      <a:pt x="1356" y="7061"/>
                      <a:pt x="2125" y="7527"/>
                    </a:cubicBezTo>
                    <a:cubicBezTo>
                      <a:pt x="2130" y="7529"/>
                      <a:pt x="2134" y="7531"/>
                      <a:pt x="2138" y="7533"/>
                    </a:cubicBezTo>
                    <a:lnTo>
                      <a:pt x="2138" y="7533"/>
                    </a:lnTo>
                    <a:cubicBezTo>
                      <a:pt x="1363" y="7067"/>
                      <a:pt x="745" y="6364"/>
                      <a:pt x="390" y="5517"/>
                    </a:cubicBezTo>
                    <a:close/>
                    <a:moveTo>
                      <a:pt x="2138" y="7533"/>
                    </a:moveTo>
                    <a:cubicBezTo>
                      <a:pt x="2149" y="7540"/>
                      <a:pt x="2161" y="7547"/>
                      <a:pt x="2173" y="7554"/>
                    </a:cubicBezTo>
                    <a:cubicBezTo>
                      <a:pt x="2161" y="7545"/>
                      <a:pt x="2150" y="7539"/>
                      <a:pt x="2138" y="7533"/>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1"/>
              <p:cNvSpPr/>
              <p:nvPr/>
            </p:nvSpPr>
            <p:spPr>
              <a:xfrm>
                <a:off x="6667753" y="1321556"/>
                <a:ext cx="25035" cy="64827"/>
              </a:xfrm>
              <a:custGeom>
                <a:avLst/>
                <a:gdLst/>
                <a:ahLst/>
                <a:cxnLst/>
                <a:rect l="l" t="t" r="r" b="b"/>
                <a:pathLst>
                  <a:path w="548" h="1419" extrusionOk="0">
                    <a:moveTo>
                      <a:pt x="193" y="1"/>
                    </a:moveTo>
                    <a:lnTo>
                      <a:pt x="193" y="1"/>
                    </a:lnTo>
                    <a:cubicBezTo>
                      <a:pt x="172" y="33"/>
                      <a:pt x="154" y="66"/>
                      <a:pt x="136" y="99"/>
                    </a:cubicBezTo>
                    <a:cubicBezTo>
                      <a:pt x="1" y="373"/>
                      <a:pt x="81" y="780"/>
                      <a:pt x="267" y="1222"/>
                    </a:cubicBezTo>
                    <a:cubicBezTo>
                      <a:pt x="311" y="1138"/>
                      <a:pt x="361" y="1072"/>
                      <a:pt x="412" y="1021"/>
                    </a:cubicBezTo>
                    <a:cubicBezTo>
                      <a:pt x="449" y="846"/>
                      <a:pt x="493" y="679"/>
                      <a:pt x="548" y="514"/>
                    </a:cubicBezTo>
                    <a:cubicBezTo>
                      <a:pt x="311" y="416"/>
                      <a:pt x="176" y="252"/>
                      <a:pt x="193" y="1"/>
                    </a:cubicBezTo>
                    <a:close/>
                    <a:moveTo>
                      <a:pt x="358" y="1400"/>
                    </a:moveTo>
                    <a:lnTo>
                      <a:pt x="351" y="1407"/>
                    </a:lnTo>
                    <a:cubicBezTo>
                      <a:pt x="351" y="1411"/>
                      <a:pt x="354" y="1414"/>
                      <a:pt x="354" y="1419"/>
                    </a:cubicBezTo>
                    <a:cubicBezTo>
                      <a:pt x="358" y="1411"/>
                      <a:pt x="358" y="1407"/>
                      <a:pt x="358" y="1400"/>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1"/>
              <p:cNvSpPr/>
              <p:nvPr/>
            </p:nvSpPr>
            <p:spPr>
              <a:xfrm>
                <a:off x="6681916" y="1338871"/>
                <a:ext cx="194207" cy="107497"/>
              </a:xfrm>
              <a:custGeom>
                <a:avLst/>
                <a:gdLst/>
                <a:ahLst/>
                <a:cxnLst/>
                <a:rect l="l" t="t" r="r" b="b"/>
                <a:pathLst>
                  <a:path w="4251" h="2353" extrusionOk="0">
                    <a:moveTo>
                      <a:pt x="2097" y="434"/>
                    </a:moveTo>
                    <a:cubicBezTo>
                      <a:pt x="2220" y="434"/>
                      <a:pt x="2476" y="467"/>
                      <a:pt x="2691" y="707"/>
                    </a:cubicBezTo>
                    <a:cubicBezTo>
                      <a:pt x="2723" y="741"/>
                      <a:pt x="2720" y="788"/>
                      <a:pt x="2687" y="821"/>
                    </a:cubicBezTo>
                    <a:lnTo>
                      <a:pt x="2683" y="821"/>
                    </a:lnTo>
                    <a:cubicBezTo>
                      <a:pt x="2669" y="832"/>
                      <a:pt x="2651" y="839"/>
                      <a:pt x="2632" y="839"/>
                    </a:cubicBezTo>
                    <a:cubicBezTo>
                      <a:pt x="2610" y="839"/>
                      <a:pt x="2592" y="832"/>
                      <a:pt x="2574" y="813"/>
                    </a:cubicBezTo>
                    <a:cubicBezTo>
                      <a:pt x="2395" y="620"/>
                      <a:pt x="2191" y="595"/>
                      <a:pt x="2097" y="595"/>
                    </a:cubicBezTo>
                    <a:lnTo>
                      <a:pt x="2045" y="595"/>
                    </a:lnTo>
                    <a:cubicBezTo>
                      <a:pt x="2042" y="598"/>
                      <a:pt x="2035" y="598"/>
                      <a:pt x="2031" y="598"/>
                    </a:cubicBezTo>
                    <a:cubicBezTo>
                      <a:pt x="1994" y="598"/>
                      <a:pt x="1961" y="569"/>
                      <a:pt x="1954" y="532"/>
                    </a:cubicBezTo>
                    <a:cubicBezTo>
                      <a:pt x="1947" y="489"/>
                      <a:pt x="1976" y="445"/>
                      <a:pt x="2020" y="441"/>
                    </a:cubicBezTo>
                    <a:cubicBezTo>
                      <a:pt x="2023" y="438"/>
                      <a:pt x="2053" y="434"/>
                      <a:pt x="2097" y="434"/>
                    </a:cubicBezTo>
                    <a:close/>
                    <a:moveTo>
                      <a:pt x="2057" y="1141"/>
                    </a:moveTo>
                    <a:cubicBezTo>
                      <a:pt x="2141" y="1141"/>
                      <a:pt x="2217" y="1244"/>
                      <a:pt x="2228" y="1371"/>
                    </a:cubicBezTo>
                    <a:cubicBezTo>
                      <a:pt x="2239" y="1506"/>
                      <a:pt x="2180" y="1623"/>
                      <a:pt x="2089" y="1630"/>
                    </a:cubicBezTo>
                    <a:lnTo>
                      <a:pt x="2082" y="1630"/>
                    </a:lnTo>
                    <a:cubicBezTo>
                      <a:pt x="1998" y="1630"/>
                      <a:pt x="1922" y="1532"/>
                      <a:pt x="1910" y="1400"/>
                    </a:cubicBezTo>
                    <a:cubicBezTo>
                      <a:pt x="1896" y="1266"/>
                      <a:pt x="1958" y="1153"/>
                      <a:pt x="2045" y="1141"/>
                    </a:cubicBezTo>
                    <a:close/>
                    <a:moveTo>
                      <a:pt x="536" y="1284"/>
                    </a:moveTo>
                    <a:cubicBezTo>
                      <a:pt x="620" y="1284"/>
                      <a:pt x="697" y="1382"/>
                      <a:pt x="708" y="1513"/>
                    </a:cubicBezTo>
                    <a:cubicBezTo>
                      <a:pt x="719" y="1644"/>
                      <a:pt x="657" y="1762"/>
                      <a:pt x="569" y="1769"/>
                    </a:cubicBezTo>
                    <a:lnTo>
                      <a:pt x="561" y="1769"/>
                    </a:lnTo>
                    <a:cubicBezTo>
                      <a:pt x="474" y="1769"/>
                      <a:pt x="401" y="1670"/>
                      <a:pt x="386" y="1543"/>
                    </a:cubicBezTo>
                    <a:cubicBezTo>
                      <a:pt x="376" y="1407"/>
                      <a:pt x="438" y="1291"/>
                      <a:pt x="526" y="1284"/>
                    </a:cubicBezTo>
                    <a:close/>
                    <a:moveTo>
                      <a:pt x="3169" y="1"/>
                    </a:moveTo>
                    <a:lnTo>
                      <a:pt x="3169" y="1"/>
                    </a:lnTo>
                    <a:cubicBezTo>
                      <a:pt x="2548" y="135"/>
                      <a:pt x="1757" y="263"/>
                      <a:pt x="1108" y="263"/>
                    </a:cubicBezTo>
                    <a:cubicBezTo>
                      <a:pt x="763" y="263"/>
                      <a:pt x="456" y="226"/>
                      <a:pt x="238" y="135"/>
                    </a:cubicBezTo>
                    <a:cubicBezTo>
                      <a:pt x="183" y="300"/>
                      <a:pt x="139" y="467"/>
                      <a:pt x="102" y="642"/>
                    </a:cubicBezTo>
                    <a:cubicBezTo>
                      <a:pt x="260" y="489"/>
                      <a:pt x="427" y="449"/>
                      <a:pt x="438" y="445"/>
                    </a:cubicBezTo>
                    <a:lnTo>
                      <a:pt x="456" y="445"/>
                    </a:lnTo>
                    <a:cubicBezTo>
                      <a:pt x="492" y="445"/>
                      <a:pt x="526" y="471"/>
                      <a:pt x="533" y="507"/>
                    </a:cubicBezTo>
                    <a:cubicBezTo>
                      <a:pt x="544" y="547"/>
                      <a:pt x="514" y="591"/>
                      <a:pt x="474" y="602"/>
                    </a:cubicBezTo>
                    <a:cubicBezTo>
                      <a:pt x="460" y="606"/>
                      <a:pt x="183" y="672"/>
                      <a:pt x="58" y="1000"/>
                    </a:cubicBezTo>
                    <a:cubicBezTo>
                      <a:pt x="58" y="1007"/>
                      <a:pt x="51" y="1014"/>
                      <a:pt x="48" y="1021"/>
                    </a:cubicBezTo>
                    <a:cubicBezTo>
                      <a:pt x="48" y="1028"/>
                      <a:pt x="48" y="1032"/>
                      <a:pt x="44" y="1040"/>
                    </a:cubicBezTo>
                    <a:cubicBezTo>
                      <a:pt x="1" y="1477"/>
                      <a:pt x="11" y="1925"/>
                      <a:pt x="63" y="2352"/>
                    </a:cubicBezTo>
                    <a:cubicBezTo>
                      <a:pt x="343" y="2315"/>
                      <a:pt x="631" y="2290"/>
                      <a:pt x="926" y="2268"/>
                    </a:cubicBezTo>
                    <a:cubicBezTo>
                      <a:pt x="1086" y="1903"/>
                      <a:pt x="1196" y="1535"/>
                      <a:pt x="1196" y="1535"/>
                    </a:cubicBezTo>
                    <a:lnTo>
                      <a:pt x="1261" y="2250"/>
                    </a:lnTo>
                    <a:cubicBezTo>
                      <a:pt x="1568" y="2235"/>
                      <a:pt x="1878" y="2228"/>
                      <a:pt x="2184" y="2228"/>
                    </a:cubicBezTo>
                    <a:cubicBezTo>
                      <a:pt x="2819" y="2228"/>
                      <a:pt x="3453" y="2257"/>
                      <a:pt x="4039" y="2304"/>
                    </a:cubicBezTo>
                    <a:cubicBezTo>
                      <a:pt x="4087" y="2162"/>
                      <a:pt x="4160" y="2013"/>
                      <a:pt x="4251" y="1871"/>
                    </a:cubicBezTo>
                    <a:cubicBezTo>
                      <a:pt x="3650" y="1262"/>
                      <a:pt x="3081" y="515"/>
                      <a:pt x="3169" y="1"/>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1"/>
              <p:cNvSpPr/>
              <p:nvPr/>
            </p:nvSpPr>
            <p:spPr>
              <a:xfrm>
                <a:off x="6822674" y="1317399"/>
                <a:ext cx="112111" cy="106949"/>
              </a:xfrm>
              <a:custGeom>
                <a:avLst/>
                <a:gdLst/>
                <a:ahLst/>
                <a:cxnLst/>
                <a:rect l="l" t="t" r="r" b="b"/>
                <a:pathLst>
                  <a:path w="2454" h="2341" extrusionOk="0">
                    <a:moveTo>
                      <a:pt x="1640" y="1"/>
                    </a:moveTo>
                    <a:cubicBezTo>
                      <a:pt x="1294" y="434"/>
                      <a:pt x="1079" y="558"/>
                      <a:pt x="947" y="558"/>
                    </a:cubicBezTo>
                    <a:cubicBezTo>
                      <a:pt x="761" y="558"/>
                      <a:pt x="736" y="310"/>
                      <a:pt x="736" y="310"/>
                    </a:cubicBezTo>
                    <a:cubicBezTo>
                      <a:pt x="564" y="358"/>
                      <a:pt x="339" y="412"/>
                      <a:pt x="88" y="471"/>
                    </a:cubicBezTo>
                    <a:cubicBezTo>
                      <a:pt x="0" y="985"/>
                      <a:pt x="569" y="1732"/>
                      <a:pt x="1170" y="2341"/>
                    </a:cubicBezTo>
                    <a:cubicBezTo>
                      <a:pt x="1356" y="2064"/>
                      <a:pt x="1622" y="1834"/>
                      <a:pt x="1935" y="1834"/>
                    </a:cubicBezTo>
                    <a:cubicBezTo>
                      <a:pt x="1954" y="1834"/>
                      <a:pt x="1975" y="1834"/>
                      <a:pt x="1997" y="1838"/>
                    </a:cubicBezTo>
                    <a:cubicBezTo>
                      <a:pt x="2052" y="1841"/>
                      <a:pt x="2103" y="1852"/>
                      <a:pt x="2150" y="1867"/>
                    </a:cubicBezTo>
                    <a:cubicBezTo>
                      <a:pt x="2307" y="1546"/>
                      <a:pt x="2409" y="1211"/>
                      <a:pt x="2453" y="897"/>
                    </a:cubicBezTo>
                    <a:cubicBezTo>
                      <a:pt x="2376" y="788"/>
                      <a:pt x="2300" y="682"/>
                      <a:pt x="2216" y="580"/>
                    </a:cubicBezTo>
                    <a:cubicBezTo>
                      <a:pt x="2041" y="368"/>
                      <a:pt x="1851" y="176"/>
                      <a:pt x="1640" y="1"/>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1"/>
              <p:cNvSpPr/>
              <p:nvPr/>
            </p:nvSpPr>
            <p:spPr>
              <a:xfrm>
                <a:off x="6675748" y="1272444"/>
                <a:ext cx="221892" cy="78441"/>
              </a:xfrm>
              <a:custGeom>
                <a:avLst/>
                <a:gdLst/>
                <a:ahLst/>
                <a:cxnLst/>
                <a:rect l="l" t="t" r="r" b="b"/>
                <a:pathLst>
                  <a:path w="4857" h="1717" extrusionOk="0">
                    <a:moveTo>
                      <a:pt x="2129" y="1"/>
                    </a:moveTo>
                    <a:cubicBezTo>
                      <a:pt x="2060" y="1"/>
                      <a:pt x="1995" y="1"/>
                      <a:pt x="1921" y="4"/>
                    </a:cubicBezTo>
                    <a:cubicBezTo>
                      <a:pt x="1758" y="15"/>
                      <a:pt x="1598" y="29"/>
                      <a:pt x="1440" y="55"/>
                    </a:cubicBezTo>
                    <a:cubicBezTo>
                      <a:pt x="1054" y="117"/>
                      <a:pt x="671" y="237"/>
                      <a:pt x="303" y="408"/>
                    </a:cubicBezTo>
                    <a:cubicBezTo>
                      <a:pt x="205" y="551"/>
                      <a:pt x="121" y="711"/>
                      <a:pt x="62" y="889"/>
                    </a:cubicBezTo>
                    <a:cubicBezTo>
                      <a:pt x="37" y="955"/>
                      <a:pt x="26" y="1021"/>
                      <a:pt x="18" y="1076"/>
                    </a:cubicBezTo>
                    <a:cubicBezTo>
                      <a:pt x="1" y="1327"/>
                      <a:pt x="136" y="1491"/>
                      <a:pt x="373" y="1589"/>
                    </a:cubicBezTo>
                    <a:cubicBezTo>
                      <a:pt x="591" y="1680"/>
                      <a:pt x="898" y="1717"/>
                      <a:pt x="1243" y="1717"/>
                    </a:cubicBezTo>
                    <a:cubicBezTo>
                      <a:pt x="1892" y="1717"/>
                      <a:pt x="2683" y="1589"/>
                      <a:pt x="3304" y="1455"/>
                    </a:cubicBezTo>
                    <a:cubicBezTo>
                      <a:pt x="3555" y="1396"/>
                      <a:pt x="3780" y="1342"/>
                      <a:pt x="3952" y="1294"/>
                    </a:cubicBezTo>
                    <a:cubicBezTo>
                      <a:pt x="3952" y="1294"/>
                      <a:pt x="3977" y="1542"/>
                      <a:pt x="4163" y="1542"/>
                    </a:cubicBezTo>
                    <a:cubicBezTo>
                      <a:pt x="4295" y="1542"/>
                      <a:pt x="4510" y="1418"/>
                      <a:pt x="4856" y="985"/>
                    </a:cubicBezTo>
                    <a:cubicBezTo>
                      <a:pt x="4794" y="933"/>
                      <a:pt x="4732" y="886"/>
                      <a:pt x="4667" y="839"/>
                    </a:cubicBezTo>
                    <a:cubicBezTo>
                      <a:pt x="3977" y="329"/>
                      <a:pt x="3143" y="36"/>
                      <a:pt x="2286" y="4"/>
                    </a:cubicBezTo>
                    <a:cubicBezTo>
                      <a:pt x="2235" y="1"/>
                      <a:pt x="2184" y="1"/>
                      <a:pt x="2129" y="1"/>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1"/>
              <p:cNvSpPr/>
              <p:nvPr/>
            </p:nvSpPr>
            <p:spPr>
              <a:xfrm>
                <a:off x="6866396" y="1401141"/>
                <a:ext cx="81000" cy="51350"/>
              </a:xfrm>
              <a:custGeom>
                <a:avLst/>
                <a:gdLst/>
                <a:ahLst/>
                <a:cxnLst/>
                <a:rect l="l" t="t" r="r" b="b"/>
                <a:pathLst>
                  <a:path w="1773" h="1124" extrusionOk="0">
                    <a:moveTo>
                      <a:pt x="978" y="1"/>
                    </a:moveTo>
                    <a:cubicBezTo>
                      <a:pt x="665" y="1"/>
                      <a:pt x="399" y="231"/>
                      <a:pt x="213" y="508"/>
                    </a:cubicBezTo>
                    <a:cubicBezTo>
                      <a:pt x="122" y="650"/>
                      <a:pt x="49" y="799"/>
                      <a:pt x="1" y="941"/>
                    </a:cubicBezTo>
                    <a:cubicBezTo>
                      <a:pt x="566" y="989"/>
                      <a:pt x="1088" y="1050"/>
                      <a:pt x="1540" y="1124"/>
                    </a:cubicBezTo>
                    <a:cubicBezTo>
                      <a:pt x="1550" y="1106"/>
                      <a:pt x="1558" y="1087"/>
                      <a:pt x="1569" y="1069"/>
                    </a:cubicBezTo>
                    <a:cubicBezTo>
                      <a:pt x="1773" y="657"/>
                      <a:pt x="1612" y="169"/>
                      <a:pt x="1193" y="34"/>
                    </a:cubicBezTo>
                    <a:cubicBezTo>
                      <a:pt x="1146" y="19"/>
                      <a:pt x="1095" y="8"/>
                      <a:pt x="1040" y="5"/>
                    </a:cubicBezTo>
                    <a:cubicBezTo>
                      <a:pt x="1018" y="1"/>
                      <a:pt x="997" y="1"/>
                      <a:pt x="978" y="1"/>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1"/>
              <p:cNvSpPr/>
              <p:nvPr/>
            </p:nvSpPr>
            <p:spPr>
              <a:xfrm>
                <a:off x="6768491" y="1390999"/>
                <a:ext cx="15716" cy="22386"/>
              </a:xfrm>
              <a:custGeom>
                <a:avLst/>
                <a:gdLst/>
                <a:ahLst/>
                <a:cxnLst/>
                <a:rect l="l" t="t" r="r" b="b"/>
                <a:pathLst>
                  <a:path w="344" h="490" extrusionOk="0">
                    <a:moveTo>
                      <a:pt x="150" y="0"/>
                    </a:moveTo>
                    <a:cubicBezTo>
                      <a:pt x="63" y="12"/>
                      <a:pt x="1" y="125"/>
                      <a:pt x="15" y="259"/>
                    </a:cubicBezTo>
                    <a:cubicBezTo>
                      <a:pt x="27" y="391"/>
                      <a:pt x="103" y="489"/>
                      <a:pt x="187" y="489"/>
                    </a:cubicBezTo>
                    <a:lnTo>
                      <a:pt x="194" y="489"/>
                    </a:lnTo>
                    <a:cubicBezTo>
                      <a:pt x="285" y="482"/>
                      <a:pt x="344" y="365"/>
                      <a:pt x="333" y="230"/>
                    </a:cubicBezTo>
                    <a:cubicBezTo>
                      <a:pt x="322" y="103"/>
                      <a:pt x="246" y="0"/>
                      <a:pt x="162" y="0"/>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1"/>
              <p:cNvSpPr/>
              <p:nvPr/>
            </p:nvSpPr>
            <p:spPr>
              <a:xfrm>
                <a:off x="6699048" y="1397486"/>
                <a:ext cx="15716" cy="22203"/>
              </a:xfrm>
              <a:custGeom>
                <a:avLst/>
                <a:gdLst/>
                <a:ahLst/>
                <a:cxnLst/>
                <a:rect l="l" t="t" r="r" b="b"/>
                <a:pathLst>
                  <a:path w="344" h="486" extrusionOk="0">
                    <a:moveTo>
                      <a:pt x="151" y="1"/>
                    </a:moveTo>
                    <a:cubicBezTo>
                      <a:pt x="63" y="8"/>
                      <a:pt x="1" y="124"/>
                      <a:pt x="11" y="260"/>
                    </a:cubicBezTo>
                    <a:cubicBezTo>
                      <a:pt x="26" y="387"/>
                      <a:pt x="99" y="486"/>
                      <a:pt x="186" y="486"/>
                    </a:cubicBezTo>
                    <a:lnTo>
                      <a:pt x="194" y="486"/>
                    </a:lnTo>
                    <a:cubicBezTo>
                      <a:pt x="282" y="479"/>
                      <a:pt x="344" y="361"/>
                      <a:pt x="333" y="230"/>
                    </a:cubicBezTo>
                    <a:cubicBezTo>
                      <a:pt x="322" y="99"/>
                      <a:pt x="245" y="1"/>
                      <a:pt x="161" y="1"/>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1"/>
              <p:cNvSpPr/>
              <p:nvPr/>
            </p:nvSpPr>
            <p:spPr>
              <a:xfrm>
                <a:off x="6724221" y="1408999"/>
                <a:ext cx="15350" cy="33533"/>
              </a:xfrm>
              <a:custGeom>
                <a:avLst/>
                <a:gdLst/>
                <a:ahLst/>
                <a:cxnLst/>
                <a:rect l="l" t="t" r="r" b="b"/>
                <a:pathLst>
                  <a:path w="336" h="734" extrusionOk="0">
                    <a:moveTo>
                      <a:pt x="270" y="0"/>
                    </a:moveTo>
                    <a:cubicBezTo>
                      <a:pt x="270" y="0"/>
                      <a:pt x="160" y="368"/>
                      <a:pt x="0" y="733"/>
                    </a:cubicBezTo>
                    <a:cubicBezTo>
                      <a:pt x="110" y="725"/>
                      <a:pt x="222" y="718"/>
                      <a:pt x="335" y="715"/>
                    </a:cubicBezTo>
                    <a:lnTo>
                      <a:pt x="270" y="0"/>
                    </a:lnTo>
                    <a:close/>
                  </a:path>
                </a:pathLst>
              </a:custGeom>
              <a:solidFill>
                <a:srgbClr val="ED7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1"/>
              <p:cNvSpPr/>
              <p:nvPr/>
            </p:nvSpPr>
            <p:spPr>
              <a:xfrm>
                <a:off x="6770866" y="1358699"/>
                <a:ext cx="35497" cy="18502"/>
              </a:xfrm>
              <a:custGeom>
                <a:avLst/>
                <a:gdLst/>
                <a:ahLst/>
                <a:cxnLst/>
                <a:rect l="l" t="t" r="r" b="b"/>
                <a:pathLst>
                  <a:path w="777" h="405" extrusionOk="0">
                    <a:moveTo>
                      <a:pt x="150" y="0"/>
                    </a:moveTo>
                    <a:cubicBezTo>
                      <a:pt x="106" y="0"/>
                      <a:pt x="76" y="4"/>
                      <a:pt x="73" y="7"/>
                    </a:cubicBezTo>
                    <a:cubicBezTo>
                      <a:pt x="29" y="11"/>
                      <a:pt x="0" y="55"/>
                      <a:pt x="7" y="98"/>
                    </a:cubicBezTo>
                    <a:cubicBezTo>
                      <a:pt x="14" y="135"/>
                      <a:pt x="47" y="164"/>
                      <a:pt x="84" y="164"/>
                    </a:cubicBezTo>
                    <a:cubicBezTo>
                      <a:pt x="88" y="164"/>
                      <a:pt x="95" y="164"/>
                      <a:pt x="98" y="161"/>
                    </a:cubicBezTo>
                    <a:lnTo>
                      <a:pt x="150" y="161"/>
                    </a:lnTo>
                    <a:cubicBezTo>
                      <a:pt x="244" y="161"/>
                      <a:pt x="448" y="186"/>
                      <a:pt x="627" y="379"/>
                    </a:cubicBezTo>
                    <a:cubicBezTo>
                      <a:pt x="645" y="398"/>
                      <a:pt x="663" y="405"/>
                      <a:pt x="685" y="405"/>
                    </a:cubicBezTo>
                    <a:cubicBezTo>
                      <a:pt x="704" y="405"/>
                      <a:pt x="722" y="398"/>
                      <a:pt x="736" y="387"/>
                    </a:cubicBezTo>
                    <a:lnTo>
                      <a:pt x="740" y="387"/>
                    </a:lnTo>
                    <a:cubicBezTo>
                      <a:pt x="773" y="354"/>
                      <a:pt x="776" y="307"/>
                      <a:pt x="744" y="273"/>
                    </a:cubicBezTo>
                    <a:cubicBezTo>
                      <a:pt x="529" y="33"/>
                      <a:pt x="273" y="0"/>
                      <a:pt x="150" y="0"/>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1"/>
              <p:cNvSpPr/>
              <p:nvPr/>
            </p:nvSpPr>
            <p:spPr>
              <a:xfrm>
                <a:off x="6677073" y="1359156"/>
                <a:ext cx="29695" cy="27731"/>
              </a:xfrm>
              <a:custGeom>
                <a:avLst/>
                <a:gdLst/>
                <a:ahLst/>
                <a:cxnLst/>
                <a:rect l="l" t="t" r="r" b="b"/>
                <a:pathLst>
                  <a:path w="650" h="607" extrusionOk="0">
                    <a:moveTo>
                      <a:pt x="544" y="1"/>
                    </a:moveTo>
                    <a:cubicBezTo>
                      <a:pt x="533" y="5"/>
                      <a:pt x="366" y="45"/>
                      <a:pt x="208" y="198"/>
                    </a:cubicBezTo>
                    <a:cubicBezTo>
                      <a:pt x="157" y="249"/>
                      <a:pt x="107" y="315"/>
                      <a:pt x="63" y="399"/>
                    </a:cubicBezTo>
                    <a:cubicBezTo>
                      <a:pt x="45" y="431"/>
                      <a:pt x="30" y="465"/>
                      <a:pt x="19" y="501"/>
                    </a:cubicBezTo>
                    <a:cubicBezTo>
                      <a:pt x="1" y="541"/>
                      <a:pt x="23" y="584"/>
                      <a:pt x="63" y="603"/>
                    </a:cubicBezTo>
                    <a:cubicBezTo>
                      <a:pt x="73" y="606"/>
                      <a:pt x="81" y="606"/>
                      <a:pt x="92" y="606"/>
                    </a:cubicBezTo>
                    <a:cubicBezTo>
                      <a:pt x="110" y="606"/>
                      <a:pt x="129" y="599"/>
                      <a:pt x="143" y="588"/>
                    </a:cubicBezTo>
                    <a:lnTo>
                      <a:pt x="147" y="584"/>
                    </a:lnTo>
                    <a:lnTo>
                      <a:pt x="154" y="577"/>
                    </a:lnTo>
                    <a:cubicBezTo>
                      <a:pt x="157" y="570"/>
                      <a:pt x="164" y="563"/>
                      <a:pt x="164" y="556"/>
                    </a:cubicBezTo>
                    <a:cubicBezTo>
                      <a:pt x="289" y="228"/>
                      <a:pt x="566" y="162"/>
                      <a:pt x="580" y="158"/>
                    </a:cubicBezTo>
                    <a:cubicBezTo>
                      <a:pt x="620" y="147"/>
                      <a:pt x="650" y="103"/>
                      <a:pt x="639" y="63"/>
                    </a:cubicBezTo>
                    <a:cubicBezTo>
                      <a:pt x="632" y="27"/>
                      <a:pt x="598" y="1"/>
                      <a:pt x="562" y="1"/>
                    </a:cubicBezTo>
                    <a:close/>
                  </a:path>
                </a:pathLst>
              </a:custGeom>
              <a:solidFill>
                <a:srgbClr val="411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1"/>
              <p:cNvSpPr/>
              <p:nvPr/>
            </p:nvSpPr>
            <p:spPr>
              <a:xfrm>
                <a:off x="6862604" y="1607642"/>
                <a:ext cx="46325" cy="33578"/>
              </a:xfrm>
              <a:custGeom>
                <a:avLst/>
                <a:gdLst/>
                <a:ahLst/>
                <a:cxnLst/>
                <a:rect l="l" t="t" r="r" b="b"/>
                <a:pathLst>
                  <a:path w="1014" h="735" extrusionOk="0">
                    <a:moveTo>
                      <a:pt x="1014" y="1"/>
                    </a:moveTo>
                    <a:cubicBezTo>
                      <a:pt x="982" y="32"/>
                      <a:pt x="949" y="63"/>
                      <a:pt x="916" y="93"/>
                    </a:cubicBezTo>
                    <a:lnTo>
                      <a:pt x="916" y="93"/>
                    </a:lnTo>
                    <a:cubicBezTo>
                      <a:pt x="949" y="63"/>
                      <a:pt x="982" y="32"/>
                      <a:pt x="1014" y="1"/>
                    </a:cubicBezTo>
                    <a:close/>
                    <a:moveTo>
                      <a:pt x="916" y="93"/>
                    </a:moveTo>
                    <a:lnTo>
                      <a:pt x="916" y="93"/>
                    </a:lnTo>
                    <a:cubicBezTo>
                      <a:pt x="649" y="338"/>
                      <a:pt x="350" y="547"/>
                      <a:pt x="26" y="719"/>
                    </a:cubicBezTo>
                    <a:cubicBezTo>
                      <a:pt x="18" y="723"/>
                      <a:pt x="8" y="730"/>
                      <a:pt x="1" y="734"/>
                    </a:cubicBezTo>
                    <a:cubicBezTo>
                      <a:pt x="336" y="562"/>
                      <a:pt x="641" y="345"/>
                      <a:pt x="916" y="93"/>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1"/>
              <p:cNvSpPr/>
              <p:nvPr/>
            </p:nvSpPr>
            <p:spPr>
              <a:xfrm>
                <a:off x="6753049" y="1661917"/>
                <a:ext cx="19690" cy="1051"/>
              </a:xfrm>
              <a:custGeom>
                <a:avLst/>
                <a:gdLst/>
                <a:ahLst/>
                <a:cxnLst/>
                <a:rect l="l" t="t" r="r" b="b"/>
                <a:pathLst>
                  <a:path w="431" h="23" extrusionOk="0">
                    <a:moveTo>
                      <a:pt x="0" y="1"/>
                    </a:moveTo>
                    <a:lnTo>
                      <a:pt x="0" y="1"/>
                    </a:lnTo>
                    <a:cubicBezTo>
                      <a:pt x="142" y="16"/>
                      <a:pt x="284" y="23"/>
                      <a:pt x="430" y="23"/>
                    </a:cubicBezTo>
                    <a:cubicBezTo>
                      <a:pt x="284" y="23"/>
                      <a:pt x="142" y="12"/>
                      <a:pt x="0" y="1"/>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1"/>
              <p:cNvSpPr/>
              <p:nvPr/>
            </p:nvSpPr>
            <p:spPr>
              <a:xfrm>
                <a:off x="6750490" y="1661597"/>
                <a:ext cx="2604" cy="365"/>
              </a:xfrm>
              <a:custGeom>
                <a:avLst/>
                <a:gdLst/>
                <a:ahLst/>
                <a:cxnLst/>
                <a:rect l="l" t="t" r="r" b="b"/>
                <a:pathLst>
                  <a:path w="57" h="8" extrusionOk="0">
                    <a:moveTo>
                      <a:pt x="1" y="1"/>
                    </a:moveTo>
                    <a:cubicBezTo>
                      <a:pt x="4" y="1"/>
                      <a:pt x="7" y="1"/>
                      <a:pt x="10" y="1"/>
                    </a:cubicBezTo>
                    <a:lnTo>
                      <a:pt x="10" y="1"/>
                    </a:lnTo>
                    <a:cubicBezTo>
                      <a:pt x="9" y="1"/>
                      <a:pt x="9" y="1"/>
                      <a:pt x="9" y="1"/>
                    </a:cubicBezTo>
                    <a:close/>
                    <a:moveTo>
                      <a:pt x="10" y="1"/>
                    </a:moveTo>
                    <a:lnTo>
                      <a:pt x="10" y="1"/>
                    </a:lnTo>
                    <a:cubicBezTo>
                      <a:pt x="24" y="5"/>
                      <a:pt x="38" y="5"/>
                      <a:pt x="56" y="8"/>
                    </a:cubicBezTo>
                    <a:cubicBezTo>
                      <a:pt x="41" y="5"/>
                      <a:pt x="25" y="2"/>
                      <a:pt x="10" y="1"/>
                    </a:cubicBezTo>
                    <a:close/>
                  </a:path>
                </a:pathLst>
              </a:custGeom>
              <a:solidFill>
                <a:srgbClr val="DEC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1"/>
              <p:cNvSpPr/>
              <p:nvPr/>
            </p:nvSpPr>
            <p:spPr>
              <a:xfrm>
                <a:off x="6784481" y="1648165"/>
                <a:ext cx="63000" cy="14345"/>
              </a:xfrm>
              <a:custGeom>
                <a:avLst/>
                <a:gdLst/>
                <a:ahLst/>
                <a:cxnLst/>
                <a:rect l="l" t="t" r="r" b="b"/>
                <a:pathLst>
                  <a:path w="1379" h="314" extrusionOk="0">
                    <a:moveTo>
                      <a:pt x="1378" y="0"/>
                    </a:moveTo>
                    <a:cubicBezTo>
                      <a:pt x="1369" y="3"/>
                      <a:pt x="1359" y="6"/>
                      <a:pt x="1350" y="12"/>
                    </a:cubicBezTo>
                    <a:lnTo>
                      <a:pt x="1350" y="12"/>
                    </a:lnTo>
                    <a:cubicBezTo>
                      <a:pt x="1359" y="8"/>
                      <a:pt x="1369" y="4"/>
                      <a:pt x="1378" y="0"/>
                    </a:cubicBezTo>
                    <a:close/>
                    <a:moveTo>
                      <a:pt x="1350" y="12"/>
                    </a:moveTo>
                    <a:cubicBezTo>
                      <a:pt x="1090" y="117"/>
                      <a:pt x="816" y="198"/>
                      <a:pt x="531" y="251"/>
                    </a:cubicBezTo>
                    <a:lnTo>
                      <a:pt x="531" y="251"/>
                    </a:lnTo>
                    <a:cubicBezTo>
                      <a:pt x="815" y="199"/>
                      <a:pt x="1088" y="118"/>
                      <a:pt x="1346" y="14"/>
                    </a:cubicBezTo>
                    <a:cubicBezTo>
                      <a:pt x="1347" y="13"/>
                      <a:pt x="1349" y="13"/>
                      <a:pt x="1350" y="12"/>
                    </a:cubicBezTo>
                    <a:close/>
                    <a:moveTo>
                      <a:pt x="531" y="251"/>
                    </a:moveTo>
                    <a:lnTo>
                      <a:pt x="531" y="251"/>
                    </a:lnTo>
                    <a:cubicBezTo>
                      <a:pt x="358" y="283"/>
                      <a:pt x="180" y="304"/>
                      <a:pt x="1" y="313"/>
                    </a:cubicBezTo>
                    <a:cubicBezTo>
                      <a:pt x="181" y="304"/>
                      <a:pt x="358" y="283"/>
                      <a:pt x="531" y="251"/>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1"/>
              <p:cNvSpPr/>
              <p:nvPr/>
            </p:nvSpPr>
            <p:spPr>
              <a:xfrm>
                <a:off x="6645276" y="1272626"/>
                <a:ext cx="319110" cy="389008"/>
              </a:xfrm>
              <a:custGeom>
                <a:avLst/>
                <a:gdLst/>
                <a:ahLst/>
                <a:cxnLst/>
                <a:rect l="l" t="t" r="r" b="b"/>
                <a:pathLst>
                  <a:path w="6985" h="8515" extrusionOk="0">
                    <a:moveTo>
                      <a:pt x="2953" y="0"/>
                    </a:moveTo>
                    <a:lnTo>
                      <a:pt x="2953" y="0"/>
                    </a:lnTo>
                    <a:cubicBezTo>
                      <a:pt x="3810" y="32"/>
                      <a:pt x="4644" y="325"/>
                      <a:pt x="5334" y="835"/>
                    </a:cubicBezTo>
                    <a:cubicBezTo>
                      <a:pt x="4663" y="335"/>
                      <a:pt x="3839" y="29"/>
                      <a:pt x="2953" y="0"/>
                    </a:cubicBezTo>
                    <a:close/>
                    <a:moveTo>
                      <a:pt x="2107" y="51"/>
                    </a:moveTo>
                    <a:cubicBezTo>
                      <a:pt x="1315" y="180"/>
                      <a:pt x="602" y="523"/>
                      <a:pt x="22" y="1017"/>
                    </a:cubicBezTo>
                    <a:lnTo>
                      <a:pt x="22" y="1017"/>
                    </a:lnTo>
                    <a:cubicBezTo>
                      <a:pt x="125" y="929"/>
                      <a:pt x="234" y="848"/>
                      <a:pt x="343" y="769"/>
                    </a:cubicBezTo>
                    <a:cubicBezTo>
                      <a:pt x="540" y="634"/>
                      <a:pt x="748" y="510"/>
                      <a:pt x="966" y="408"/>
                    </a:cubicBezTo>
                    <a:cubicBezTo>
                      <a:pt x="1338" y="233"/>
                      <a:pt x="1721" y="116"/>
                      <a:pt x="2107" y="51"/>
                    </a:cubicBezTo>
                    <a:close/>
                    <a:moveTo>
                      <a:pt x="22" y="1017"/>
                    </a:moveTo>
                    <a:cubicBezTo>
                      <a:pt x="15" y="1023"/>
                      <a:pt x="8" y="1029"/>
                      <a:pt x="0" y="1035"/>
                    </a:cubicBezTo>
                    <a:cubicBezTo>
                      <a:pt x="8" y="1029"/>
                      <a:pt x="15" y="1023"/>
                      <a:pt x="22" y="1017"/>
                    </a:cubicBezTo>
                    <a:close/>
                    <a:moveTo>
                      <a:pt x="6099" y="1560"/>
                    </a:moveTo>
                    <a:cubicBezTo>
                      <a:pt x="6314" y="1826"/>
                      <a:pt x="6503" y="2122"/>
                      <a:pt x="6656" y="2446"/>
                    </a:cubicBezTo>
                    <a:cubicBezTo>
                      <a:pt x="6776" y="2697"/>
                      <a:pt x="6869" y="2954"/>
                      <a:pt x="6935" y="3215"/>
                    </a:cubicBezTo>
                    <a:lnTo>
                      <a:pt x="6935" y="3215"/>
                    </a:lnTo>
                    <a:cubicBezTo>
                      <a:pt x="6779" y="2597"/>
                      <a:pt x="6488" y="2033"/>
                      <a:pt x="6099" y="1560"/>
                    </a:cubicBezTo>
                    <a:close/>
                    <a:moveTo>
                      <a:pt x="6935" y="3215"/>
                    </a:moveTo>
                    <a:lnTo>
                      <a:pt x="6935" y="3215"/>
                    </a:lnTo>
                    <a:cubicBezTo>
                      <a:pt x="6954" y="3287"/>
                      <a:pt x="6970" y="3360"/>
                      <a:pt x="6984" y="3434"/>
                    </a:cubicBezTo>
                    <a:cubicBezTo>
                      <a:pt x="6970" y="3361"/>
                      <a:pt x="6954" y="3288"/>
                      <a:pt x="6935" y="3215"/>
                    </a:cubicBezTo>
                    <a:close/>
                    <a:moveTo>
                      <a:pt x="4783" y="8052"/>
                    </a:moveTo>
                    <a:lnTo>
                      <a:pt x="4783" y="8052"/>
                    </a:lnTo>
                    <a:cubicBezTo>
                      <a:pt x="4781" y="8053"/>
                      <a:pt x="4778" y="8055"/>
                      <a:pt x="4776" y="8056"/>
                    </a:cubicBezTo>
                    <a:lnTo>
                      <a:pt x="4776" y="8056"/>
                    </a:lnTo>
                    <a:cubicBezTo>
                      <a:pt x="4778" y="8055"/>
                      <a:pt x="4781" y="8053"/>
                      <a:pt x="4783" y="8052"/>
                    </a:cubicBezTo>
                    <a:close/>
                    <a:moveTo>
                      <a:pt x="4776" y="8056"/>
                    </a:moveTo>
                    <a:lnTo>
                      <a:pt x="4776" y="8056"/>
                    </a:lnTo>
                    <a:cubicBezTo>
                      <a:pt x="4709" y="8090"/>
                      <a:pt x="4643" y="8123"/>
                      <a:pt x="4575" y="8155"/>
                    </a:cubicBezTo>
                    <a:lnTo>
                      <a:pt x="4575" y="8155"/>
                    </a:lnTo>
                    <a:cubicBezTo>
                      <a:pt x="4638" y="8126"/>
                      <a:pt x="4699" y="8097"/>
                      <a:pt x="4758" y="8067"/>
                    </a:cubicBezTo>
                    <a:cubicBezTo>
                      <a:pt x="4763" y="8064"/>
                      <a:pt x="4770" y="8060"/>
                      <a:pt x="4776" y="8056"/>
                    </a:cubicBezTo>
                    <a:close/>
                    <a:moveTo>
                      <a:pt x="4575" y="8155"/>
                    </a:moveTo>
                    <a:cubicBezTo>
                      <a:pt x="4526" y="8177"/>
                      <a:pt x="4476" y="8199"/>
                      <a:pt x="4425" y="8220"/>
                    </a:cubicBezTo>
                    <a:cubicBezTo>
                      <a:pt x="4415" y="8224"/>
                      <a:pt x="4404" y="8227"/>
                      <a:pt x="4393" y="8234"/>
                    </a:cubicBezTo>
                    <a:cubicBezTo>
                      <a:pt x="4455" y="8209"/>
                      <a:pt x="4516" y="8183"/>
                      <a:pt x="4575" y="8155"/>
                    </a:cubicBezTo>
                    <a:close/>
                    <a:moveTo>
                      <a:pt x="587" y="7931"/>
                    </a:moveTo>
                    <a:lnTo>
                      <a:pt x="587" y="7931"/>
                    </a:lnTo>
                    <a:cubicBezTo>
                      <a:pt x="941" y="8143"/>
                      <a:pt x="1324" y="8306"/>
                      <a:pt x="1730" y="8409"/>
                    </a:cubicBezTo>
                    <a:lnTo>
                      <a:pt x="1730" y="8409"/>
                    </a:lnTo>
                    <a:cubicBezTo>
                      <a:pt x="1341" y="8309"/>
                      <a:pt x="973" y="8155"/>
                      <a:pt x="635" y="7958"/>
                    </a:cubicBezTo>
                    <a:cubicBezTo>
                      <a:pt x="620" y="7946"/>
                      <a:pt x="606" y="7939"/>
                      <a:pt x="587" y="7931"/>
                    </a:cubicBezTo>
                    <a:close/>
                    <a:moveTo>
                      <a:pt x="1730" y="8409"/>
                    </a:moveTo>
                    <a:cubicBezTo>
                      <a:pt x="1916" y="8457"/>
                      <a:pt x="2106" y="8493"/>
                      <a:pt x="2300" y="8515"/>
                    </a:cubicBezTo>
                    <a:lnTo>
                      <a:pt x="2312" y="8515"/>
                    </a:lnTo>
                    <a:cubicBezTo>
                      <a:pt x="2114" y="8493"/>
                      <a:pt x="1919" y="8457"/>
                      <a:pt x="1730" y="8409"/>
                    </a:cubicBezTo>
                    <a:close/>
                  </a:path>
                </a:pathLst>
              </a:custGeom>
              <a:solidFill>
                <a:srgbClr val="D0A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1"/>
              <p:cNvSpPr/>
              <p:nvPr/>
            </p:nvSpPr>
            <p:spPr>
              <a:xfrm>
                <a:off x="6915599" y="1458294"/>
                <a:ext cx="52766" cy="142720"/>
              </a:xfrm>
              <a:custGeom>
                <a:avLst/>
                <a:gdLst/>
                <a:ahLst/>
                <a:cxnLst/>
                <a:rect l="l" t="t" r="r" b="b"/>
                <a:pathLst>
                  <a:path w="1155" h="3124" extrusionOk="0">
                    <a:moveTo>
                      <a:pt x="1144" y="1"/>
                    </a:moveTo>
                    <a:cubicBezTo>
                      <a:pt x="1155" y="197"/>
                      <a:pt x="1151" y="389"/>
                      <a:pt x="1133" y="579"/>
                    </a:cubicBezTo>
                    <a:lnTo>
                      <a:pt x="1133" y="579"/>
                    </a:lnTo>
                    <a:cubicBezTo>
                      <a:pt x="1134" y="575"/>
                      <a:pt x="1137" y="569"/>
                      <a:pt x="1137" y="565"/>
                    </a:cubicBezTo>
                    <a:cubicBezTo>
                      <a:pt x="1151" y="379"/>
                      <a:pt x="1155" y="193"/>
                      <a:pt x="1144" y="1"/>
                    </a:cubicBezTo>
                    <a:close/>
                    <a:moveTo>
                      <a:pt x="1133" y="579"/>
                    </a:moveTo>
                    <a:cubicBezTo>
                      <a:pt x="1133" y="579"/>
                      <a:pt x="1133" y="579"/>
                      <a:pt x="1133" y="580"/>
                    </a:cubicBezTo>
                    <a:cubicBezTo>
                      <a:pt x="1133" y="579"/>
                      <a:pt x="1133" y="579"/>
                      <a:pt x="1133" y="579"/>
                    </a:cubicBezTo>
                    <a:close/>
                    <a:moveTo>
                      <a:pt x="630" y="2249"/>
                    </a:moveTo>
                    <a:cubicBezTo>
                      <a:pt x="626" y="2253"/>
                      <a:pt x="626" y="2257"/>
                      <a:pt x="623" y="2260"/>
                    </a:cubicBezTo>
                    <a:cubicBezTo>
                      <a:pt x="600" y="2302"/>
                      <a:pt x="577" y="2344"/>
                      <a:pt x="552" y="2384"/>
                    </a:cubicBezTo>
                    <a:lnTo>
                      <a:pt x="552" y="2384"/>
                    </a:lnTo>
                    <a:cubicBezTo>
                      <a:pt x="579" y="2340"/>
                      <a:pt x="605" y="2295"/>
                      <a:pt x="630" y="2249"/>
                    </a:cubicBezTo>
                    <a:close/>
                    <a:moveTo>
                      <a:pt x="552" y="2384"/>
                    </a:moveTo>
                    <a:cubicBezTo>
                      <a:pt x="394" y="2651"/>
                      <a:pt x="209" y="2899"/>
                      <a:pt x="0" y="3124"/>
                    </a:cubicBezTo>
                    <a:cubicBezTo>
                      <a:pt x="209" y="2900"/>
                      <a:pt x="395" y="2651"/>
                      <a:pt x="552" y="2384"/>
                    </a:cubicBezTo>
                    <a:close/>
                  </a:path>
                </a:pathLst>
              </a:custGeom>
              <a:solidFill>
                <a:srgbClr val="EDD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1"/>
              <p:cNvSpPr/>
              <p:nvPr/>
            </p:nvSpPr>
            <p:spPr>
              <a:xfrm>
                <a:off x="6908884" y="1600971"/>
                <a:ext cx="6761" cy="6716"/>
              </a:xfrm>
              <a:custGeom>
                <a:avLst/>
                <a:gdLst/>
                <a:ahLst/>
                <a:cxnLst/>
                <a:rect l="l" t="t" r="r" b="b"/>
                <a:pathLst>
                  <a:path w="148" h="147" extrusionOk="0">
                    <a:moveTo>
                      <a:pt x="147" y="1"/>
                    </a:moveTo>
                    <a:cubicBezTo>
                      <a:pt x="99" y="52"/>
                      <a:pt x="52" y="100"/>
                      <a:pt x="1" y="147"/>
                    </a:cubicBezTo>
                    <a:cubicBezTo>
                      <a:pt x="52" y="100"/>
                      <a:pt x="99" y="52"/>
                      <a:pt x="147" y="1"/>
                    </a:cubicBezTo>
                    <a:close/>
                  </a:path>
                </a:pathLst>
              </a:custGeom>
              <a:solidFill>
                <a:srgbClr val="EDA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1"/>
              <p:cNvSpPr/>
              <p:nvPr/>
            </p:nvSpPr>
            <p:spPr>
              <a:xfrm>
                <a:off x="6944016" y="1484061"/>
                <a:ext cx="23573" cy="77527"/>
              </a:xfrm>
              <a:custGeom>
                <a:avLst/>
                <a:gdLst/>
                <a:ahLst/>
                <a:cxnLst/>
                <a:rect l="l" t="t" r="r" b="b"/>
                <a:pathLst>
                  <a:path w="516" h="1697" extrusionOk="0">
                    <a:moveTo>
                      <a:pt x="515" y="1"/>
                    </a:moveTo>
                    <a:cubicBezTo>
                      <a:pt x="515" y="1"/>
                      <a:pt x="515" y="2"/>
                      <a:pt x="515" y="2"/>
                    </a:cubicBezTo>
                    <a:lnTo>
                      <a:pt x="515" y="2"/>
                    </a:lnTo>
                    <a:cubicBezTo>
                      <a:pt x="515" y="2"/>
                      <a:pt x="515" y="1"/>
                      <a:pt x="515" y="1"/>
                    </a:cubicBezTo>
                    <a:close/>
                    <a:moveTo>
                      <a:pt x="515" y="2"/>
                    </a:moveTo>
                    <a:cubicBezTo>
                      <a:pt x="515" y="7"/>
                      <a:pt x="511" y="13"/>
                      <a:pt x="511" y="16"/>
                    </a:cubicBezTo>
                    <a:cubicBezTo>
                      <a:pt x="481" y="368"/>
                      <a:pt x="408" y="711"/>
                      <a:pt x="296" y="1035"/>
                    </a:cubicBezTo>
                    <a:lnTo>
                      <a:pt x="296" y="1035"/>
                    </a:lnTo>
                    <a:cubicBezTo>
                      <a:pt x="410" y="707"/>
                      <a:pt x="485" y="361"/>
                      <a:pt x="515" y="2"/>
                    </a:cubicBezTo>
                    <a:close/>
                    <a:moveTo>
                      <a:pt x="296" y="1035"/>
                    </a:moveTo>
                    <a:lnTo>
                      <a:pt x="296" y="1035"/>
                    </a:lnTo>
                    <a:cubicBezTo>
                      <a:pt x="216" y="1264"/>
                      <a:pt x="118" y="1485"/>
                      <a:pt x="1" y="1696"/>
                    </a:cubicBezTo>
                    <a:cubicBezTo>
                      <a:pt x="4" y="1693"/>
                      <a:pt x="4" y="1689"/>
                      <a:pt x="8" y="1685"/>
                    </a:cubicBezTo>
                    <a:cubicBezTo>
                      <a:pt x="122" y="1479"/>
                      <a:pt x="218" y="1261"/>
                      <a:pt x="296" y="1035"/>
                    </a:cubicBezTo>
                    <a:close/>
                  </a:path>
                </a:pathLst>
              </a:custGeom>
              <a:solidFill>
                <a:srgbClr val="D0A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1"/>
              <p:cNvSpPr/>
              <p:nvPr/>
            </p:nvSpPr>
            <p:spPr>
              <a:xfrm>
                <a:off x="6577843" y="1446324"/>
                <a:ext cx="244004" cy="216638"/>
              </a:xfrm>
              <a:custGeom>
                <a:avLst/>
                <a:gdLst/>
                <a:ahLst/>
                <a:cxnLst/>
                <a:rect l="l" t="t" r="r" b="b"/>
                <a:pathLst>
                  <a:path w="5341" h="4742" extrusionOk="0">
                    <a:moveTo>
                      <a:pt x="2341" y="0"/>
                    </a:moveTo>
                    <a:cubicBezTo>
                      <a:pt x="1418" y="120"/>
                      <a:pt x="595" y="332"/>
                      <a:pt x="1" y="670"/>
                    </a:cubicBezTo>
                    <a:cubicBezTo>
                      <a:pt x="73" y="2169"/>
                      <a:pt x="908" y="3448"/>
                      <a:pt x="2111" y="4156"/>
                    </a:cubicBezTo>
                    <a:cubicBezTo>
                      <a:pt x="2464" y="4363"/>
                      <a:pt x="2844" y="4516"/>
                      <a:pt x="3241" y="4615"/>
                    </a:cubicBezTo>
                    <a:cubicBezTo>
                      <a:pt x="3416" y="4659"/>
                      <a:pt x="3594" y="4691"/>
                      <a:pt x="3776" y="4713"/>
                    </a:cubicBezTo>
                    <a:lnTo>
                      <a:pt x="3780" y="4713"/>
                    </a:lnTo>
                    <a:lnTo>
                      <a:pt x="3780" y="2445"/>
                    </a:lnTo>
                    <a:cubicBezTo>
                      <a:pt x="3244" y="2191"/>
                      <a:pt x="2796" y="1720"/>
                      <a:pt x="2585" y="1094"/>
                    </a:cubicBezTo>
                    <a:cubicBezTo>
                      <a:pt x="2475" y="769"/>
                      <a:pt x="2388" y="394"/>
                      <a:pt x="2341" y="0"/>
                    </a:cubicBezTo>
                    <a:close/>
                    <a:moveTo>
                      <a:pt x="3835" y="2472"/>
                    </a:moveTo>
                    <a:lnTo>
                      <a:pt x="3835" y="4720"/>
                    </a:lnTo>
                    <a:cubicBezTo>
                      <a:pt x="3977" y="4731"/>
                      <a:pt x="4119" y="4742"/>
                      <a:pt x="4265" y="4742"/>
                    </a:cubicBezTo>
                    <a:cubicBezTo>
                      <a:pt x="4335" y="4742"/>
                      <a:pt x="4404" y="4738"/>
                      <a:pt x="4473" y="4735"/>
                    </a:cubicBezTo>
                    <a:cubicBezTo>
                      <a:pt x="4491" y="4735"/>
                      <a:pt x="4506" y="4735"/>
                      <a:pt x="4524" y="4731"/>
                    </a:cubicBezTo>
                    <a:cubicBezTo>
                      <a:pt x="5267" y="4304"/>
                      <a:pt x="5341" y="3689"/>
                      <a:pt x="5173" y="3058"/>
                    </a:cubicBezTo>
                    <a:cubicBezTo>
                      <a:pt x="5169" y="3040"/>
                      <a:pt x="5166" y="3025"/>
                      <a:pt x="5162" y="3007"/>
                    </a:cubicBezTo>
                    <a:cubicBezTo>
                      <a:pt x="5125" y="2891"/>
                      <a:pt x="5085" y="2770"/>
                      <a:pt x="5038" y="2654"/>
                    </a:cubicBezTo>
                    <a:cubicBezTo>
                      <a:pt x="4943" y="2664"/>
                      <a:pt x="4848" y="2672"/>
                      <a:pt x="4750" y="2672"/>
                    </a:cubicBezTo>
                    <a:cubicBezTo>
                      <a:pt x="4436" y="2672"/>
                      <a:pt x="4123" y="2603"/>
                      <a:pt x="3835" y="2472"/>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6750490" y="1558027"/>
                <a:ext cx="2604" cy="103933"/>
              </a:xfrm>
              <a:custGeom>
                <a:avLst/>
                <a:gdLst/>
                <a:ahLst/>
                <a:cxnLst/>
                <a:rect l="l" t="t" r="r" b="b"/>
                <a:pathLst>
                  <a:path w="57" h="2275" extrusionOk="0">
                    <a:moveTo>
                      <a:pt x="1" y="0"/>
                    </a:moveTo>
                    <a:lnTo>
                      <a:pt x="1" y="2268"/>
                    </a:lnTo>
                    <a:cubicBezTo>
                      <a:pt x="19" y="2268"/>
                      <a:pt x="38" y="2271"/>
                      <a:pt x="56" y="2275"/>
                    </a:cubicBezTo>
                    <a:lnTo>
                      <a:pt x="56" y="27"/>
                    </a:lnTo>
                    <a:cubicBezTo>
                      <a:pt x="38" y="19"/>
                      <a:pt x="19" y="12"/>
                      <a:pt x="1" y="0"/>
                    </a:cubicBezTo>
                    <a:close/>
                  </a:path>
                </a:pathLst>
              </a:custGeom>
              <a:solidFill>
                <a:srgbClr val="D3B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6893259" y="1452446"/>
                <a:ext cx="75106" cy="148568"/>
              </a:xfrm>
              <a:custGeom>
                <a:avLst/>
                <a:gdLst/>
                <a:ahLst/>
                <a:cxnLst/>
                <a:rect l="l" t="t" r="r" b="b"/>
                <a:pathLst>
                  <a:path w="1644" h="3252" extrusionOk="0">
                    <a:moveTo>
                      <a:pt x="952" y="1"/>
                    </a:moveTo>
                    <a:cubicBezTo>
                      <a:pt x="747" y="373"/>
                      <a:pt x="397" y="624"/>
                      <a:pt x="62" y="733"/>
                    </a:cubicBezTo>
                    <a:cubicBezTo>
                      <a:pt x="40" y="737"/>
                      <a:pt x="22" y="745"/>
                      <a:pt x="0" y="748"/>
                    </a:cubicBezTo>
                    <a:cubicBezTo>
                      <a:pt x="40" y="1576"/>
                      <a:pt x="168" y="2545"/>
                      <a:pt x="489" y="3252"/>
                    </a:cubicBezTo>
                    <a:cubicBezTo>
                      <a:pt x="733" y="2989"/>
                      <a:pt x="944" y="2695"/>
                      <a:pt x="1119" y="2377"/>
                    </a:cubicBezTo>
                    <a:cubicBezTo>
                      <a:pt x="1400" y="1863"/>
                      <a:pt x="1571" y="1295"/>
                      <a:pt x="1622" y="708"/>
                    </a:cubicBezTo>
                    <a:cubicBezTo>
                      <a:pt x="1640" y="518"/>
                      <a:pt x="1644" y="325"/>
                      <a:pt x="1633" y="129"/>
                    </a:cubicBezTo>
                    <a:cubicBezTo>
                      <a:pt x="1433" y="85"/>
                      <a:pt x="1203" y="41"/>
                      <a:pt x="952" y="1"/>
                    </a:cubicBezTo>
                    <a:close/>
                  </a:path>
                </a:pathLst>
              </a:custGeom>
              <a:solidFill>
                <a:srgbClr val="DFB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6784481" y="1486619"/>
                <a:ext cx="131162" cy="175887"/>
              </a:xfrm>
              <a:custGeom>
                <a:avLst/>
                <a:gdLst/>
                <a:ahLst/>
                <a:cxnLst/>
                <a:rect l="l" t="t" r="r" b="b"/>
                <a:pathLst>
                  <a:path w="2871" h="3850" extrusionOk="0">
                    <a:moveTo>
                      <a:pt x="515" y="1772"/>
                    </a:moveTo>
                    <a:cubicBezTo>
                      <a:pt x="562" y="1888"/>
                      <a:pt x="602" y="2009"/>
                      <a:pt x="639" y="2125"/>
                    </a:cubicBezTo>
                    <a:cubicBezTo>
                      <a:pt x="606" y="2009"/>
                      <a:pt x="562" y="1888"/>
                      <a:pt x="518" y="1772"/>
                    </a:cubicBezTo>
                    <a:close/>
                    <a:moveTo>
                      <a:pt x="2381" y="0"/>
                    </a:moveTo>
                    <a:cubicBezTo>
                      <a:pt x="2374" y="4"/>
                      <a:pt x="2371" y="4"/>
                      <a:pt x="2363" y="4"/>
                    </a:cubicBezTo>
                    <a:cubicBezTo>
                      <a:pt x="2272" y="360"/>
                      <a:pt x="2115" y="685"/>
                      <a:pt x="1853" y="1003"/>
                    </a:cubicBezTo>
                    <a:cubicBezTo>
                      <a:pt x="1776" y="1097"/>
                      <a:pt x="1696" y="1181"/>
                      <a:pt x="1612" y="1257"/>
                    </a:cubicBezTo>
                    <a:cubicBezTo>
                      <a:pt x="1422" y="1669"/>
                      <a:pt x="1011" y="2056"/>
                      <a:pt x="650" y="2176"/>
                    </a:cubicBezTo>
                    <a:cubicBezTo>
                      <a:pt x="818" y="2807"/>
                      <a:pt x="744" y="3422"/>
                      <a:pt x="1" y="3849"/>
                    </a:cubicBezTo>
                    <a:cubicBezTo>
                      <a:pt x="490" y="3824"/>
                      <a:pt x="952" y="3711"/>
                      <a:pt x="1378" y="3536"/>
                    </a:cubicBezTo>
                    <a:cubicBezTo>
                      <a:pt x="1444" y="3510"/>
                      <a:pt x="1510" y="3481"/>
                      <a:pt x="1572" y="3449"/>
                    </a:cubicBezTo>
                    <a:cubicBezTo>
                      <a:pt x="1619" y="3427"/>
                      <a:pt x="1667" y="3405"/>
                      <a:pt x="1711" y="3383"/>
                    </a:cubicBezTo>
                    <a:cubicBezTo>
                      <a:pt x="2086" y="3190"/>
                      <a:pt x="2425" y="2941"/>
                      <a:pt x="2724" y="2650"/>
                    </a:cubicBezTo>
                    <a:cubicBezTo>
                      <a:pt x="2775" y="2603"/>
                      <a:pt x="2822" y="2555"/>
                      <a:pt x="2870" y="2504"/>
                    </a:cubicBezTo>
                    <a:cubicBezTo>
                      <a:pt x="2549" y="1797"/>
                      <a:pt x="2421" y="828"/>
                      <a:pt x="2381" y="0"/>
                    </a:cubicBezTo>
                    <a:close/>
                  </a:path>
                </a:pathLst>
              </a:custGeom>
              <a:solidFill>
                <a:srgbClr val="DF8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6813674" y="1583702"/>
                <a:ext cx="503" cy="2330"/>
              </a:xfrm>
              <a:custGeom>
                <a:avLst/>
                <a:gdLst/>
                <a:ahLst/>
                <a:cxnLst/>
                <a:rect l="l" t="t" r="r" b="b"/>
                <a:pathLst>
                  <a:path w="11" h="51" extrusionOk="0">
                    <a:moveTo>
                      <a:pt x="0" y="0"/>
                    </a:moveTo>
                    <a:cubicBezTo>
                      <a:pt x="4" y="18"/>
                      <a:pt x="7" y="33"/>
                      <a:pt x="11" y="51"/>
                    </a:cubicBezTo>
                    <a:lnTo>
                      <a:pt x="11" y="51"/>
                    </a:lnTo>
                    <a:cubicBezTo>
                      <a:pt x="7" y="33"/>
                      <a:pt x="4" y="18"/>
                      <a:pt x="0" y="0"/>
                    </a:cubicBezTo>
                    <a:close/>
                  </a:path>
                </a:pathLst>
              </a:custGeom>
              <a:solidFill>
                <a:srgbClr val="BE9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6808146" y="1544047"/>
                <a:ext cx="49979" cy="41985"/>
              </a:xfrm>
              <a:custGeom>
                <a:avLst/>
                <a:gdLst/>
                <a:ahLst/>
                <a:cxnLst/>
                <a:rect l="l" t="t" r="r" b="b"/>
                <a:pathLst>
                  <a:path w="1094" h="919" extrusionOk="0">
                    <a:moveTo>
                      <a:pt x="1094" y="0"/>
                    </a:moveTo>
                    <a:cubicBezTo>
                      <a:pt x="769" y="292"/>
                      <a:pt x="391" y="459"/>
                      <a:pt x="0" y="515"/>
                    </a:cubicBezTo>
                    <a:cubicBezTo>
                      <a:pt x="44" y="631"/>
                      <a:pt x="88" y="752"/>
                      <a:pt x="121" y="868"/>
                    </a:cubicBezTo>
                    <a:cubicBezTo>
                      <a:pt x="125" y="886"/>
                      <a:pt x="128" y="901"/>
                      <a:pt x="132" y="919"/>
                    </a:cubicBezTo>
                    <a:cubicBezTo>
                      <a:pt x="493" y="799"/>
                      <a:pt x="904" y="412"/>
                      <a:pt x="1094" y="0"/>
                    </a:cubicBezTo>
                    <a:close/>
                  </a:path>
                </a:pathLst>
              </a:custGeom>
              <a:solidFill>
                <a:srgbClr val="BE7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6684748" y="1440614"/>
                <a:ext cx="207684" cy="127781"/>
              </a:xfrm>
              <a:custGeom>
                <a:avLst/>
                <a:gdLst/>
                <a:ahLst/>
                <a:cxnLst/>
                <a:rect l="l" t="t" r="r" b="b"/>
                <a:pathLst>
                  <a:path w="4546" h="2797" extrusionOk="0">
                    <a:moveTo>
                      <a:pt x="2538" y="318"/>
                    </a:moveTo>
                    <a:cubicBezTo>
                      <a:pt x="2541" y="318"/>
                      <a:pt x="2548" y="318"/>
                      <a:pt x="2555" y="322"/>
                    </a:cubicBezTo>
                    <a:cubicBezTo>
                      <a:pt x="2574" y="332"/>
                      <a:pt x="2582" y="358"/>
                      <a:pt x="2570" y="376"/>
                    </a:cubicBezTo>
                    <a:cubicBezTo>
                      <a:pt x="2567" y="388"/>
                      <a:pt x="2498" y="511"/>
                      <a:pt x="2345" y="642"/>
                    </a:cubicBezTo>
                    <a:cubicBezTo>
                      <a:pt x="2202" y="763"/>
                      <a:pt x="1983" y="886"/>
                      <a:pt x="1677" y="916"/>
                    </a:cubicBezTo>
                    <a:lnTo>
                      <a:pt x="1673" y="916"/>
                    </a:lnTo>
                    <a:cubicBezTo>
                      <a:pt x="1652" y="916"/>
                      <a:pt x="1637" y="898"/>
                      <a:pt x="1633" y="879"/>
                    </a:cubicBezTo>
                    <a:cubicBezTo>
                      <a:pt x="1633" y="857"/>
                      <a:pt x="1648" y="836"/>
                      <a:pt x="1670" y="836"/>
                    </a:cubicBezTo>
                    <a:cubicBezTo>
                      <a:pt x="2261" y="781"/>
                      <a:pt x="2498" y="344"/>
                      <a:pt x="2501" y="339"/>
                    </a:cubicBezTo>
                    <a:cubicBezTo>
                      <a:pt x="2508" y="325"/>
                      <a:pt x="2523" y="318"/>
                      <a:pt x="2538" y="318"/>
                    </a:cubicBezTo>
                    <a:close/>
                    <a:moveTo>
                      <a:pt x="2122" y="1"/>
                    </a:moveTo>
                    <a:cubicBezTo>
                      <a:pt x="1816" y="1"/>
                      <a:pt x="1506" y="8"/>
                      <a:pt x="1199" y="23"/>
                    </a:cubicBezTo>
                    <a:lnTo>
                      <a:pt x="1251" y="577"/>
                    </a:lnTo>
                    <a:cubicBezTo>
                      <a:pt x="1251" y="577"/>
                      <a:pt x="1120" y="624"/>
                      <a:pt x="955" y="624"/>
                    </a:cubicBezTo>
                    <a:cubicBezTo>
                      <a:pt x="839" y="624"/>
                      <a:pt x="704" y="602"/>
                      <a:pt x="598" y="519"/>
                    </a:cubicBezTo>
                    <a:cubicBezTo>
                      <a:pt x="693" y="388"/>
                      <a:pt x="784" y="216"/>
                      <a:pt x="864" y="41"/>
                    </a:cubicBezTo>
                    <a:lnTo>
                      <a:pt x="864" y="41"/>
                    </a:lnTo>
                    <a:cubicBezTo>
                      <a:pt x="569" y="63"/>
                      <a:pt x="281" y="88"/>
                      <a:pt x="1" y="125"/>
                    </a:cubicBezTo>
                    <a:cubicBezTo>
                      <a:pt x="48" y="519"/>
                      <a:pt x="135" y="894"/>
                      <a:pt x="245" y="1219"/>
                    </a:cubicBezTo>
                    <a:cubicBezTo>
                      <a:pt x="456" y="1845"/>
                      <a:pt x="904" y="2316"/>
                      <a:pt x="1440" y="2570"/>
                    </a:cubicBezTo>
                    <a:cubicBezTo>
                      <a:pt x="1458" y="2582"/>
                      <a:pt x="1477" y="2589"/>
                      <a:pt x="1495" y="2597"/>
                    </a:cubicBezTo>
                    <a:cubicBezTo>
                      <a:pt x="1783" y="2728"/>
                      <a:pt x="2096" y="2797"/>
                      <a:pt x="2410" y="2797"/>
                    </a:cubicBezTo>
                    <a:cubicBezTo>
                      <a:pt x="2508" y="2797"/>
                      <a:pt x="2603" y="2789"/>
                      <a:pt x="2698" y="2779"/>
                    </a:cubicBezTo>
                    <a:lnTo>
                      <a:pt x="2701" y="2779"/>
                    </a:lnTo>
                    <a:cubicBezTo>
                      <a:pt x="3092" y="2723"/>
                      <a:pt x="3470" y="2556"/>
                      <a:pt x="3795" y="2264"/>
                    </a:cubicBezTo>
                    <a:cubicBezTo>
                      <a:pt x="3879" y="2188"/>
                      <a:pt x="3959" y="2104"/>
                      <a:pt x="4036" y="2010"/>
                    </a:cubicBezTo>
                    <a:cubicBezTo>
                      <a:pt x="4298" y="1692"/>
                      <a:pt x="4455" y="1367"/>
                      <a:pt x="4546" y="1011"/>
                    </a:cubicBezTo>
                    <a:lnTo>
                      <a:pt x="4546" y="1011"/>
                    </a:lnTo>
                    <a:cubicBezTo>
                      <a:pt x="4502" y="1022"/>
                      <a:pt x="4458" y="1025"/>
                      <a:pt x="4419" y="1025"/>
                    </a:cubicBezTo>
                    <a:cubicBezTo>
                      <a:pt x="4025" y="1025"/>
                      <a:pt x="3832" y="620"/>
                      <a:pt x="3945" y="183"/>
                    </a:cubicBezTo>
                    <a:cubicBezTo>
                      <a:pt x="3955" y="151"/>
                      <a:pt x="3963" y="114"/>
                      <a:pt x="3977" y="77"/>
                    </a:cubicBezTo>
                    <a:cubicBezTo>
                      <a:pt x="3391" y="30"/>
                      <a:pt x="2757" y="1"/>
                      <a:pt x="2122" y="1"/>
                    </a:cubicBezTo>
                    <a:close/>
                  </a:path>
                </a:pathLst>
              </a:custGeom>
              <a:solidFill>
                <a:srgbClr val="DF8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6859771" y="1444132"/>
                <a:ext cx="76979" cy="43355"/>
              </a:xfrm>
              <a:custGeom>
                <a:avLst/>
                <a:gdLst/>
                <a:ahLst/>
                <a:cxnLst/>
                <a:rect l="l" t="t" r="r" b="b"/>
                <a:pathLst>
                  <a:path w="1685" h="949" extrusionOk="0">
                    <a:moveTo>
                      <a:pt x="146" y="0"/>
                    </a:moveTo>
                    <a:cubicBezTo>
                      <a:pt x="132" y="37"/>
                      <a:pt x="124" y="74"/>
                      <a:pt x="114" y="106"/>
                    </a:cubicBezTo>
                    <a:cubicBezTo>
                      <a:pt x="1" y="543"/>
                      <a:pt x="194" y="948"/>
                      <a:pt x="588" y="948"/>
                    </a:cubicBezTo>
                    <a:cubicBezTo>
                      <a:pt x="627" y="948"/>
                      <a:pt x="671" y="945"/>
                      <a:pt x="715" y="934"/>
                    </a:cubicBezTo>
                    <a:cubicBezTo>
                      <a:pt x="723" y="934"/>
                      <a:pt x="726" y="934"/>
                      <a:pt x="733" y="930"/>
                    </a:cubicBezTo>
                    <a:cubicBezTo>
                      <a:pt x="755" y="927"/>
                      <a:pt x="773" y="919"/>
                      <a:pt x="795" y="915"/>
                    </a:cubicBezTo>
                    <a:cubicBezTo>
                      <a:pt x="1130" y="806"/>
                      <a:pt x="1480" y="555"/>
                      <a:pt x="1685" y="183"/>
                    </a:cubicBezTo>
                    <a:cubicBezTo>
                      <a:pt x="1233" y="109"/>
                      <a:pt x="711" y="48"/>
                      <a:pt x="146" y="0"/>
                    </a:cubicBezTo>
                    <a:close/>
                  </a:path>
                </a:pathLst>
              </a:custGeom>
              <a:solidFill>
                <a:srgbClr val="DF8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6712068" y="1441619"/>
                <a:ext cx="29832" cy="27502"/>
              </a:xfrm>
              <a:custGeom>
                <a:avLst/>
                <a:gdLst/>
                <a:ahLst/>
                <a:cxnLst/>
                <a:rect l="l" t="t" r="r" b="b"/>
                <a:pathLst>
                  <a:path w="653" h="602" extrusionOk="0">
                    <a:moveTo>
                      <a:pt x="601" y="1"/>
                    </a:moveTo>
                    <a:cubicBezTo>
                      <a:pt x="488" y="4"/>
                      <a:pt x="376" y="11"/>
                      <a:pt x="266" y="19"/>
                    </a:cubicBezTo>
                    <a:cubicBezTo>
                      <a:pt x="186" y="194"/>
                      <a:pt x="95" y="366"/>
                      <a:pt x="0" y="497"/>
                    </a:cubicBezTo>
                    <a:cubicBezTo>
                      <a:pt x="106" y="580"/>
                      <a:pt x="241" y="602"/>
                      <a:pt x="357" y="602"/>
                    </a:cubicBezTo>
                    <a:cubicBezTo>
                      <a:pt x="522" y="602"/>
                      <a:pt x="653" y="555"/>
                      <a:pt x="653" y="555"/>
                    </a:cubicBezTo>
                    <a:lnTo>
                      <a:pt x="601" y="1"/>
                    </a:lnTo>
                    <a:close/>
                  </a:path>
                </a:pathLst>
              </a:custGeom>
              <a:solidFill>
                <a:srgbClr val="DF7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6759353" y="1455096"/>
                <a:ext cx="43355" cy="27411"/>
              </a:xfrm>
              <a:custGeom>
                <a:avLst/>
                <a:gdLst/>
                <a:ahLst/>
                <a:cxnLst/>
                <a:rect l="l" t="t" r="r" b="b"/>
                <a:pathLst>
                  <a:path w="949" h="600" extrusionOk="0">
                    <a:moveTo>
                      <a:pt x="905" y="1"/>
                    </a:moveTo>
                    <a:cubicBezTo>
                      <a:pt x="890" y="1"/>
                      <a:pt x="875" y="8"/>
                      <a:pt x="868" y="22"/>
                    </a:cubicBezTo>
                    <a:cubicBezTo>
                      <a:pt x="865" y="27"/>
                      <a:pt x="628" y="464"/>
                      <a:pt x="37" y="519"/>
                    </a:cubicBezTo>
                    <a:cubicBezTo>
                      <a:pt x="15" y="519"/>
                      <a:pt x="0" y="540"/>
                      <a:pt x="0" y="562"/>
                    </a:cubicBezTo>
                    <a:cubicBezTo>
                      <a:pt x="4" y="581"/>
                      <a:pt x="19" y="599"/>
                      <a:pt x="40" y="599"/>
                    </a:cubicBezTo>
                    <a:lnTo>
                      <a:pt x="44" y="599"/>
                    </a:lnTo>
                    <a:cubicBezTo>
                      <a:pt x="350" y="569"/>
                      <a:pt x="569" y="446"/>
                      <a:pt x="712" y="325"/>
                    </a:cubicBezTo>
                    <a:cubicBezTo>
                      <a:pt x="865" y="194"/>
                      <a:pt x="934" y="71"/>
                      <a:pt x="937" y="59"/>
                    </a:cubicBezTo>
                    <a:cubicBezTo>
                      <a:pt x="949" y="41"/>
                      <a:pt x="941" y="15"/>
                      <a:pt x="922" y="5"/>
                    </a:cubicBezTo>
                    <a:cubicBezTo>
                      <a:pt x="915" y="1"/>
                      <a:pt x="908" y="1"/>
                      <a:pt x="905" y="1"/>
                    </a:cubicBezTo>
                    <a:close/>
                  </a:path>
                </a:pathLst>
              </a:custGeom>
              <a:solidFill>
                <a:srgbClr val="552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6674240" y="1484746"/>
                <a:ext cx="293115" cy="176892"/>
              </a:xfrm>
              <a:custGeom>
                <a:avLst/>
                <a:gdLst/>
                <a:ahLst/>
                <a:cxnLst/>
                <a:rect l="l" t="t" r="r" b="b"/>
                <a:pathLst>
                  <a:path w="6416" h="3872" extrusionOk="0">
                    <a:moveTo>
                      <a:pt x="6416" y="1"/>
                    </a:moveTo>
                    <a:lnTo>
                      <a:pt x="6416" y="1"/>
                    </a:lnTo>
                    <a:cubicBezTo>
                      <a:pt x="6365" y="588"/>
                      <a:pt x="6194" y="1156"/>
                      <a:pt x="5913" y="1670"/>
                    </a:cubicBezTo>
                    <a:cubicBezTo>
                      <a:pt x="6190" y="1167"/>
                      <a:pt x="6365" y="598"/>
                      <a:pt x="6416" y="1"/>
                    </a:cubicBezTo>
                    <a:close/>
                    <a:moveTo>
                      <a:pt x="4124" y="3424"/>
                    </a:moveTo>
                    <a:cubicBezTo>
                      <a:pt x="4080" y="3446"/>
                      <a:pt x="4032" y="3468"/>
                      <a:pt x="3985" y="3490"/>
                    </a:cubicBezTo>
                    <a:cubicBezTo>
                      <a:pt x="3969" y="3498"/>
                      <a:pt x="3952" y="3506"/>
                      <a:pt x="3935" y="3514"/>
                    </a:cubicBezTo>
                    <a:lnTo>
                      <a:pt x="3935" y="3514"/>
                    </a:lnTo>
                    <a:cubicBezTo>
                      <a:pt x="4000" y="3485"/>
                      <a:pt x="4063" y="3455"/>
                      <a:pt x="4124" y="3424"/>
                    </a:cubicBezTo>
                    <a:close/>
                    <a:moveTo>
                      <a:pt x="3935" y="3514"/>
                    </a:moveTo>
                    <a:cubicBezTo>
                      <a:pt x="3888" y="3536"/>
                      <a:pt x="3840" y="3557"/>
                      <a:pt x="3791" y="3577"/>
                    </a:cubicBezTo>
                    <a:cubicBezTo>
                      <a:pt x="3840" y="3558"/>
                      <a:pt x="3888" y="3537"/>
                      <a:pt x="3935" y="3514"/>
                    </a:cubicBezTo>
                    <a:close/>
                    <a:moveTo>
                      <a:pt x="1" y="3315"/>
                    </a:moveTo>
                    <a:cubicBezTo>
                      <a:pt x="180" y="3420"/>
                      <a:pt x="366" y="3511"/>
                      <a:pt x="557" y="3588"/>
                    </a:cubicBezTo>
                    <a:lnTo>
                      <a:pt x="557" y="3588"/>
                    </a:lnTo>
                    <a:cubicBezTo>
                      <a:pt x="364" y="3510"/>
                      <a:pt x="178" y="3418"/>
                      <a:pt x="1" y="3315"/>
                    </a:cubicBezTo>
                    <a:close/>
                    <a:moveTo>
                      <a:pt x="557" y="3588"/>
                    </a:moveTo>
                    <a:lnTo>
                      <a:pt x="557" y="3588"/>
                    </a:lnTo>
                    <a:cubicBezTo>
                      <a:pt x="907" y="3730"/>
                      <a:pt x="1279" y="3827"/>
                      <a:pt x="1666" y="3872"/>
                    </a:cubicBezTo>
                    <a:cubicBezTo>
                      <a:pt x="1484" y="3850"/>
                      <a:pt x="1306" y="3818"/>
                      <a:pt x="1131" y="3774"/>
                    </a:cubicBezTo>
                    <a:cubicBezTo>
                      <a:pt x="935" y="3725"/>
                      <a:pt x="743" y="3663"/>
                      <a:pt x="557" y="3588"/>
                    </a:cubicBezTo>
                    <a:close/>
                  </a:path>
                </a:pathLst>
              </a:custGeom>
              <a:solidFill>
                <a:srgbClr val="C89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1"/>
              <p:cNvSpPr/>
              <p:nvPr/>
            </p:nvSpPr>
            <p:spPr>
              <a:xfrm>
                <a:off x="6726505" y="1784355"/>
                <a:ext cx="271049" cy="183608"/>
              </a:xfrm>
              <a:custGeom>
                <a:avLst/>
                <a:gdLst/>
                <a:ahLst/>
                <a:cxnLst/>
                <a:rect l="l" t="t" r="r" b="b"/>
                <a:pathLst>
                  <a:path w="5933" h="4019" extrusionOk="0">
                    <a:moveTo>
                      <a:pt x="5721" y="1"/>
                    </a:moveTo>
                    <a:cubicBezTo>
                      <a:pt x="5731" y="1054"/>
                      <a:pt x="5765" y="2100"/>
                      <a:pt x="5827" y="3143"/>
                    </a:cubicBezTo>
                    <a:cubicBezTo>
                      <a:pt x="3905" y="3256"/>
                      <a:pt x="1959" y="3511"/>
                      <a:pt x="1" y="3919"/>
                    </a:cubicBezTo>
                    <a:lnTo>
                      <a:pt x="107" y="4018"/>
                    </a:lnTo>
                    <a:cubicBezTo>
                      <a:pt x="2065" y="3609"/>
                      <a:pt x="4011" y="3354"/>
                      <a:pt x="5933" y="3241"/>
                    </a:cubicBezTo>
                    <a:cubicBezTo>
                      <a:pt x="5874" y="2198"/>
                      <a:pt x="5827" y="99"/>
                      <a:pt x="5827" y="99"/>
                    </a:cubicBezTo>
                    <a:lnTo>
                      <a:pt x="5721" y="1"/>
                    </a:lnTo>
                    <a:close/>
                  </a:path>
                </a:pathLst>
              </a:custGeom>
              <a:solidFill>
                <a:srgbClr val="BEAF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1"/>
              <p:cNvSpPr/>
              <p:nvPr/>
            </p:nvSpPr>
            <p:spPr>
              <a:xfrm>
                <a:off x="6715221" y="1784355"/>
                <a:ext cx="277491" cy="179085"/>
              </a:xfrm>
              <a:custGeom>
                <a:avLst/>
                <a:gdLst/>
                <a:ahLst/>
                <a:cxnLst/>
                <a:rect l="l" t="t" r="r" b="b"/>
                <a:pathLst>
                  <a:path w="6074" h="3920" extrusionOk="0">
                    <a:moveTo>
                      <a:pt x="5968" y="1"/>
                    </a:moveTo>
                    <a:cubicBezTo>
                      <a:pt x="4003" y="110"/>
                      <a:pt x="2006" y="354"/>
                      <a:pt x="0" y="744"/>
                    </a:cubicBezTo>
                    <a:cubicBezTo>
                      <a:pt x="56" y="1813"/>
                      <a:pt x="135" y="2869"/>
                      <a:pt x="248" y="3919"/>
                    </a:cubicBezTo>
                    <a:cubicBezTo>
                      <a:pt x="2206" y="3511"/>
                      <a:pt x="4152" y="3256"/>
                      <a:pt x="6074" y="3143"/>
                    </a:cubicBezTo>
                    <a:cubicBezTo>
                      <a:pt x="6012" y="2100"/>
                      <a:pt x="5978" y="1054"/>
                      <a:pt x="5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6897736" y="1812178"/>
                <a:ext cx="39518" cy="42487"/>
              </a:xfrm>
              <a:custGeom>
                <a:avLst/>
                <a:gdLst/>
                <a:ahLst/>
                <a:cxnLst/>
                <a:rect l="l" t="t" r="r" b="b"/>
                <a:pathLst>
                  <a:path w="865" h="930" extrusionOk="0">
                    <a:moveTo>
                      <a:pt x="416" y="1"/>
                    </a:moveTo>
                    <a:cubicBezTo>
                      <a:pt x="398" y="1"/>
                      <a:pt x="383" y="4"/>
                      <a:pt x="365" y="4"/>
                    </a:cubicBezTo>
                    <a:cubicBezTo>
                      <a:pt x="146" y="36"/>
                      <a:pt x="1" y="270"/>
                      <a:pt x="41" y="526"/>
                    </a:cubicBezTo>
                    <a:cubicBezTo>
                      <a:pt x="73" y="758"/>
                      <a:pt x="252" y="930"/>
                      <a:pt x="449" y="930"/>
                    </a:cubicBezTo>
                    <a:cubicBezTo>
                      <a:pt x="467" y="930"/>
                      <a:pt x="486" y="930"/>
                      <a:pt x="500" y="926"/>
                    </a:cubicBezTo>
                    <a:cubicBezTo>
                      <a:pt x="719" y="894"/>
                      <a:pt x="864" y="660"/>
                      <a:pt x="828" y="408"/>
                    </a:cubicBezTo>
                    <a:cubicBezTo>
                      <a:pt x="792" y="172"/>
                      <a:pt x="613" y="1"/>
                      <a:pt x="416" y="1"/>
                    </a:cubicBezTo>
                    <a:close/>
                  </a:path>
                </a:pathLst>
              </a:custGeom>
              <a:solidFill>
                <a:srgbClr val="E4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6899381" y="1869285"/>
                <a:ext cx="39563" cy="42350"/>
              </a:xfrm>
              <a:custGeom>
                <a:avLst/>
                <a:gdLst/>
                <a:ahLst/>
                <a:cxnLst/>
                <a:rect l="l" t="t" r="r" b="b"/>
                <a:pathLst>
                  <a:path w="866" h="927" extrusionOk="0">
                    <a:moveTo>
                      <a:pt x="416" y="1"/>
                    </a:moveTo>
                    <a:cubicBezTo>
                      <a:pt x="399" y="1"/>
                      <a:pt x="384" y="1"/>
                      <a:pt x="366" y="4"/>
                    </a:cubicBezTo>
                    <a:cubicBezTo>
                      <a:pt x="147" y="38"/>
                      <a:pt x="1" y="267"/>
                      <a:pt x="37" y="522"/>
                    </a:cubicBezTo>
                    <a:cubicBezTo>
                      <a:pt x="74" y="755"/>
                      <a:pt x="253" y="926"/>
                      <a:pt x="450" y="926"/>
                    </a:cubicBezTo>
                    <a:cubicBezTo>
                      <a:pt x="468" y="926"/>
                      <a:pt x="486" y="926"/>
                      <a:pt x="500" y="923"/>
                    </a:cubicBezTo>
                    <a:cubicBezTo>
                      <a:pt x="719" y="894"/>
                      <a:pt x="865" y="660"/>
                      <a:pt x="828" y="405"/>
                    </a:cubicBezTo>
                    <a:cubicBezTo>
                      <a:pt x="792" y="172"/>
                      <a:pt x="613" y="1"/>
                      <a:pt x="416" y="1"/>
                    </a:cubicBezTo>
                    <a:close/>
                  </a:path>
                </a:pathLst>
              </a:custGeom>
              <a:solidFill>
                <a:srgbClr val="E4C9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6759353" y="1828488"/>
                <a:ext cx="97949" cy="93974"/>
              </a:xfrm>
              <a:custGeom>
                <a:avLst/>
                <a:gdLst/>
                <a:ahLst/>
                <a:cxnLst/>
                <a:rect l="l" t="t" r="r" b="b"/>
                <a:pathLst>
                  <a:path w="2144" h="2057" extrusionOk="0">
                    <a:moveTo>
                      <a:pt x="952" y="1"/>
                    </a:moveTo>
                    <a:cubicBezTo>
                      <a:pt x="952" y="1"/>
                      <a:pt x="266" y="1294"/>
                      <a:pt x="0" y="2056"/>
                    </a:cubicBezTo>
                    <a:cubicBezTo>
                      <a:pt x="0" y="2056"/>
                      <a:pt x="1193" y="1838"/>
                      <a:pt x="2144" y="1787"/>
                    </a:cubicBezTo>
                    <a:cubicBezTo>
                      <a:pt x="1666" y="1127"/>
                      <a:pt x="952" y="1"/>
                      <a:pt x="952"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65" name="Google Shape;1465;p51"/>
          <p:cNvSpPr txBox="1">
            <a:spLocks noGrp="1"/>
          </p:cNvSpPr>
          <p:nvPr>
            <p:ph type="subTitle" idx="1"/>
          </p:nvPr>
        </p:nvSpPr>
        <p:spPr>
          <a:xfrm flipH="1">
            <a:off x="719900" y="1958775"/>
            <a:ext cx="3857400" cy="12598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r>
              <a:rPr lang="en" dirty="0"/>
              <a:t>Follow the project updates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altLang="zh-CN" dirty="0" err="1"/>
              <a:t>lijiangnan</a:t>
            </a:r>
            <a:r>
              <a:rPr lang="en" dirty="0"/>
              <a:t>@</a:t>
            </a:r>
            <a:r>
              <a:rPr lang="en-US" altLang="zh-CN" dirty="0"/>
              <a:t>iie.ac.cn</a:t>
            </a:r>
            <a:endParaRPr dirty="0"/>
          </a:p>
          <a:p>
            <a:pPr marL="0" lvl="0" indent="0" algn="l" rtl="0">
              <a:spcBef>
                <a:spcPts val="0"/>
              </a:spcBef>
              <a:spcAft>
                <a:spcPts val="0"/>
              </a:spcAft>
              <a:buNone/>
            </a:pPr>
            <a:r>
              <a:rPr lang="en" dirty="0"/>
              <a:t>+86 *********</a:t>
            </a:r>
            <a:endParaRPr dirty="0"/>
          </a:p>
        </p:txBody>
      </p:sp>
      <p:sp>
        <p:nvSpPr>
          <p:cNvPr id="1466" name="Google Shape;1466;p51"/>
          <p:cNvSpPr/>
          <p:nvPr/>
        </p:nvSpPr>
        <p:spPr>
          <a:xfrm>
            <a:off x="2025472" y="158558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467" name="Google Shape;1467;p51"/>
          <p:cNvGrpSpPr/>
          <p:nvPr/>
        </p:nvGrpSpPr>
        <p:grpSpPr>
          <a:xfrm>
            <a:off x="1424556" y="1585784"/>
            <a:ext cx="346056" cy="345674"/>
            <a:chOff x="3303268" y="3817349"/>
            <a:chExt cx="346056" cy="345674"/>
          </a:xfrm>
        </p:grpSpPr>
        <p:sp>
          <p:nvSpPr>
            <p:cNvPr id="1468" name="Google Shape;1468;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69" name="Google Shape;1469;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70" name="Google Shape;1470;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71" name="Google Shape;1471;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1472" name="Google Shape;1472;p51"/>
          <p:cNvGrpSpPr/>
          <p:nvPr/>
        </p:nvGrpSpPr>
        <p:grpSpPr>
          <a:xfrm>
            <a:off x="823647" y="1585771"/>
            <a:ext cx="346024" cy="345674"/>
            <a:chOff x="4201447" y="3817349"/>
            <a:chExt cx="346024" cy="345674"/>
          </a:xfrm>
        </p:grpSpPr>
        <p:sp>
          <p:nvSpPr>
            <p:cNvPr id="1473" name="Google Shape;1473;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474" name="Google Shape;1474;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475" name="Google Shape;1475;p51"/>
          <p:cNvSpPr txBox="1"/>
          <p:nvPr/>
        </p:nvSpPr>
        <p:spPr>
          <a:xfrm>
            <a:off x="720000" y="4105875"/>
            <a:ext cx="2791500" cy="25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lt1"/>
                </a:solidFill>
                <a:latin typeface="Catamaran Light"/>
                <a:ea typeface="Catamaran Light"/>
                <a:cs typeface="Catamaran Light"/>
                <a:sym typeface="Catamaran Light"/>
              </a:rPr>
              <a:t>Please keep this slide for attribution</a:t>
            </a:r>
            <a:endParaRPr sz="1200">
              <a:solidFill>
                <a:schemeClr val="lt1"/>
              </a:solidFill>
              <a:latin typeface="Catamaran Light"/>
              <a:ea typeface="Catamaran Light"/>
              <a:cs typeface="Catamaran Light"/>
              <a:sym typeface="Catamaran Light"/>
            </a:endParaRPr>
          </a:p>
        </p:txBody>
      </p:sp>
      <p:pic>
        <p:nvPicPr>
          <p:cNvPr id="132" name="Google Shape;13950;p69">
            <a:hlinkClick r:id="rId3"/>
            <a:extLst>
              <a:ext uri="{FF2B5EF4-FFF2-40B4-BE49-F238E27FC236}">
                <a16:creationId xmlns:a16="http://schemas.microsoft.com/office/drawing/2014/main" id="{3EB755E5-A7B7-47CB-94F8-F35FB0FD147A}"/>
              </a:ext>
            </a:extLst>
          </p:cNvPr>
          <p:cNvPicPr preferRelativeResize="0"/>
          <p:nvPr/>
        </p:nvPicPr>
        <p:blipFill>
          <a:blip r:embed="rId4">
            <a:alphaModFix/>
          </a:blip>
          <a:stretch>
            <a:fillRect/>
          </a:stretch>
        </p:blipFill>
        <p:spPr>
          <a:xfrm>
            <a:off x="6424896" y="3717384"/>
            <a:ext cx="1097756" cy="439396"/>
          </a:xfrm>
          <a:prstGeom prst="rect">
            <a:avLst/>
          </a:prstGeom>
          <a:noFill/>
          <a:ln>
            <a:noFill/>
          </a:ln>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oogle Shape;203;p16">
            <a:extLst>
              <a:ext uri="{FF2B5EF4-FFF2-40B4-BE49-F238E27FC236}">
                <a16:creationId xmlns:a16="http://schemas.microsoft.com/office/drawing/2014/main" id="{B48EC021-77F2-4D0B-BE87-B339A1FF488A}"/>
              </a:ext>
            </a:extLst>
          </p:cNvPr>
          <p:cNvGrpSpPr/>
          <p:nvPr/>
        </p:nvGrpSpPr>
        <p:grpSpPr>
          <a:xfrm>
            <a:off x="-61221" y="1906903"/>
            <a:ext cx="9205221" cy="4077553"/>
            <a:chOff x="-56675" y="1145692"/>
            <a:chExt cx="9205221" cy="4077553"/>
          </a:xfrm>
        </p:grpSpPr>
        <p:sp>
          <p:nvSpPr>
            <p:cNvPr id="17" name="Google Shape;204;p16">
              <a:extLst>
                <a:ext uri="{FF2B5EF4-FFF2-40B4-BE49-F238E27FC236}">
                  <a16:creationId xmlns:a16="http://schemas.microsoft.com/office/drawing/2014/main" id="{C9A3D99B-0DA8-4582-A235-CA41D9460B55}"/>
                </a:ext>
              </a:extLst>
            </p:cNvPr>
            <p:cNvSpPr/>
            <p:nvPr/>
          </p:nvSpPr>
          <p:spPr>
            <a:xfrm rot="10800000" flipH="1">
              <a:off x="-56675" y="1145692"/>
              <a:ext cx="9205221" cy="4077553"/>
            </a:xfrm>
            <a:custGeom>
              <a:avLst/>
              <a:gdLst/>
              <a:ahLst/>
              <a:cxnLst/>
              <a:rect l="l" t="t" r="r" b="b"/>
              <a:pathLst>
                <a:path w="47932" h="21232" extrusionOk="0">
                  <a:moveTo>
                    <a:pt x="0" y="1"/>
                  </a:moveTo>
                  <a:lnTo>
                    <a:pt x="278" y="19584"/>
                  </a:lnTo>
                  <a:cubicBezTo>
                    <a:pt x="1526" y="20451"/>
                    <a:pt x="4078" y="21231"/>
                    <a:pt x="7221" y="21231"/>
                  </a:cubicBezTo>
                  <a:cubicBezTo>
                    <a:pt x="10817" y="21231"/>
                    <a:pt x="15190" y="20214"/>
                    <a:pt x="19282" y="17143"/>
                  </a:cubicBezTo>
                  <a:cubicBezTo>
                    <a:pt x="25339" y="12600"/>
                    <a:pt x="32922" y="8309"/>
                    <a:pt x="41193" y="8309"/>
                  </a:cubicBezTo>
                  <a:cubicBezTo>
                    <a:pt x="43396" y="8309"/>
                    <a:pt x="45648" y="8614"/>
                    <a:pt x="47932" y="9299"/>
                  </a:cubicBezTo>
                  <a:lnTo>
                    <a:pt x="479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205;p16">
              <a:extLst>
                <a:ext uri="{FF2B5EF4-FFF2-40B4-BE49-F238E27FC236}">
                  <a16:creationId xmlns:a16="http://schemas.microsoft.com/office/drawing/2014/main" id="{46D0AA01-E233-48E6-A08B-CC5816A46422}"/>
                </a:ext>
              </a:extLst>
            </p:cNvPr>
            <p:cNvGrpSpPr/>
            <p:nvPr/>
          </p:nvGrpSpPr>
          <p:grpSpPr>
            <a:xfrm rot="10637337">
              <a:off x="449973" y="3757208"/>
              <a:ext cx="1594500" cy="934544"/>
              <a:chOff x="6829525" y="3715075"/>
              <a:chExt cx="1594469" cy="934526"/>
            </a:xfrm>
          </p:grpSpPr>
          <p:sp>
            <p:nvSpPr>
              <p:cNvPr id="20" name="Google Shape;206;p16">
                <a:extLst>
                  <a:ext uri="{FF2B5EF4-FFF2-40B4-BE49-F238E27FC236}">
                    <a16:creationId xmlns:a16="http://schemas.microsoft.com/office/drawing/2014/main" id="{662886FD-75ED-4421-9112-029B7BCBEA58}"/>
                  </a:ext>
                </a:extLst>
              </p:cNvPr>
              <p:cNvSpPr/>
              <p:nvPr/>
            </p:nvSpPr>
            <p:spPr>
              <a:xfrm>
                <a:off x="76002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7;p16">
                <a:extLst>
                  <a:ext uri="{FF2B5EF4-FFF2-40B4-BE49-F238E27FC236}">
                    <a16:creationId xmlns:a16="http://schemas.microsoft.com/office/drawing/2014/main" id="{1F261C2C-E606-4505-8423-762FD38BD1B3}"/>
                  </a:ext>
                </a:extLst>
              </p:cNvPr>
              <p:cNvSpPr/>
              <p:nvPr/>
            </p:nvSpPr>
            <p:spPr>
              <a:xfrm>
                <a:off x="6829525" y="3715075"/>
                <a:ext cx="1594469" cy="796494"/>
              </a:xfrm>
              <a:custGeom>
                <a:avLst/>
                <a:gdLst/>
                <a:ahLst/>
                <a:cxnLst/>
                <a:rect l="l" t="t" r="r" b="b"/>
                <a:pathLst>
                  <a:path w="29063" h="14518" extrusionOk="0">
                    <a:moveTo>
                      <a:pt x="20037" y="0"/>
                    </a:moveTo>
                    <a:cubicBezTo>
                      <a:pt x="17439" y="0"/>
                      <a:pt x="14688" y="1017"/>
                      <a:pt x="12401" y="1771"/>
                    </a:cubicBezTo>
                    <a:cubicBezTo>
                      <a:pt x="10313" y="2463"/>
                      <a:pt x="1" y="2517"/>
                      <a:pt x="1332" y="8975"/>
                    </a:cubicBezTo>
                    <a:cubicBezTo>
                      <a:pt x="1509" y="9819"/>
                      <a:pt x="1848" y="10527"/>
                      <a:pt x="2255" y="11110"/>
                    </a:cubicBezTo>
                    <a:cubicBezTo>
                      <a:pt x="2421" y="11348"/>
                      <a:pt x="2598" y="11564"/>
                      <a:pt x="2781" y="11764"/>
                    </a:cubicBezTo>
                    <a:cubicBezTo>
                      <a:pt x="4387" y="13529"/>
                      <a:pt x="6248" y="14518"/>
                      <a:pt x="8145" y="14518"/>
                    </a:cubicBezTo>
                    <a:cubicBezTo>
                      <a:pt x="8737" y="14518"/>
                      <a:pt x="9333" y="14421"/>
                      <a:pt x="9926" y="14222"/>
                    </a:cubicBezTo>
                    <a:cubicBezTo>
                      <a:pt x="12292" y="13426"/>
                      <a:pt x="14557" y="11670"/>
                      <a:pt x="16980" y="11385"/>
                    </a:cubicBezTo>
                    <a:cubicBezTo>
                      <a:pt x="17146" y="11366"/>
                      <a:pt x="17309" y="11356"/>
                      <a:pt x="17468" y="11356"/>
                    </a:cubicBezTo>
                    <a:cubicBezTo>
                      <a:pt x="19841" y="11356"/>
                      <a:pt x="21613" y="13397"/>
                      <a:pt x="23909" y="14222"/>
                    </a:cubicBezTo>
                    <a:cubicBezTo>
                      <a:pt x="24297" y="14362"/>
                      <a:pt x="24666" y="14428"/>
                      <a:pt x="25012" y="14428"/>
                    </a:cubicBezTo>
                    <a:cubicBezTo>
                      <a:pt x="27743" y="14428"/>
                      <a:pt x="29062" y="10317"/>
                      <a:pt x="27360" y="5738"/>
                    </a:cubicBezTo>
                    <a:cubicBezTo>
                      <a:pt x="25709" y="1298"/>
                      <a:pt x="22971" y="0"/>
                      <a:pt x="20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08;p16">
              <a:extLst>
                <a:ext uri="{FF2B5EF4-FFF2-40B4-BE49-F238E27FC236}">
                  <a16:creationId xmlns:a16="http://schemas.microsoft.com/office/drawing/2014/main" id="{9E7D43D9-727E-4039-84B5-27C15130C653}"/>
                </a:ext>
              </a:extLst>
            </p:cNvPr>
            <p:cNvSpPr/>
            <p:nvPr/>
          </p:nvSpPr>
          <p:spPr>
            <a:xfrm>
              <a:off x="8424011" y="4269930"/>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11;p16">
            <a:extLst>
              <a:ext uri="{FF2B5EF4-FFF2-40B4-BE49-F238E27FC236}">
                <a16:creationId xmlns:a16="http://schemas.microsoft.com/office/drawing/2014/main" id="{D206CD7B-6BF7-4CAB-9C7A-39502622F5DE}"/>
              </a:ext>
            </a:extLst>
          </p:cNvPr>
          <p:cNvGrpSpPr/>
          <p:nvPr/>
        </p:nvGrpSpPr>
        <p:grpSpPr>
          <a:xfrm>
            <a:off x="1066358" y="648350"/>
            <a:ext cx="4402902" cy="1772088"/>
            <a:chOff x="3982947" y="764924"/>
            <a:chExt cx="4402902" cy="1772088"/>
          </a:xfrm>
        </p:grpSpPr>
        <p:sp>
          <p:nvSpPr>
            <p:cNvPr id="23" name="Google Shape;212;p16">
              <a:extLst>
                <a:ext uri="{FF2B5EF4-FFF2-40B4-BE49-F238E27FC236}">
                  <a16:creationId xmlns:a16="http://schemas.microsoft.com/office/drawing/2014/main" id="{68C50474-750F-4B36-A43B-CFA73CC85513}"/>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3;p16">
              <a:extLst>
                <a:ext uri="{FF2B5EF4-FFF2-40B4-BE49-F238E27FC236}">
                  <a16:creationId xmlns:a16="http://schemas.microsoft.com/office/drawing/2014/main" id="{15D3B4BF-90F2-43E1-922F-E4E0EDB4E953}"/>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4;p16">
              <a:extLst>
                <a:ext uri="{FF2B5EF4-FFF2-40B4-BE49-F238E27FC236}">
                  <a16:creationId xmlns:a16="http://schemas.microsoft.com/office/drawing/2014/main" id="{114E843C-63B6-4E3F-BD65-894D02FD66F9}"/>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5;p16">
              <a:extLst>
                <a:ext uri="{FF2B5EF4-FFF2-40B4-BE49-F238E27FC236}">
                  <a16:creationId xmlns:a16="http://schemas.microsoft.com/office/drawing/2014/main" id="{81733E25-19F2-4DF8-8C96-2DE54A631C59}"/>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6;p16">
              <a:extLst>
                <a:ext uri="{FF2B5EF4-FFF2-40B4-BE49-F238E27FC236}">
                  <a16:creationId xmlns:a16="http://schemas.microsoft.com/office/drawing/2014/main" id="{7F96E56D-89CE-4E98-B347-C7C6F4B80F5A}"/>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7;p16">
              <a:extLst>
                <a:ext uri="{FF2B5EF4-FFF2-40B4-BE49-F238E27FC236}">
                  <a16:creationId xmlns:a16="http://schemas.microsoft.com/office/drawing/2014/main" id="{9A2C7638-978B-4B9D-BF59-415B65929B28}"/>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8;p16">
              <a:extLst>
                <a:ext uri="{FF2B5EF4-FFF2-40B4-BE49-F238E27FC236}">
                  <a16:creationId xmlns:a16="http://schemas.microsoft.com/office/drawing/2014/main" id="{D60F778E-5073-4021-A1AF-52672B7F1EA8}"/>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文本占位符 9">
            <a:extLst>
              <a:ext uri="{FF2B5EF4-FFF2-40B4-BE49-F238E27FC236}">
                <a16:creationId xmlns:a16="http://schemas.microsoft.com/office/drawing/2014/main" id="{96DC2972-8D38-4569-8CA8-9C5807A070F7}"/>
              </a:ext>
            </a:extLst>
          </p:cNvPr>
          <p:cNvSpPr>
            <a:spLocks noGrp="1"/>
          </p:cNvSpPr>
          <p:nvPr>
            <p:ph type="body" idx="1"/>
          </p:nvPr>
        </p:nvSpPr>
        <p:spPr>
          <a:xfrm>
            <a:off x="722047" y="1107248"/>
            <a:ext cx="7703700" cy="703052"/>
          </a:xfrm>
        </p:spPr>
        <p:txBody>
          <a:bodyPr/>
          <a:lstStyle/>
          <a:p>
            <a:r>
              <a:rPr lang="zh-CN" altLang="en-US" dirty="0"/>
              <a:t>重采样</a:t>
            </a:r>
            <a:r>
              <a:rPr lang="en-US" altLang="zh-CN" dirty="0"/>
              <a:t>: </a:t>
            </a:r>
            <a:r>
              <a:rPr lang="zh-CN" altLang="en-US" dirty="0"/>
              <a:t>过采样</a:t>
            </a:r>
            <a:r>
              <a:rPr lang="en-US" altLang="zh-CN" dirty="0"/>
              <a:t>(Over-sampling)</a:t>
            </a:r>
            <a:r>
              <a:rPr lang="zh-CN" altLang="en-US" dirty="0"/>
              <a:t>和欠采样</a:t>
            </a:r>
            <a:r>
              <a:rPr lang="en-US" altLang="zh-CN" dirty="0"/>
              <a:t>(Under-sampling)</a:t>
            </a:r>
            <a:endParaRPr lang="zh-CN" altLang="en-US" dirty="0"/>
          </a:p>
        </p:txBody>
      </p:sp>
      <p:sp>
        <p:nvSpPr>
          <p:cNvPr id="9" name="标题 8">
            <a:extLst>
              <a:ext uri="{FF2B5EF4-FFF2-40B4-BE49-F238E27FC236}">
                <a16:creationId xmlns:a16="http://schemas.microsoft.com/office/drawing/2014/main" id="{905A8780-E24A-49CC-8D2A-ECB9D2E6EB1B}"/>
              </a:ext>
            </a:extLst>
          </p:cNvPr>
          <p:cNvSpPr>
            <a:spLocks noGrp="1"/>
          </p:cNvSpPr>
          <p:nvPr>
            <p:ph type="ctrTitle"/>
          </p:nvPr>
        </p:nvSpPr>
        <p:spPr/>
        <p:txBody>
          <a:bodyPr/>
          <a:lstStyle/>
          <a:p>
            <a:r>
              <a:rPr lang="en-US" altLang="zh-CN" dirty="0"/>
              <a:t>Re-sample</a:t>
            </a:r>
            <a:endParaRPr lang="zh-CN" altLang="en-US" dirty="0"/>
          </a:p>
        </p:txBody>
      </p:sp>
      <p:sp>
        <p:nvSpPr>
          <p:cNvPr id="48" name="文本占位符 9">
            <a:extLst>
              <a:ext uri="{FF2B5EF4-FFF2-40B4-BE49-F238E27FC236}">
                <a16:creationId xmlns:a16="http://schemas.microsoft.com/office/drawing/2014/main" id="{3C18959D-DC15-41C7-A925-2793B77C76EA}"/>
              </a:ext>
            </a:extLst>
          </p:cNvPr>
          <p:cNvSpPr txBox="1">
            <a:spLocks/>
          </p:cNvSpPr>
          <p:nvPr/>
        </p:nvSpPr>
        <p:spPr>
          <a:xfrm>
            <a:off x="720150" y="1927247"/>
            <a:ext cx="7703700" cy="703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过采样</a:t>
            </a:r>
            <a:r>
              <a:rPr lang="en-US" altLang="zh-CN" dirty="0"/>
              <a:t>: </a:t>
            </a:r>
            <a:r>
              <a:rPr lang="zh-CN" altLang="en-US" dirty="0"/>
              <a:t>对少数据类别进行过采样</a:t>
            </a:r>
            <a:r>
              <a:rPr lang="en-US" altLang="zh-CN" dirty="0"/>
              <a:t>, </a:t>
            </a:r>
            <a:r>
              <a:rPr lang="zh-CN" altLang="en-US" dirty="0"/>
              <a:t>即选取训练数据时少数据类别样本被选中的概率更高</a:t>
            </a:r>
            <a:r>
              <a:rPr lang="en-US" altLang="zh-CN" dirty="0"/>
              <a:t>. </a:t>
            </a:r>
            <a:endParaRPr lang="zh-CN" altLang="en-US" dirty="0"/>
          </a:p>
        </p:txBody>
      </p:sp>
      <p:sp>
        <p:nvSpPr>
          <p:cNvPr id="49" name="文本占位符 9">
            <a:extLst>
              <a:ext uri="{FF2B5EF4-FFF2-40B4-BE49-F238E27FC236}">
                <a16:creationId xmlns:a16="http://schemas.microsoft.com/office/drawing/2014/main" id="{70DB07D2-BA93-4522-83A2-E5BB8E82A13B}"/>
              </a:ext>
            </a:extLst>
          </p:cNvPr>
          <p:cNvSpPr txBox="1">
            <a:spLocks/>
          </p:cNvSpPr>
          <p:nvPr/>
        </p:nvSpPr>
        <p:spPr>
          <a:xfrm>
            <a:off x="689539" y="3408464"/>
            <a:ext cx="7703700" cy="703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欠采样</a:t>
            </a:r>
            <a:r>
              <a:rPr lang="en-US" altLang="zh-CN" dirty="0"/>
              <a:t>: </a:t>
            </a:r>
            <a:r>
              <a:rPr lang="zh-CN" altLang="en-US" dirty="0"/>
              <a:t>对多数据类别进行欠采样</a:t>
            </a:r>
            <a:r>
              <a:rPr lang="en-US" altLang="zh-CN" dirty="0"/>
              <a:t>, </a:t>
            </a:r>
            <a:r>
              <a:rPr lang="zh-CN" altLang="en-US" dirty="0"/>
              <a:t>即选取训练数据时多数据类别样本被选中的概率大幅度降低</a:t>
            </a:r>
            <a:r>
              <a:rPr lang="en-US" altLang="zh-CN" dirty="0"/>
              <a:t>. </a:t>
            </a:r>
            <a:endParaRPr lang="zh-CN" altLang="en-US" dirty="0"/>
          </a:p>
        </p:txBody>
      </p:sp>
      <p:sp>
        <p:nvSpPr>
          <p:cNvPr id="50" name="文本占位符 9">
            <a:extLst>
              <a:ext uri="{FF2B5EF4-FFF2-40B4-BE49-F238E27FC236}">
                <a16:creationId xmlns:a16="http://schemas.microsoft.com/office/drawing/2014/main" id="{7FD49622-DFC8-4662-BBBC-7C5227CD2E2F}"/>
              </a:ext>
            </a:extLst>
          </p:cNvPr>
          <p:cNvSpPr txBox="1">
            <a:spLocks/>
          </p:cNvSpPr>
          <p:nvPr/>
        </p:nvSpPr>
        <p:spPr>
          <a:xfrm>
            <a:off x="1134411" y="2458532"/>
            <a:ext cx="7403663" cy="703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buNone/>
            </a:pPr>
            <a:r>
              <a:rPr lang="zh-CN" altLang="en-US" dirty="0"/>
              <a:t>使得少数据类别非常容易过拟合</a:t>
            </a:r>
            <a:r>
              <a:rPr lang="en-US" altLang="zh-CN" dirty="0"/>
              <a:t>. </a:t>
            </a:r>
            <a:r>
              <a:rPr lang="zh-CN" altLang="en-US" dirty="0"/>
              <a:t>可以通过数据增加强等手段来缓解</a:t>
            </a:r>
            <a:r>
              <a:rPr lang="en-US" altLang="zh-CN" dirty="0"/>
              <a:t>. </a:t>
            </a:r>
            <a:endParaRPr lang="zh-CN" altLang="en-US" dirty="0"/>
          </a:p>
        </p:txBody>
      </p:sp>
      <p:sp>
        <p:nvSpPr>
          <p:cNvPr id="51" name="文本占位符 9">
            <a:extLst>
              <a:ext uri="{FF2B5EF4-FFF2-40B4-BE49-F238E27FC236}">
                <a16:creationId xmlns:a16="http://schemas.microsoft.com/office/drawing/2014/main" id="{D8897040-797E-4F2F-90CF-BCC7C10FCC9F}"/>
              </a:ext>
            </a:extLst>
          </p:cNvPr>
          <p:cNvSpPr txBox="1">
            <a:spLocks/>
          </p:cNvSpPr>
          <p:nvPr/>
        </p:nvSpPr>
        <p:spPr>
          <a:xfrm>
            <a:off x="1134411" y="4150932"/>
            <a:ext cx="7286698" cy="703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buNone/>
            </a:pPr>
            <a:r>
              <a:rPr lang="zh-CN" altLang="en-US" dirty="0"/>
              <a:t>使得多数据类别丢失很多数据特征</a:t>
            </a:r>
            <a:r>
              <a:rPr lang="en-US" altLang="zh-CN" dirty="0"/>
              <a:t>, </a:t>
            </a:r>
            <a:r>
              <a:rPr lang="zh-CN" altLang="en-US" dirty="0"/>
              <a:t>不可避免地影响到模型在这些类别上的性能</a:t>
            </a:r>
            <a:r>
              <a:rPr lang="en-US" altLang="zh-CN" dirty="0"/>
              <a:t>. </a:t>
            </a:r>
            <a:endParaRPr lang="zh-CN" altLang="en-US" dirty="0"/>
          </a:p>
        </p:txBody>
      </p:sp>
    </p:spTree>
    <p:extLst>
      <p:ext uri="{BB962C8B-B14F-4D97-AF65-F5344CB8AC3E}">
        <p14:creationId xmlns:p14="http://schemas.microsoft.com/office/powerpoint/2010/main" val="12806199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down)">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down)">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4;p22">
            <a:extLst>
              <a:ext uri="{FF2B5EF4-FFF2-40B4-BE49-F238E27FC236}">
                <a16:creationId xmlns:a16="http://schemas.microsoft.com/office/drawing/2014/main" id="{7F9EC779-2F80-47A2-A97D-7F104464E31F}"/>
              </a:ext>
            </a:extLst>
          </p:cNvPr>
          <p:cNvSpPr/>
          <p:nvPr/>
        </p:nvSpPr>
        <p:spPr>
          <a:xfrm rot="10800000">
            <a:off x="-12281" y="3744216"/>
            <a:ext cx="9156281" cy="2240241"/>
          </a:xfrm>
          <a:custGeom>
            <a:avLst/>
            <a:gdLst/>
            <a:ahLst/>
            <a:cxnLst/>
            <a:rect l="l" t="t" r="r" b="b"/>
            <a:pathLst>
              <a:path w="105478" h="25807" extrusionOk="0">
                <a:moveTo>
                  <a:pt x="0" y="0"/>
                </a:moveTo>
                <a:lnTo>
                  <a:pt x="0" y="14370"/>
                </a:lnTo>
                <a:cubicBezTo>
                  <a:pt x="5163" y="12313"/>
                  <a:pt x="10590" y="11048"/>
                  <a:pt x="16590" y="10634"/>
                </a:cubicBezTo>
                <a:cubicBezTo>
                  <a:pt x="17075" y="10601"/>
                  <a:pt x="17556" y="10585"/>
                  <a:pt x="18036" y="10585"/>
                </a:cubicBezTo>
                <a:cubicBezTo>
                  <a:pt x="29132" y="10585"/>
                  <a:pt x="38983" y="19185"/>
                  <a:pt x="49712" y="22197"/>
                </a:cubicBezTo>
                <a:cubicBezTo>
                  <a:pt x="58237" y="24590"/>
                  <a:pt x="66814" y="25807"/>
                  <a:pt x="75388" y="25807"/>
                </a:cubicBezTo>
                <a:cubicBezTo>
                  <a:pt x="84989" y="25807"/>
                  <a:pt x="94586" y="24281"/>
                  <a:pt x="104102" y="21170"/>
                </a:cubicBezTo>
                <a:cubicBezTo>
                  <a:pt x="104556" y="21021"/>
                  <a:pt x="105018" y="20865"/>
                  <a:pt x="105478" y="20705"/>
                </a:cubicBezTo>
                <a:lnTo>
                  <a:pt x="105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27;p22">
            <a:extLst>
              <a:ext uri="{FF2B5EF4-FFF2-40B4-BE49-F238E27FC236}">
                <a16:creationId xmlns:a16="http://schemas.microsoft.com/office/drawing/2014/main" id="{EDA1B524-6A3A-4525-BAC5-1DD6142F6EA8}"/>
              </a:ext>
            </a:extLst>
          </p:cNvPr>
          <p:cNvGrpSpPr/>
          <p:nvPr/>
        </p:nvGrpSpPr>
        <p:grpSpPr>
          <a:xfrm>
            <a:off x="707672" y="1287081"/>
            <a:ext cx="4402902" cy="1772088"/>
            <a:chOff x="3982947" y="764924"/>
            <a:chExt cx="4402902" cy="1772088"/>
          </a:xfrm>
        </p:grpSpPr>
        <p:sp>
          <p:nvSpPr>
            <p:cNvPr id="6" name="Google Shape;328;p22">
              <a:extLst>
                <a:ext uri="{FF2B5EF4-FFF2-40B4-BE49-F238E27FC236}">
                  <a16:creationId xmlns:a16="http://schemas.microsoft.com/office/drawing/2014/main" id="{EDC29C7C-AD29-43B9-BE91-8B2E8310F2DD}"/>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9;p22">
              <a:extLst>
                <a:ext uri="{FF2B5EF4-FFF2-40B4-BE49-F238E27FC236}">
                  <a16:creationId xmlns:a16="http://schemas.microsoft.com/office/drawing/2014/main" id="{37CB2E6C-B8F7-4C4F-A175-0A30BC0639DF}"/>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0;p22">
              <a:extLst>
                <a:ext uri="{FF2B5EF4-FFF2-40B4-BE49-F238E27FC236}">
                  <a16:creationId xmlns:a16="http://schemas.microsoft.com/office/drawing/2014/main" id="{CA127E4F-1FCF-4BC7-8D75-D60C6CF01E9E}"/>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1;p22">
              <a:extLst>
                <a:ext uri="{FF2B5EF4-FFF2-40B4-BE49-F238E27FC236}">
                  <a16:creationId xmlns:a16="http://schemas.microsoft.com/office/drawing/2014/main" id="{60B4411B-0417-45E2-94E1-968016986CFD}"/>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22">
              <a:extLst>
                <a:ext uri="{FF2B5EF4-FFF2-40B4-BE49-F238E27FC236}">
                  <a16:creationId xmlns:a16="http://schemas.microsoft.com/office/drawing/2014/main" id="{775FCAAE-2B54-4F07-A75E-BB3E218F5B59}"/>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3;p22">
              <a:extLst>
                <a:ext uri="{FF2B5EF4-FFF2-40B4-BE49-F238E27FC236}">
                  <a16:creationId xmlns:a16="http://schemas.microsoft.com/office/drawing/2014/main" id="{56D32715-9EB6-4C68-B31A-0308A3DD5054}"/>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4;p22">
              <a:extLst>
                <a:ext uri="{FF2B5EF4-FFF2-40B4-BE49-F238E27FC236}">
                  <a16:creationId xmlns:a16="http://schemas.microsoft.com/office/drawing/2014/main" id="{B151D290-ACD5-4393-817B-6258D4ACBAA1}"/>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87E475C7-8704-479D-B9D4-CA8831EA937A}"/>
              </a:ext>
            </a:extLst>
          </p:cNvPr>
          <p:cNvSpPr>
            <a:spLocks noGrp="1"/>
          </p:cNvSpPr>
          <p:nvPr>
            <p:ph type="body" idx="1"/>
          </p:nvPr>
        </p:nvSpPr>
        <p:spPr>
          <a:xfrm>
            <a:off x="720000" y="1249325"/>
            <a:ext cx="7703700" cy="537572"/>
          </a:xfrm>
        </p:spPr>
        <p:txBody>
          <a:bodyPr/>
          <a:lstStyle/>
          <a:p>
            <a:r>
              <a:rPr lang="zh-CN" altLang="en-US" dirty="0"/>
              <a:t>重权重化可以对</a:t>
            </a:r>
            <a:r>
              <a:rPr lang="en-US" altLang="zh-CN" dirty="0"/>
              <a:t>(1) </a:t>
            </a:r>
            <a:r>
              <a:rPr lang="zh-CN" altLang="en-US" dirty="0"/>
              <a:t>类别</a:t>
            </a:r>
            <a:r>
              <a:rPr lang="en-US" altLang="zh-CN" dirty="0"/>
              <a:t>; (2) </a:t>
            </a:r>
            <a:r>
              <a:rPr lang="zh-CN" altLang="en-US" dirty="0"/>
              <a:t>样本 进行重要性权重赋值</a:t>
            </a:r>
            <a:r>
              <a:rPr lang="en-US" altLang="zh-CN" dirty="0"/>
              <a:t>. </a:t>
            </a:r>
            <a:endParaRPr lang="zh-CN" altLang="en-US" dirty="0"/>
          </a:p>
        </p:txBody>
      </p:sp>
      <p:sp>
        <p:nvSpPr>
          <p:cNvPr id="3" name="标题 2">
            <a:extLst>
              <a:ext uri="{FF2B5EF4-FFF2-40B4-BE49-F238E27FC236}">
                <a16:creationId xmlns:a16="http://schemas.microsoft.com/office/drawing/2014/main" id="{CD1F1522-3D55-42FF-9D09-09A6EBD4B972}"/>
              </a:ext>
            </a:extLst>
          </p:cNvPr>
          <p:cNvSpPr>
            <a:spLocks noGrp="1"/>
          </p:cNvSpPr>
          <p:nvPr>
            <p:ph type="ctrTitle"/>
          </p:nvPr>
        </p:nvSpPr>
        <p:spPr/>
        <p:txBody>
          <a:bodyPr/>
          <a:lstStyle/>
          <a:p>
            <a:r>
              <a:rPr lang="en-US" altLang="zh-CN" dirty="0"/>
              <a:t>Re-weight</a:t>
            </a:r>
            <a:endParaRPr lang="zh-CN" altLang="en-US" dirty="0"/>
          </a:p>
        </p:txBody>
      </p:sp>
      <p:sp>
        <p:nvSpPr>
          <p:cNvPr id="26" name="文本占位符 1">
            <a:extLst>
              <a:ext uri="{FF2B5EF4-FFF2-40B4-BE49-F238E27FC236}">
                <a16:creationId xmlns:a16="http://schemas.microsoft.com/office/drawing/2014/main" id="{AD3B377C-10E7-4F0A-9F66-C11B41D58C30}"/>
              </a:ext>
            </a:extLst>
          </p:cNvPr>
          <p:cNvSpPr txBox="1">
            <a:spLocks/>
          </p:cNvSpPr>
          <p:nvPr/>
        </p:nvSpPr>
        <p:spPr>
          <a:xfrm>
            <a:off x="763436" y="2264199"/>
            <a:ext cx="7703700" cy="6303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最常规的重权重化手段为根据每个类别出现频率</a:t>
            </a:r>
            <a:r>
              <a:rPr lang="en-US" altLang="zh-CN" dirty="0"/>
              <a:t>, </a:t>
            </a:r>
            <a:r>
              <a:rPr lang="zh-CN" altLang="en-US" dirty="0"/>
              <a:t>取该频率的倒数</a:t>
            </a:r>
            <a:r>
              <a:rPr lang="en-US" altLang="zh-CN" dirty="0"/>
              <a:t>, </a:t>
            </a:r>
            <a:r>
              <a:rPr lang="zh-CN" altLang="en-US" dirty="0"/>
              <a:t>并按照该倒数的比例来对相应类别在损失函数中进行重要性权重缩放</a:t>
            </a:r>
            <a:r>
              <a:rPr lang="en-US" altLang="zh-CN" dirty="0"/>
              <a:t>. </a:t>
            </a:r>
            <a:endParaRPr lang="zh-CN" altLang="en-US" dirty="0"/>
          </a:p>
        </p:txBody>
      </p:sp>
      <p:sp>
        <p:nvSpPr>
          <p:cNvPr id="27" name="文本占位符 1">
            <a:extLst>
              <a:ext uri="{FF2B5EF4-FFF2-40B4-BE49-F238E27FC236}">
                <a16:creationId xmlns:a16="http://schemas.microsoft.com/office/drawing/2014/main" id="{B0AD40A0-0E16-4965-A749-AEE74D6D11C3}"/>
              </a:ext>
            </a:extLst>
          </p:cNvPr>
          <p:cNvSpPr txBox="1">
            <a:spLocks/>
          </p:cNvSpPr>
          <p:nvPr/>
        </p:nvSpPr>
        <p:spPr>
          <a:xfrm>
            <a:off x="1098716" y="2985135"/>
            <a:ext cx="7703700" cy="6303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dirty="0"/>
              <a:t>低频类别一般获得的权重更大</a:t>
            </a:r>
            <a:r>
              <a:rPr lang="en-US" altLang="zh-CN" dirty="0"/>
              <a:t>; </a:t>
            </a:r>
            <a:r>
              <a:rPr lang="zh-CN" altLang="en-US" dirty="0"/>
              <a:t>相反高频类别获得权重更小</a:t>
            </a:r>
            <a:r>
              <a:rPr lang="en-US" altLang="zh-CN" dirty="0"/>
              <a:t>. </a:t>
            </a:r>
            <a:endParaRPr lang="zh-CN" altLang="en-US" dirty="0"/>
          </a:p>
        </p:txBody>
      </p:sp>
      <p:sp>
        <p:nvSpPr>
          <p:cNvPr id="28" name="文本占位符 1">
            <a:extLst>
              <a:ext uri="{FF2B5EF4-FFF2-40B4-BE49-F238E27FC236}">
                <a16:creationId xmlns:a16="http://schemas.microsoft.com/office/drawing/2014/main" id="{2BDB2178-E5D7-4928-A435-3D447BFF2632}"/>
              </a:ext>
            </a:extLst>
          </p:cNvPr>
          <p:cNvSpPr txBox="1">
            <a:spLocks/>
          </p:cNvSpPr>
          <p:nvPr/>
        </p:nvSpPr>
        <p:spPr>
          <a:xfrm>
            <a:off x="1098716" y="3586146"/>
            <a:ext cx="7324984" cy="6303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dirty="0"/>
              <a:t>然而有研究者表明</a:t>
            </a:r>
            <a:r>
              <a:rPr lang="en-US" altLang="zh-CN" dirty="0"/>
              <a:t>: </a:t>
            </a:r>
            <a:r>
              <a:rPr lang="zh-CN" altLang="en-US" dirty="0"/>
              <a:t>常规的重权重化方法在极端的数据不平衡等场景下会使得模型的训练变得非常困难</a:t>
            </a:r>
            <a:r>
              <a:rPr lang="en-US" altLang="zh-CN" dirty="0"/>
              <a:t>. </a:t>
            </a:r>
            <a:endParaRPr lang="zh-CN" altLang="en-US" dirty="0"/>
          </a:p>
        </p:txBody>
      </p:sp>
    </p:spTree>
    <p:extLst>
      <p:ext uri="{BB962C8B-B14F-4D97-AF65-F5344CB8AC3E}">
        <p14:creationId xmlns:p14="http://schemas.microsoft.com/office/powerpoint/2010/main" val="12364747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1E7F35-362C-45F8-8142-1F7EEE7E9380}"/>
              </a:ext>
            </a:extLst>
          </p:cNvPr>
          <p:cNvSpPr>
            <a:spLocks noGrp="1"/>
          </p:cNvSpPr>
          <p:nvPr>
            <p:ph type="ctrTitle"/>
          </p:nvPr>
        </p:nvSpPr>
        <p:spPr/>
        <p:txBody>
          <a:bodyPr/>
          <a:lstStyle/>
          <a:p>
            <a:r>
              <a:rPr lang="en-US" altLang="zh-CN" dirty="0"/>
              <a:t>Focal Loss</a:t>
            </a:r>
            <a:endParaRPr lang="zh-CN" altLang="en-US" dirty="0"/>
          </a:p>
        </p:txBody>
      </p:sp>
      <p:grpSp>
        <p:nvGrpSpPr>
          <p:cNvPr id="4" name="Google Shape;182;p15">
            <a:extLst>
              <a:ext uri="{FF2B5EF4-FFF2-40B4-BE49-F238E27FC236}">
                <a16:creationId xmlns:a16="http://schemas.microsoft.com/office/drawing/2014/main" id="{3C3B0D85-5093-42C5-9236-050A2A89D1C9}"/>
              </a:ext>
            </a:extLst>
          </p:cNvPr>
          <p:cNvGrpSpPr/>
          <p:nvPr/>
        </p:nvGrpSpPr>
        <p:grpSpPr>
          <a:xfrm>
            <a:off x="-7065" y="2639208"/>
            <a:ext cx="9151065" cy="2922962"/>
            <a:chOff x="-7091" y="2220518"/>
            <a:chExt cx="9151065" cy="2922962"/>
          </a:xfrm>
        </p:grpSpPr>
        <p:sp>
          <p:nvSpPr>
            <p:cNvPr id="5" name="Google Shape;183;p15">
              <a:extLst>
                <a:ext uri="{FF2B5EF4-FFF2-40B4-BE49-F238E27FC236}">
                  <a16:creationId xmlns:a16="http://schemas.microsoft.com/office/drawing/2014/main" id="{0425F3EE-BEB8-4791-B40D-84ED5DABCCEB}"/>
                </a:ext>
              </a:extLst>
            </p:cNvPr>
            <p:cNvSpPr/>
            <p:nvPr/>
          </p:nvSpPr>
          <p:spPr>
            <a:xfrm rot="10800000" flipH="1">
              <a:off x="-7091" y="2220518"/>
              <a:ext cx="9151065" cy="2922962"/>
            </a:xfrm>
            <a:custGeom>
              <a:avLst/>
              <a:gdLst/>
              <a:ahLst/>
              <a:cxnLst/>
              <a:rect l="l" t="t" r="r" b="b"/>
              <a:pathLst>
                <a:path w="29260" h="9346" extrusionOk="0">
                  <a:moveTo>
                    <a:pt x="0" y="1"/>
                  </a:moveTo>
                  <a:lnTo>
                    <a:pt x="0" y="2717"/>
                  </a:lnTo>
                  <a:cubicBezTo>
                    <a:pt x="331" y="2833"/>
                    <a:pt x="706" y="2904"/>
                    <a:pt x="1072" y="2976"/>
                  </a:cubicBezTo>
                  <a:cubicBezTo>
                    <a:pt x="1456" y="3036"/>
                    <a:pt x="1840" y="3061"/>
                    <a:pt x="2223" y="3061"/>
                  </a:cubicBezTo>
                  <a:cubicBezTo>
                    <a:pt x="3480" y="3061"/>
                    <a:pt x="4733" y="2798"/>
                    <a:pt x="5986" y="2681"/>
                  </a:cubicBezTo>
                  <a:cubicBezTo>
                    <a:pt x="6301" y="2652"/>
                    <a:pt x="6622" y="2635"/>
                    <a:pt x="6943" y="2635"/>
                  </a:cubicBezTo>
                  <a:cubicBezTo>
                    <a:pt x="8294" y="2635"/>
                    <a:pt x="9651" y="2931"/>
                    <a:pt x="10641" y="3834"/>
                  </a:cubicBezTo>
                  <a:cubicBezTo>
                    <a:pt x="12017" y="5138"/>
                    <a:pt x="12240" y="7372"/>
                    <a:pt x="13732" y="8524"/>
                  </a:cubicBezTo>
                  <a:cubicBezTo>
                    <a:pt x="14410" y="9066"/>
                    <a:pt x="15265" y="9279"/>
                    <a:pt x="16140" y="9279"/>
                  </a:cubicBezTo>
                  <a:cubicBezTo>
                    <a:pt x="16707" y="9279"/>
                    <a:pt x="17283" y="9190"/>
                    <a:pt x="17824" y="9042"/>
                  </a:cubicBezTo>
                  <a:cubicBezTo>
                    <a:pt x="19209" y="8676"/>
                    <a:pt x="20468" y="7970"/>
                    <a:pt x="21808" y="7443"/>
                  </a:cubicBezTo>
                  <a:cubicBezTo>
                    <a:pt x="22667" y="7102"/>
                    <a:pt x="23623" y="6838"/>
                    <a:pt x="24559" y="6838"/>
                  </a:cubicBezTo>
                  <a:cubicBezTo>
                    <a:pt x="25044" y="6838"/>
                    <a:pt x="25523" y="6909"/>
                    <a:pt x="25981" y="7077"/>
                  </a:cubicBezTo>
                  <a:cubicBezTo>
                    <a:pt x="26874" y="7407"/>
                    <a:pt x="27616" y="8042"/>
                    <a:pt x="28366" y="8676"/>
                  </a:cubicBezTo>
                  <a:cubicBezTo>
                    <a:pt x="28661" y="8899"/>
                    <a:pt x="28956" y="9123"/>
                    <a:pt x="29260" y="9346"/>
                  </a:cubicBezTo>
                  <a:lnTo>
                    <a:pt x="29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84;p15">
              <a:extLst>
                <a:ext uri="{FF2B5EF4-FFF2-40B4-BE49-F238E27FC236}">
                  <a16:creationId xmlns:a16="http://schemas.microsoft.com/office/drawing/2014/main" id="{DA4D5AA2-7AB7-4895-AB81-9C6CF5BF61D3}"/>
                </a:ext>
              </a:extLst>
            </p:cNvPr>
            <p:cNvGrpSpPr/>
            <p:nvPr/>
          </p:nvGrpSpPr>
          <p:grpSpPr>
            <a:xfrm>
              <a:off x="720053" y="4703864"/>
              <a:ext cx="545456" cy="283819"/>
              <a:chOff x="510100" y="3797400"/>
              <a:chExt cx="734225" cy="821950"/>
            </a:xfrm>
          </p:grpSpPr>
          <p:sp>
            <p:nvSpPr>
              <p:cNvPr id="7" name="Google Shape;185;p15">
                <a:extLst>
                  <a:ext uri="{FF2B5EF4-FFF2-40B4-BE49-F238E27FC236}">
                    <a16:creationId xmlns:a16="http://schemas.microsoft.com/office/drawing/2014/main" id="{B9F130A3-2B9E-41BC-BDD4-AFBA6C6E7F09}"/>
                  </a:ext>
                </a:extLst>
              </p:cNvPr>
              <p:cNvSpPr/>
              <p:nvPr/>
            </p:nvSpPr>
            <p:spPr>
              <a:xfrm>
                <a:off x="510100" y="3797400"/>
                <a:ext cx="481800" cy="42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6;p15">
                <a:extLst>
                  <a:ext uri="{FF2B5EF4-FFF2-40B4-BE49-F238E27FC236}">
                    <a16:creationId xmlns:a16="http://schemas.microsoft.com/office/drawing/2014/main" id="{4F60934E-BC76-4D56-A001-0C3F276F2193}"/>
                  </a:ext>
                </a:extLst>
              </p:cNvPr>
              <p:cNvSpPr/>
              <p:nvPr/>
            </p:nvSpPr>
            <p:spPr>
              <a:xfrm>
                <a:off x="963525" y="4371550"/>
                <a:ext cx="280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194;p15">
            <a:extLst>
              <a:ext uri="{FF2B5EF4-FFF2-40B4-BE49-F238E27FC236}">
                <a16:creationId xmlns:a16="http://schemas.microsoft.com/office/drawing/2014/main" id="{B700F32B-B75E-4577-A8C1-4D515085EBA3}"/>
              </a:ext>
            </a:extLst>
          </p:cNvPr>
          <p:cNvGrpSpPr/>
          <p:nvPr/>
        </p:nvGrpSpPr>
        <p:grpSpPr>
          <a:xfrm>
            <a:off x="732004" y="851155"/>
            <a:ext cx="4402902" cy="1772088"/>
            <a:chOff x="3982947" y="764924"/>
            <a:chExt cx="4402902" cy="1772088"/>
          </a:xfrm>
        </p:grpSpPr>
        <p:sp>
          <p:nvSpPr>
            <p:cNvPr id="10" name="Google Shape;195;p15">
              <a:extLst>
                <a:ext uri="{FF2B5EF4-FFF2-40B4-BE49-F238E27FC236}">
                  <a16:creationId xmlns:a16="http://schemas.microsoft.com/office/drawing/2014/main" id="{A91134BB-B196-42B5-AAB1-A40F20993EA2}"/>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6;p15">
              <a:extLst>
                <a:ext uri="{FF2B5EF4-FFF2-40B4-BE49-F238E27FC236}">
                  <a16:creationId xmlns:a16="http://schemas.microsoft.com/office/drawing/2014/main" id="{8BF91E38-6A55-4C87-93E0-40DDF0882613}"/>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7;p15">
              <a:extLst>
                <a:ext uri="{FF2B5EF4-FFF2-40B4-BE49-F238E27FC236}">
                  <a16:creationId xmlns:a16="http://schemas.microsoft.com/office/drawing/2014/main" id="{5F02A16D-AD5F-4265-8061-7656ECCE4759}"/>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8;p15">
              <a:extLst>
                <a:ext uri="{FF2B5EF4-FFF2-40B4-BE49-F238E27FC236}">
                  <a16:creationId xmlns:a16="http://schemas.microsoft.com/office/drawing/2014/main" id="{9F9A8F90-D3A0-4481-9851-E13585CED50A}"/>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9;p15">
              <a:extLst>
                <a:ext uri="{FF2B5EF4-FFF2-40B4-BE49-F238E27FC236}">
                  <a16:creationId xmlns:a16="http://schemas.microsoft.com/office/drawing/2014/main" id="{14295AF0-DFCE-4AAF-B53C-15AE17516305}"/>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0;p15">
              <a:extLst>
                <a:ext uri="{FF2B5EF4-FFF2-40B4-BE49-F238E27FC236}">
                  <a16:creationId xmlns:a16="http://schemas.microsoft.com/office/drawing/2014/main" id="{FC275E62-00BB-4716-B582-9ACFF39DC790}"/>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1;p15">
              <a:extLst>
                <a:ext uri="{FF2B5EF4-FFF2-40B4-BE49-F238E27FC236}">
                  <a16:creationId xmlns:a16="http://schemas.microsoft.com/office/drawing/2014/main" id="{98EE73C0-C754-484A-B144-F05C4BE36C9A}"/>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CC4BE42C-49CD-4187-B94C-F3E03821BF4D}"/>
              </a:ext>
            </a:extLst>
          </p:cNvPr>
          <p:cNvSpPr>
            <a:spLocks noGrp="1"/>
          </p:cNvSpPr>
          <p:nvPr>
            <p:ph type="body" idx="1"/>
          </p:nvPr>
        </p:nvSpPr>
        <p:spPr>
          <a:xfrm>
            <a:off x="732004" y="780984"/>
            <a:ext cx="7703700" cy="660755"/>
          </a:xfrm>
        </p:spPr>
        <p:txBody>
          <a:bodyPr/>
          <a:lstStyle/>
          <a:p>
            <a:r>
              <a:rPr lang="zh-CN" altLang="en-US" dirty="0"/>
              <a:t>模型训练时</a:t>
            </a:r>
            <a:r>
              <a:rPr lang="en-US" altLang="zh-CN" dirty="0"/>
              <a:t>, </a:t>
            </a:r>
            <a:r>
              <a:rPr lang="zh-CN" altLang="en-US" dirty="0"/>
              <a:t>对于每一个样本都要计算对应的损失</a:t>
            </a:r>
            <a:r>
              <a:rPr lang="en-US" altLang="zh-CN" dirty="0"/>
              <a:t>. </a:t>
            </a:r>
            <a:endParaRPr lang="zh-CN" altLang="en-US" dirty="0"/>
          </a:p>
        </p:txBody>
      </p:sp>
      <p:sp>
        <p:nvSpPr>
          <p:cNvPr id="31" name="文本占位符 1">
            <a:extLst>
              <a:ext uri="{FF2B5EF4-FFF2-40B4-BE49-F238E27FC236}">
                <a16:creationId xmlns:a16="http://schemas.microsoft.com/office/drawing/2014/main" id="{D352D6EF-E808-44C0-B5A2-F2F78A9F73CD}"/>
              </a:ext>
            </a:extLst>
          </p:cNvPr>
          <p:cNvSpPr txBox="1">
            <a:spLocks/>
          </p:cNvSpPr>
          <p:nvPr/>
        </p:nvSpPr>
        <p:spPr>
          <a:xfrm>
            <a:off x="732004" y="1139986"/>
            <a:ext cx="7703700" cy="6607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zh-CN" altLang="en-US" dirty="0"/>
              <a:t>对于分类任务</a:t>
            </a:r>
            <a:r>
              <a:rPr lang="en-US" altLang="zh-CN" dirty="0"/>
              <a:t>, </a:t>
            </a:r>
            <a:r>
              <a:rPr lang="zh-CN" altLang="en-US" dirty="0"/>
              <a:t>一般使用交叉熵损失函数</a:t>
            </a:r>
            <a:r>
              <a:rPr lang="en-US" altLang="zh-CN" dirty="0"/>
              <a:t>, </a:t>
            </a:r>
            <a:r>
              <a:rPr lang="zh-CN" altLang="en-US" dirty="0"/>
              <a:t>以二分类为例</a:t>
            </a:r>
            <a:r>
              <a:rPr lang="en-US" altLang="zh-CN" dirty="0"/>
              <a:t>: </a:t>
            </a:r>
            <a:endParaRPr lang="zh-CN" altLang="en-US" dirty="0"/>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6C3538E-93F5-4F85-A0F8-5A9F9AB436AC}"/>
                  </a:ext>
                </a:extLst>
              </p:cNvPr>
              <p:cNvSpPr txBox="1"/>
              <p:nvPr/>
            </p:nvSpPr>
            <p:spPr>
              <a:xfrm>
                <a:off x="1008464" y="1635588"/>
                <a:ext cx="2956579" cy="572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32" name="文本框 31">
                <a:extLst>
                  <a:ext uri="{FF2B5EF4-FFF2-40B4-BE49-F238E27FC236}">
                    <a16:creationId xmlns:a16="http://schemas.microsoft.com/office/drawing/2014/main" id="{F6C3538E-93F5-4F85-A0F8-5A9F9AB436AC}"/>
                  </a:ext>
                </a:extLst>
              </p:cNvPr>
              <p:cNvSpPr txBox="1">
                <a:spLocks noRot="1" noChangeAspect="1" noMove="1" noResize="1" noEditPoints="1" noAdjustHandles="1" noChangeArrowheads="1" noChangeShapeType="1" noTextEdit="1"/>
              </p:cNvSpPr>
              <p:nvPr/>
            </p:nvSpPr>
            <p:spPr>
              <a:xfrm>
                <a:off x="1008464" y="1635588"/>
                <a:ext cx="2956579" cy="572914"/>
              </a:xfrm>
              <a:prstGeom prst="rect">
                <a:avLst/>
              </a:prstGeom>
              <a:blipFill>
                <a:blip r:embed="rId3"/>
                <a:stretch>
                  <a:fillRect l="-412" t="-179787"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80FC314-3917-40C8-930D-A4EBD0255F7D}"/>
                  </a:ext>
                </a:extLst>
              </p:cNvPr>
              <p:cNvSpPr txBox="1"/>
              <p:nvPr/>
            </p:nvSpPr>
            <p:spPr>
              <a:xfrm>
                <a:off x="4326710" y="1769255"/>
                <a:ext cx="21325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𝑠𝑖𝑔𝑚𝑜𝑖𝑑</m:t>
                      </m:r>
                      <m:r>
                        <a:rPr lang="en-US" altLang="zh-CN" b="0" i="1" smtClean="0">
                          <a:latin typeface="Cambria Math" panose="02040503050406030204" pitchFamily="18" charset="0"/>
                        </a:rPr>
                        <m:t>(</m:t>
                      </m:r>
                      <m:r>
                        <a:rPr lang="en-US" altLang="zh-CN" b="0" i="1" smtClean="0">
                          <a:latin typeface="Cambria Math" panose="02040503050406030204" pitchFamily="18" charset="0"/>
                        </a:rPr>
                        <m:t>𝑚𝑜𝑑𝑒𝑙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a16="http://schemas.microsoft.com/office/drawing/2014/main" id="{380FC314-3917-40C8-930D-A4EBD0255F7D}"/>
                  </a:ext>
                </a:extLst>
              </p:cNvPr>
              <p:cNvSpPr txBox="1">
                <a:spLocks noRot="1" noChangeAspect="1" noMove="1" noResize="1" noEditPoints="1" noAdjustHandles="1" noChangeArrowheads="1" noChangeShapeType="1" noTextEdit="1"/>
              </p:cNvSpPr>
              <p:nvPr/>
            </p:nvSpPr>
            <p:spPr>
              <a:xfrm>
                <a:off x="4326710" y="1769255"/>
                <a:ext cx="2132507" cy="307777"/>
              </a:xfrm>
              <a:prstGeom prst="rect">
                <a:avLst/>
              </a:prstGeom>
              <a:blipFill>
                <a:blip r:embed="rId4"/>
                <a:stretch>
                  <a:fillRect b="-7843"/>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AA9B1D96-656C-4B0A-9FD4-9AAEE9E5438D}"/>
              </a:ext>
            </a:extLst>
          </p:cNvPr>
          <p:cNvSpPr txBox="1"/>
          <p:nvPr/>
        </p:nvSpPr>
        <p:spPr>
          <a:xfrm>
            <a:off x="6459217" y="1660238"/>
            <a:ext cx="1952779" cy="523220"/>
          </a:xfrm>
          <a:prstGeom prst="rect">
            <a:avLst/>
          </a:prstGeom>
          <a:noFill/>
        </p:spPr>
        <p:txBody>
          <a:bodyPr wrap="none" rtlCol="0">
            <a:spAutoFit/>
          </a:bodyPr>
          <a:lstStyle/>
          <a:p>
            <a:r>
              <a:rPr lang="en-US" altLang="zh-CN" dirty="0"/>
              <a:t>p</a:t>
            </a:r>
            <a:r>
              <a:rPr lang="zh-CN" altLang="en-US" dirty="0"/>
              <a:t>越大则预测为正样本</a:t>
            </a:r>
            <a:endParaRPr lang="en-US" altLang="zh-CN" dirty="0"/>
          </a:p>
          <a:p>
            <a:r>
              <a:rPr lang="en-US" altLang="zh-CN" dirty="0"/>
              <a:t>p</a:t>
            </a:r>
            <a:r>
              <a:rPr lang="zh-CN" altLang="en-US" dirty="0"/>
              <a:t>越小则预测为负样本</a:t>
            </a:r>
          </a:p>
        </p:txBody>
      </p:sp>
      <p:sp>
        <p:nvSpPr>
          <p:cNvPr id="35" name="文本占位符 1">
            <a:extLst>
              <a:ext uri="{FF2B5EF4-FFF2-40B4-BE49-F238E27FC236}">
                <a16:creationId xmlns:a16="http://schemas.microsoft.com/office/drawing/2014/main" id="{815DD86B-4853-4002-9A5E-1F6C7402F682}"/>
              </a:ext>
            </a:extLst>
          </p:cNvPr>
          <p:cNvSpPr txBox="1">
            <a:spLocks/>
          </p:cNvSpPr>
          <p:nvPr/>
        </p:nvSpPr>
        <p:spPr>
          <a:xfrm>
            <a:off x="716617" y="2278193"/>
            <a:ext cx="7703700" cy="12355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从函数可以看出</a:t>
            </a:r>
            <a:r>
              <a:rPr lang="en-US" altLang="zh-CN" dirty="0"/>
              <a:t>p</a:t>
            </a:r>
            <a:r>
              <a:rPr lang="zh-CN" altLang="en-US" dirty="0"/>
              <a:t>或者</a:t>
            </a:r>
            <a:r>
              <a:rPr lang="en-US" altLang="zh-CN" dirty="0"/>
              <a:t>1-p</a:t>
            </a:r>
            <a:r>
              <a:rPr lang="zh-CN" altLang="en-US" dirty="0"/>
              <a:t>越大对应的</a:t>
            </a:r>
            <a:r>
              <a:rPr lang="en-US" altLang="zh-CN" dirty="0"/>
              <a:t>loss</a:t>
            </a:r>
            <a:r>
              <a:rPr lang="zh-CN" altLang="en-US" dirty="0"/>
              <a:t>越小</a:t>
            </a:r>
            <a:r>
              <a:rPr lang="en-US" altLang="zh-CN" dirty="0"/>
              <a:t>, </a:t>
            </a:r>
            <a:r>
              <a:rPr lang="zh-CN" altLang="en-US" dirty="0"/>
              <a:t>反之则越大</a:t>
            </a:r>
            <a:r>
              <a:rPr lang="en-US" altLang="zh-CN" dirty="0"/>
              <a:t>. </a:t>
            </a:r>
            <a:r>
              <a:rPr lang="zh-CN" altLang="en-US" dirty="0"/>
              <a:t>随着训练的进行</a:t>
            </a:r>
            <a:r>
              <a:rPr lang="en-US" altLang="zh-CN" dirty="0"/>
              <a:t>, </a:t>
            </a:r>
            <a:r>
              <a:rPr lang="zh-CN" altLang="en-US" dirty="0"/>
              <a:t>对于正例样本</a:t>
            </a:r>
            <a:r>
              <a:rPr lang="en-US" altLang="zh-CN" dirty="0"/>
              <a:t>loss</a:t>
            </a:r>
            <a:r>
              <a:rPr lang="zh-CN" altLang="en-US" dirty="0"/>
              <a:t>贡献越小的样本肯定都差不多分类正确了</a:t>
            </a:r>
            <a:r>
              <a:rPr lang="en-US" altLang="zh-CN" dirty="0"/>
              <a:t>, </a:t>
            </a:r>
            <a:r>
              <a:rPr lang="zh-CN" altLang="en-US" dirty="0"/>
              <a:t>而还有较大</a:t>
            </a:r>
            <a:r>
              <a:rPr lang="en-US" altLang="zh-CN" dirty="0"/>
              <a:t>loss</a:t>
            </a:r>
            <a:r>
              <a:rPr lang="zh-CN" altLang="en-US" dirty="0"/>
              <a:t>贡献的肯定都是仍然未分类正确的样本</a:t>
            </a:r>
            <a:r>
              <a:rPr lang="en-US" altLang="zh-CN" dirty="0"/>
              <a:t>, </a:t>
            </a:r>
            <a:r>
              <a:rPr lang="zh-CN" altLang="en-US" dirty="0"/>
              <a:t>所以可以根据</a:t>
            </a:r>
            <a:r>
              <a:rPr lang="en-US" altLang="zh-CN" dirty="0"/>
              <a:t>loss</a:t>
            </a:r>
            <a:r>
              <a:rPr lang="zh-CN" altLang="en-US" dirty="0"/>
              <a:t>贡献大小来判断样本分类的难易程度</a:t>
            </a:r>
            <a:r>
              <a:rPr lang="en-US" altLang="zh-CN" dirty="0"/>
              <a:t>, </a:t>
            </a:r>
            <a:r>
              <a:rPr lang="zh-CN" altLang="en-US" dirty="0"/>
              <a:t>根据公式</a:t>
            </a:r>
            <a:r>
              <a:rPr lang="en-US" altLang="zh-CN" dirty="0"/>
              <a:t>, loss</a:t>
            </a:r>
            <a:r>
              <a:rPr lang="zh-CN" altLang="en-US" dirty="0"/>
              <a:t>贡献取决于</a:t>
            </a:r>
            <a:r>
              <a:rPr lang="en-US" altLang="zh-CN" dirty="0"/>
              <a:t>p. </a:t>
            </a:r>
            <a:endParaRPr lang="zh-CN" altLang="en-US" dirty="0"/>
          </a:p>
        </p:txBody>
      </p:sp>
      <p:sp>
        <p:nvSpPr>
          <p:cNvPr id="36" name="文本占位符 1">
            <a:extLst>
              <a:ext uri="{FF2B5EF4-FFF2-40B4-BE49-F238E27FC236}">
                <a16:creationId xmlns:a16="http://schemas.microsoft.com/office/drawing/2014/main" id="{86C5278F-D0AE-4CD2-89C4-45652202266C}"/>
              </a:ext>
            </a:extLst>
          </p:cNvPr>
          <p:cNvSpPr txBox="1">
            <a:spLocks/>
          </p:cNvSpPr>
          <p:nvPr/>
        </p:nvSpPr>
        <p:spPr>
          <a:xfrm>
            <a:off x="716617" y="3663113"/>
            <a:ext cx="7703700" cy="12355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由于大量样本易分</a:t>
            </a:r>
            <a:r>
              <a:rPr lang="en-US" altLang="zh-CN" dirty="0"/>
              <a:t>, </a:t>
            </a:r>
            <a:r>
              <a:rPr lang="zh-CN" altLang="en-US" dirty="0"/>
              <a:t>所以使得最终要更新的</a:t>
            </a:r>
            <a:r>
              <a:rPr lang="en-US" altLang="zh-CN" dirty="0"/>
              <a:t>loss</a:t>
            </a:r>
            <a:r>
              <a:rPr lang="zh-CN" altLang="en-US" dirty="0"/>
              <a:t>会非常小</a:t>
            </a:r>
            <a:r>
              <a:rPr lang="en-US" altLang="zh-CN" dirty="0"/>
              <a:t>, </a:t>
            </a:r>
            <a:r>
              <a:rPr lang="zh-CN" altLang="en-US" dirty="0"/>
              <a:t>而难分样本提供的</a:t>
            </a:r>
            <a:r>
              <a:rPr lang="en-US" altLang="zh-CN" dirty="0"/>
              <a:t>loss</a:t>
            </a:r>
            <a:r>
              <a:rPr lang="zh-CN" altLang="en-US" dirty="0"/>
              <a:t>贡献完全被大体量的易分样本掩盖掉</a:t>
            </a:r>
            <a:r>
              <a:rPr lang="en-US" altLang="zh-CN" dirty="0"/>
              <a:t>, </a:t>
            </a:r>
            <a:r>
              <a:rPr lang="zh-CN" altLang="en-US" dirty="0"/>
              <a:t>使得难分样本更加没法学习</a:t>
            </a:r>
            <a:r>
              <a:rPr lang="en-US" altLang="zh-CN" dirty="0"/>
              <a:t>. </a:t>
            </a:r>
            <a:endParaRPr lang="zh-CN" altLang="en-US" dirty="0"/>
          </a:p>
        </p:txBody>
      </p:sp>
    </p:spTree>
    <p:extLst>
      <p:ext uri="{BB962C8B-B14F-4D97-AF65-F5344CB8AC3E}">
        <p14:creationId xmlns:p14="http://schemas.microsoft.com/office/powerpoint/2010/main" val="15125064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8DAD7D1-F286-4DB2-A820-1AA54BB9B58B}"/>
              </a:ext>
            </a:extLst>
          </p:cNvPr>
          <p:cNvSpPr>
            <a:spLocks noGrp="1"/>
          </p:cNvSpPr>
          <p:nvPr>
            <p:ph type="ctrTitle"/>
          </p:nvPr>
        </p:nvSpPr>
        <p:spPr/>
        <p:txBody>
          <a:bodyPr/>
          <a:lstStyle/>
          <a:p>
            <a:r>
              <a:rPr lang="en-US" altLang="zh-CN" dirty="0"/>
              <a:t>Focal Loss</a:t>
            </a:r>
            <a:endParaRPr lang="zh-CN" altLang="en-US" dirty="0"/>
          </a:p>
        </p:txBody>
      </p:sp>
      <p:grpSp>
        <p:nvGrpSpPr>
          <p:cNvPr id="4" name="Google Shape;203;p16">
            <a:extLst>
              <a:ext uri="{FF2B5EF4-FFF2-40B4-BE49-F238E27FC236}">
                <a16:creationId xmlns:a16="http://schemas.microsoft.com/office/drawing/2014/main" id="{629FC9E5-558A-40B4-9B7F-0C750B2C166D}"/>
              </a:ext>
            </a:extLst>
          </p:cNvPr>
          <p:cNvGrpSpPr/>
          <p:nvPr/>
        </p:nvGrpSpPr>
        <p:grpSpPr>
          <a:xfrm>
            <a:off x="-61221" y="2325695"/>
            <a:ext cx="9205221" cy="4077553"/>
            <a:chOff x="-56675" y="1145692"/>
            <a:chExt cx="9205221" cy="4077553"/>
          </a:xfrm>
        </p:grpSpPr>
        <p:sp>
          <p:nvSpPr>
            <p:cNvPr id="5" name="Google Shape;204;p16">
              <a:extLst>
                <a:ext uri="{FF2B5EF4-FFF2-40B4-BE49-F238E27FC236}">
                  <a16:creationId xmlns:a16="http://schemas.microsoft.com/office/drawing/2014/main" id="{8A509831-A93D-4C87-9D92-7F97C73B74C5}"/>
                </a:ext>
              </a:extLst>
            </p:cNvPr>
            <p:cNvSpPr/>
            <p:nvPr/>
          </p:nvSpPr>
          <p:spPr>
            <a:xfrm rot="10800000" flipH="1">
              <a:off x="-56675" y="1145692"/>
              <a:ext cx="9205221" cy="4077553"/>
            </a:xfrm>
            <a:custGeom>
              <a:avLst/>
              <a:gdLst/>
              <a:ahLst/>
              <a:cxnLst/>
              <a:rect l="l" t="t" r="r" b="b"/>
              <a:pathLst>
                <a:path w="47932" h="21232" extrusionOk="0">
                  <a:moveTo>
                    <a:pt x="0" y="1"/>
                  </a:moveTo>
                  <a:lnTo>
                    <a:pt x="278" y="19584"/>
                  </a:lnTo>
                  <a:cubicBezTo>
                    <a:pt x="1526" y="20451"/>
                    <a:pt x="4078" y="21231"/>
                    <a:pt x="7221" y="21231"/>
                  </a:cubicBezTo>
                  <a:cubicBezTo>
                    <a:pt x="10817" y="21231"/>
                    <a:pt x="15190" y="20214"/>
                    <a:pt x="19282" y="17143"/>
                  </a:cubicBezTo>
                  <a:cubicBezTo>
                    <a:pt x="25339" y="12600"/>
                    <a:pt x="32922" y="8309"/>
                    <a:pt x="41193" y="8309"/>
                  </a:cubicBezTo>
                  <a:cubicBezTo>
                    <a:pt x="43396" y="8309"/>
                    <a:pt x="45648" y="8614"/>
                    <a:pt x="47932" y="9299"/>
                  </a:cubicBezTo>
                  <a:lnTo>
                    <a:pt x="479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05;p16">
              <a:extLst>
                <a:ext uri="{FF2B5EF4-FFF2-40B4-BE49-F238E27FC236}">
                  <a16:creationId xmlns:a16="http://schemas.microsoft.com/office/drawing/2014/main" id="{FABF1CED-F1A8-4D03-A92D-D236065BC110}"/>
                </a:ext>
              </a:extLst>
            </p:cNvPr>
            <p:cNvGrpSpPr/>
            <p:nvPr/>
          </p:nvGrpSpPr>
          <p:grpSpPr>
            <a:xfrm rot="10637337">
              <a:off x="449973" y="3757208"/>
              <a:ext cx="1594500" cy="934544"/>
              <a:chOff x="6829525" y="3715075"/>
              <a:chExt cx="1594469" cy="934526"/>
            </a:xfrm>
          </p:grpSpPr>
          <p:sp>
            <p:nvSpPr>
              <p:cNvPr id="8" name="Google Shape;206;p16">
                <a:extLst>
                  <a:ext uri="{FF2B5EF4-FFF2-40B4-BE49-F238E27FC236}">
                    <a16:creationId xmlns:a16="http://schemas.microsoft.com/office/drawing/2014/main" id="{D0831987-86C9-48E5-986B-421C7368C6BF}"/>
                  </a:ext>
                </a:extLst>
              </p:cNvPr>
              <p:cNvSpPr/>
              <p:nvPr/>
            </p:nvSpPr>
            <p:spPr>
              <a:xfrm>
                <a:off x="76002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7;p16">
                <a:extLst>
                  <a:ext uri="{FF2B5EF4-FFF2-40B4-BE49-F238E27FC236}">
                    <a16:creationId xmlns:a16="http://schemas.microsoft.com/office/drawing/2014/main" id="{10B5C1E5-2735-41FE-BE68-E53A4DE93C75}"/>
                  </a:ext>
                </a:extLst>
              </p:cNvPr>
              <p:cNvSpPr/>
              <p:nvPr/>
            </p:nvSpPr>
            <p:spPr>
              <a:xfrm>
                <a:off x="6829525" y="3715075"/>
                <a:ext cx="1594469" cy="796494"/>
              </a:xfrm>
              <a:custGeom>
                <a:avLst/>
                <a:gdLst/>
                <a:ahLst/>
                <a:cxnLst/>
                <a:rect l="l" t="t" r="r" b="b"/>
                <a:pathLst>
                  <a:path w="29063" h="14518" extrusionOk="0">
                    <a:moveTo>
                      <a:pt x="20037" y="0"/>
                    </a:moveTo>
                    <a:cubicBezTo>
                      <a:pt x="17439" y="0"/>
                      <a:pt x="14688" y="1017"/>
                      <a:pt x="12401" y="1771"/>
                    </a:cubicBezTo>
                    <a:cubicBezTo>
                      <a:pt x="10313" y="2463"/>
                      <a:pt x="1" y="2517"/>
                      <a:pt x="1332" y="8975"/>
                    </a:cubicBezTo>
                    <a:cubicBezTo>
                      <a:pt x="1509" y="9819"/>
                      <a:pt x="1848" y="10527"/>
                      <a:pt x="2255" y="11110"/>
                    </a:cubicBezTo>
                    <a:cubicBezTo>
                      <a:pt x="2421" y="11348"/>
                      <a:pt x="2598" y="11564"/>
                      <a:pt x="2781" y="11764"/>
                    </a:cubicBezTo>
                    <a:cubicBezTo>
                      <a:pt x="4387" y="13529"/>
                      <a:pt x="6248" y="14518"/>
                      <a:pt x="8145" y="14518"/>
                    </a:cubicBezTo>
                    <a:cubicBezTo>
                      <a:pt x="8737" y="14518"/>
                      <a:pt x="9333" y="14421"/>
                      <a:pt x="9926" y="14222"/>
                    </a:cubicBezTo>
                    <a:cubicBezTo>
                      <a:pt x="12292" y="13426"/>
                      <a:pt x="14557" y="11670"/>
                      <a:pt x="16980" y="11385"/>
                    </a:cubicBezTo>
                    <a:cubicBezTo>
                      <a:pt x="17146" y="11366"/>
                      <a:pt x="17309" y="11356"/>
                      <a:pt x="17468" y="11356"/>
                    </a:cubicBezTo>
                    <a:cubicBezTo>
                      <a:pt x="19841" y="11356"/>
                      <a:pt x="21613" y="13397"/>
                      <a:pt x="23909" y="14222"/>
                    </a:cubicBezTo>
                    <a:cubicBezTo>
                      <a:pt x="24297" y="14362"/>
                      <a:pt x="24666" y="14428"/>
                      <a:pt x="25012" y="14428"/>
                    </a:cubicBezTo>
                    <a:cubicBezTo>
                      <a:pt x="27743" y="14428"/>
                      <a:pt x="29062" y="10317"/>
                      <a:pt x="27360" y="5738"/>
                    </a:cubicBezTo>
                    <a:cubicBezTo>
                      <a:pt x="25709" y="1298"/>
                      <a:pt x="22971" y="0"/>
                      <a:pt x="20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08;p16">
              <a:extLst>
                <a:ext uri="{FF2B5EF4-FFF2-40B4-BE49-F238E27FC236}">
                  <a16:creationId xmlns:a16="http://schemas.microsoft.com/office/drawing/2014/main" id="{A95A86AF-D4EA-4BCE-925F-BB9021B8D515}"/>
                </a:ext>
              </a:extLst>
            </p:cNvPr>
            <p:cNvSpPr/>
            <p:nvPr/>
          </p:nvSpPr>
          <p:spPr>
            <a:xfrm>
              <a:off x="8424011" y="4269930"/>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11;p16">
            <a:extLst>
              <a:ext uri="{FF2B5EF4-FFF2-40B4-BE49-F238E27FC236}">
                <a16:creationId xmlns:a16="http://schemas.microsoft.com/office/drawing/2014/main" id="{D8A58461-3446-473A-8979-62BCDF76CC26}"/>
              </a:ext>
            </a:extLst>
          </p:cNvPr>
          <p:cNvGrpSpPr/>
          <p:nvPr/>
        </p:nvGrpSpPr>
        <p:grpSpPr>
          <a:xfrm>
            <a:off x="573782" y="1350971"/>
            <a:ext cx="4402902" cy="1772088"/>
            <a:chOff x="3982947" y="764924"/>
            <a:chExt cx="4402902" cy="1772088"/>
          </a:xfrm>
        </p:grpSpPr>
        <p:sp>
          <p:nvSpPr>
            <p:cNvPr id="11" name="Google Shape;212;p16">
              <a:extLst>
                <a:ext uri="{FF2B5EF4-FFF2-40B4-BE49-F238E27FC236}">
                  <a16:creationId xmlns:a16="http://schemas.microsoft.com/office/drawing/2014/main" id="{31306DAE-708A-4F51-A552-14E84C0482A8}"/>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3;p16">
              <a:extLst>
                <a:ext uri="{FF2B5EF4-FFF2-40B4-BE49-F238E27FC236}">
                  <a16:creationId xmlns:a16="http://schemas.microsoft.com/office/drawing/2014/main" id="{B3EDB145-E0FB-4950-AE3E-63215CD180EC}"/>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4;p16">
              <a:extLst>
                <a:ext uri="{FF2B5EF4-FFF2-40B4-BE49-F238E27FC236}">
                  <a16:creationId xmlns:a16="http://schemas.microsoft.com/office/drawing/2014/main" id="{F3DC4A4E-F946-4EB9-A764-E04EB4078787}"/>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5;p16">
              <a:extLst>
                <a:ext uri="{FF2B5EF4-FFF2-40B4-BE49-F238E27FC236}">
                  <a16:creationId xmlns:a16="http://schemas.microsoft.com/office/drawing/2014/main" id="{2CB54E25-373A-41F6-A4BC-DCF7D0FE9B25}"/>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6;p16">
              <a:extLst>
                <a:ext uri="{FF2B5EF4-FFF2-40B4-BE49-F238E27FC236}">
                  <a16:creationId xmlns:a16="http://schemas.microsoft.com/office/drawing/2014/main" id="{A1E3BCF9-00A0-4835-B2DF-4BE5824EBE78}"/>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7;p16">
              <a:extLst>
                <a:ext uri="{FF2B5EF4-FFF2-40B4-BE49-F238E27FC236}">
                  <a16:creationId xmlns:a16="http://schemas.microsoft.com/office/drawing/2014/main" id="{F689F4FA-92C5-4C15-BA1D-57FB3425F1BD}"/>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8;p16">
              <a:extLst>
                <a:ext uri="{FF2B5EF4-FFF2-40B4-BE49-F238E27FC236}">
                  <a16:creationId xmlns:a16="http://schemas.microsoft.com/office/drawing/2014/main" id="{2807DD4C-EC62-4176-B952-7088D8535605}"/>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2F5F521B-319F-4F09-9FAA-62A793CC721D}"/>
              </a:ext>
            </a:extLst>
          </p:cNvPr>
          <p:cNvSpPr>
            <a:spLocks noGrp="1"/>
          </p:cNvSpPr>
          <p:nvPr>
            <p:ph type="body" idx="1"/>
          </p:nvPr>
        </p:nvSpPr>
        <p:spPr>
          <a:xfrm>
            <a:off x="720000" y="1249325"/>
            <a:ext cx="7703700" cy="544214"/>
          </a:xfrm>
        </p:spPr>
        <p:txBody>
          <a:bodyPr/>
          <a:lstStyle/>
          <a:p>
            <a:r>
              <a:rPr lang="en-US" altLang="zh-CN" dirty="0"/>
              <a:t>Focal loss</a:t>
            </a:r>
            <a:r>
              <a:rPr lang="zh-CN" altLang="en-US" dirty="0"/>
              <a:t>根据该样本对</a:t>
            </a:r>
            <a:r>
              <a:rPr lang="en-US" altLang="zh-CN" dirty="0"/>
              <a:t>loss</a:t>
            </a:r>
            <a:r>
              <a:rPr lang="zh-CN" altLang="en-US" dirty="0"/>
              <a:t>的贡献大小的特点</a:t>
            </a:r>
            <a:r>
              <a:rPr lang="en-US" altLang="zh-CN" dirty="0"/>
              <a:t>, </a:t>
            </a:r>
            <a:r>
              <a:rPr lang="zh-CN" altLang="en-US" dirty="0"/>
              <a:t>将</a:t>
            </a:r>
            <a:r>
              <a:rPr lang="en-US" altLang="zh-CN" dirty="0"/>
              <a:t>loss</a:t>
            </a:r>
            <a:r>
              <a:rPr lang="zh-CN" altLang="en-US" dirty="0"/>
              <a:t>修改为</a:t>
            </a:r>
            <a:r>
              <a:rPr lang="en-US" altLang="zh-CN" dirty="0"/>
              <a:t>: </a:t>
            </a:r>
            <a:endParaRPr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B2FD9AE-9399-49DA-A3AF-5B3029A06356}"/>
                  </a:ext>
                </a:extLst>
              </p:cNvPr>
              <p:cNvSpPr txBox="1"/>
              <p:nvPr/>
            </p:nvSpPr>
            <p:spPr>
              <a:xfrm>
                <a:off x="2407365" y="1793539"/>
                <a:ext cx="3415807" cy="572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sup>
                                  <m:r>
                                    <a:rPr lang="zh-CN" altLang="en-US" b="0" i="1" smtClean="0">
                                      <a:latin typeface="Cambria Math" panose="02040503050406030204" pitchFamily="18" charset="0"/>
                                    </a:rPr>
                                    <m:t>𝛾</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zh-CN" altLang="en-US" b="0" i="1" smtClean="0">
                                      <a:latin typeface="Cambria Math" panose="02040503050406030204" pitchFamily="18" charset="0"/>
                                    </a:rPr>
                                    <m:t>𝛾</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18" name="文本框 17">
                <a:extLst>
                  <a:ext uri="{FF2B5EF4-FFF2-40B4-BE49-F238E27FC236}">
                    <a16:creationId xmlns:a16="http://schemas.microsoft.com/office/drawing/2014/main" id="{8B2FD9AE-9399-49DA-A3AF-5B3029A06356}"/>
                  </a:ext>
                </a:extLst>
              </p:cNvPr>
              <p:cNvSpPr txBox="1">
                <a:spLocks noRot="1" noChangeAspect="1" noMove="1" noResize="1" noEditPoints="1" noAdjustHandles="1" noChangeArrowheads="1" noChangeShapeType="1" noTextEdit="1"/>
              </p:cNvSpPr>
              <p:nvPr/>
            </p:nvSpPr>
            <p:spPr>
              <a:xfrm>
                <a:off x="2407365" y="1793539"/>
                <a:ext cx="3415807" cy="572914"/>
              </a:xfrm>
              <a:prstGeom prst="rect">
                <a:avLst/>
              </a:prstGeom>
              <a:blipFill>
                <a:blip r:embed="rId3"/>
                <a:stretch>
                  <a:fillRect t="-179787"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占位符 1">
                <a:extLst>
                  <a:ext uri="{FF2B5EF4-FFF2-40B4-BE49-F238E27FC236}">
                    <a16:creationId xmlns:a16="http://schemas.microsoft.com/office/drawing/2014/main" id="{718364DF-22A6-4B96-8C7C-F70F67C4EBD0}"/>
                  </a:ext>
                </a:extLst>
              </p:cNvPr>
              <p:cNvSpPr txBox="1">
                <a:spLocks/>
              </p:cNvSpPr>
              <p:nvPr/>
            </p:nvSpPr>
            <p:spPr>
              <a:xfrm>
                <a:off x="1037264" y="2466494"/>
                <a:ext cx="7181150" cy="7265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buNone/>
                </a:pPr>
                <a:r>
                  <a:rPr lang="zh-CN" altLang="en-US" dirty="0"/>
                  <a:t>对于正例</a:t>
                </a:r>
                <a:r>
                  <a:rPr lang="en-US" altLang="zh-CN" dirty="0"/>
                  <a:t>p</a:t>
                </a:r>
                <a:r>
                  <a:rPr lang="zh-CN" altLang="en-US" dirty="0"/>
                  <a:t>越大</a:t>
                </a:r>
                <a:r>
                  <a:rPr lang="en-US" altLang="zh-CN" dirty="0"/>
                  <a:t>, 1-p</a:t>
                </a:r>
                <a:r>
                  <a:rPr lang="zh-CN" altLang="en-US" dirty="0"/>
                  <a:t>越小</a:t>
                </a:r>
                <a:r>
                  <a:rPr lang="en-US" altLang="zh-CN" dirty="0"/>
                  <a:t>(</a:t>
                </a:r>
                <a:r>
                  <a:rPr lang="zh-CN" altLang="en-US" dirty="0"/>
                  <a:t>反例</a:t>
                </a:r>
                <a:r>
                  <a:rPr lang="en-US" altLang="zh-CN" dirty="0"/>
                  <a:t>p</a:t>
                </a:r>
                <a:r>
                  <a:rPr lang="zh-CN" altLang="en-US" dirty="0"/>
                  <a:t>越小</a:t>
                </a:r>
                <a:r>
                  <a:rPr lang="en-US" altLang="zh-CN" dirty="0"/>
                  <a:t>, 1-p</a:t>
                </a:r>
                <a:r>
                  <a:rPr lang="zh-CN" altLang="en-US" dirty="0"/>
                  <a:t>越大</a:t>
                </a:r>
                <a:r>
                  <a:rPr lang="en-US" altLang="zh-CN" dirty="0"/>
                  <a:t>), </a:t>
                </a:r>
                <a:r>
                  <a:rPr lang="zh-CN" altLang="en-US" dirty="0"/>
                  <a:t>再通过</a:t>
                </a:r>
                <a14:m>
                  <m:oMath xmlns:m="http://schemas.openxmlformats.org/officeDocument/2006/math">
                    <m:r>
                      <a:rPr lang="zh-CN" altLang="en-US" i="1">
                        <a:latin typeface="Cambria Math" panose="02040503050406030204" pitchFamily="18" charset="0"/>
                      </a:rPr>
                      <m:t>𝛾</m:t>
                    </m:r>
                  </m:oMath>
                </a14:m>
                <a:r>
                  <a:rPr lang="zh-CN" altLang="en-US" dirty="0"/>
                  <a:t>的缩放</a:t>
                </a:r>
                <a:r>
                  <a:rPr lang="en-US" altLang="zh-CN" dirty="0"/>
                  <a:t>, </a:t>
                </a:r>
                <a:r>
                  <a:rPr lang="zh-CN" altLang="en-US" dirty="0"/>
                  <a:t>使得易分样本的</a:t>
                </a:r>
                <a:r>
                  <a:rPr lang="en-US" altLang="zh-CN" dirty="0"/>
                  <a:t>loss</a:t>
                </a:r>
                <a:r>
                  <a:rPr lang="zh-CN" altLang="en-US" dirty="0"/>
                  <a:t>权重下降更多</a:t>
                </a:r>
                <a:r>
                  <a:rPr lang="en-US" altLang="zh-CN" dirty="0"/>
                  <a:t>; </a:t>
                </a:r>
                <a:r>
                  <a:rPr lang="zh-CN" altLang="en-US" dirty="0"/>
                  <a:t>相当于提高了对于难分样本的权重</a:t>
                </a:r>
                <a:r>
                  <a:rPr lang="en-US" altLang="zh-CN" dirty="0"/>
                  <a:t>. </a:t>
                </a:r>
                <a:endParaRPr lang="zh-CN" altLang="en-US" dirty="0"/>
              </a:p>
            </p:txBody>
          </p:sp>
        </mc:Choice>
        <mc:Fallback xmlns="">
          <p:sp>
            <p:nvSpPr>
              <p:cNvPr id="19" name="文本占位符 1">
                <a:extLst>
                  <a:ext uri="{FF2B5EF4-FFF2-40B4-BE49-F238E27FC236}">
                    <a16:creationId xmlns:a16="http://schemas.microsoft.com/office/drawing/2014/main" id="{718364DF-22A6-4B96-8C7C-F70F67C4EBD0}"/>
                  </a:ext>
                </a:extLst>
              </p:cNvPr>
              <p:cNvSpPr txBox="1">
                <a:spLocks noRot="1" noChangeAspect="1" noMove="1" noResize="1" noEditPoints="1" noAdjustHandles="1" noChangeArrowheads="1" noChangeShapeType="1" noTextEdit="1"/>
              </p:cNvSpPr>
              <p:nvPr/>
            </p:nvSpPr>
            <p:spPr>
              <a:xfrm>
                <a:off x="1037264" y="2466494"/>
                <a:ext cx="7181150" cy="726556"/>
              </a:xfrm>
              <a:prstGeom prst="rect">
                <a:avLst/>
              </a:prstGeom>
              <a:blipFill>
                <a:blip r:embed="rId4"/>
                <a:stretch>
                  <a:fillRect t="-5882" r="-764" b="-134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7B1183F-E19C-4F3C-95FE-54FDC096A4F5}"/>
                  </a:ext>
                </a:extLst>
              </p:cNvPr>
              <p:cNvSpPr txBox="1"/>
              <p:nvPr/>
            </p:nvSpPr>
            <p:spPr>
              <a:xfrm>
                <a:off x="2494811" y="3799864"/>
                <a:ext cx="3727111" cy="572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𝛼</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sup>
                                  <m:r>
                                    <a:rPr lang="zh-CN" altLang="en-US" b="0" i="1" smtClean="0">
                                      <a:latin typeface="Cambria Math" panose="02040503050406030204" pitchFamily="18" charset="0"/>
                                    </a:rPr>
                                    <m:t>𝛾</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m:t>
                              </m:r>
                              <m:r>
                                <a:rPr lang="zh-CN" altLang="en-US" i="1" smtClean="0">
                                  <a:latin typeface="Cambria Math" panose="02040503050406030204" pitchFamily="18" charset="0"/>
                                </a:rPr>
                                <m:t>𝛼</m:t>
                              </m:r>
                              <m:r>
                                <a:rPr lang="en-US" altLang="zh-CN"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zh-CN" altLang="en-US" b="0" i="1" smtClean="0">
                                      <a:latin typeface="Cambria Math" panose="02040503050406030204" pitchFamily="18" charset="0"/>
                                    </a:rPr>
                                    <m:t>𝛾</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20" name="文本框 19">
                <a:extLst>
                  <a:ext uri="{FF2B5EF4-FFF2-40B4-BE49-F238E27FC236}">
                    <a16:creationId xmlns:a16="http://schemas.microsoft.com/office/drawing/2014/main" id="{37B1183F-E19C-4F3C-95FE-54FDC096A4F5}"/>
                  </a:ext>
                </a:extLst>
              </p:cNvPr>
              <p:cNvSpPr txBox="1">
                <a:spLocks noRot="1" noChangeAspect="1" noMove="1" noResize="1" noEditPoints="1" noAdjustHandles="1" noChangeArrowheads="1" noChangeShapeType="1" noTextEdit="1"/>
              </p:cNvSpPr>
              <p:nvPr/>
            </p:nvSpPr>
            <p:spPr>
              <a:xfrm>
                <a:off x="2494811" y="3799864"/>
                <a:ext cx="3727111" cy="572914"/>
              </a:xfrm>
              <a:prstGeom prst="rect">
                <a:avLst/>
              </a:prstGeom>
              <a:blipFill>
                <a:blip r:embed="rId5"/>
                <a:stretch>
                  <a:fillRect l="-163" t="-179787"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占位符 1">
                <a:extLst>
                  <a:ext uri="{FF2B5EF4-FFF2-40B4-BE49-F238E27FC236}">
                    <a16:creationId xmlns:a16="http://schemas.microsoft.com/office/drawing/2014/main" id="{99F70231-68B4-4B9B-B4FA-07CDC755FFF7}"/>
                  </a:ext>
                </a:extLst>
              </p:cNvPr>
              <p:cNvSpPr txBox="1">
                <a:spLocks/>
              </p:cNvSpPr>
              <p:nvPr/>
            </p:nvSpPr>
            <p:spPr>
              <a:xfrm>
                <a:off x="678159" y="3264862"/>
                <a:ext cx="7703700" cy="5442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r>
                  <a:rPr lang="en-US" altLang="zh-CN" dirty="0"/>
                  <a:t>Focal loss</a:t>
                </a:r>
                <a:r>
                  <a:rPr lang="zh-CN" altLang="en-US" dirty="0"/>
                  <a:t>对于数据不平衡问题只添加了一个新的参数</a:t>
                </a:r>
                <a14:m>
                  <m:oMath xmlns:m="http://schemas.openxmlformats.org/officeDocument/2006/math">
                    <m:r>
                      <a:rPr lang="en-US" altLang="zh-CN" i="1" smtClean="0">
                        <a:latin typeface="Cambria Math" panose="02040503050406030204" pitchFamily="18" charset="0"/>
                        <a:ea typeface="Cambria Math" panose="02040503050406030204" pitchFamily="18" charset="0"/>
                      </a:rPr>
                      <m:t>𝛼</m:t>
                    </m:r>
                  </m:oMath>
                </a14:m>
                <a:r>
                  <a:rPr lang="en-US" altLang="zh-CN" dirty="0"/>
                  <a:t>. </a:t>
                </a:r>
                <a:endParaRPr lang="zh-CN" altLang="en-US" dirty="0"/>
              </a:p>
            </p:txBody>
          </p:sp>
        </mc:Choice>
        <mc:Fallback xmlns="">
          <p:sp>
            <p:nvSpPr>
              <p:cNvPr id="22" name="文本占位符 1">
                <a:extLst>
                  <a:ext uri="{FF2B5EF4-FFF2-40B4-BE49-F238E27FC236}">
                    <a16:creationId xmlns:a16="http://schemas.microsoft.com/office/drawing/2014/main" id="{99F70231-68B4-4B9B-B4FA-07CDC755FFF7}"/>
                  </a:ext>
                </a:extLst>
              </p:cNvPr>
              <p:cNvSpPr txBox="1">
                <a:spLocks noRot="1" noChangeAspect="1" noMove="1" noResize="1" noEditPoints="1" noAdjustHandles="1" noChangeArrowheads="1" noChangeShapeType="1" noTextEdit="1"/>
              </p:cNvSpPr>
              <p:nvPr/>
            </p:nvSpPr>
            <p:spPr>
              <a:xfrm>
                <a:off x="678159" y="3264862"/>
                <a:ext cx="7703700" cy="544214"/>
              </a:xfrm>
              <a:prstGeom prst="rect">
                <a:avLst/>
              </a:prstGeom>
              <a:blipFill>
                <a:blip r:embed="rId6"/>
                <a:stretch>
                  <a:fillRect b="-674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396041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4CC369-B3D5-4605-93D0-185CC02A109B}"/>
              </a:ext>
            </a:extLst>
          </p:cNvPr>
          <p:cNvSpPr>
            <a:spLocks noGrp="1"/>
          </p:cNvSpPr>
          <p:nvPr>
            <p:ph type="ctrTitle"/>
          </p:nvPr>
        </p:nvSpPr>
        <p:spPr/>
        <p:txBody>
          <a:bodyPr/>
          <a:lstStyle/>
          <a:p>
            <a:r>
              <a:rPr lang="en-US" altLang="zh-CN" dirty="0"/>
              <a:t>GHM</a:t>
            </a:r>
            <a:endParaRPr lang="zh-CN" altLang="en-US" dirty="0"/>
          </a:p>
        </p:txBody>
      </p:sp>
      <p:grpSp>
        <p:nvGrpSpPr>
          <p:cNvPr id="13" name="Google Shape;182;p15">
            <a:extLst>
              <a:ext uri="{FF2B5EF4-FFF2-40B4-BE49-F238E27FC236}">
                <a16:creationId xmlns:a16="http://schemas.microsoft.com/office/drawing/2014/main" id="{32A1CC51-5A44-477E-B1CE-350EE956FD87}"/>
              </a:ext>
            </a:extLst>
          </p:cNvPr>
          <p:cNvGrpSpPr/>
          <p:nvPr/>
        </p:nvGrpSpPr>
        <p:grpSpPr>
          <a:xfrm>
            <a:off x="0" y="2540208"/>
            <a:ext cx="9151065" cy="2922962"/>
            <a:chOff x="-7091" y="2220518"/>
            <a:chExt cx="9151065" cy="2922962"/>
          </a:xfrm>
        </p:grpSpPr>
        <p:sp>
          <p:nvSpPr>
            <p:cNvPr id="14" name="Google Shape;183;p15">
              <a:extLst>
                <a:ext uri="{FF2B5EF4-FFF2-40B4-BE49-F238E27FC236}">
                  <a16:creationId xmlns:a16="http://schemas.microsoft.com/office/drawing/2014/main" id="{31CB606B-B0D3-4465-A8BF-C2A0F7B47B53}"/>
                </a:ext>
              </a:extLst>
            </p:cNvPr>
            <p:cNvSpPr/>
            <p:nvPr/>
          </p:nvSpPr>
          <p:spPr>
            <a:xfrm rot="10800000" flipH="1">
              <a:off x="-7091" y="2220518"/>
              <a:ext cx="9151065" cy="2922962"/>
            </a:xfrm>
            <a:custGeom>
              <a:avLst/>
              <a:gdLst/>
              <a:ahLst/>
              <a:cxnLst/>
              <a:rect l="l" t="t" r="r" b="b"/>
              <a:pathLst>
                <a:path w="29260" h="9346" extrusionOk="0">
                  <a:moveTo>
                    <a:pt x="0" y="1"/>
                  </a:moveTo>
                  <a:lnTo>
                    <a:pt x="0" y="2717"/>
                  </a:lnTo>
                  <a:cubicBezTo>
                    <a:pt x="331" y="2833"/>
                    <a:pt x="706" y="2904"/>
                    <a:pt x="1072" y="2976"/>
                  </a:cubicBezTo>
                  <a:cubicBezTo>
                    <a:pt x="1456" y="3036"/>
                    <a:pt x="1840" y="3061"/>
                    <a:pt x="2223" y="3061"/>
                  </a:cubicBezTo>
                  <a:cubicBezTo>
                    <a:pt x="3480" y="3061"/>
                    <a:pt x="4733" y="2798"/>
                    <a:pt x="5986" y="2681"/>
                  </a:cubicBezTo>
                  <a:cubicBezTo>
                    <a:pt x="6301" y="2652"/>
                    <a:pt x="6622" y="2635"/>
                    <a:pt x="6943" y="2635"/>
                  </a:cubicBezTo>
                  <a:cubicBezTo>
                    <a:pt x="8294" y="2635"/>
                    <a:pt x="9651" y="2931"/>
                    <a:pt x="10641" y="3834"/>
                  </a:cubicBezTo>
                  <a:cubicBezTo>
                    <a:pt x="12017" y="5138"/>
                    <a:pt x="12240" y="7372"/>
                    <a:pt x="13732" y="8524"/>
                  </a:cubicBezTo>
                  <a:cubicBezTo>
                    <a:pt x="14410" y="9066"/>
                    <a:pt x="15265" y="9279"/>
                    <a:pt x="16140" y="9279"/>
                  </a:cubicBezTo>
                  <a:cubicBezTo>
                    <a:pt x="16707" y="9279"/>
                    <a:pt x="17283" y="9190"/>
                    <a:pt x="17824" y="9042"/>
                  </a:cubicBezTo>
                  <a:cubicBezTo>
                    <a:pt x="19209" y="8676"/>
                    <a:pt x="20468" y="7970"/>
                    <a:pt x="21808" y="7443"/>
                  </a:cubicBezTo>
                  <a:cubicBezTo>
                    <a:pt x="22667" y="7102"/>
                    <a:pt x="23623" y="6838"/>
                    <a:pt x="24559" y="6838"/>
                  </a:cubicBezTo>
                  <a:cubicBezTo>
                    <a:pt x="25044" y="6838"/>
                    <a:pt x="25523" y="6909"/>
                    <a:pt x="25981" y="7077"/>
                  </a:cubicBezTo>
                  <a:cubicBezTo>
                    <a:pt x="26874" y="7407"/>
                    <a:pt x="27616" y="8042"/>
                    <a:pt x="28366" y="8676"/>
                  </a:cubicBezTo>
                  <a:cubicBezTo>
                    <a:pt x="28661" y="8899"/>
                    <a:pt x="28956" y="9123"/>
                    <a:pt x="29260" y="9346"/>
                  </a:cubicBezTo>
                  <a:lnTo>
                    <a:pt x="29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84;p15">
              <a:extLst>
                <a:ext uri="{FF2B5EF4-FFF2-40B4-BE49-F238E27FC236}">
                  <a16:creationId xmlns:a16="http://schemas.microsoft.com/office/drawing/2014/main" id="{CE84E3F6-02E1-44B1-A135-4C3DAD7B914D}"/>
                </a:ext>
              </a:extLst>
            </p:cNvPr>
            <p:cNvGrpSpPr/>
            <p:nvPr/>
          </p:nvGrpSpPr>
          <p:grpSpPr>
            <a:xfrm>
              <a:off x="720053" y="4703864"/>
              <a:ext cx="545456" cy="283819"/>
              <a:chOff x="510100" y="3797400"/>
              <a:chExt cx="734225" cy="821950"/>
            </a:xfrm>
          </p:grpSpPr>
          <p:sp>
            <p:nvSpPr>
              <p:cNvPr id="16" name="Google Shape;185;p15">
                <a:extLst>
                  <a:ext uri="{FF2B5EF4-FFF2-40B4-BE49-F238E27FC236}">
                    <a16:creationId xmlns:a16="http://schemas.microsoft.com/office/drawing/2014/main" id="{428AD57C-B5A9-45DC-9F9A-B6D28A2B21F6}"/>
                  </a:ext>
                </a:extLst>
              </p:cNvPr>
              <p:cNvSpPr/>
              <p:nvPr/>
            </p:nvSpPr>
            <p:spPr>
              <a:xfrm>
                <a:off x="510100" y="3797400"/>
                <a:ext cx="481800" cy="42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p15">
                <a:extLst>
                  <a:ext uri="{FF2B5EF4-FFF2-40B4-BE49-F238E27FC236}">
                    <a16:creationId xmlns:a16="http://schemas.microsoft.com/office/drawing/2014/main" id="{B59D03ED-024E-481F-B9F1-0D4B436B7D74}"/>
                  </a:ext>
                </a:extLst>
              </p:cNvPr>
              <p:cNvSpPr/>
              <p:nvPr/>
            </p:nvSpPr>
            <p:spPr>
              <a:xfrm>
                <a:off x="963525" y="4371550"/>
                <a:ext cx="280800" cy="24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oogle Shape;194;p15">
            <a:extLst>
              <a:ext uri="{FF2B5EF4-FFF2-40B4-BE49-F238E27FC236}">
                <a16:creationId xmlns:a16="http://schemas.microsoft.com/office/drawing/2014/main" id="{3347A661-BDE9-41A2-882C-5313E4711D7E}"/>
              </a:ext>
            </a:extLst>
          </p:cNvPr>
          <p:cNvGrpSpPr/>
          <p:nvPr/>
        </p:nvGrpSpPr>
        <p:grpSpPr>
          <a:xfrm>
            <a:off x="727088" y="752577"/>
            <a:ext cx="4402902" cy="1772088"/>
            <a:chOff x="3982947" y="764924"/>
            <a:chExt cx="4402902" cy="1772088"/>
          </a:xfrm>
        </p:grpSpPr>
        <p:sp>
          <p:nvSpPr>
            <p:cNvPr id="19" name="Google Shape;195;p15">
              <a:extLst>
                <a:ext uri="{FF2B5EF4-FFF2-40B4-BE49-F238E27FC236}">
                  <a16:creationId xmlns:a16="http://schemas.microsoft.com/office/drawing/2014/main" id="{90114F1A-FCA6-41DD-9EF9-00009C878A35}"/>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6;p15">
              <a:extLst>
                <a:ext uri="{FF2B5EF4-FFF2-40B4-BE49-F238E27FC236}">
                  <a16:creationId xmlns:a16="http://schemas.microsoft.com/office/drawing/2014/main" id="{DF07BDFA-1A72-4BC7-AE08-6FE4671E1AF7}"/>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7;p15">
              <a:extLst>
                <a:ext uri="{FF2B5EF4-FFF2-40B4-BE49-F238E27FC236}">
                  <a16:creationId xmlns:a16="http://schemas.microsoft.com/office/drawing/2014/main" id="{8678DA02-FB91-4EDB-BF7E-8338B6D0566F}"/>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8;p15">
              <a:extLst>
                <a:ext uri="{FF2B5EF4-FFF2-40B4-BE49-F238E27FC236}">
                  <a16:creationId xmlns:a16="http://schemas.microsoft.com/office/drawing/2014/main" id="{52E4DD1E-4DBF-453A-A4F7-D00C5EEF0A1C}"/>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9;p15">
              <a:extLst>
                <a:ext uri="{FF2B5EF4-FFF2-40B4-BE49-F238E27FC236}">
                  <a16:creationId xmlns:a16="http://schemas.microsoft.com/office/drawing/2014/main" id="{192D1101-7559-411A-A381-F46D06745CCC}"/>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0;p15">
              <a:extLst>
                <a:ext uri="{FF2B5EF4-FFF2-40B4-BE49-F238E27FC236}">
                  <a16:creationId xmlns:a16="http://schemas.microsoft.com/office/drawing/2014/main" id="{585650D5-5B8C-4FD3-8719-5CB833C5BE2B}"/>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1;p15">
              <a:extLst>
                <a:ext uri="{FF2B5EF4-FFF2-40B4-BE49-F238E27FC236}">
                  <a16:creationId xmlns:a16="http://schemas.microsoft.com/office/drawing/2014/main" id="{BA72D89D-BF0F-4411-82FB-D689BBB20233}"/>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600AA6E5-A00A-40A9-AE5A-322D8E52932B}"/>
              </a:ext>
            </a:extLst>
          </p:cNvPr>
          <p:cNvSpPr>
            <a:spLocks noGrp="1"/>
          </p:cNvSpPr>
          <p:nvPr>
            <p:ph type="body" idx="1"/>
          </p:nvPr>
        </p:nvSpPr>
        <p:spPr>
          <a:xfrm>
            <a:off x="720000" y="1249326"/>
            <a:ext cx="7703700" cy="714042"/>
          </a:xfrm>
        </p:spPr>
        <p:txBody>
          <a:bodyPr/>
          <a:lstStyle/>
          <a:p>
            <a:r>
              <a:rPr lang="zh-CN" altLang="en-US" dirty="0"/>
              <a:t>样本对于梯度的贡献大小也反映了样本分类的难易程度</a:t>
            </a:r>
            <a:r>
              <a:rPr lang="en-US" altLang="zh-CN" dirty="0"/>
              <a:t>. </a:t>
            </a:r>
            <a:r>
              <a:rPr lang="zh-CN" altLang="en-US" dirty="0"/>
              <a:t>贡献小的是易分样本</a:t>
            </a:r>
            <a:r>
              <a:rPr lang="en-US" altLang="zh-CN" dirty="0"/>
              <a:t>, </a:t>
            </a:r>
            <a:r>
              <a:rPr lang="zh-CN" altLang="en-US" dirty="0"/>
              <a:t>贡献大的是难分样本</a:t>
            </a:r>
            <a:r>
              <a:rPr lang="en-US" altLang="zh-CN" dirty="0"/>
              <a:t>. </a:t>
            </a:r>
            <a:r>
              <a:rPr lang="zh-CN" altLang="en-US" dirty="0"/>
              <a:t>对上述交叉熵函数求导可得</a:t>
            </a:r>
            <a:r>
              <a:rPr lang="en-US" altLang="zh-CN" dirty="0"/>
              <a:t>: </a:t>
            </a:r>
            <a:endParaRPr lang="zh-CN" altLang="en-US"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5AD3F70-6602-49C6-B747-F6167A9CA1B2}"/>
                  </a:ext>
                </a:extLst>
              </p:cNvPr>
              <p:cNvSpPr txBox="1"/>
              <p:nvPr/>
            </p:nvSpPr>
            <p:spPr>
              <a:xfrm>
                <a:off x="1665033" y="1985999"/>
                <a:ext cx="2389244" cy="572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𝐿</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𝑝</m:t>
                              </m:r>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e>
                              <m:r>
                                <a:rPr lang="en-US" altLang="zh-CN" b="0" i="1" smtClean="0">
                                  <a:latin typeface="Cambria Math" panose="02040503050406030204" pitchFamily="18" charset="0"/>
                                </a:rPr>
                                <m:t>𝑝</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26" name="文本框 25">
                <a:extLst>
                  <a:ext uri="{FF2B5EF4-FFF2-40B4-BE49-F238E27FC236}">
                    <a16:creationId xmlns:a16="http://schemas.microsoft.com/office/drawing/2014/main" id="{25AD3F70-6602-49C6-B747-F6167A9CA1B2}"/>
                  </a:ext>
                </a:extLst>
              </p:cNvPr>
              <p:cNvSpPr txBox="1">
                <a:spLocks noRot="1" noChangeAspect="1" noMove="1" noResize="1" noEditPoints="1" noAdjustHandles="1" noChangeArrowheads="1" noChangeShapeType="1" noTextEdit="1"/>
              </p:cNvSpPr>
              <p:nvPr/>
            </p:nvSpPr>
            <p:spPr>
              <a:xfrm>
                <a:off x="1665033" y="1985999"/>
                <a:ext cx="2389244" cy="572914"/>
              </a:xfrm>
              <a:prstGeom prst="rect">
                <a:avLst/>
              </a:prstGeom>
              <a:blipFill>
                <a:blip r:embed="rId3"/>
                <a:stretch>
                  <a:fillRect l="-13776" t="-179787" b="-26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6AB0B62-849D-41EC-A0E8-6B1A2AFC3694}"/>
                  </a:ext>
                </a:extLst>
              </p:cNvPr>
              <p:cNvSpPr txBox="1"/>
              <p:nvPr/>
            </p:nvSpPr>
            <p:spPr>
              <a:xfrm>
                <a:off x="5657131" y="2104792"/>
                <a:ext cx="111472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zh-CN" altLang="en-US" dirty="0"/>
              </a:p>
            </p:txBody>
          </p:sp>
        </mc:Choice>
        <mc:Fallback xmlns="">
          <p:sp>
            <p:nvSpPr>
              <p:cNvPr id="27" name="文本框 26">
                <a:extLst>
                  <a:ext uri="{FF2B5EF4-FFF2-40B4-BE49-F238E27FC236}">
                    <a16:creationId xmlns:a16="http://schemas.microsoft.com/office/drawing/2014/main" id="{26AB0B62-849D-41EC-A0E8-6B1A2AFC3694}"/>
                  </a:ext>
                </a:extLst>
              </p:cNvPr>
              <p:cNvSpPr txBox="1">
                <a:spLocks noRot="1" noChangeAspect="1" noMove="1" noResize="1" noEditPoints="1" noAdjustHandles="1" noChangeArrowheads="1" noChangeShapeType="1" noTextEdit="1"/>
              </p:cNvSpPr>
              <p:nvPr/>
            </p:nvSpPr>
            <p:spPr>
              <a:xfrm>
                <a:off x="5657131" y="2104792"/>
                <a:ext cx="1114729" cy="307777"/>
              </a:xfrm>
              <a:prstGeom prst="rect">
                <a:avLst/>
              </a:prstGeom>
              <a:blipFill>
                <a:blip r:embed="rId4"/>
                <a:stretch>
                  <a:fillRect b="-7843"/>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C9F862F7-8822-454F-83D7-0C11E0B4F781}"/>
              </a:ext>
            </a:extLst>
          </p:cNvPr>
          <p:cNvCxnSpPr/>
          <p:nvPr/>
        </p:nvCxnSpPr>
        <p:spPr>
          <a:xfrm>
            <a:off x="4677566" y="2265325"/>
            <a:ext cx="676160"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E858265-8760-4D1A-86A6-9083AD3A5ABB}"/>
              </a:ext>
            </a:extLst>
          </p:cNvPr>
          <p:cNvPicPr>
            <a:picLocks noChangeAspect="1"/>
          </p:cNvPicPr>
          <p:nvPr/>
        </p:nvPicPr>
        <p:blipFill>
          <a:blip r:embed="rId5"/>
          <a:stretch>
            <a:fillRect/>
          </a:stretch>
        </p:blipFill>
        <p:spPr>
          <a:xfrm>
            <a:off x="5262561" y="3391933"/>
            <a:ext cx="2474603" cy="1705014"/>
          </a:xfrm>
          <a:prstGeom prst="rect">
            <a:avLst/>
          </a:prstGeom>
        </p:spPr>
      </p:pic>
      <p:sp>
        <p:nvSpPr>
          <p:cNvPr id="28" name="文本占位符 1">
            <a:extLst>
              <a:ext uri="{FF2B5EF4-FFF2-40B4-BE49-F238E27FC236}">
                <a16:creationId xmlns:a16="http://schemas.microsoft.com/office/drawing/2014/main" id="{A331B760-26EA-4173-B441-E7B15AC40703}"/>
              </a:ext>
            </a:extLst>
          </p:cNvPr>
          <p:cNvSpPr txBox="1">
            <a:spLocks/>
          </p:cNvSpPr>
          <p:nvPr/>
        </p:nvSpPr>
        <p:spPr>
          <a:xfrm>
            <a:off x="838616" y="2745828"/>
            <a:ext cx="4085464" cy="23976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algn="just"/>
            <a:r>
              <a:rPr lang="zh-CN" altLang="en-US" dirty="0"/>
              <a:t>通过将将每个样本的梯度度量</a:t>
            </a:r>
            <a:r>
              <a:rPr lang="en-US" altLang="zh-CN" dirty="0"/>
              <a:t>g</a:t>
            </a:r>
            <a:r>
              <a:rPr lang="zh-CN" altLang="en-US" dirty="0"/>
              <a:t>绘制成图</a:t>
            </a:r>
            <a:r>
              <a:rPr lang="en-US" altLang="zh-CN" dirty="0"/>
              <a:t>, </a:t>
            </a:r>
            <a:r>
              <a:rPr lang="zh-CN" altLang="en-US" dirty="0"/>
              <a:t>如右图所示</a:t>
            </a:r>
            <a:r>
              <a:rPr lang="en-US" altLang="zh-CN" dirty="0"/>
              <a:t>, </a:t>
            </a:r>
            <a:r>
              <a:rPr lang="zh-CN" altLang="en-US" dirty="0"/>
              <a:t>越靠近</a:t>
            </a:r>
            <a:r>
              <a:rPr lang="en-US" altLang="zh-CN" dirty="0"/>
              <a:t>0</a:t>
            </a:r>
            <a:r>
              <a:rPr lang="zh-CN" altLang="en-US" dirty="0"/>
              <a:t>则代表样本越容易分类</a:t>
            </a:r>
            <a:r>
              <a:rPr lang="en-US" altLang="zh-CN" dirty="0"/>
              <a:t>, </a:t>
            </a:r>
            <a:r>
              <a:rPr lang="zh-CN" altLang="en-US" dirty="0"/>
              <a:t>越靠近</a:t>
            </a:r>
            <a:r>
              <a:rPr lang="en-US" altLang="zh-CN" dirty="0"/>
              <a:t>1</a:t>
            </a:r>
            <a:r>
              <a:rPr lang="zh-CN" altLang="en-US" dirty="0"/>
              <a:t>代表样本越难分类</a:t>
            </a:r>
            <a:r>
              <a:rPr lang="en-US" altLang="zh-CN" dirty="0"/>
              <a:t>. </a:t>
            </a:r>
            <a:r>
              <a:rPr lang="zh-CN" altLang="en-US" dirty="0"/>
              <a:t>可以看出与</a:t>
            </a:r>
            <a:r>
              <a:rPr lang="en-US" altLang="zh-CN" dirty="0"/>
              <a:t>focal loss</a:t>
            </a:r>
            <a:r>
              <a:rPr lang="zh-CN" altLang="en-US" dirty="0"/>
              <a:t>指出的一致</a:t>
            </a:r>
            <a:r>
              <a:rPr lang="en-US" altLang="zh-CN" dirty="0"/>
              <a:t>, </a:t>
            </a:r>
            <a:r>
              <a:rPr lang="zh-CN" altLang="en-US" dirty="0"/>
              <a:t>易分样本数据占据大多数</a:t>
            </a:r>
            <a:r>
              <a:rPr lang="en-US" altLang="zh-CN" dirty="0"/>
              <a:t>. </a:t>
            </a:r>
            <a:r>
              <a:rPr lang="zh-CN" altLang="en-US" dirty="0"/>
              <a:t>但是在靠近</a:t>
            </a:r>
            <a:r>
              <a:rPr lang="en-US" altLang="zh-CN" dirty="0"/>
              <a:t>1</a:t>
            </a:r>
            <a:r>
              <a:rPr lang="zh-CN" altLang="en-US" dirty="0"/>
              <a:t>的难分样本密度也很高</a:t>
            </a:r>
            <a:r>
              <a:rPr lang="en-US" altLang="zh-CN" dirty="0"/>
              <a:t>. </a:t>
            </a:r>
            <a:endParaRPr lang="zh-CN" altLang="en-US" dirty="0"/>
          </a:p>
        </p:txBody>
      </p:sp>
      <p:sp>
        <p:nvSpPr>
          <p:cNvPr id="7" name="矩形 6">
            <a:extLst>
              <a:ext uri="{FF2B5EF4-FFF2-40B4-BE49-F238E27FC236}">
                <a16:creationId xmlns:a16="http://schemas.microsoft.com/office/drawing/2014/main" id="{46B9E187-45BA-4155-B82E-6894C179DC90}"/>
              </a:ext>
            </a:extLst>
          </p:cNvPr>
          <p:cNvSpPr/>
          <p:nvPr/>
        </p:nvSpPr>
        <p:spPr>
          <a:xfrm>
            <a:off x="7363839" y="4523362"/>
            <a:ext cx="470602" cy="4082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03067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up)">
                                      <p:cBhvr>
                                        <p:cTn id="20" dur="500"/>
                                        <p:tgtEl>
                                          <p:spTgt spid="28"/>
                                        </p:tgtEl>
                                      </p:cBhvr>
                                    </p:animEffect>
                                  </p:childTnLst>
                                </p:cTn>
                              </p:par>
                              <p:par>
                                <p:cTn id="21" presetID="22" presetClass="entr" presetSubtype="1"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4759479-C4F4-45F3-A9EA-0DB1999885B8}"/>
              </a:ext>
            </a:extLst>
          </p:cNvPr>
          <p:cNvSpPr>
            <a:spLocks noGrp="1"/>
          </p:cNvSpPr>
          <p:nvPr>
            <p:ph type="ctrTitle"/>
          </p:nvPr>
        </p:nvSpPr>
        <p:spPr/>
        <p:txBody>
          <a:bodyPr/>
          <a:lstStyle/>
          <a:p>
            <a:r>
              <a:rPr lang="en-US" altLang="zh-CN" dirty="0"/>
              <a:t>GHM</a:t>
            </a:r>
            <a:endParaRPr lang="zh-CN" altLang="en-US" dirty="0"/>
          </a:p>
        </p:txBody>
      </p:sp>
      <p:grpSp>
        <p:nvGrpSpPr>
          <p:cNvPr id="17" name="Google Shape;203;p16">
            <a:extLst>
              <a:ext uri="{FF2B5EF4-FFF2-40B4-BE49-F238E27FC236}">
                <a16:creationId xmlns:a16="http://schemas.microsoft.com/office/drawing/2014/main" id="{95F8A55B-6183-4651-8143-F227B274C93D}"/>
              </a:ext>
            </a:extLst>
          </p:cNvPr>
          <p:cNvGrpSpPr/>
          <p:nvPr/>
        </p:nvGrpSpPr>
        <p:grpSpPr>
          <a:xfrm>
            <a:off x="-61221" y="2220861"/>
            <a:ext cx="9205221" cy="4077553"/>
            <a:chOff x="-56675" y="1145692"/>
            <a:chExt cx="9205221" cy="4077553"/>
          </a:xfrm>
        </p:grpSpPr>
        <p:sp>
          <p:nvSpPr>
            <p:cNvPr id="18" name="Google Shape;204;p16">
              <a:extLst>
                <a:ext uri="{FF2B5EF4-FFF2-40B4-BE49-F238E27FC236}">
                  <a16:creationId xmlns:a16="http://schemas.microsoft.com/office/drawing/2014/main" id="{2029A7EF-9B61-40A2-B5A3-973C8B8CFC6B}"/>
                </a:ext>
              </a:extLst>
            </p:cNvPr>
            <p:cNvSpPr/>
            <p:nvPr/>
          </p:nvSpPr>
          <p:spPr>
            <a:xfrm rot="10800000" flipH="1">
              <a:off x="-56675" y="1145692"/>
              <a:ext cx="9205221" cy="4077553"/>
            </a:xfrm>
            <a:custGeom>
              <a:avLst/>
              <a:gdLst/>
              <a:ahLst/>
              <a:cxnLst/>
              <a:rect l="l" t="t" r="r" b="b"/>
              <a:pathLst>
                <a:path w="47932" h="21232" extrusionOk="0">
                  <a:moveTo>
                    <a:pt x="0" y="1"/>
                  </a:moveTo>
                  <a:lnTo>
                    <a:pt x="278" y="19584"/>
                  </a:lnTo>
                  <a:cubicBezTo>
                    <a:pt x="1526" y="20451"/>
                    <a:pt x="4078" y="21231"/>
                    <a:pt x="7221" y="21231"/>
                  </a:cubicBezTo>
                  <a:cubicBezTo>
                    <a:pt x="10817" y="21231"/>
                    <a:pt x="15190" y="20214"/>
                    <a:pt x="19282" y="17143"/>
                  </a:cubicBezTo>
                  <a:cubicBezTo>
                    <a:pt x="25339" y="12600"/>
                    <a:pt x="32922" y="8309"/>
                    <a:pt x="41193" y="8309"/>
                  </a:cubicBezTo>
                  <a:cubicBezTo>
                    <a:pt x="43396" y="8309"/>
                    <a:pt x="45648" y="8614"/>
                    <a:pt x="47932" y="9299"/>
                  </a:cubicBezTo>
                  <a:lnTo>
                    <a:pt x="479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205;p16">
              <a:extLst>
                <a:ext uri="{FF2B5EF4-FFF2-40B4-BE49-F238E27FC236}">
                  <a16:creationId xmlns:a16="http://schemas.microsoft.com/office/drawing/2014/main" id="{FA87AA0D-439C-4259-854D-79E28F60957A}"/>
                </a:ext>
              </a:extLst>
            </p:cNvPr>
            <p:cNvGrpSpPr/>
            <p:nvPr/>
          </p:nvGrpSpPr>
          <p:grpSpPr>
            <a:xfrm rot="10637337">
              <a:off x="449973" y="3757208"/>
              <a:ext cx="1594500" cy="934544"/>
              <a:chOff x="6829525" y="3715075"/>
              <a:chExt cx="1594469" cy="934526"/>
            </a:xfrm>
          </p:grpSpPr>
          <p:sp>
            <p:nvSpPr>
              <p:cNvPr id="21" name="Google Shape;206;p16">
                <a:extLst>
                  <a:ext uri="{FF2B5EF4-FFF2-40B4-BE49-F238E27FC236}">
                    <a16:creationId xmlns:a16="http://schemas.microsoft.com/office/drawing/2014/main" id="{438121B0-0735-4B93-9443-CBA7BBBB67DF}"/>
                  </a:ext>
                </a:extLst>
              </p:cNvPr>
              <p:cNvSpPr/>
              <p:nvPr/>
            </p:nvSpPr>
            <p:spPr>
              <a:xfrm>
                <a:off x="7600236" y="4456155"/>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7;p16">
                <a:extLst>
                  <a:ext uri="{FF2B5EF4-FFF2-40B4-BE49-F238E27FC236}">
                    <a16:creationId xmlns:a16="http://schemas.microsoft.com/office/drawing/2014/main" id="{434B8FCC-0603-468F-8216-46A9AA7CBDEC}"/>
                  </a:ext>
                </a:extLst>
              </p:cNvPr>
              <p:cNvSpPr/>
              <p:nvPr/>
            </p:nvSpPr>
            <p:spPr>
              <a:xfrm>
                <a:off x="6829525" y="3715075"/>
                <a:ext cx="1594469" cy="796494"/>
              </a:xfrm>
              <a:custGeom>
                <a:avLst/>
                <a:gdLst/>
                <a:ahLst/>
                <a:cxnLst/>
                <a:rect l="l" t="t" r="r" b="b"/>
                <a:pathLst>
                  <a:path w="29063" h="14518" extrusionOk="0">
                    <a:moveTo>
                      <a:pt x="20037" y="0"/>
                    </a:moveTo>
                    <a:cubicBezTo>
                      <a:pt x="17439" y="0"/>
                      <a:pt x="14688" y="1017"/>
                      <a:pt x="12401" y="1771"/>
                    </a:cubicBezTo>
                    <a:cubicBezTo>
                      <a:pt x="10313" y="2463"/>
                      <a:pt x="1" y="2517"/>
                      <a:pt x="1332" y="8975"/>
                    </a:cubicBezTo>
                    <a:cubicBezTo>
                      <a:pt x="1509" y="9819"/>
                      <a:pt x="1848" y="10527"/>
                      <a:pt x="2255" y="11110"/>
                    </a:cubicBezTo>
                    <a:cubicBezTo>
                      <a:pt x="2421" y="11348"/>
                      <a:pt x="2598" y="11564"/>
                      <a:pt x="2781" y="11764"/>
                    </a:cubicBezTo>
                    <a:cubicBezTo>
                      <a:pt x="4387" y="13529"/>
                      <a:pt x="6248" y="14518"/>
                      <a:pt x="8145" y="14518"/>
                    </a:cubicBezTo>
                    <a:cubicBezTo>
                      <a:pt x="8737" y="14518"/>
                      <a:pt x="9333" y="14421"/>
                      <a:pt x="9926" y="14222"/>
                    </a:cubicBezTo>
                    <a:cubicBezTo>
                      <a:pt x="12292" y="13426"/>
                      <a:pt x="14557" y="11670"/>
                      <a:pt x="16980" y="11385"/>
                    </a:cubicBezTo>
                    <a:cubicBezTo>
                      <a:pt x="17146" y="11366"/>
                      <a:pt x="17309" y="11356"/>
                      <a:pt x="17468" y="11356"/>
                    </a:cubicBezTo>
                    <a:cubicBezTo>
                      <a:pt x="19841" y="11356"/>
                      <a:pt x="21613" y="13397"/>
                      <a:pt x="23909" y="14222"/>
                    </a:cubicBezTo>
                    <a:cubicBezTo>
                      <a:pt x="24297" y="14362"/>
                      <a:pt x="24666" y="14428"/>
                      <a:pt x="25012" y="14428"/>
                    </a:cubicBezTo>
                    <a:cubicBezTo>
                      <a:pt x="27743" y="14428"/>
                      <a:pt x="29062" y="10317"/>
                      <a:pt x="27360" y="5738"/>
                    </a:cubicBezTo>
                    <a:cubicBezTo>
                      <a:pt x="25709" y="1298"/>
                      <a:pt x="22971" y="0"/>
                      <a:pt x="20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8;p16">
              <a:extLst>
                <a:ext uri="{FF2B5EF4-FFF2-40B4-BE49-F238E27FC236}">
                  <a16:creationId xmlns:a16="http://schemas.microsoft.com/office/drawing/2014/main" id="{D27CA5E1-9577-4E32-BE97-E5FF6DD8286A}"/>
                </a:ext>
              </a:extLst>
            </p:cNvPr>
            <p:cNvSpPr/>
            <p:nvPr/>
          </p:nvSpPr>
          <p:spPr>
            <a:xfrm>
              <a:off x="8424011" y="4269930"/>
              <a:ext cx="370980" cy="193445"/>
            </a:xfrm>
            <a:custGeom>
              <a:avLst/>
              <a:gdLst/>
              <a:ahLst/>
              <a:cxnLst/>
              <a:rect l="l" t="t" r="r" b="b"/>
              <a:pathLst>
                <a:path w="6762" h="3526" extrusionOk="0">
                  <a:moveTo>
                    <a:pt x="4109" y="0"/>
                  </a:moveTo>
                  <a:cubicBezTo>
                    <a:pt x="3820" y="0"/>
                    <a:pt x="3568" y="16"/>
                    <a:pt x="3413" y="16"/>
                  </a:cubicBezTo>
                  <a:cubicBezTo>
                    <a:pt x="2739" y="301"/>
                    <a:pt x="2180" y="145"/>
                    <a:pt x="1536" y="647"/>
                  </a:cubicBezTo>
                  <a:cubicBezTo>
                    <a:pt x="651" y="1345"/>
                    <a:pt x="0" y="2416"/>
                    <a:pt x="1349" y="3117"/>
                  </a:cubicBezTo>
                  <a:cubicBezTo>
                    <a:pt x="1785" y="3345"/>
                    <a:pt x="2553" y="3526"/>
                    <a:pt x="3341" y="3526"/>
                  </a:cubicBezTo>
                  <a:cubicBezTo>
                    <a:pt x="4371" y="3526"/>
                    <a:pt x="5436" y="3217"/>
                    <a:pt x="5841" y="2301"/>
                  </a:cubicBezTo>
                  <a:cubicBezTo>
                    <a:pt x="6762" y="221"/>
                    <a:pt x="5179" y="0"/>
                    <a:pt x="4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11;p16">
            <a:extLst>
              <a:ext uri="{FF2B5EF4-FFF2-40B4-BE49-F238E27FC236}">
                <a16:creationId xmlns:a16="http://schemas.microsoft.com/office/drawing/2014/main" id="{58DD24C7-4DB8-4DE9-937B-05C9DF68FC14}"/>
              </a:ext>
            </a:extLst>
          </p:cNvPr>
          <p:cNvGrpSpPr/>
          <p:nvPr/>
        </p:nvGrpSpPr>
        <p:grpSpPr>
          <a:xfrm>
            <a:off x="744099" y="1233816"/>
            <a:ext cx="4402902" cy="1772088"/>
            <a:chOff x="3982947" y="764924"/>
            <a:chExt cx="4402902" cy="1772088"/>
          </a:xfrm>
        </p:grpSpPr>
        <p:sp>
          <p:nvSpPr>
            <p:cNvPr id="24" name="Google Shape;212;p16">
              <a:extLst>
                <a:ext uri="{FF2B5EF4-FFF2-40B4-BE49-F238E27FC236}">
                  <a16:creationId xmlns:a16="http://schemas.microsoft.com/office/drawing/2014/main" id="{E91427EC-2F83-454C-AACD-72D007BFFDF9}"/>
                </a:ext>
              </a:extLst>
            </p:cNvPr>
            <p:cNvSpPr/>
            <p:nvPr/>
          </p:nvSpPr>
          <p:spPr>
            <a:xfrm>
              <a:off x="4171306" y="2434548"/>
              <a:ext cx="111678" cy="102464"/>
            </a:xfrm>
            <a:custGeom>
              <a:avLst/>
              <a:gdLst/>
              <a:ahLst/>
              <a:cxnLst/>
              <a:rect l="l" t="t" r="r" b="b"/>
              <a:pathLst>
                <a:path w="2230" h="2046" extrusionOk="0">
                  <a:moveTo>
                    <a:pt x="1115" y="1"/>
                  </a:moveTo>
                  <a:cubicBezTo>
                    <a:pt x="1056" y="1"/>
                    <a:pt x="998" y="32"/>
                    <a:pt x="969" y="94"/>
                  </a:cubicBezTo>
                  <a:lnTo>
                    <a:pt x="768" y="505"/>
                  </a:lnTo>
                  <a:cubicBezTo>
                    <a:pt x="741" y="551"/>
                    <a:pt x="694" y="587"/>
                    <a:pt x="643" y="594"/>
                  </a:cubicBezTo>
                  <a:lnTo>
                    <a:pt x="190" y="660"/>
                  </a:lnTo>
                  <a:cubicBezTo>
                    <a:pt x="54" y="680"/>
                    <a:pt x="0" y="843"/>
                    <a:pt x="101" y="939"/>
                  </a:cubicBezTo>
                  <a:lnTo>
                    <a:pt x="426" y="1257"/>
                  </a:lnTo>
                  <a:cubicBezTo>
                    <a:pt x="466" y="1296"/>
                    <a:pt x="485" y="1351"/>
                    <a:pt x="473" y="1405"/>
                  </a:cubicBezTo>
                  <a:lnTo>
                    <a:pt x="396" y="1854"/>
                  </a:lnTo>
                  <a:cubicBezTo>
                    <a:pt x="377" y="1958"/>
                    <a:pt x="463" y="2045"/>
                    <a:pt x="558" y="2045"/>
                  </a:cubicBezTo>
                  <a:cubicBezTo>
                    <a:pt x="584" y="2045"/>
                    <a:pt x="610" y="2039"/>
                    <a:pt x="636" y="2025"/>
                  </a:cubicBezTo>
                  <a:lnTo>
                    <a:pt x="1039" y="1816"/>
                  </a:lnTo>
                  <a:cubicBezTo>
                    <a:pt x="1062" y="1802"/>
                    <a:pt x="1088" y="1796"/>
                    <a:pt x="1115" y="1796"/>
                  </a:cubicBezTo>
                  <a:cubicBezTo>
                    <a:pt x="1141" y="1796"/>
                    <a:pt x="1167" y="1802"/>
                    <a:pt x="1190" y="1816"/>
                  </a:cubicBezTo>
                  <a:lnTo>
                    <a:pt x="1597" y="2025"/>
                  </a:lnTo>
                  <a:cubicBezTo>
                    <a:pt x="1623" y="2039"/>
                    <a:pt x="1649" y="2045"/>
                    <a:pt x="1675" y="2045"/>
                  </a:cubicBezTo>
                  <a:cubicBezTo>
                    <a:pt x="1770" y="2045"/>
                    <a:pt x="1853" y="1958"/>
                    <a:pt x="1834" y="1854"/>
                  </a:cubicBezTo>
                  <a:lnTo>
                    <a:pt x="1756" y="1405"/>
                  </a:lnTo>
                  <a:cubicBezTo>
                    <a:pt x="1749" y="1351"/>
                    <a:pt x="1764" y="1296"/>
                    <a:pt x="1803" y="1257"/>
                  </a:cubicBezTo>
                  <a:lnTo>
                    <a:pt x="2132" y="939"/>
                  </a:lnTo>
                  <a:cubicBezTo>
                    <a:pt x="2230" y="843"/>
                    <a:pt x="2175" y="680"/>
                    <a:pt x="2039" y="660"/>
                  </a:cubicBezTo>
                  <a:lnTo>
                    <a:pt x="1590" y="594"/>
                  </a:lnTo>
                  <a:cubicBezTo>
                    <a:pt x="1536" y="587"/>
                    <a:pt x="1489" y="551"/>
                    <a:pt x="1466" y="505"/>
                  </a:cubicBezTo>
                  <a:lnTo>
                    <a:pt x="1264" y="94"/>
                  </a:lnTo>
                  <a:cubicBezTo>
                    <a:pt x="1233" y="32"/>
                    <a:pt x="1174"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3;p16">
              <a:extLst>
                <a:ext uri="{FF2B5EF4-FFF2-40B4-BE49-F238E27FC236}">
                  <a16:creationId xmlns:a16="http://schemas.microsoft.com/office/drawing/2014/main" id="{0CC7213F-873F-45EB-A71E-96F0BB982B9A}"/>
                </a:ext>
              </a:extLst>
            </p:cNvPr>
            <p:cNvSpPr/>
            <p:nvPr/>
          </p:nvSpPr>
          <p:spPr>
            <a:xfrm>
              <a:off x="3982947" y="1300598"/>
              <a:ext cx="111528" cy="102414"/>
            </a:xfrm>
            <a:custGeom>
              <a:avLst/>
              <a:gdLst/>
              <a:ahLst/>
              <a:cxnLst/>
              <a:rect l="l" t="t" r="r" b="b"/>
              <a:pathLst>
                <a:path w="2227" h="2045" extrusionOk="0">
                  <a:moveTo>
                    <a:pt x="1115" y="1"/>
                  </a:moveTo>
                  <a:cubicBezTo>
                    <a:pt x="1056" y="1"/>
                    <a:pt x="997" y="31"/>
                    <a:pt x="966" y="91"/>
                  </a:cubicBezTo>
                  <a:lnTo>
                    <a:pt x="764" y="502"/>
                  </a:lnTo>
                  <a:cubicBezTo>
                    <a:pt x="741" y="552"/>
                    <a:pt x="695" y="583"/>
                    <a:pt x="641" y="591"/>
                  </a:cubicBezTo>
                  <a:lnTo>
                    <a:pt x="190" y="657"/>
                  </a:lnTo>
                  <a:cubicBezTo>
                    <a:pt x="54" y="676"/>
                    <a:pt x="0" y="843"/>
                    <a:pt x="97" y="937"/>
                  </a:cubicBezTo>
                  <a:lnTo>
                    <a:pt x="427" y="1258"/>
                  </a:lnTo>
                  <a:cubicBezTo>
                    <a:pt x="466" y="1293"/>
                    <a:pt x="481" y="1347"/>
                    <a:pt x="473" y="1402"/>
                  </a:cubicBezTo>
                  <a:lnTo>
                    <a:pt x="396" y="1851"/>
                  </a:lnTo>
                  <a:cubicBezTo>
                    <a:pt x="377" y="1959"/>
                    <a:pt x="461" y="2044"/>
                    <a:pt x="556" y="2044"/>
                  </a:cubicBezTo>
                  <a:cubicBezTo>
                    <a:pt x="581" y="2044"/>
                    <a:pt x="607" y="2038"/>
                    <a:pt x="632" y="2025"/>
                  </a:cubicBezTo>
                  <a:lnTo>
                    <a:pt x="1040" y="1812"/>
                  </a:lnTo>
                  <a:cubicBezTo>
                    <a:pt x="1063" y="1799"/>
                    <a:pt x="1089" y="1792"/>
                    <a:pt x="1115" y="1792"/>
                  </a:cubicBezTo>
                  <a:cubicBezTo>
                    <a:pt x="1141" y="1792"/>
                    <a:pt x="1167" y="1799"/>
                    <a:pt x="1190" y="1812"/>
                  </a:cubicBezTo>
                  <a:lnTo>
                    <a:pt x="1594" y="2025"/>
                  </a:lnTo>
                  <a:cubicBezTo>
                    <a:pt x="1619" y="2038"/>
                    <a:pt x="1645" y="2044"/>
                    <a:pt x="1671" y="2044"/>
                  </a:cubicBezTo>
                  <a:cubicBezTo>
                    <a:pt x="1767" y="2044"/>
                    <a:pt x="1853" y="1959"/>
                    <a:pt x="1834" y="1851"/>
                  </a:cubicBezTo>
                  <a:lnTo>
                    <a:pt x="1757" y="1402"/>
                  </a:lnTo>
                  <a:cubicBezTo>
                    <a:pt x="1745" y="1347"/>
                    <a:pt x="1765" y="1293"/>
                    <a:pt x="1804" y="1258"/>
                  </a:cubicBezTo>
                  <a:lnTo>
                    <a:pt x="2129" y="937"/>
                  </a:lnTo>
                  <a:cubicBezTo>
                    <a:pt x="2226" y="843"/>
                    <a:pt x="2176" y="676"/>
                    <a:pt x="2040" y="657"/>
                  </a:cubicBezTo>
                  <a:lnTo>
                    <a:pt x="1586" y="591"/>
                  </a:lnTo>
                  <a:cubicBezTo>
                    <a:pt x="1532" y="583"/>
                    <a:pt x="1489" y="552"/>
                    <a:pt x="1462" y="502"/>
                  </a:cubicBezTo>
                  <a:lnTo>
                    <a:pt x="1260" y="91"/>
                  </a:lnTo>
                  <a:cubicBezTo>
                    <a:pt x="1231" y="31"/>
                    <a:pt x="1173" y="1"/>
                    <a:pt x="1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4;p16">
              <a:extLst>
                <a:ext uri="{FF2B5EF4-FFF2-40B4-BE49-F238E27FC236}">
                  <a16:creationId xmlns:a16="http://schemas.microsoft.com/office/drawing/2014/main" id="{9CB834F3-7EFE-47DC-ACE6-6A647CAA1047}"/>
                </a:ext>
              </a:extLst>
            </p:cNvPr>
            <p:cNvSpPr/>
            <p:nvPr/>
          </p:nvSpPr>
          <p:spPr>
            <a:xfrm>
              <a:off x="8319193" y="764924"/>
              <a:ext cx="66656" cy="61248"/>
            </a:xfrm>
            <a:custGeom>
              <a:avLst/>
              <a:gdLst/>
              <a:ahLst/>
              <a:cxnLst/>
              <a:rect l="l" t="t" r="r" b="b"/>
              <a:pathLst>
                <a:path w="1331" h="1223" extrusionOk="0">
                  <a:moveTo>
                    <a:pt x="666" y="1"/>
                  </a:moveTo>
                  <a:cubicBezTo>
                    <a:pt x="631" y="1"/>
                    <a:pt x="596" y="19"/>
                    <a:pt x="578" y="56"/>
                  </a:cubicBezTo>
                  <a:lnTo>
                    <a:pt x="458" y="299"/>
                  </a:lnTo>
                  <a:cubicBezTo>
                    <a:pt x="443" y="331"/>
                    <a:pt x="416" y="351"/>
                    <a:pt x="385" y="354"/>
                  </a:cubicBezTo>
                  <a:lnTo>
                    <a:pt x="113" y="393"/>
                  </a:lnTo>
                  <a:cubicBezTo>
                    <a:pt x="32" y="405"/>
                    <a:pt x="1" y="505"/>
                    <a:pt x="59" y="560"/>
                  </a:cubicBezTo>
                  <a:lnTo>
                    <a:pt x="253" y="750"/>
                  </a:lnTo>
                  <a:cubicBezTo>
                    <a:pt x="276" y="773"/>
                    <a:pt x="288" y="808"/>
                    <a:pt x="283" y="839"/>
                  </a:cubicBezTo>
                  <a:lnTo>
                    <a:pt x="237" y="1106"/>
                  </a:lnTo>
                  <a:cubicBezTo>
                    <a:pt x="225" y="1171"/>
                    <a:pt x="276" y="1223"/>
                    <a:pt x="332" y="1223"/>
                  </a:cubicBezTo>
                  <a:cubicBezTo>
                    <a:pt x="347" y="1223"/>
                    <a:pt x="362" y="1219"/>
                    <a:pt x="376" y="1211"/>
                  </a:cubicBezTo>
                  <a:lnTo>
                    <a:pt x="621" y="1083"/>
                  </a:lnTo>
                  <a:cubicBezTo>
                    <a:pt x="635" y="1075"/>
                    <a:pt x="650" y="1071"/>
                    <a:pt x="666" y="1071"/>
                  </a:cubicBezTo>
                  <a:cubicBezTo>
                    <a:pt x="681" y="1071"/>
                    <a:pt x="697" y="1075"/>
                    <a:pt x="710" y="1083"/>
                  </a:cubicBezTo>
                  <a:lnTo>
                    <a:pt x="954" y="1211"/>
                  </a:lnTo>
                  <a:cubicBezTo>
                    <a:pt x="969" y="1219"/>
                    <a:pt x="984" y="1223"/>
                    <a:pt x="999" y="1223"/>
                  </a:cubicBezTo>
                  <a:cubicBezTo>
                    <a:pt x="1055" y="1223"/>
                    <a:pt x="1106" y="1171"/>
                    <a:pt x="1094" y="1106"/>
                  </a:cubicBezTo>
                  <a:lnTo>
                    <a:pt x="1051" y="839"/>
                  </a:lnTo>
                  <a:cubicBezTo>
                    <a:pt x="1044" y="808"/>
                    <a:pt x="1056" y="773"/>
                    <a:pt x="1079" y="750"/>
                  </a:cubicBezTo>
                  <a:lnTo>
                    <a:pt x="1272" y="560"/>
                  </a:lnTo>
                  <a:cubicBezTo>
                    <a:pt x="1330" y="505"/>
                    <a:pt x="1299" y="405"/>
                    <a:pt x="1219" y="393"/>
                  </a:cubicBezTo>
                  <a:lnTo>
                    <a:pt x="947" y="354"/>
                  </a:lnTo>
                  <a:cubicBezTo>
                    <a:pt x="916" y="351"/>
                    <a:pt x="888" y="331"/>
                    <a:pt x="873" y="299"/>
                  </a:cubicBezTo>
                  <a:lnTo>
                    <a:pt x="753" y="56"/>
                  </a:lnTo>
                  <a:cubicBezTo>
                    <a:pt x="736" y="19"/>
                    <a:pt x="701" y="1"/>
                    <a:pt x="6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5;p16">
              <a:extLst>
                <a:ext uri="{FF2B5EF4-FFF2-40B4-BE49-F238E27FC236}">
                  <a16:creationId xmlns:a16="http://schemas.microsoft.com/office/drawing/2014/main" id="{B26FEAD3-FDF2-4A8D-B7C3-94AA42323DD6}"/>
                </a:ext>
              </a:extLst>
            </p:cNvPr>
            <p:cNvSpPr/>
            <p:nvPr/>
          </p:nvSpPr>
          <p:spPr>
            <a:xfrm>
              <a:off x="4600558" y="776393"/>
              <a:ext cx="136568" cy="136568"/>
            </a:xfrm>
            <a:custGeom>
              <a:avLst/>
              <a:gdLst/>
              <a:ahLst/>
              <a:cxnLst/>
              <a:rect l="l" t="t" r="r" b="b"/>
              <a:pathLst>
                <a:path w="2727" h="2727" extrusionOk="0">
                  <a:moveTo>
                    <a:pt x="1366" y="1"/>
                  </a:moveTo>
                  <a:cubicBezTo>
                    <a:pt x="609" y="1"/>
                    <a:pt x="1" y="610"/>
                    <a:pt x="1" y="1362"/>
                  </a:cubicBezTo>
                  <a:cubicBezTo>
                    <a:pt x="1" y="2114"/>
                    <a:pt x="609" y="2727"/>
                    <a:pt x="1366" y="2727"/>
                  </a:cubicBezTo>
                  <a:cubicBezTo>
                    <a:pt x="2118" y="2727"/>
                    <a:pt x="2726" y="2114"/>
                    <a:pt x="2726" y="1362"/>
                  </a:cubicBezTo>
                  <a:cubicBezTo>
                    <a:pt x="2726" y="610"/>
                    <a:pt x="2118"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6;p16">
              <a:extLst>
                <a:ext uri="{FF2B5EF4-FFF2-40B4-BE49-F238E27FC236}">
                  <a16:creationId xmlns:a16="http://schemas.microsoft.com/office/drawing/2014/main" id="{444764A5-A38A-4F7F-885B-4456C56038B1}"/>
                </a:ext>
              </a:extLst>
            </p:cNvPr>
            <p:cNvSpPr/>
            <p:nvPr/>
          </p:nvSpPr>
          <p:spPr>
            <a:xfrm>
              <a:off x="5261289" y="1264740"/>
              <a:ext cx="246844" cy="92798"/>
            </a:xfrm>
            <a:custGeom>
              <a:avLst/>
              <a:gdLst/>
              <a:ahLst/>
              <a:cxnLst/>
              <a:rect l="l" t="t" r="r" b="b"/>
              <a:pathLst>
                <a:path w="4929" h="1853" extrusionOk="0">
                  <a:moveTo>
                    <a:pt x="1" y="1"/>
                  </a:moveTo>
                  <a:lnTo>
                    <a:pt x="1" y="1"/>
                  </a:lnTo>
                  <a:cubicBezTo>
                    <a:pt x="365" y="919"/>
                    <a:pt x="1187" y="1633"/>
                    <a:pt x="2234" y="1811"/>
                  </a:cubicBezTo>
                  <a:cubicBezTo>
                    <a:pt x="2398" y="1839"/>
                    <a:pt x="2562" y="1853"/>
                    <a:pt x="2724" y="1853"/>
                  </a:cubicBezTo>
                  <a:cubicBezTo>
                    <a:pt x="3586" y="1853"/>
                    <a:pt x="4387" y="1465"/>
                    <a:pt x="4928" y="834"/>
                  </a:cubicBezTo>
                  <a:lnTo>
                    <a:pt x="4928" y="834"/>
                  </a:lnTo>
                  <a:cubicBezTo>
                    <a:pt x="4889" y="834"/>
                    <a:pt x="4850" y="834"/>
                    <a:pt x="4810" y="834"/>
                  </a:cubicBezTo>
                  <a:cubicBezTo>
                    <a:pt x="4108" y="834"/>
                    <a:pt x="3294" y="764"/>
                    <a:pt x="2436" y="621"/>
                  </a:cubicBezTo>
                  <a:cubicBezTo>
                    <a:pt x="1525" y="466"/>
                    <a:pt x="691" y="24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7;p16">
              <a:extLst>
                <a:ext uri="{FF2B5EF4-FFF2-40B4-BE49-F238E27FC236}">
                  <a16:creationId xmlns:a16="http://schemas.microsoft.com/office/drawing/2014/main" id="{0FDC38A5-549C-4C69-AC8F-72212C76F4C2}"/>
                </a:ext>
              </a:extLst>
            </p:cNvPr>
            <p:cNvSpPr/>
            <p:nvPr/>
          </p:nvSpPr>
          <p:spPr>
            <a:xfrm>
              <a:off x="5260939" y="1065565"/>
              <a:ext cx="282351" cy="141927"/>
            </a:xfrm>
            <a:custGeom>
              <a:avLst/>
              <a:gdLst/>
              <a:ahLst/>
              <a:cxnLst/>
              <a:rect l="l" t="t" r="r" b="b"/>
              <a:pathLst>
                <a:path w="5638" h="2834" extrusionOk="0">
                  <a:moveTo>
                    <a:pt x="2720" y="1"/>
                  </a:moveTo>
                  <a:cubicBezTo>
                    <a:pt x="1509" y="1"/>
                    <a:pt x="425" y="755"/>
                    <a:pt x="0" y="1880"/>
                  </a:cubicBezTo>
                  <a:cubicBezTo>
                    <a:pt x="156" y="1872"/>
                    <a:pt x="320" y="1868"/>
                    <a:pt x="490" y="1868"/>
                  </a:cubicBezTo>
                  <a:cubicBezTo>
                    <a:pt x="1195" y="1868"/>
                    <a:pt x="2010" y="1938"/>
                    <a:pt x="2865" y="2082"/>
                  </a:cubicBezTo>
                  <a:cubicBezTo>
                    <a:pt x="3931" y="2264"/>
                    <a:pt x="4893" y="2531"/>
                    <a:pt x="5637" y="2833"/>
                  </a:cubicBezTo>
                  <a:cubicBezTo>
                    <a:pt x="5603" y="1469"/>
                    <a:pt x="4606" y="279"/>
                    <a:pt x="3210" y="42"/>
                  </a:cubicBezTo>
                  <a:cubicBezTo>
                    <a:pt x="3045" y="14"/>
                    <a:pt x="2881" y="1"/>
                    <a:pt x="27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8;p16">
              <a:extLst>
                <a:ext uri="{FF2B5EF4-FFF2-40B4-BE49-F238E27FC236}">
                  <a16:creationId xmlns:a16="http://schemas.microsoft.com/office/drawing/2014/main" id="{07268033-A6A6-47D2-854B-F29AF4362627}"/>
                </a:ext>
              </a:extLst>
            </p:cNvPr>
            <p:cNvSpPr/>
            <p:nvPr/>
          </p:nvSpPr>
          <p:spPr>
            <a:xfrm>
              <a:off x="5166384" y="1148851"/>
              <a:ext cx="461938" cy="125450"/>
            </a:xfrm>
            <a:custGeom>
              <a:avLst/>
              <a:gdLst/>
              <a:ahLst/>
              <a:cxnLst/>
              <a:rect l="l" t="t" r="r" b="b"/>
              <a:pathLst>
                <a:path w="9224" h="2505" extrusionOk="0">
                  <a:moveTo>
                    <a:pt x="1996" y="0"/>
                  </a:moveTo>
                  <a:cubicBezTo>
                    <a:pt x="890" y="0"/>
                    <a:pt x="148" y="169"/>
                    <a:pt x="93" y="488"/>
                  </a:cubicBezTo>
                  <a:cubicBezTo>
                    <a:pt x="0" y="1036"/>
                    <a:pt x="1947" y="1822"/>
                    <a:pt x="4443" y="2245"/>
                  </a:cubicBezTo>
                  <a:cubicBezTo>
                    <a:pt x="5478" y="2420"/>
                    <a:pt x="6445" y="2505"/>
                    <a:pt x="7229" y="2505"/>
                  </a:cubicBezTo>
                  <a:cubicBezTo>
                    <a:pt x="8336" y="2505"/>
                    <a:pt x="9078" y="2336"/>
                    <a:pt x="9130" y="2016"/>
                  </a:cubicBezTo>
                  <a:cubicBezTo>
                    <a:pt x="9223" y="1469"/>
                    <a:pt x="7278" y="682"/>
                    <a:pt x="4780" y="260"/>
                  </a:cubicBezTo>
                  <a:cubicBezTo>
                    <a:pt x="3746" y="85"/>
                    <a:pt x="2779" y="0"/>
                    <a:pt x="19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本占位符 1">
            <a:extLst>
              <a:ext uri="{FF2B5EF4-FFF2-40B4-BE49-F238E27FC236}">
                <a16:creationId xmlns:a16="http://schemas.microsoft.com/office/drawing/2014/main" id="{81192B53-A9F8-49C9-B0D1-20AF0532FC19}"/>
              </a:ext>
            </a:extLst>
          </p:cNvPr>
          <p:cNvSpPr>
            <a:spLocks noGrp="1"/>
          </p:cNvSpPr>
          <p:nvPr>
            <p:ph type="body" idx="1"/>
          </p:nvPr>
        </p:nvSpPr>
        <p:spPr>
          <a:xfrm>
            <a:off x="715765" y="1092476"/>
            <a:ext cx="7703700" cy="1049284"/>
          </a:xfrm>
        </p:spPr>
        <p:txBody>
          <a:bodyPr/>
          <a:lstStyle/>
          <a:p>
            <a:pPr algn="just"/>
            <a:r>
              <a:rPr lang="zh-CN" altLang="en-US" dirty="0"/>
              <a:t>常规交叉熵函数和</a:t>
            </a:r>
            <a:r>
              <a:rPr lang="en-US" altLang="zh-CN" dirty="0"/>
              <a:t>focal loss</a:t>
            </a:r>
            <a:r>
              <a:rPr lang="zh-CN" altLang="en-US" dirty="0"/>
              <a:t>肯定是没法处理这部分离群点的</a:t>
            </a:r>
            <a:r>
              <a:rPr lang="en-US" altLang="zh-CN" dirty="0"/>
              <a:t>, Gradient Harmonizing Mechanism</a:t>
            </a:r>
            <a:r>
              <a:rPr lang="zh-CN" altLang="en-US" dirty="0"/>
              <a:t>的提出就是来解决这个问题</a:t>
            </a:r>
            <a:r>
              <a:rPr lang="en-US" altLang="zh-CN" dirty="0"/>
              <a:t>. </a:t>
            </a:r>
            <a:r>
              <a:rPr lang="zh-CN" altLang="en-US" dirty="0"/>
              <a:t>依然对于每个样本赋予相应的权重</a:t>
            </a:r>
            <a:r>
              <a:rPr lang="en-US" altLang="zh-CN" dirty="0"/>
              <a:t>, </a:t>
            </a:r>
            <a:r>
              <a:rPr lang="zh-CN" altLang="en-US" dirty="0"/>
              <a:t>但是这个权重的获取有所不同</a:t>
            </a:r>
            <a:r>
              <a:rPr lang="en-US" altLang="zh-CN" dirty="0"/>
              <a:t>. </a:t>
            </a:r>
            <a:endParaRPr lang="zh-CN" altLang="en-US" dirty="0"/>
          </a:p>
        </p:txBody>
      </p:sp>
      <p:sp>
        <p:nvSpPr>
          <p:cNvPr id="32" name="文本占位符 1">
            <a:extLst>
              <a:ext uri="{FF2B5EF4-FFF2-40B4-BE49-F238E27FC236}">
                <a16:creationId xmlns:a16="http://schemas.microsoft.com/office/drawing/2014/main" id="{6CCAF86E-BF27-4AD2-B3DB-9D7AB2023640}"/>
              </a:ext>
            </a:extLst>
          </p:cNvPr>
          <p:cNvSpPr txBox="1">
            <a:spLocks/>
          </p:cNvSpPr>
          <p:nvPr/>
        </p:nvSpPr>
        <p:spPr>
          <a:xfrm>
            <a:off x="1044136" y="2067029"/>
            <a:ext cx="7371094" cy="8710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4C1130"/>
              </a:buClr>
              <a:buSzPts val="1800"/>
              <a:buFont typeface="Catamaran Light"/>
              <a:buChar char="●"/>
              <a:defRPr sz="1800" b="0" i="0" u="none" strike="noStrike" cap="none">
                <a:solidFill>
                  <a:srgbClr val="4C1130"/>
                </a:solidFill>
                <a:latin typeface="Catamaran Light"/>
                <a:ea typeface="Catamaran Light"/>
                <a:cs typeface="Catamaran Light"/>
                <a:sym typeface="Catamaran Light"/>
              </a:defRPr>
            </a:lvl1pPr>
            <a:lvl2pPr marL="914400" marR="0" lvl="1"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2pPr>
            <a:lvl3pPr marL="1371600" marR="0" lvl="2"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3pPr>
            <a:lvl4pPr marL="1828800" marR="0" lvl="3"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4pPr>
            <a:lvl5pPr marL="2286000" marR="0" lvl="4"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5pPr>
            <a:lvl6pPr marL="2743200" marR="0" lvl="5"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6pPr>
            <a:lvl7pPr marL="3200400" marR="0" lvl="6"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7pPr>
            <a:lvl8pPr marL="3657600" marR="0" lvl="7" indent="-317500" algn="l" rtl="0">
              <a:lnSpc>
                <a:spcPct val="115000"/>
              </a:lnSpc>
              <a:spcBef>
                <a:spcPts val="1600"/>
              </a:spcBef>
              <a:spcAft>
                <a:spcPts val="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8pPr>
            <a:lvl9pPr marL="4114800" marR="0" lvl="8" indent="-317500" algn="l" rtl="0">
              <a:lnSpc>
                <a:spcPct val="115000"/>
              </a:lnSpc>
              <a:spcBef>
                <a:spcPts val="1600"/>
              </a:spcBef>
              <a:spcAft>
                <a:spcPts val="1600"/>
              </a:spcAft>
              <a:buClr>
                <a:srgbClr val="4C1130"/>
              </a:buClr>
              <a:buSzPts val="1400"/>
              <a:buFont typeface="Catamaran Light"/>
              <a:buChar char="■"/>
              <a:defRPr sz="1400" b="0" i="0" u="none" strike="noStrike" cap="none">
                <a:solidFill>
                  <a:srgbClr val="4C1130"/>
                </a:solidFill>
                <a:latin typeface="Catamaran Light"/>
                <a:ea typeface="Catamaran Light"/>
                <a:cs typeface="Catamaran Light"/>
                <a:sym typeface="Catamaran Light"/>
              </a:defRPr>
            </a:lvl9pPr>
          </a:lstStyle>
          <a:p>
            <a:pPr marL="114300" indent="0" algn="just">
              <a:buNone/>
            </a:pPr>
            <a:r>
              <a:rPr lang="zh-CN" altLang="en-US" dirty="0"/>
              <a:t>不再使用</a:t>
            </a:r>
            <a:r>
              <a:rPr lang="en-US" altLang="zh-CN" dirty="0"/>
              <a:t>p</a:t>
            </a:r>
            <a:r>
              <a:rPr lang="zh-CN" altLang="en-US" dirty="0"/>
              <a:t>的大小来获取权重</a:t>
            </a:r>
            <a:r>
              <a:rPr lang="en-US" altLang="zh-CN" dirty="0"/>
              <a:t>, </a:t>
            </a:r>
            <a:r>
              <a:rPr lang="zh-CN" altLang="en-US" dirty="0"/>
              <a:t>而是根据梯度密度来判断该样本该获得多少权重关注度</a:t>
            </a:r>
            <a:r>
              <a:rPr lang="en-US" altLang="zh-CN" dirty="0"/>
              <a:t>. </a:t>
            </a:r>
            <a:r>
              <a:rPr lang="zh-CN" altLang="en-US" dirty="0"/>
              <a:t>样本对应梯度所在区域的密度越高则权重越小</a:t>
            </a:r>
            <a:r>
              <a:rPr lang="en-US" altLang="zh-CN" dirty="0"/>
              <a:t>. </a:t>
            </a:r>
            <a:endParaRPr lang="zh-CN" altLang="en-US" dirty="0"/>
          </a:p>
        </p:txBody>
      </p:sp>
      <p:pic>
        <p:nvPicPr>
          <p:cNvPr id="33" name="图片 32">
            <a:extLst>
              <a:ext uri="{FF2B5EF4-FFF2-40B4-BE49-F238E27FC236}">
                <a16:creationId xmlns:a16="http://schemas.microsoft.com/office/drawing/2014/main" id="{118AFA48-19D8-42D6-A385-9E658544B6AD}"/>
              </a:ext>
            </a:extLst>
          </p:cNvPr>
          <p:cNvPicPr>
            <a:picLocks noChangeAspect="1"/>
          </p:cNvPicPr>
          <p:nvPr/>
        </p:nvPicPr>
        <p:blipFill>
          <a:blip r:embed="rId3"/>
          <a:stretch>
            <a:fillRect/>
          </a:stretch>
        </p:blipFill>
        <p:spPr>
          <a:xfrm>
            <a:off x="1927536" y="2999528"/>
            <a:ext cx="2737353" cy="1886050"/>
          </a:xfrm>
          <a:prstGeom prst="rect">
            <a:avLst/>
          </a:prstGeom>
        </p:spPr>
      </p:pic>
      <p:grpSp>
        <p:nvGrpSpPr>
          <p:cNvPr id="4" name="组合 3">
            <a:extLst>
              <a:ext uri="{FF2B5EF4-FFF2-40B4-BE49-F238E27FC236}">
                <a16:creationId xmlns:a16="http://schemas.microsoft.com/office/drawing/2014/main" id="{787A3E32-52CC-45DB-813E-EAC8CDCE847B}"/>
              </a:ext>
            </a:extLst>
          </p:cNvPr>
          <p:cNvGrpSpPr/>
          <p:nvPr/>
        </p:nvGrpSpPr>
        <p:grpSpPr>
          <a:xfrm>
            <a:off x="2269285" y="4262751"/>
            <a:ext cx="68580" cy="446336"/>
            <a:chOff x="2269285" y="4262751"/>
            <a:chExt cx="68580" cy="446336"/>
          </a:xfrm>
        </p:grpSpPr>
        <p:cxnSp>
          <p:nvCxnSpPr>
            <p:cNvPr id="5" name="直接连接符 4">
              <a:extLst>
                <a:ext uri="{FF2B5EF4-FFF2-40B4-BE49-F238E27FC236}">
                  <a16:creationId xmlns:a16="http://schemas.microsoft.com/office/drawing/2014/main" id="{A1690C93-BA19-49AC-941B-18AC1B0F2E64}"/>
                </a:ext>
              </a:extLst>
            </p:cNvPr>
            <p:cNvCxnSpPr>
              <a:cxnSpLocks/>
            </p:cNvCxnSpPr>
            <p:nvPr/>
          </p:nvCxnSpPr>
          <p:spPr>
            <a:xfrm>
              <a:off x="2269285" y="4262751"/>
              <a:ext cx="0" cy="446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2236B90-AF72-4B6A-99DB-281410898526}"/>
                </a:ext>
              </a:extLst>
            </p:cNvPr>
            <p:cNvCxnSpPr>
              <a:cxnSpLocks/>
            </p:cNvCxnSpPr>
            <p:nvPr/>
          </p:nvCxnSpPr>
          <p:spPr>
            <a:xfrm>
              <a:off x="2337865" y="4384671"/>
              <a:ext cx="0" cy="32441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19251CEB-C263-43BB-8DF1-61AEC52BBC18}"/>
              </a:ext>
            </a:extLst>
          </p:cNvPr>
          <p:cNvGrpSpPr/>
          <p:nvPr/>
        </p:nvGrpSpPr>
        <p:grpSpPr>
          <a:xfrm>
            <a:off x="4440985" y="4384671"/>
            <a:ext cx="68580" cy="324416"/>
            <a:chOff x="4440985" y="4384671"/>
            <a:chExt cx="68580" cy="324416"/>
          </a:xfrm>
        </p:grpSpPr>
        <p:cxnSp>
          <p:nvCxnSpPr>
            <p:cNvPr id="35" name="直接连接符 34">
              <a:extLst>
                <a:ext uri="{FF2B5EF4-FFF2-40B4-BE49-F238E27FC236}">
                  <a16:creationId xmlns:a16="http://schemas.microsoft.com/office/drawing/2014/main" id="{5634FB88-FF8A-4687-82E5-906B731B3722}"/>
                </a:ext>
              </a:extLst>
            </p:cNvPr>
            <p:cNvCxnSpPr>
              <a:cxnSpLocks/>
            </p:cNvCxnSpPr>
            <p:nvPr/>
          </p:nvCxnSpPr>
          <p:spPr>
            <a:xfrm>
              <a:off x="4440985" y="4546879"/>
              <a:ext cx="0" cy="162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B0E9A46-313D-456C-BFF2-0A09CDF1E3E1}"/>
                </a:ext>
              </a:extLst>
            </p:cNvPr>
            <p:cNvCxnSpPr>
              <a:cxnSpLocks/>
            </p:cNvCxnSpPr>
            <p:nvPr/>
          </p:nvCxnSpPr>
          <p:spPr>
            <a:xfrm>
              <a:off x="4509565" y="4384671"/>
              <a:ext cx="0" cy="32441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F6145595-365D-49D5-8FC7-26947B7E6588}"/>
              </a:ext>
            </a:extLst>
          </p:cNvPr>
          <p:cNvGrpSpPr/>
          <p:nvPr/>
        </p:nvGrpSpPr>
        <p:grpSpPr>
          <a:xfrm>
            <a:off x="3332275" y="4674797"/>
            <a:ext cx="68580" cy="34290"/>
            <a:chOff x="3332275" y="4674797"/>
            <a:chExt cx="68580" cy="34290"/>
          </a:xfrm>
        </p:grpSpPr>
        <p:cxnSp>
          <p:nvCxnSpPr>
            <p:cNvPr id="37" name="直接连接符 36">
              <a:extLst>
                <a:ext uri="{FF2B5EF4-FFF2-40B4-BE49-F238E27FC236}">
                  <a16:creationId xmlns:a16="http://schemas.microsoft.com/office/drawing/2014/main" id="{1EC1EC68-EC26-47A9-91AA-F7BCD89E0A33}"/>
                </a:ext>
              </a:extLst>
            </p:cNvPr>
            <p:cNvCxnSpPr>
              <a:cxnSpLocks/>
            </p:cNvCxnSpPr>
            <p:nvPr/>
          </p:nvCxnSpPr>
          <p:spPr>
            <a:xfrm>
              <a:off x="3332275" y="4674797"/>
              <a:ext cx="0" cy="342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20DF727-4DDD-414D-A5F8-2E9BC3486C8D}"/>
                </a:ext>
              </a:extLst>
            </p:cNvPr>
            <p:cNvCxnSpPr>
              <a:cxnSpLocks/>
            </p:cNvCxnSpPr>
            <p:nvPr/>
          </p:nvCxnSpPr>
          <p:spPr>
            <a:xfrm>
              <a:off x="3400855" y="4674797"/>
              <a:ext cx="0" cy="3429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4E587374-A749-48E8-9364-398CEA7C5623}"/>
              </a:ext>
            </a:extLst>
          </p:cNvPr>
          <p:cNvGrpSpPr/>
          <p:nvPr/>
        </p:nvGrpSpPr>
        <p:grpSpPr>
          <a:xfrm>
            <a:off x="4945795" y="2842548"/>
            <a:ext cx="3358419" cy="1998257"/>
            <a:chOff x="4945795" y="2842548"/>
            <a:chExt cx="3358419" cy="1998257"/>
          </a:xfrm>
        </p:grpSpPr>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717A264-2075-4AB3-9B94-7D5BA92FA896}"/>
                    </a:ext>
                  </a:extLst>
                </p:cNvPr>
                <p:cNvSpPr txBox="1"/>
                <p:nvPr/>
              </p:nvSpPr>
              <p:spPr>
                <a:xfrm>
                  <a:off x="4945795" y="2842548"/>
                  <a:ext cx="2374561" cy="6981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𝐺𝐷</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zh-CN" altLang="en-US" b="0" i="1" smtClean="0">
                                    <a:latin typeface="Cambria Math" panose="02040503050406030204" pitchFamily="18" charset="0"/>
                                  </a:rPr>
                                  <m:t>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𝛿</m:t>
                                </m:r>
                              </m:e>
                              <m:sub>
                                <m:r>
                                  <a:rPr lang="zh-CN" altLang="en-US" b="0" i="1" smtClean="0">
                                    <a:latin typeface="Cambria Math" panose="02040503050406030204" pitchFamily="18" charset="0"/>
                                  </a:rPr>
                                  <m:t>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oMath>
                    </m:oMathPara>
                  </a14:m>
                  <a:endParaRPr lang="zh-CN" altLang="en-US" dirty="0"/>
                </a:p>
              </p:txBody>
            </p:sp>
          </mc:Choice>
          <mc:Fallback xmlns="">
            <p:sp>
              <p:nvSpPr>
                <p:cNvPr id="39" name="文本框 38">
                  <a:extLst>
                    <a:ext uri="{FF2B5EF4-FFF2-40B4-BE49-F238E27FC236}">
                      <a16:creationId xmlns:a16="http://schemas.microsoft.com/office/drawing/2014/main" id="{8717A264-2075-4AB3-9B94-7D5BA92FA896}"/>
                    </a:ext>
                  </a:extLst>
                </p:cNvPr>
                <p:cNvSpPr txBox="1">
                  <a:spLocks noRot="1" noChangeAspect="1" noMove="1" noResize="1" noEditPoints="1" noAdjustHandles="1" noChangeArrowheads="1" noChangeShapeType="1" noTextEdit="1"/>
                </p:cNvSpPr>
                <p:nvPr/>
              </p:nvSpPr>
              <p:spPr>
                <a:xfrm>
                  <a:off x="4945795" y="2842548"/>
                  <a:ext cx="2374561" cy="6981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FD21C556-10B3-480C-A121-F4828B714E4B}"/>
                    </a:ext>
                  </a:extLst>
                </p:cNvPr>
                <p:cNvSpPr txBox="1"/>
                <p:nvPr/>
              </p:nvSpPr>
              <p:spPr>
                <a:xfrm>
                  <a:off x="4945795" y="3550688"/>
                  <a:ext cx="3358419" cy="7801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𝑔</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𝜖</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𝜖</m:t>
                                    </m:r>
                                  </m:num>
                                  <m:den>
                                    <m:r>
                                      <a:rPr lang="en-US" altLang="zh-CN" b="0" i="1" smtClean="0">
                                        <a:latin typeface="Cambria Math" panose="02040503050406030204" pitchFamily="18" charset="0"/>
                                      </a:rPr>
                                      <m:t>2</m:t>
                                    </m:r>
                                  </m:den>
                                </m:f>
                              </m:e>
                              <m:e>
                                <m:r>
                                  <a:rPr lang="en-US" altLang="zh-CN" b="0" i="1" smtClean="0">
                                    <a:latin typeface="Cambria Math" panose="02040503050406030204" pitchFamily="18" charset="0"/>
                                  </a:rPr>
                                  <m:t>0                             </m:t>
                                </m:r>
                                <m:r>
                                  <a:rPr lang="en-US" altLang="zh-CN" b="0" i="1" smtClean="0">
                                    <a:latin typeface="Cambria Math" panose="02040503050406030204" pitchFamily="18" charset="0"/>
                                  </a:rPr>
                                  <m:t>𝑜𝑡h𝑒𝑟𝑤𝑖𝑠𝑒</m:t>
                                </m:r>
                              </m:e>
                            </m:eqArr>
                          </m:e>
                        </m:d>
                      </m:oMath>
                    </m:oMathPara>
                  </a14:m>
                  <a:endParaRPr lang="zh-CN" altLang="en-US" dirty="0"/>
                </a:p>
              </p:txBody>
            </p:sp>
          </mc:Choice>
          <mc:Fallback xmlns="">
            <p:sp>
              <p:nvSpPr>
                <p:cNvPr id="40" name="文本框 39">
                  <a:extLst>
                    <a:ext uri="{FF2B5EF4-FFF2-40B4-BE49-F238E27FC236}">
                      <a16:creationId xmlns:a16="http://schemas.microsoft.com/office/drawing/2014/main" id="{FD21C556-10B3-480C-A121-F4828B714E4B}"/>
                    </a:ext>
                  </a:extLst>
                </p:cNvPr>
                <p:cNvSpPr txBox="1">
                  <a:spLocks noRot="1" noChangeAspect="1" noMove="1" noResize="1" noEditPoints="1" noAdjustHandles="1" noChangeArrowheads="1" noChangeShapeType="1" noTextEdit="1"/>
                </p:cNvSpPr>
                <p:nvPr/>
              </p:nvSpPr>
              <p:spPr>
                <a:xfrm>
                  <a:off x="4945795" y="3550688"/>
                  <a:ext cx="3358419" cy="78015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4E9D2212-D460-4860-8186-BE95877B877B}"/>
                    </a:ext>
                  </a:extLst>
                </p:cNvPr>
                <p:cNvSpPr/>
                <p:nvPr/>
              </p:nvSpPr>
              <p:spPr>
                <a:xfrm>
                  <a:off x="4982911" y="4367470"/>
                  <a:ext cx="3306674" cy="4733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𝑙</m:t>
                            </m:r>
                          </m:e>
                          <m:sub>
                            <m:r>
                              <a:rPr lang="zh-CN" altLang="en-US" i="1">
                                <a:latin typeface="Cambria Math" panose="02040503050406030204" pitchFamily="18" charset="0"/>
                              </a:rPr>
                              <m:t>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𝑔</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𝜖</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𝜖</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0)</m:t>
                        </m:r>
                      </m:oMath>
                    </m:oMathPara>
                  </a14:m>
                  <a:endParaRPr lang="zh-CN" altLang="en-US" dirty="0"/>
                </a:p>
              </p:txBody>
            </p:sp>
          </mc:Choice>
          <mc:Fallback xmlns="">
            <p:sp>
              <p:nvSpPr>
                <p:cNvPr id="14" name="矩形 13">
                  <a:extLst>
                    <a:ext uri="{FF2B5EF4-FFF2-40B4-BE49-F238E27FC236}">
                      <a16:creationId xmlns:a16="http://schemas.microsoft.com/office/drawing/2014/main" id="{4E9D2212-D460-4860-8186-BE95877B877B}"/>
                    </a:ext>
                  </a:extLst>
                </p:cNvPr>
                <p:cNvSpPr>
                  <a:spLocks noRot="1" noChangeAspect="1" noMove="1" noResize="1" noEditPoints="1" noAdjustHandles="1" noChangeArrowheads="1" noChangeShapeType="1" noTextEdit="1"/>
                </p:cNvSpPr>
                <p:nvPr/>
              </p:nvSpPr>
              <p:spPr>
                <a:xfrm>
                  <a:off x="4982911" y="4367470"/>
                  <a:ext cx="3306674" cy="473335"/>
                </a:xfrm>
                <a:prstGeom prst="rect">
                  <a:avLst/>
                </a:prstGeom>
                <a:blipFill>
                  <a:blip r:embed="rId6"/>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6282632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Scientific Project Proposal by Slidesgo">
  <a:themeElements>
    <a:clrScheme name="Simple Light">
      <a:dk1>
        <a:srgbClr val="EEE7EA"/>
      </a:dk1>
      <a:lt1>
        <a:srgbClr val="4C1130"/>
      </a:lt1>
      <a:dk2>
        <a:srgbClr val="741B47"/>
      </a:dk2>
      <a:lt2>
        <a:srgbClr val="A64D79"/>
      </a:lt2>
      <a:accent1>
        <a:srgbClr val="C27BA0"/>
      </a:accent1>
      <a:accent2>
        <a:srgbClr val="D5A6BD"/>
      </a:accent2>
      <a:accent3>
        <a:srgbClr val="EAD1DC"/>
      </a:accent3>
      <a:accent4>
        <a:srgbClr val="C27BA0"/>
      </a:accent4>
      <a:accent5>
        <a:srgbClr val="A64D79"/>
      </a:accent5>
      <a:accent6>
        <a:srgbClr val="741B47"/>
      </a:accent6>
      <a:hlink>
        <a:srgbClr val="4C11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3665</Words>
  <Application>Microsoft Office PowerPoint</Application>
  <PresentationFormat>全屏显示(16:9)</PresentationFormat>
  <Paragraphs>230</Paragraphs>
  <Slides>32</Slides>
  <Notes>29</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Scientific Project Proposal by Slidesgo</vt:lpstr>
      <vt:lpstr>数据尾巴太长了怎么办?</vt:lpstr>
      <vt:lpstr>数据不平衡问题</vt:lpstr>
      <vt:lpstr>解决方法分类</vt:lpstr>
      <vt:lpstr>Re-sample</vt:lpstr>
      <vt:lpstr>Re-weight</vt:lpstr>
      <vt:lpstr>Focal Loss</vt:lpstr>
      <vt:lpstr>Focal Loss</vt:lpstr>
      <vt:lpstr>GHM</vt:lpstr>
      <vt:lpstr>GHM</vt:lpstr>
      <vt:lpstr>GHM</vt:lpstr>
      <vt:lpstr>PowerPoint 演示文稿</vt:lpstr>
      <vt:lpstr>Class-Balanced Loss</vt:lpstr>
      <vt:lpstr>PowerPoint 演示文稿</vt:lpstr>
      <vt:lpstr>啥是样本有效数目?</vt:lpstr>
      <vt:lpstr>样本有效数目</vt:lpstr>
      <vt:lpstr>样本有效数目</vt:lpstr>
      <vt:lpstr>类别平衡损失函数</vt:lpstr>
      <vt:lpstr>Label-Distribution-Aware Margin Loss</vt:lpstr>
      <vt:lpstr>PowerPoint 演示文稿</vt:lpstr>
      <vt:lpstr>理论支持</vt:lpstr>
      <vt:lpstr>理论支持</vt:lpstr>
      <vt:lpstr>LDAM</vt:lpstr>
      <vt:lpstr>延迟重平衡优化策略</vt:lpstr>
      <vt:lpstr>延迟重平衡优化</vt:lpstr>
      <vt:lpstr>Bilateral-Branch Network with Cumulative Learning</vt:lpstr>
      <vt:lpstr>表征学习x分类学习</vt:lpstr>
      <vt:lpstr>表征学习x分类学习</vt:lpstr>
      <vt:lpstr>表征学习x分类学习</vt:lpstr>
      <vt:lpstr>BBN</vt:lpstr>
      <vt:lpstr>Cumulating Learning</vt:lpstr>
      <vt:lpstr>样本不平衡问题</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PROJECT PROPOSAL</dc:title>
  <dc:creator>李江南</dc:creator>
  <cp:lastModifiedBy>李 江南</cp:lastModifiedBy>
  <cp:revision>99</cp:revision>
  <dcterms:modified xsi:type="dcterms:W3CDTF">2020-06-23T02:57:38Z</dcterms:modified>
</cp:coreProperties>
</file>