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7" r:id="rId5"/>
    <p:sldId id="258" r:id="rId6"/>
    <p:sldId id="261" r:id="rId8"/>
    <p:sldId id="265" r:id="rId9"/>
    <p:sldId id="262" r:id="rId10"/>
    <p:sldId id="263" r:id="rId11"/>
    <p:sldId id="264" r:id="rId12"/>
    <p:sldId id="274" r:id="rId13"/>
    <p:sldId id="266" r:id="rId14"/>
    <p:sldId id="267" r:id="rId15"/>
    <p:sldId id="268" r:id="rId16"/>
    <p:sldId id="275" r:id="rId17"/>
    <p:sldId id="276" r:id="rId18"/>
    <p:sldId id="277" r:id="rId19"/>
    <p:sldId id="278" r:id="rId20"/>
    <p:sldId id="259" r:id="rId21"/>
    <p:sldId id="279" r:id="rId22"/>
    <p:sldId id="280" r:id="rId23"/>
    <p:sldId id="281" r:id="rId24"/>
    <p:sldId id="282" r:id="rId25"/>
    <p:sldId id="283" r:id="rId26"/>
    <p:sldId id="284" r:id="rId27"/>
    <p:sldId id="285" r:id="rId28"/>
    <p:sldId id="286" r:id="rId29"/>
    <p:sldId id="260" r:id="rId30"/>
    <p:sldId id="287" r:id="rId31"/>
    <p:sldId id="288" r:id="rId32"/>
    <p:sldId id="289" r:id="rId33"/>
    <p:sldId id="290" r:id="rId34"/>
    <p:sldId id="291" r:id="rId35"/>
    <p:sldId id="293" r:id="rId36"/>
    <p:sldId id="29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62" d="100"/>
          <a:sy n="62" d="100"/>
        </p:scale>
        <p:origin x="96" y="2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681BB-D220-4181-B10A-0E721590D7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4A5EF-3D82-4775-BE3E-40223947CE9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ACL2020</a:t>
            </a:r>
            <a:endParaRPr lang="zh-CN" altLang="en-US" dirty="0"/>
          </a:p>
        </p:txBody>
      </p:sp>
      <p:sp>
        <p:nvSpPr>
          <p:cNvPr id="4" name="灯片编号占位符 3"/>
          <p:cNvSpPr>
            <a:spLocks noGrp="1"/>
          </p:cNvSpPr>
          <p:nvPr>
            <p:ph type="sldNum" sz="quarter" idx="5"/>
          </p:nvPr>
        </p:nvSpPr>
        <p:spPr/>
        <p:txBody>
          <a:bodyPr/>
          <a:lstStyle/>
          <a:p>
            <a:fld id="{6AB4A5EF-3D82-4775-BE3E-40223947CE9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sym typeface="+mn-ea"/>
              </a:rPr>
              <a:t>1. Multi-task Training</a:t>
            </a:r>
            <a:endParaRPr lang="en-US" altLang="zh-CN" b="1"/>
          </a:p>
          <a:p>
            <a:r>
              <a:rPr lang="en-US" altLang="zh-CN" b="1">
                <a:sym typeface="+mn-ea"/>
              </a:rPr>
              <a:t>    multi-branch</a:t>
            </a:r>
            <a:r>
              <a:rPr lang="zh-CN" altLang="en-US" b="1">
                <a:sym typeface="+mn-ea"/>
              </a:rPr>
              <a:t>结构：包含</a:t>
            </a:r>
            <a:r>
              <a:rPr lang="en-US" altLang="zh-CN" b="1">
                <a:sym typeface="+mn-ea"/>
              </a:rPr>
              <a:t>Robust Branch </a:t>
            </a:r>
            <a:r>
              <a:rPr lang="zh-CN" altLang="en-US" b="1">
                <a:sym typeface="+mn-ea"/>
              </a:rPr>
              <a:t>和</a:t>
            </a:r>
            <a:r>
              <a:rPr lang="en-US" altLang="zh-CN" b="1">
                <a:sym typeface="+mn-ea"/>
              </a:rPr>
              <a:t> Shortcut Branch</a:t>
            </a:r>
            <a:endParaRPr lang="zh-CN" altLang="en-US" b="1"/>
          </a:p>
          <a:p>
            <a:r>
              <a:rPr lang="en-US" altLang="zh-CN" b="1">
                <a:sym typeface="+mn-ea"/>
              </a:rPr>
              <a:t>    </a:t>
            </a:r>
            <a:r>
              <a:rPr lang="zh-CN" altLang="en-US" b="1">
                <a:sym typeface="+mn-ea"/>
              </a:rPr>
              <a:t>各个</a:t>
            </a:r>
            <a:r>
              <a:rPr lang="en-US" altLang="zh-CN" b="1">
                <a:sym typeface="+mn-ea"/>
              </a:rPr>
              <a:t>loss</a:t>
            </a:r>
            <a:r>
              <a:rPr lang="zh-CN" altLang="en-US" b="1">
                <a:sym typeface="+mn-ea"/>
              </a:rPr>
              <a:t>相同（各自都是</a:t>
            </a:r>
            <a:r>
              <a:rPr lang="en-US" altLang="zh-CN" b="1">
                <a:sym typeface="+mn-ea"/>
              </a:rPr>
              <a:t>CE</a:t>
            </a:r>
            <a:r>
              <a:rPr lang="zh-CN" altLang="en-US" b="1">
                <a:sym typeface="+mn-ea"/>
              </a:rPr>
              <a:t>），但是相互独立</a:t>
            </a:r>
            <a:endParaRPr lang="zh-CN" altLang="en-US" b="1">
              <a:sym typeface="+mn-ea"/>
            </a:endParaRPr>
          </a:p>
          <a:p>
            <a:r>
              <a:rPr lang="zh-CN" altLang="en-US" b="1">
                <a:sym typeface="+mn-ea"/>
              </a:rPr>
              <a:t> </a:t>
            </a:r>
            <a:r>
              <a:rPr lang="en-US" altLang="zh-CN" b="1">
                <a:sym typeface="+mn-ea"/>
              </a:rPr>
              <a:t>  </a:t>
            </a:r>
            <a:r>
              <a:rPr lang="zh-CN" altLang="en-US" b="1">
                <a:sym typeface="+mn-ea"/>
              </a:rPr>
              <a:t>底层优化（只有</a:t>
            </a:r>
            <a:r>
              <a:rPr lang="en-US" altLang="zh-CN" b="1">
                <a:sym typeface="+mn-ea"/>
              </a:rPr>
              <a:t>RobustBranch</a:t>
            </a:r>
            <a:r>
              <a:rPr lang="zh-CN" altLang="en-US" b="1">
                <a:sym typeface="+mn-ea"/>
              </a:rPr>
              <a:t>可以）</a:t>
            </a:r>
            <a:endParaRPr lang="zh-CN" altLang="en-US" b="1">
              <a:sym typeface="+mn-ea"/>
            </a:endParaRPr>
          </a:p>
          <a:p>
            <a:endParaRPr lang="zh-CN" altLang="en-US" b="1"/>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a:t>
            </a:r>
            <a:r>
              <a:rPr lang="zh-CN" altLang="en-US"/>
              <a:t>其实是个常数</a:t>
            </a:r>
            <a:endParaRPr lang="zh-CN" altLang="en-US"/>
          </a:p>
          <a:p>
            <a:r>
              <a:rPr lang="zh-CN" altLang="en-US"/>
              <a:t>在</a:t>
            </a:r>
            <a:r>
              <a:rPr lang="en-US" altLang="zh-CN"/>
              <a:t>MV</a:t>
            </a:r>
            <a:r>
              <a:rPr lang="zh-CN" altLang="en-US"/>
              <a:t>中可自动求</a:t>
            </a:r>
            <a:r>
              <a:rPr lang="en-US" altLang="zh-CN"/>
              <a:t>C</a:t>
            </a:r>
            <a:r>
              <a:rPr lang="zh-CN" altLang="en-US"/>
              <a:t>，两层全连接</a:t>
            </a:r>
            <a:r>
              <a:rPr lang="en-US" altLang="zh-CN"/>
              <a:t>tanh</a:t>
            </a:r>
            <a:r>
              <a:rPr lang="zh-CN" altLang="en-US"/>
              <a:t>网络，其中</a:t>
            </a:r>
            <a:r>
              <a:rPr lang="en-US" altLang="zh-CN"/>
              <a:t>Distance</a:t>
            </a:r>
            <a:r>
              <a:rPr lang="zh-CN" altLang="en-US"/>
              <a:t>用</a:t>
            </a:r>
            <a:r>
              <a:rPr lang="en-US" altLang="zh-CN"/>
              <a:t>js</a:t>
            </a:r>
            <a:r>
              <a:rPr lang="zh-CN" altLang="en-US"/>
              <a:t>距离。) 即共同参与联合训练。it updates c-adaptor using cross-entropy loss (computed between the CVC-MV logits and the ground truth)</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多专家框架，各个专家联合训练，</a:t>
            </a:r>
            <a:r>
              <a:rPr lang="en-US" altLang="zh-CN"/>
              <a:t>f</a:t>
            </a:r>
            <a:r>
              <a:rPr lang="zh-CN" altLang="en-US"/>
              <a:t>共享，</a:t>
            </a:r>
            <a:r>
              <a:rPr lang="en-US" altLang="zh-CN"/>
              <a:t>o</a:t>
            </a:r>
            <a:r>
              <a:rPr lang="zh-CN" altLang="en-US"/>
              <a:t>不共享</a:t>
            </a:r>
            <a:endParaRPr lang="zh-CN" altLang="en-US"/>
          </a:p>
          <a:p>
            <a:r>
              <a:rPr lang="zh-CN" altLang="en-US"/>
              <a:t>一个多样性</a:t>
            </a:r>
            <a:r>
              <a:rPr lang="en-US" altLang="zh-CN"/>
              <a:t>loss</a:t>
            </a:r>
            <a:r>
              <a:rPr lang="zh-CN" altLang="en-US"/>
              <a:t>，一个</a:t>
            </a:r>
            <a:r>
              <a:rPr lang="en-US" altLang="zh-CN"/>
              <a:t>CEloss</a:t>
            </a:r>
            <a:endParaRPr lang="en-US" altLang="zh-CN"/>
          </a:p>
          <a:p>
            <a:r>
              <a:rPr lang="zh-CN" altLang="en-US"/>
              <a:t>测试的时候求专家之间的算数平均值。</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 This way, we give lower temperature to tail classes, which generates</a:t>
            </a:r>
            <a:endParaRPr lang="zh-CN" altLang="en-US"/>
          </a:p>
          <a:p>
            <a:r>
              <a:rPr lang="zh-CN" altLang="en-US"/>
              <a:t>higher probability for the tail classes in distributions that we apply KL Divergence on, encouraging</a:t>
            </a:r>
            <a:endParaRPr lang="zh-CN" altLang="en-US"/>
          </a:p>
          <a:p>
            <a:r>
              <a:rPr lang="zh-CN" altLang="en-US"/>
              <a:t>more diversity in tail classes.</a:t>
            </a:r>
            <a:endParaRPr lang="zh-CN" altLang="en-US"/>
          </a:p>
          <a:p>
            <a:r>
              <a:rPr lang="zh-CN" altLang="en-US"/>
              <a:t>而较低的温度，应对熵比较大的预测的样本时会分配较大的负梯度，而对熵小的预测结果的样本则会分配较小的负梯度。</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认为只有</a:t>
            </a:r>
            <a:r>
              <a:rPr lang="en-US" altLang="zh-CN"/>
              <a:t>top z</a:t>
            </a:r>
            <a:r>
              <a:rPr lang="zh-CN" altLang="en-US"/>
              <a:t>的成绩有意义</a:t>
            </a:r>
            <a:endParaRPr lang="zh-CN" altLang="en-US"/>
          </a:p>
          <a:p>
            <a:r>
              <a:rPr lang="zh-CN" altLang="en-US"/>
              <a:t>专家之间是串联的，当前专家预测出一个概率分布，然后还会预测出是否让下一个专家来继续预测。</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4A5EF-3D82-4775-BE3E-40223947CE9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HANS: The dataset is constructed based on the finding that the word overlapping between premise and hypothesis in NLI datasets is strongly correlated with the entailment label. HANS consists of examples in which such correlation does not exist, i.e., hypotheses are not entailed by their word-overlapping premises.</a:t>
            </a:r>
            <a:endParaRPr lang="en-US" altLang="zh-CN" dirty="0"/>
          </a:p>
          <a:p>
            <a:endParaRPr lang="en-US" altLang="zh-CN" dirty="0"/>
          </a:p>
          <a:p>
            <a:r>
              <a:rPr lang="en-US" altLang="zh-CN" dirty="0"/>
              <a:t>MNLI-hard</a:t>
            </a:r>
            <a:r>
              <a:rPr lang="zh-CN" altLang="en-US" dirty="0"/>
              <a:t>：</a:t>
            </a:r>
            <a:r>
              <a:rPr lang="en-US" altLang="zh-CN" dirty="0"/>
              <a:t> It allows a simple model that predicts based on the hypothesis-only input to perform much better than the random baseline. </a:t>
            </a:r>
            <a:r>
              <a:rPr lang="en-US" altLang="zh-CN" dirty="0" err="1"/>
              <a:t>Gururangan</a:t>
            </a:r>
            <a:r>
              <a:rPr lang="en-US" altLang="zh-CN" dirty="0"/>
              <a:t> et al. (2018) presents a “hard” split of the MNLI test sets, in which examples cannot be predicted correctly by the simple hypothesis-only</a:t>
            </a:r>
            <a:endParaRPr lang="en-US" altLang="zh-CN" dirty="0"/>
          </a:p>
          <a:p>
            <a:r>
              <a:rPr lang="en-US" altLang="zh-CN" dirty="0"/>
              <a:t>model.</a:t>
            </a:r>
            <a:endParaRPr lang="zh-CN" altLang="en-US" dirty="0"/>
          </a:p>
        </p:txBody>
      </p:sp>
      <p:sp>
        <p:nvSpPr>
          <p:cNvPr id="4" name="灯片编号占位符 3"/>
          <p:cNvSpPr>
            <a:spLocks noGrp="1"/>
          </p:cNvSpPr>
          <p:nvPr>
            <p:ph type="sldNum" sz="quarter" idx="5"/>
          </p:nvPr>
        </p:nvSpPr>
        <p:spPr/>
        <p:txBody>
          <a:bodyPr/>
          <a:lstStyle/>
          <a:p>
            <a:fld id="{6AB4A5EF-3D82-4775-BE3E-40223947CE9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手工重构，</a:t>
            </a:r>
            <a:r>
              <a:rPr lang="en-US" altLang="zh-CN" dirty="0"/>
              <a:t> relying on cues of the claim can lead to incorrect predictions</a:t>
            </a:r>
            <a:endParaRPr lang="zh-CN" altLang="en-US" dirty="0"/>
          </a:p>
        </p:txBody>
      </p:sp>
      <p:sp>
        <p:nvSpPr>
          <p:cNvPr id="4" name="灯片编号占位符 3"/>
          <p:cNvSpPr>
            <a:spLocks noGrp="1"/>
          </p:cNvSpPr>
          <p:nvPr>
            <p:ph type="sldNum" sz="quarter" idx="5"/>
          </p:nvPr>
        </p:nvSpPr>
        <p:spPr/>
        <p:txBody>
          <a:bodyPr/>
          <a:lstStyle/>
          <a:p>
            <a:fld id="{6AB4A5EF-3D82-4775-BE3E-40223947CE9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PAWS</a:t>
            </a:r>
            <a:r>
              <a:rPr lang="zh-CN" altLang="en-US" dirty="0"/>
              <a:t>是通过用</a:t>
            </a:r>
            <a:r>
              <a:rPr lang="en-US" altLang="zh-CN" dirty="0"/>
              <a:t>Word Scrambling</a:t>
            </a:r>
            <a:r>
              <a:rPr lang="zh-CN" altLang="en-US" dirty="0"/>
              <a:t>对</a:t>
            </a:r>
            <a:r>
              <a:rPr lang="en-US" altLang="zh-CN" dirty="0"/>
              <a:t>QQP</a:t>
            </a:r>
            <a:r>
              <a:rPr lang="zh-CN" altLang="en-US" dirty="0"/>
              <a:t>数据制造扰动</a:t>
            </a:r>
            <a:r>
              <a:rPr lang="en-US" altLang="zh-CN" dirty="0"/>
              <a:t>Paraphrase Adversaries</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AB4A5EF-3D82-4775-BE3E-40223947CE9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于是分析了一下原来工作在</a:t>
            </a:r>
            <a:r>
              <a:rPr lang="en-US" altLang="zh-CN"/>
              <a:t>ID</a:t>
            </a:r>
            <a:r>
              <a:rPr lang="zh-CN" altLang="en-US"/>
              <a:t>上表现不好的原因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于是分析了一下原来工作在</a:t>
            </a:r>
            <a:r>
              <a:rPr lang="en-US" altLang="zh-CN"/>
              <a:t>ID</a:t>
            </a:r>
            <a:r>
              <a:rPr lang="zh-CN" altLang="en-US"/>
              <a:t>上表现不好的原因</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1.drop</a:t>
            </a:r>
            <a:r>
              <a:rPr lang="zh-CN" altLang="en-US"/>
              <a:t>小，说明学到的不是正确的</a:t>
            </a:r>
            <a:r>
              <a:rPr lang="en-US" altLang="zh-CN"/>
              <a:t>reasoning</a:t>
            </a:r>
            <a:endParaRPr lang="en-US" altLang="zh-CN"/>
          </a:p>
          <a:p>
            <a:r>
              <a:rPr lang="en-US" altLang="zh-CN"/>
              <a:t>2.d</a:t>
            </a:r>
            <a:r>
              <a:rPr lang="zh-CN" altLang="en-US"/>
              <a:t>图是</a:t>
            </a:r>
            <a:r>
              <a:rPr lang="en-US" altLang="zh-CN"/>
              <a:t>overlapping</a:t>
            </a:r>
            <a:r>
              <a:rPr lang="zh-CN" altLang="en-US"/>
              <a:t>的例子</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探究</a:t>
            </a:r>
            <a:r>
              <a:rPr lang="en-US" altLang="zh-CN"/>
              <a:t>Q</a:t>
            </a:r>
            <a:r>
              <a:rPr lang="zh-CN" altLang="en-US"/>
              <a:t>的影响，</a:t>
            </a:r>
            <a:r>
              <a:rPr lang="en-US" altLang="zh-CN"/>
              <a:t>Q</a:t>
            </a:r>
            <a:r>
              <a:rPr lang="zh-CN" altLang="en-US"/>
              <a:t>不存在</a:t>
            </a:r>
            <a:r>
              <a:rPr lang="en-US" altLang="zh-CN"/>
              <a:t>R</a:t>
            </a:r>
            <a:r>
              <a:rPr lang="zh-CN" altLang="en-US"/>
              <a:t>也不存在，但是直接去掉</a:t>
            </a:r>
            <a:r>
              <a:rPr lang="en-US" altLang="zh-CN"/>
              <a:t>R</a:t>
            </a:r>
            <a:r>
              <a:rPr lang="zh-CN" altLang="en-US"/>
              <a:t>不合理，忽视了</a:t>
            </a:r>
            <a:r>
              <a:rPr lang="en-US" altLang="zh-CN"/>
              <a:t>R</a:t>
            </a:r>
            <a:r>
              <a:rPr lang="zh-CN" altLang="en-US"/>
              <a:t>的影响了。</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629E5A-426A-40DE-BA73-1A294F33A6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5CDB97-A35B-4A9A-BED5-DA1F7774C4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29E5A-426A-40DE-BA73-1A294F33A6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CDB97-A35B-4A9A-BED5-DA1F7774C4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29E5A-426A-40DE-BA73-1A294F33A6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CDB97-A35B-4A9A-BED5-DA1F7774C4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notesSlide" Target="../notesSlides/notesSlide10.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14438"/>
            <a:ext cx="9144000" cy="2387600"/>
          </a:xfrm>
        </p:spPr>
        <p:txBody>
          <a:bodyPr/>
          <a:lstStyle/>
          <a:p>
            <a:r>
              <a:rPr lang="zh-CN" altLang="en-US" dirty="0"/>
              <a:t>鲁棒性问题中的</a:t>
            </a:r>
            <a:r>
              <a:rPr lang="en-US" altLang="zh-CN" dirty="0"/>
              <a:t>Trade-off</a:t>
            </a:r>
            <a:r>
              <a:rPr lang="zh-CN" altLang="en-US" dirty="0"/>
              <a:t>和</a:t>
            </a:r>
            <a:r>
              <a:rPr lang="en-US" altLang="zh-CN" dirty="0"/>
              <a:t>Win-Win</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4</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8590"/>
            <a:ext cx="10515600" cy="1325563"/>
          </a:xfrm>
        </p:spPr>
        <p:txBody>
          <a:bodyPr/>
          <a:lstStyle/>
          <a:p>
            <a:r>
              <a:rPr lang="en-US" altLang="zh-CN" b="1" dirty="0"/>
              <a:t>Why can’t ? </a:t>
            </a:r>
            <a:endParaRPr lang="zh-CN" altLang="en-US" dirty="0"/>
          </a:p>
        </p:txBody>
      </p:sp>
      <p:sp>
        <p:nvSpPr>
          <p:cNvPr id="3" name="内容占位符 2"/>
          <p:cNvSpPr>
            <a:spLocks noGrp="1"/>
          </p:cNvSpPr>
          <p:nvPr>
            <p:ph idx="1"/>
          </p:nvPr>
        </p:nvSpPr>
        <p:spPr>
          <a:xfrm>
            <a:off x="266065" y="1017270"/>
            <a:ext cx="11558905" cy="6338570"/>
          </a:xfrm>
        </p:spPr>
        <p:txBody>
          <a:bodyPr>
            <a:normAutofit/>
          </a:bodyPr>
          <a:lstStyle/>
          <a:p>
            <a:pPr>
              <a:lnSpc>
                <a:spcPct val="100000"/>
              </a:lnSpc>
            </a:pPr>
            <a:r>
              <a:rPr lang="zh-CN" altLang="en-US" dirty="0"/>
              <a:t>原来方法的做法：</a:t>
            </a:r>
            <a:r>
              <a:rPr lang="en-US" altLang="zh-CN" dirty="0"/>
              <a:t>Existing work(product-of-expert/learned-</a:t>
            </a:r>
            <a:r>
              <a:rPr lang="en-US" altLang="zh-CN" dirty="0" err="1"/>
              <a:t>mixin</a:t>
            </a:r>
            <a:r>
              <a:rPr lang="en-US" altLang="zh-CN" dirty="0"/>
              <a:t>) introduce several strategies to overcome the known biases by </a:t>
            </a:r>
            <a:r>
              <a:rPr lang="en-US" altLang="zh-CN" b="1" i="1" dirty="0">
                <a:solidFill>
                  <a:schemeClr val="tx1"/>
                </a:solidFill>
              </a:rPr>
              <a:t>correcting the conditional distribution of the target labels given the presence of biased features</a:t>
            </a:r>
            <a:r>
              <a:rPr lang="en-US" altLang="zh-CN" dirty="0"/>
              <a:t>.</a:t>
            </a:r>
            <a:r>
              <a:rPr lang="zh-CN" altLang="en-US" dirty="0"/>
              <a:t> </a:t>
            </a:r>
            <a:r>
              <a:rPr lang="en-US" altLang="zh-CN" dirty="0"/>
              <a:t>They achieve this by reducing the importance of examples that can be predicted correctly by using only biased features. As a result</a:t>
            </a:r>
            <a:r>
              <a:rPr lang="en-US" altLang="zh-CN" dirty="0">
                <a:solidFill>
                  <a:srgbClr val="FF0000"/>
                </a:solidFill>
              </a:rPr>
              <a:t>, models are forced to learn from harder examples</a:t>
            </a:r>
            <a:r>
              <a:rPr lang="en-US" altLang="zh-CN" dirty="0"/>
              <a:t> in which utilizing solely superficial features is not sufficient to make correct predictions.</a:t>
            </a:r>
            <a:endParaRPr lang="en-US" altLang="zh-CN" dirty="0"/>
          </a:p>
          <a:p>
            <a:pPr>
              <a:lnSpc>
                <a:spcPct val="100000"/>
              </a:lnSpc>
            </a:pPr>
            <a:r>
              <a:rPr lang="zh-CN" altLang="en-US" dirty="0"/>
              <a:t>弊病所在：</a:t>
            </a:r>
            <a:r>
              <a:rPr lang="en-US" altLang="zh-CN" dirty="0"/>
              <a:t>While this approach prevents models from learning the task mainly using biased features, it also</a:t>
            </a:r>
            <a:r>
              <a:rPr lang="en-US" altLang="zh-CN" dirty="0">
                <a:solidFill>
                  <a:srgbClr val="FF0000"/>
                </a:solidFill>
              </a:rPr>
              <a:t> reduces model’s ability to learn from examples that can be solved using these features</a:t>
            </a:r>
            <a:r>
              <a:rPr lang="en-US" altLang="zh-CN" dirty="0"/>
              <a:t>. As a result, models are unable to optimize accuracy on the original training distribution, and they possibly</a:t>
            </a:r>
            <a:r>
              <a:rPr lang="en-US" altLang="zh-CN" dirty="0">
                <a:solidFill>
                  <a:srgbClr val="FF0000"/>
                </a:solidFill>
              </a:rPr>
              <a:t> become biased in some other ways</a:t>
            </a:r>
            <a:endParaRPr lang="en-US" altLang="zh-C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2615" y="-173355"/>
            <a:ext cx="10515600" cy="1325563"/>
          </a:xfrm>
        </p:spPr>
        <p:txBody>
          <a:bodyPr/>
          <a:lstStyle/>
          <a:p>
            <a:r>
              <a:rPr lang="en-US" altLang="zh-CN" dirty="0"/>
              <a:t>Main Idea</a:t>
            </a:r>
            <a:r>
              <a:rPr lang="zh-CN" altLang="en-US" dirty="0"/>
              <a:t>：</a:t>
            </a:r>
            <a:endParaRPr lang="zh-CN" altLang="en-US" dirty="0"/>
          </a:p>
        </p:txBody>
      </p:sp>
      <p:sp>
        <p:nvSpPr>
          <p:cNvPr id="3" name="内容占位符 2"/>
          <p:cNvSpPr>
            <a:spLocks noGrp="1"/>
          </p:cNvSpPr>
          <p:nvPr>
            <p:ph idx="1"/>
          </p:nvPr>
        </p:nvSpPr>
        <p:spPr>
          <a:xfrm>
            <a:off x="939165" y="1287145"/>
            <a:ext cx="10515600" cy="5462270"/>
          </a:xfrm>
        </p:spPr>
        <p:txBody>
          <a:bodyPr>
            <a:normAutofit/>
          </a:bodyPr>
          <a:lstStyle/>
          <a:p>
            <a:pPr>
              <a:lnSpc>
                <a:spcPct val="100000"/>
              </a:lnSpc>
            </a:pPr>
            <a:r>
              <a:rPr lang="en-US" altLang="zh-CN" b="1" dirty="0"/>
              <a:t>Confidence Regularization</a:t>
            </a:r>
            <a:r>
              <a:rPr lang="zh-CN" altLang="en-US" b="1" dirty="0"/>
              <a:t>：</a:t>
            </a:r>
            <a:r>
              <a:rPr lang="en-US" altLang="zh-CN" b="1" dirty="0"/>
              <a:t> </a:t>
            </a:r>
            <a:r>
              <a:rPr lang="en-US" altLang="zh-CN" dirty="0"/>
              <a:t>explicitly encourage models to </a:t>
            </a:r>
            <a:r>
              <a:rPr lang="en-US" altLang="zh-CN" dirty="0">
                <a:solidFill>
                  <a:srgbClr val="FF0000"/>
                </a:solidFill>
              </a:rPr>
              <a:t>make predictions with lower confidence</a:t>
            </a:r>
            <a:r>
              <a:rPr lang="en-US" altLang="zh-CN" dirty="0"/>
              <a:t> (i.e., assigning a lower probability to the predicted label) </a:t>
            </a:r>
            <a:r>
              <a:rPr lang="en-US" altLang="zh-CN" dirty="0">
                <a:solidFill>
                  <a:srgbClr val="FF0000"/>
                </a:solidFill>
              </a:rPr>
              <a:t>on examples that contain biased features.</a:t>
            </a:r>
            <a:endParaRPr lang="en-US" altLang="zh-CN" dirty="0"/>
          </a:p>
          <a:p>
            <a:pPr>
              <a:lnSpc>
                <a:spcPct val="100000"/>
              </a:lnSpc>
            </a:pPr>
            <a:r>
              <a:rPr lang="zh-CN" altLang="en-US" b="1" dirty="0"/>
              <a:t>新思路</a:t>
            </a:r>
            <a:r>
              <a:rPr lang="en-US" altLang="zh-CN" dirty="0"/>
              <a:t>: draws a connection between the robustness against dataset biases and the overconfidence prediction problem.</a:t>
            </a:r>
            <a:endParaRPr lang="en-US" altLang="zh-CN" dirty="0"/>
          </a:p>
          <a:p>
            <a:pPr>
              <a:lnSpc>
                <a:spcPct val="100000"/>
              </a:lnSpc>
            </a:pPr>
            <a:r>
              <a:rPr lang="en-US" altLang="zh-CN" b="1" dirty="0"/>
              <a:t>Why we can</a:t>
            </a:r>
            <a:r>
              <a:rPr lang="en-US" altLang="zh-CN" dirty="0"/>
              <a:t>?  Iinstead of using it to diminish the training signal from these examples, we use it to scale the confidence of models’ predictions. This enables the model to receive enough incentive to learn from </a:t>
            </a:r>
            <a:r>
              <a:rPr lang="en-US" altLang="zh-CN" b="1" dirty="0">
                <a:solidFill>
                  <a:srgbClr val="FF0000"/>
                </a:solidFill>
              </a:rPr>
              <a:t>all of the training examples</a:t>
            </a:r>
            <a:r>
              <a:rPr lang="en-US" altLang="zh-CN" dirty="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160145" y="1691005"/>
            <a:ext cx="9872345" cy="41414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160145" y="1691005"/>
            <a:ext cx="9872345" cy="4141470"/>
          </a:xfrm>
          <a:prstGeom prst="rect">
            <a:avLst/>
          </a:prstGeom>
        </p:spPr>
      </p:pic>
      <p:sp>
        <p:nvSpPr>
          <p:cNvPr id="5" name="矩形 4"/>
          <p:cNvSpPr/>
          <p:nvPr/>
        </p:nvSpPr>
        <p:spPr>
          <a:xfrm>
            <a:off x="4233545" y="1787525"/>
            <a:ext cx="2240280" cy="1965325"/>
          </a:xfrm>
          <a:prstGeom prst="rect">
            <a:avLst/>
          </a:prstGeom>
          <a:noFill/>
          <a:ln w="762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547870" y="1394460"/>
            <a:ext cx="4333240" cy="398780"/>
          </a:xfrm>
          <a:prstGeom prst="rect">
            <a:avLst/>
          </a:prstGeom>
          <a:noFill/>
        </p:spPr>
        <p:txBody>
          <a:bodyPr wrap="none" rtlCol="0">
            <a:spAutoFit/>
          </a:bodyPr>
          <a:p>
            <a:r>
              <a:rPr lang="en-US" altLang="zh-CN" sz="2000" b="1">
                <a:solidFill>
                  <a:srgbClr val="FF0000"/>
                </a:solidFill>
              </a:rPr>
              <a:t>soft target </a:t>
            </a:r>
            <a:r>
              <a:rPr lang="zh-CN" altLang="en-US" sz="2000" b="1">
                <a:solidFill>
                  <a:srgbClr val="FF0000"/>
                </a:solidFill>
              </a:rPr>
              <a:t>：</a:t>
            </a:r>
            <a:r>
              <a:rPr lang="en-US" altLang="zh-CN" sz="2000" b="1">
                <a:solidFill>
                  <a:srgbClr val="FF0000"/>
                </a:solidFill>
              </a:rPr>
              <a:t> knowledge distillation</a:t>
            </a:r>
            <a:endParaRPr lang="en-US" altLang="zh-CN" sz="2000"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160145" y="1691005"/>
            <a:ext cx="9872345" cy="4141470"/>
          </a:xfrm>
          <a:prstGeom prst="rect">
            <a:avLst/>
          </a:prstGeom>
        </p:spPr>
      </p:pic>
      <p:sp>
        <p:nvSpPr>
          <p:cNvPr id="5" name="矩形 4"/>
          <p:cNvSpPr/>
          <p:nvPr/>
        </p:nvSpPr>
        <p:spPr>
          <a:xfrm>
            <a:off x="3997960" y="3634740"/>
            <a:ext cx="1453515" cy="1178560"/>
          </a:xfrm>
          <a:prstGeom prst="rect">
            <a:avLst/>
          </a:prstGeom>
          <a:noFill/>
          <a:ln w="76200">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6021705" y="140335"/>
            <a:ext cx="5988685" cy="1476375"/>
          </a:xfrm>
          <a:prstGeom prst="rect">
            <a:avLst/>
          </a:prstGeom>
          <a:noFill/>
        </p:spPr>
        <p:txBody>
          <a:bodyPr wrap="square" rtlCol="0">
            <a:spAutoFit/>
          </a:bodyPr>
          <a:p>
            <a:r>
              <a:rPr lang="en-US" altLang="zh-CN"/>
              <a:t>HANS&amp;PAWS: 1.hypothesis</a:t>
            </a:r>
            <a:r>
              <a:rPr lang="zh-CN" altLang="en-US"/>
              <a:t>和</a:t>
            </a:r>
            <a:r>
              <a:rPr lang="en-US" altLang="zh-CN"/>
              <a:t>premise</a:t>
            </a:r>
            <a:r>
              <a:rPr lang="zh-CN" altLang="en-US"/>
              <a:t>共现词百分比</a:t>
            </a:r>
            <a:endParaRPr lang="zh-CN" altLang="en-US"/>
          </a:p>
          <a:p>
            <a:r>
              <a:rPr lang="en-US" altLang="zh-CN"/>
              <a:t>                        2.premise</a:t>
            </a:r>
            <a:r>
              <a:rPr lang="zh-CN" altLang="en-US"/>
              <a:t>和</a:t>
            </a:r>
            <a:r>
              <a:rPr lang="en-US" altLang="zh-CN"/>
              <a:t>hypothesis</a:t>
            </a:r>
            <a:r>
              <a:rPr lang="zh-CN" altLang="en-US"/>
              <a:t>词向量的</a:t>
            </a:r>
            <a:r>
              <a:rPr lang="en-US" altLang="zh-CN"/>
              <a:t>cos</a:t>
            </a:r>
            <a:r>
              <a:rPr lang="zh-CN" altLang="en-US"/>
              <a:t>距离</a:t>
            </a:r>
            <a:endParaRPr lang="zh-CN" altLang="en-US"/>
          </a:p>
          <a:p>
            <a:r>
              <a:rPr lang="en-US" altLang="zh-CN"/>
              <a:t>           </a:t>
            </a:r>
            <a:r>
              <a:rPr lang="zh-CN" altLang="en-US"/>
              <a:t>分别用两者来训练两层非线性分类器。</a:t>
            </a:r>
            <a:endParaRPr lang="zh-CN" altLang="en-US"/>
          </a:p>
          <a:p>
            <a:r>
              <a:rPr lang="en-US" altLang="zh-CN"/>
              <a:t>MNLI-hard&amp;Fever-Symmetric</a:t>
            </a:r>
            <a:r>
              <a:rPr lang="zh-CN" altLang="en-US"/>
              <a:t>：</a:t>
            </a:r>
            <a:endParaRPr lang="zh-CN" altLang="en-US"/>
          </a:p>
          <a:p>
            <a:r>
              <a:rPr lang="en-US" altLang="zh-CN"/>
              <a:t>                         </a:t>
            </a:r>
            <a:r>
              <a:rPr lang="zh-CN" altLang="en-US"/>
              <a:t>用</a:t>
            </a:r>
            <a:r>
              <a:rPr lang="en-US" altLang="zh-CN"/>
              <a:t>hypothesis/claim</a:t>
            </a:r>
            <a:r>
              <a:rPr lang="zh-CN" altLang="en-US"/>
              <a:t>单一训出的</a:t>
            </a:r>
            <a:r>
              <a:rPr lang="en-US" altLang="zh-CN"/>
              <a:t>model</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1455"/>
            <a:ext cx="10515600" cy="1325563"/>
          </a:xfrm>
        </p:spPr>
        <p:txBody>
          <a:bodyPr/>
          <a:lstStyle/>
          <a:p>
            <a:r>
              <a:rPr lang="en-US" altLang="zh-CN"/>
              <a:t>Method</a:t>
            </a:r>
            <a:endParaRPr lang="zh-CN" altLang="en-US" dirty="0"/>
          </a:p>
        </p:txBody>
      </p:sp>
      <p:pic>
        <p:nvPicPr>
          <p:cNvPr id="4" name="图片 3"/>
          <p:cNvPicPr>
            <a:picLocks noChangeAspect="1"/>
          </p:cNvPicPr>
          <p:nvPr/>
        </p:nvPicPr>
        <p:blipFill>
          <a:blip r:embed="rId1"/>
          <a:stretch>
            <a:fillRect/>
          </a:stretch>
        </p:blipFill>
        <p:spPr>
          <a:xfrm>
            <a:off x="1160145" y="1691005"/>
            <a:ext cx="9872345" cy="4141470"/>
          </a:xfrm>
          <a:prstGeom prst="rect">
            <a:avLst/>
          </a:prstGeom>
        </p:spPr>
      </p:pic>
      <p:sp>
        <p:nvSpPr>
          <p:cNvPr id="5" name="矩形 4"/>
          <p:cNvSpPr/>
          <p:nvPr/>
        </p:nvSpPr>
        <p:spPr>
          <a:xfrm>
            <a:off x="6355715" y="1492885"/>
            <a:ext cx="2395855" cy="3241675"/>
          </a:xfrm>
          <a:prstGeom prst="rect">
            <a:avLst/>
          </a:prstGeom>
          <a:noFill/>
          <a:ln w="76200">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2665095" y="274955"/>
            <a:ext cx="6086475" cy="1198880"/>
          </a:xfrm>
          <a:prstGeom prst="rect">
            <a:avLst/>
          </a:prstGeom>
          <a:noFill/>
        </p:spPr>
        <p:txBody>
          <a:bodyPr wrap="square" rtlCol="0">
            <a:spAutoFit/>
          </a:bodyPr>
          <a:p>
            <a:r>
              <a:rPr lang="zh-CN" altLang="en-US"/>
              <a:t>主要创新点：</a:t>
            </a:r>
            <a:r>
              <a:rPr lang="en-US" altLang="zh-CN"/>
              <a:t>Bias-weighted Scaling</a:t>
            </a:r>
            <a:endParaRPr lang="en-US" altLang="zh-CN"/>
          </a:p>
          <a:p>
            <a:endParaRPr lang="en-US" altLang="zh-CN"/>
          </a:p>
          <a:p>
            <a:r>
              <a:rPr lang="en-US" altLang="zh-CN"/>
              <a:t>bias</a:t>
            </a:r>
            <a:r>
              <a:rPr lang="zh-CN" altLang="en-US"/>
              <a:t>趋近</a:t>
            </a:r>
            <a:r>
              <a:rPr lang="en-US" altLang="zh-CN"/>
              <a:t>1</a:t>
            </a:r>
            <a:r>
              <a:rPr lang="zh-CN" altLang="en-US"/>
              <a:t>了所有预测概率都很低</a:t>
            </a:r>
            <a:endParaRPr lang="zh-CN" altLang="en-US"/>
          </a:p>
          <a:p>
            <a:r>
              <a:rPr lang="en-US" altLang="zh-CN"/>
              <a:t>bias</a:t>
            </a:r>
            <a:r>
              <a:rPr lang="zh-CN" altLang="en-US"/>
              <a:t>趋近</a:t>
            </a:r>
            <a:r>
              <a:rPr lang="en-US" altLang="zh-CN"/>
              <a:t>0</a:t>
            </a:r>
            <a:r>
              <a:rPr lang="zh-CN" altLang="en-US"/>
              <a:t>了则不改变原始预测概率</a:t>
            </a:r>
            <a:endParaRPr lang="zh-CN" altLang="en-US"/>
          </a:p>
        </p:txBody>
      </p:sp>
      <p:pic>
        <p:nvPicPr>
          <p:cNvPr id="7" name="内容占位符 6"/>
          <p:cNvPicPr>
            <a:picLocks noChangeAspect="1"/>
          </p:cNvPicPr>
          <p:nvPr>
            <p:ph idx="1"/>
          </p:nvPr>
        </p:nvPicPr>
        <p:blipFill>
          <a:blip r:embed="rId2"/>
          <a:stretch>
            <a:fillRect/>
          </a:stretch>
        </p:blipFill>
        <p:spPr>
          <a:xfrm>
            <a:off x="7746365" y="26035"/>
            <a:ext cx="3286125" cy="866775"/>
          </a:xfrm>
          <a:prstGeom prst="rect">
            <a:avLst/>
          </a:prstGeom>
        </p:spPr>
      </p:pic>
      <p:pic>
        <p:nvPicPr>
          <p:cNvPr id="8" name="图片 7"/>
          <p:cNvPicPr>
            <a:picLocks noChangeAspect="1"/>
          </p:cNvPicPr>
          <p:nvPr/>
        </p:nvPicPr>
        <p:blipFill>
          <a:blip r:embed="rId3"/>
          <a:srcRect l="-1120" t="22523" r="1120" b="-22523"/>
          <a:stretch>
            <a:fillRect/>
          </a:stretch>
        </p:blipFill>
        <p:spPr>
          <a:xfrm>
            <a:off x="7839075" y="852170"/>
            <a:ext cx="3514725" cy="352425"/>
          </a:xfrm>
          <a:prstGeom prst="rect">
            <a:avLst/>
          </a:prstGeom>
        </p:spPr>
      </p:pic>
      <p:pic>
        <p:nvPicPr>
          <p:cNvPr id="9" name="图片 8"/>
          <p:cNvPicPr>
            <a:picLocks noChangeAspect="1"/>
          </p:cNvPicPr>
          <p:nvPr/>
        </p:nvPicPr>
        <p:blipFill>
          <a:blip r:embed="rId4"/>
          <a:stretch>
            <a:fillRect/>
          </a:stretch>
        </p:blipFill>
        <p:spPr>
          <a:xfrm>
            <a:off x="6106795" y="725170"/>
            <a:ext cx="333375" cy="390525"/>
          </a:xfrm>
          <a:prstGeom prst="rect">
            <a:avLst/>
          </a:prstGeom>
        </p:spPr>
      </p:pic>
      <p:pic>
        <p:nvPicPr>
          <p:cNvPr id="10" name="图片 9"/>
          <p:cNvPicPr>
            <a:picLocks noChangeAspect="1"/>
          </p:cNvPicPr>
          <p:nvPr/>
        </p:nvPicPr>
        <p:blipFill>
          <a:blip r:embed="rId5"/>
          <a:stretch>
            <a:fillRect/>
          </a:stretch>
        </p:blipFill>
        <p:spPr>
          <a:xfrm>
            <a:off x="6355715" y="1096645"/>
            <a:ext cx="1190625" cy="352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835" y="365125"/>
            <a:ext cx="10515600" cy="1325563"/>
          </a:xfrm>
        </p:spPr>
        <p:txBody>
          <a:bodyPr/>
          <a:lstStyle/>
          <a:p>
            <a:r>
              <a:rPr lang="en-US" altLang="zh-CN"/>
              <a:t>Method</a:t>
            </a:r>
            <a:endParaRPr lang="zh-CN" altLang="en-US" dirty="0"/>
          </a:p>
        </p:txBody>
      </p:sp>
      <p:pic>
        <p:nvPicPr>
          <p:cNvPr id="4" name="图片 3"/>
          <p:cNvPicPr>
            <a:picLocks noChangeAspect="1"/>
          </p:cNvPicPr>
          <p:nvPr/>
        </p:nvPicPr>
        <p:blipFill>
          <a:blip r:embed="rId1"/>
          <a:stretch>
            <a:fillRect/>
          </a:stretch>
        </p:blipFill>
        <p:spPr>
          <a:xfrm>
            <a:off x="1160145" y="1691005"/>
            <a:ext cx="9872345" cy="4141470"/>
          </a:xfrm>
          <a:prstGeom prst="rect">
            <a:avLst/>
          </a:prstGeom>
        </p:spPr>
      </p:pic>
      <p:sp>
        <p:nvSpPr>
          <p:cNvPr id="5" name="矩形 4"/>
          <p:cNvSpPr/>
          <p:nvPr/>
        </p:nvSpPr>
        <p:spPr>
          <a:xfrm>
            <a:off x="8458200" y="1492885"/>
            <a:ext cx="2395855" cy="3241675"/>
          </a:xfrm>
          <a:prstGeom prst="rect">
            <a:avLst/>
          </a:prstGeom>
          <a:noFill/>
          <a:ln w="76200">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8914765" y="473710"/>
            <a:ext cx="868680" cy="368300"/>
          </a:xfrm>
          <a:prstGeom prst="rect">
            <a:avLst/>
          </a:prstGeom>
          <a:noFill/>
        </p:spPr>
        <p:txBody>
          <a:bodyPr wrap="none" rtlCol="0">
            <a:spAutoFit/>
          </a:bodyPr>
          <a:p>
            <a:r>
              <a:rPr lang="zh-CN" altLang="en-US"/>
              <a:t>自蒸馏</a:t>
            </a:r>
            <a:endParaRPr lang="zh-CN" altLang="en-US"/>
          </a:p>
        </p:txBody>
      </p:sp>
      <p:pic>
        <p:nvPicPr>
          <p:cNvPr id="7" name="内容占位符 6"/>
          <p:cNvPicPr>
            <a:picLocks noChangeAspect="1"/>
          </p:cNvPicPr>
          <p:nvPr>
            <p:ph idx="1"/>
          </p:nvPr>
        </p:nvPicPr>
        <p:blipFill>
          <a:blip r:embed="rId2"/>
          <a:stretch>
            <a:fillRect/>
          </a:stretch>
        </p:blipFill>
        <p:spPr>
          <a:xfrm>
            <a:off x="7689215" y="842010"/>
            <a:ext cx="3933825" cy="504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文本&#10;&#10;描述已自动生成"/>
          <p:cNvPicPr>
            <a:picLocks noChangeAspect="1"/>
          </p:cNvPicPr>
          <p:nvPr/>
        </p:nvPicPr>
        <p:blipFill>
          <a:blip r:embed="rId1"/>
          <a:stretch>
            <a:fillRect/>
          </a:stretch>
        </p:blipFill>
        <p:spPr>
          <a:xfrm>
            <a:off x="643467" y="2174918"/>
            <a:ext cx="10905066" cy="25081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Counterfactual Variable Control for Robust and Interpretable Question</a:t>
            </a:r>
            <a:r>
              <a:rPr lang="en-US" altLang="zh-CN"/>
              <a:t> </a:t>
            </a:r>
            <a:r>
              <a:rPr lang="zh-CN" altLang="en-US"/>
              <a:t>Answering</a:t>
            </a:r>
            <a:endParaRPr lang="zh-CN" altLang="en-US"/>
          </a:p>
        </p:txBody>
      </p:sp>
      <p:sp>
        <p:nvSpPr>
          <p:cNvPr id="3" name="内容占位符 2"/>
          <p:cNvSpPr>
            <a:spLocks noGrp="1"/>
          </p:cNvSpPr>
          <p:nvPr>
            <p:ph idx="1"/>
          </p:nvPr>
        </p:nvSpPr>
        <p:spPr>
          <a:xfrm>
            <a:off x="838200" y="1691005"/>
            <a:ext cx="10515600" cy="1188720"/>
          </a:xfrm>
        </p:spPr>
        <p:txBody>
          <a:bodyPr/>
          <a:p>
            <a:r>
              <a:rPr lang="zh-CN" altLang="en-US"/>
              <a:t>任务场景</a:t>
            </a:r>
            <a:r>
              <a:rPr lang="en-US" altLang="zh-CN"/>
              <a:t>:</a:t>
            </a:r>
            <a:endParaRPr lang="en-US" altLang="zh-CN"/>
          </a:p>
          <a:p>
            <a:pPr lvl="1"/>
            <a:r>
              <a:rPr lang="zh-CN" altLang="en-US"/>
              <a:t>给定</a:t>
            </a:r>
            <a:r>
              <a:rPr lang="en-US" altLang="zh-CN"/>
              <a:t>passage+options+question</a:t>
            </a:r>
            <a:r>
              <a:rPr lang="zh-CN" altLang="en-US"/>
              <a:t>来预测答案</a:t>
            </a:r>
            <a:r>
              <a:rPr lang="en-US" altLang="zh-CN"/>
              <a:t>(</a:t>
            </a:r>
            <a:r>
              <a:rPr lang="zh-CN" altLang="en-US"/>
              <a:t>选择</a:t>
            </a:r>
            <a:r>
              <a:rPr lang="en-US" altLang="zh-CN"/>
              <a:t>)</a:t>
            </a:r>
            <a:endParaRPr lang="en-US" altLang="zh-CN"/>
          </a:p>
          <a:p>
            <a:pPr lvl="1"/>
            <a:endParaRPr lang="en-US" altLang="zh-CN"/>
          </a:p>
        </p:txBody>
      </p:sp>
      <p:sp>
        <p:nvSpPr>
          <p:cNvPr id="4" name="内容占位符 2"/>
          <p:cNvSpPr>
            <a:spLocks noGrp="1"/>
          </p:cNvSpPr>
          <p:nvPr/>
        </p:nvSpPr>
        <p:spPr>
          <a:xfrm>
            <a:off x="838200" y="2670810"/>
            <a:ext cx="10515600" cy="118872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现有方法的缺点</a:t>
            </a:r>
            <a:r>
              <a:rPr lang="en-US" altLang="zh-CN"/>
              <a:t>: </a:t>
            </a:r>
            <a:endParaRPr lang="en-US" altLang="zh-CN"/>
          </a:p>
          <a:p>
            <a:pPr lvl="1"/>
            <a:r>
              <a:rPr lang="en-US" altLang="zh-CN"/>
              <a:t>1. </a:t>
            </a:r>
            <a:r>
              <a:rPr lang="zh-CN" altLang="en-US"/>
              <a:t>缺乏可解释性</a:t>
            </a:r>
            <a:endParaRPr lang="zh-CN" altLang="en-US"/>
          </a:p>
          <a:p>
            <a:pPr lvl="1"/>
            <a:r>
              <a:rPr lang="en-US" altLang="zh-CN"/>
              <a:t>2.</a:t>
            </a:r>
            <a:r>
              <a:rPr lang="zh-CN" altLang="en-US"/>
              <a:t>对抗场景下效果很差（安全性问题）</a:t>
            </a:r>
            <a:endParaRPr lang="zh-CN" altLang="en-US"/>
          </a:p>
          <a:p>
            <a:pPr lvl="1"/>
            <a:endParaRPr lang="zh-CN" altLang="en-US"/>
          </a:p>
        </p:txBody>
      </p:sp>
      <p:pic>
        <p:nvPicPr>
          <p:cNvPr id="6" name="图片 5"/>
          <p:cNvPicPr>
            <a:picLocks noChangeAspect="1"/>
          </p:cNvPicPr>
          <p:nvPr/>
        </p:nvPicPr>
        <p:blipFill>
          <a:blip r:embed="rId1"/>
          <a:stretch>
            <a:fillRect/>
          </a:stretch>
        </p:blipFill>
        <p:spPr>
          <a:xfrm>
            <a:off x="838200" y="3695700"/>
            <a:ext cx="10497185" cy="3162300"/>
          </a:xfrm>
          <a:prstGeom prst="rect">
            <a:avLst/>
          </a:prstGeom>
        </p:spPr>
      </p:pic>
      <p:sp>
        <p:nvSpPr>
          <p:cNvPr id="7" name="文本框 6"/>
          <p:cNvSpPr txBox="1"/>
          <p:nvPr/>
        </p:nvSpPr>
        <p:spPr>
          <a:xfrm>
            <a:off x="7134225" y="2670810"/>
            <a:ext cx="4655185" cy="829945"/>
          </a:xfrm>
          <a:prstGeom prst="rect">
            <a:avLst/>
          </a:prstGeom>
          <a:noFill/>
        </p:spPr>
        <p:txBody>
          <a:bodyPr wrap="square" rtlCol="0">
            <a:spAutoFit/>
          </a:bodyPr>
          <a:p>
            <a:r>
              <a:rPr lang="zh-CN" altLang="en-US" sz="2400" b="1"/>
              <a:t>原因分析：</a:t>
            </a:r>
            <a:r>
              <a:rPr lang="en-US" altLang="zh-CN" sz="2400" b="1"/>
              <a:t>overfit to the correlation in training</a:t>
            </a:r>
            <a:endParaRPr lang="en-US" altLang="zh-CN"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反思</a:t>
            </a:r>
            <a:endParaRPr lang="zh-CN" altLang="en-US"/>
          </a:p>
        </p:txBody>
      </p:sp>
      <p:pic>
        <p:nvPicPr>
          <p:cNvPr id="6" name="内容占位符 5"/>
          <p:cNvPicPr>
            <a:picLocks noChangeAspect="1"/>
          </p:cNvPicPr>
          <p:nvPr>
            <p:ph idx="1"/>
          </p:nvPr>
        </p:nvPicPr>
        <p:blipFill>
          <a:blip r:embed="rId1"/>
          <a:stretch>
            <a:fillRect/>
          </a:stretch>
        </p:blipFill>
        <p:spPr>
          <a:xfrm>
            <a:off x="1090295" y="1258570"/>
            <a:ext cx="9201150" cy="2771775"/>
          </a:xfrm>
          <a:prstGeom prst="rect">
            <a:avLst/>
          </a:prstGeom>
        </p:spPr>
      </p:pic>
      <p:sp>
        <p:nvSpPr>
          <p:cNvPr id="4" name="文本框 3"/>
          <p:cNvSpPr txBox="1"/>
          <p:nvPr/>
        </p:nvSpPr>
        <p:spPr>
          <a:xfrm>
            <a:off x="1334135" y="4380865"/>
            <a:ext cx="7821295" cy="1999615"/>
          </a:xfrm>
          <a:prstGeom prst="rect">
            <a:avLst/>
          </a:prstGeom>
          <a:noFill/>
        </p:spPr>
        <p:txBody>
          <a:bodyPr wrap="square" rtlCol="0">
            <a:spAutoFit/>
          </a:bodyPr>
          <a:p>
            <a:pPr>
              <a:lnSpc>
                <a:spcPct val="100000"/>
              </a:lnSpc>
            </a:pPr>
            <a:r>
              <a:rPr lang="zh-CN" altLang="en-US" sz="2400" b="1"/>
              <a:t> Can we just conclude that questions have</a:t>
            </a:r>
            <a:r>
              <a:rPr lang="en-US" altLang="zh-CN" sz="2400" b="1"/>
              <a:t> </a:t>
            </a:r>
            <a:r>
              <a:rPr lang="zh-CN" altLang="en-US" sz="2400" b="1"/>
              <a:t>little effect on answers? We must say no, as we understand</a:t>
            </a:r>
            <a:r>
              <a:rPr lang="en-US" altLang="zh-CN" sz="2400" b="1"/>
              <a:t> </a:t>
            </a:r>
            <a:r>
              <a:rPr lang="zh-CN" altLang="en-US" sz="2400" b="1"/>
              <a:t>this totally violates our common sense about the causality of</a:t>
            </a:r>
            <a:r>
              <a:rPr lang="en-US" altLang="zh-CN" sz="2400" b="1"/>
              <a:t> </a:t>
            </a:r>
            <a:r>
              <a:rPr lang="zh-CN" altLang="en-US" sz="2400" b="1"/>
              <a:t>QA —</a:t>
            </a:r>
            <a:r>
              <a:rPr lang="zh-CN" altLang="en-US" sz="2800" b="1" i="1">
                <a:solidFill>
                  <a:srgbClr val="FF0000"/>
                </a:solidFill>
              </a:rPr>
              <a:t> the question causes the answer</a:t>
            </a:r>
            <a:r>
              <a:rPr lang="zh-CN" altLang="en-US" sz="2400" b="1"/>
              <a:t>. Similarly, we may</a:t>
            </a:r>
            <a:r>
              <a:rPr lang="en-US" altLang="zh-CN" sz="2400" b="1"/>
              <a:t> </a:t>
            </a:r>
            <a:r>
              <a:rPr lang="zh-CN" altLang="en-US" sz="2400" b="1"/>
              <a:t>ask what effect the passage has.</a:t>
            </a:r>
            <a:endParaRPr lang="zh-CN"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从置信度正则</a:t>
            </a:r>
            <a:r>
              <a:rPr lang="en-US" altLang="zh-CN" dirty="0"/>
              <a:t>(confidence-regularization)</a:t>
            </a:r>
            <a:r>
              <a:rPr lang="zh-CN" altLang="en-US" dirty="0"/>
              <a:t>角度解决</a:t>
            </a:r>
            <a:r>
              <a:rPr lang="en-US" altLang="zh-CN" dirty="0"/>
              <a:t>Out-Of-Distribution</a:t>
            </a:r>
            <a:r>
              <a:rPr lang="zh-CN" altLang="en-US" dirty="0"/>
              <a:t>和</a:t>
            </a:r>
            <a:r>
              <a:rPr lang="en-US" altLang="zh-CN" dirty="0"/>
              <a:t>In-Distribution</a:t>
            </a:r>
            <a:r>
              <a:rPr lang="zh-CN" altLang="en-US" dirty="0"/>
              <a:t>性能间的</a:t>
            </a:r>
            <a:r>
              <a:rPr lang="en-US" altLang="zh-CN" dirty="0"/>
              <a:t>Trade-off</a:t>
            </a:r>
            <a:r>
              <a:rPr lang="zh-CN" altLang="en-US" dirty="0"/>
              <a:t>问题</a:t>
            </a:r>
            <a:endParaRPr lang="en-US" altLang="zh-CN" dirty="0"/>
          </a:p>
          <a:p>
            <a:r>
              <a:rPr lang="en-US" altLang="zh-CN" dirty="0"/>
              <a:t>2. </a:t>
            </a:r>
            <a:r>
              <a:rPr lang="zh-CN" altLang="en-US" dirty="0"/>
              <a:t>从</a:t>
            </a:r>
            <a:r>
              <a:rPr lang="en-US" altLang="zh-CN" dirty="0"/>
              <a:t>(</a:t>
            </a:r>
            <a:r>
              <a:rPr lang="zh-CN" altLang="en-US" dirty="0"/>
              <a:t>因果推断</a:t>
            </a:r>
            <a:r>
              <a:rPr lang="en-US" altLang="zh-CN" dirty="0"/>
              <a:t>)</a:t>
            </a:r>
            <a:r>
              <a:rPr lang="zh-CN" altLang="en-US" dirty="0"/>
              <a:t>反事实控变量控制</a:t>
            </a:r>
            <a:r>
              <a:rPr lang="en-US" altLang="zh-CN" dirty="0"/>
              <a:t>(Counterfactual Variable Control)</a:t>
            </a:r>
            <a:r>
              <a:rPr lang="zh-CN" altLang="en-US" dirty="0"/>
              <a:t>角度解决机器问答中的鲁棒性问题</a:t>
            </a:r>
            <a:endParaRPr lang="en-US" altLang="zh-CN" dirty="0"/>
          </a:p>
          <a:p>
            <a:r>
              <a:rPr lang="en-US" altLang="zh-CN" dirty="0"/>
              <a:t>3.</a:t>
            </a:r>
            <a:r>
              <a:rPr lang="zh-CN" altLang="en-US" dirty="0"/>
              <a:t> 从具备分布意识的多专家</a:t>
            </a:r>
            <a:r>
              <a:rPr lang="en-US" altLang="zh-CN" dirty="0"/>
              <a:t>(Diverse Distribution-aware Experts)</a:t>
            </a:r>
            <a:r>
              <a:rPr lang="zh-CN" altLang="en-US" dirty="0"/>
              <a:t>角度解决长尾分布中头和尾性能间</a:t>
            </a:r>
            <a:r>
              <a:rPr lang="en-US" altLang="zh-CN" dirty="0"/>
              <a:t>Trade-off</a:t>
            </a:r>
            <a:r>
              <a:rPr lang="zh-CN" altLang="en-US" dirty="0"/>
              <a:t>问题</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SCM(structural causal model) of MCQA and shortcut</a:t>
            </a:r>
            <a:endParaRPr lang="en-US" altLang="zh-CN"/>
          </a:p>
        </p:txBody>
      </p:sp>
      <p:pic>
        <p:nvPicPr>
          <p:cNvPr id="4" name="内容占位符 3"/>
          <p:cNvPicPr>
            <a:picLocks noChangeAspect="1"/>
          </p:cNvPicPr>
          <p:nvPr>
            <p:ph idx="1"/>
          </p:nvPr>
        </p:nvPicPr>
        <p:blipFill>
          <a:blip r:embed="rId1"/>
          <a:stretch>
            <a:fillRect/>
          </a:stretch>
        </p:blipFill>
        <p:spPr>
          <a:xfrm>
            <a:off x="2372995" y="1691005"/>
            <a:ext cx="6551295" cy="4182745"/>
          </a:xfrm>
          <a:prstGeom prst="rect">
            <a:avLst/>
          </a:prstGeom>
        </p:spPr>
      </p:pic>
      <p:sp>
        <p:nvSpPr>
          <p:cNvPr id="5" name="文本框 4"/>
          <p:cNvSpPr txBox="1"/>
          <p:nvPr/>
        </p:nvSpPr>
        <p:spPr>
          <a:xfrm>
            <a:off x="1086485" y="6271260"/>
            <a:ext cx="8803005" cy="368300"/>
          </a:xfrm>
          <a:prstGeom prst="rect">
            <a:avLst/>
          </a:prstGeom>
          <a:noFill/>
        </p:spPr>
        <p:txBody>
          <a:bodyPr wrap="square" rtlCol="0">
            <a:spAutoFit/>
          </a:bodyPr>
          <a:p>
            <a:r>
              <a:rPr lang="zh-CN" altLang="en-US"/>
              <a:t>目标：找出</a:t>
            </a:r>
            <a:r>
              <a:rPr lang="en-US" altLang="zh-CN"/>
              <a:t>mediator</a:t>
            </a:r>
            <a:r>
              <a:rPr lang="zh-CN" altLang="en-US"/>
              <a:t>变量</a:t>
            </a:r>
            <a:r>
              <a:rPr lang="en-US" altLang="zh-CN"/>
              <a:t>R</a:t>
            </a:r>
            <a:r>
              <a:rPr lang="zh-CN" altLang="en-US"/>
              <a:t>和</a:t>
            </a:r>
            <a:r>
              <a:rPr lang="en-US" altLang="zh-CN"/>
              <a:t>A</a:t>
            </a:r>
            <a:r>
              <a:rPr lang="zh-CN" altLang="en-US"/>
              <a:t>的关系。</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 Idea : Counterfactual Variable Control</a:t>
            </a:r>
            <a:endParaRPr lang="en-US" altLang="zh-CN"/>
          </a:p>
        </p:txBody>
      </p:sp>
      <p:sp>
        <p:nvSpPr>
          <p:cNvPr id="3" name="内容占位符 2"/>
          <p:cNvSpPr>
            <a:spLocks noGrp="1"/>
          </p:cNvSpPr>
          <p:nvPr>
            <p:ph idx="1"/>
          </p:nvPr>
        </p:nvSpPr>
        <p:spPr/>
        <p:txBody>
          <a:bodyPr>
            <a:normAutofit fontScale="90000"/>
          </a:bodyPr>
          <a:p>
            <a:r>
              <a:rPr lang="en-US" altLang="zh-CN"/>
              <a:t>The idea of CVC is to preserve only the robust prediction which is derived by comprehensive reasoning rather than any shortcut correlations.</a:t>
            </a:r>
            <a:endParaRPr lang="en-US" altLang="zh-CN"/>
          </a:p>
          <a:p>
            <a:endParaRPr lang="en-US" altLang="zh-CN"/>
          </a:p>
          <a:p>
            <a:r>
              <a:rPr lang="zh-CN" altLang="en-US"/>
              <a:t>两个理论：</a:t>
            </a:r>
            <a:endParaRPr lang="en-US" altLang="zh-CN"/>
          </a:p>
          <a:p>
            <a:r>
              <a:rPr lang="en-US" altLang="zh-CN"/>
              <a:t>C</a:t>
            </a:r>
            <a:r>
              <a:rPr lang="zh-CN" altLang="en-US"/>
              <a:t>ounterfactual analysis </a:t>
            </a:r>
            <a:r>
              <a:rPr lang="en-US" altLang="zh-CN"/>
              <a:t>: </a:t>
            </a:r>
            <a:endParaRPr lang="en-US" altLang="zh-CN"/>
          </a:p>
          <a:p>
            <a:pPr lvl="1"/>
            <a:r>
              <a:rPr lang="en-US" altLang="zh-CN"/>
              <a:t> imagines a counterfactual world where the controlled variable (e.g., Q) had existed to derive its subsequent variables (e.g., R). This avoids any inter_x0002_ference on uncontrolled variables that are not input (e.g., R).</a:t>
            </a:r>
            <a:endParaRPr lang="zh-CN" altLang="en-US"/>
          </a:p>
          <a:p>
            <a:r>
              <a:rPr lang="en-US" altLang="zh-CN"/>
              <a:t>V</a:t>
            </a:r>
            <a:r>
              <a:rPr lang="zh-CN" altLang="en-US"/>
              <a:t>ariable</a:t>
            </a:r>
            <a:r>
              <a:rPr lang="en-US" altLang="zh-CN"/>
              <a:t> </a:t>
            </a:r>
            <a:r>
              <a:rPr lang="zh-CN" altLang="en-US"/>
              <a:t>control</a:t>
            </a:r>
            <a:r>
              <a:rPr lang="en-US" altLang="zh-CN"/>
              <a:t> :</a:t>
            </a:r>
            <a:endParaRPr lang="en-US" altLang="zh-CN"/>
          </a:p>
          <a:p>
            <a:pPr lvl="1"/>
            <a:r>
              <a:rPr lang="en-US" altLang="zh-CN"/>
              <a:t>enables us to explicitly separate comprehensive reasoning and shortcut correlations by variable control</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9245" y="-195580"/>
            <a:ext cx="10515600" cy="1325563"/>
          </a:xfrm>
        </p:spPr>
        <p:txBody>
          <a:bodyPr/>
          <a:p>
            <a:r>
              <a:rPr lang="en-US" altLang="zh-CN" sz="3600"/>
              <a:t>CVC</a:t>
            </a:r>
            <a:r>
              <a:rPr lang="zh-CN" altLang="en-US" sz="3600"/>
              <a:t>：</a:t>
            </a:r>
            <a:r>
              <a:rPr lang="en-US" altLang="zh-CN" sz="3600"/>
              <a:t>Normal Prediction</a:t>
            </a:r>
            <a:r>
              <a:rPr lang="zh-CN" altLang="en-US" sz="3600"/>
              <a:t>（</a:t>
            </a:r>
            <a:r>
              <a:rPr lang="en-US" altLang="zh-CN" sz="3600"/>
              <a:t>NP</a:t>
            </a:r>
            <a:r>
              <a:rPr lang="zh-CN" altLang="en-US" sz="3600"/>
              <a:t>）</a:t>
            </a:r>
            <a:endParaRPr lang="zh-CN" altLang="en-US" sz="3600"/>
          </a:p>
        </p:txBody>
      </p:sp>
      <p:pic>
        <p:nvPicPr>
          <p:cNvPr id="4" name="内容占位符 3"/>
          <p:cNvPicPr>
            <a:picLocks noChangeAspect="1"/>
          </p:cNvPicPr>
          <p:nvPr>
            <p:ph idx="1"/>
          </p:nvPr>
        </p:nvPicPr>
        <p:blipFill>
          <a:blip r:embed="rId1"/>
          <a:stretch>
            <a:fillRect/>
          </a:stretch>
        </p:blipFill>
        <p:spPr>
          <a:xfrm>
            <a:off x="330200" y="612775"/>
            <a:ext cx="6304280" cy="2687955"/>
          </a:xfrm>
          <a:prstGeom prst="rect">
            <a:avLst/>
          </a:prstGeom>
        </p:spPr>
      </p:pic>
      <p:sp>
        <p:nvSpPr>
          <p:cNvPr id="5" name="标题 1"/>
          <p:cNvSpPr>
            <a:spLocks noGrp="1"/>
          </p:cNvSpPr>
          <p:nvPr/>
        </p:nvSpPr>
        <p:spPr>
          <a:xfrm>
            <a:off x="433070" y="3070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CVC</a:t>
            </a:r>
            <a:r>
              <a:rPr lang="zh-CN" altLang="en-US" sz="3600"/>
              <a:t>：</a:t>
            </a:r>
            <a:r>
              <a:rPr lang="en-US" altLang="zh-CN" sz="3600"/>
              <a:t>Counterfactual Prediction</a:t>
            </a:r>
            <a:r>
              <a:rPr lang="zh-CN" altLang="en-US" sz="3600"/>
              <a:t>（</a:t>
            </a:r>
            <a:r>
              <a:rPr lang="en-US" altLang="zh-CN" sz="3600"/>
              <a:t>CP</a:t>
            </a:r>
            <a:r>
              <a:rPr lang="zh-CN" altLang="en-US" sz="3600"/>
              <a:t>）</a:t>
            </a:r>
            <a:endParaRPr lang="zh-CN" altLang="en-US" sz="3600"/>
          </a:p>
        </p:txBody>
      </p:sp>
      <p:sp>
        <p:nvSpPr>
          <p:cNvPr id="6" name="文本框 5"/>
          <p:cNvSpPr txBox="1"/>
          <p:nvPr/>
        </p:nvSpPr>
        <p:spPr>
          <a:xfrm>
            <a:off x="522605" y="3994150"/>
            <a:ext cx="9525000" cy="1568450"/>
          </a:xfrm>
          <a:prstGeom prst="rect">
            <a:avLst/>
          </a:prstGeom>
          <a:noFill/>
        </p:spPr>
        <p:txBody>
          <a:bodyPr wrap="square" rtlCol="0">
            <a:spAutoFit/>
          </a:bodyPr>
          <a:p>
            <a:r>
              <a:rPr lang="zh-CN" altLang="en-US" sz="2400"/>
              <a:t> the model makes</a:t>
            </a:r>
            <a:r>
              <a:rPr lang="en-US" altLang="zh-CN" sz="2400"/>
              <a:t> </a:t>
            </a:r>
            <a:r>
              <a:rPr lang="zh-CN" altLang="en-US" sz="2400"/>
              <a:t>the prediction when some variables are controlled but the</a:t>
            </a:r>
            <a:r>
              <a:rPr lang="en-US" altLang="zh-CN" sz="2400"/>
              <a:t> </a:t>
            </a:r>
            <a:r>
              <a:rPr lang="zh-CN" altLang="en-US" sz="2400"/>
              <a:t>others are assigned with counterfactual values by</a:t>
            </a:r>
            <a:r>
              <a:rPr lang="zh-CN" altLang="en-US" sz="2400" b="1" i="1"/>
              <a:t> imagining</a:t>
            </a:r>
            <a:r>
              <a:rPr lang="en-US" altLang="zh-CN" sz="2400" b="1" i="1"/>
              <a:t> </a:t>
            </a:r>
            <a:r>
              <a:rPr lang="zh-CN" altLang="en-US" sz="2400" b="1" i="1"/>
              <a:t>a counterfactual world of no variable contro</a:t>
            </a:r>
            <a:r>
              <a:rPr lang="en-US" altLang="zh-CN" sz="2400" b="1" i="1"/>
              <a:t>l</a:t>
            </a:r>
            <a:r>
              <a:rPr lang="zh-CN" altLang="en-US" sz="2400"/>
              <a:t>.</a:t>
            </a:r>
            <a:endParaRPr lang="zh-CN" altLang="en-US" sz="2400"/>
          </a:p>
          <a:p>
            <a:r>
              <a:rPr lang="zh-CN" altLang="en-US" sz="2400"/>
              <a:t>(i) control only input variables;</a:t>
            </a:r>
            <a:r>
              <a:rPr lang="en-US" altLang="zh-CN" sz="2400"/>
              <a:t>    (ii) control only mediator variable.</a:t>
            </a:r>
            <a:endParaRPr lang="en-US" altLang="zh-CN" sz="2400"/>
          </a:p>
        </p:txBody>
      </p:sp>
      <p:pic>
        <p:nvPicPr>
          <p:cNvPr id="8" name="图片 7"/>
          <p:cNvPicPr>
            <a:picLocks noChangeAspect="1"/>
          </p:cNvPicPr>
          <p:nvPr/>
        </p:nvPicPr>
        <p:blipFill>
          <a:blip r:embed="rId2"/>
          <a:stretch>
            <a:fillRect/>
          </a:stretch>
        </p:blipFill>
        <p:spPr>
          <a:xfrm>
            <a:off x="629920" y="5466715"/>
            <a:ext cx="8334375" cy="600075"/>
          </a:xfrm>
          <a:prstGeom prst="rect">
            <a:avLst/>
          </a:prstGeom>
        </p:spPr>
      </p:pic>
      <p:pic>
        <p:nvPicPr>
          <p:cNvPr id="9" name="图片 8"/>
          <p:cNvPicPr>
            <a:picLocks noChangeAspect="1"/>
          </p:cNvPicPr>
          <p:nvPr/>
        </p:nvPicPr>
        <p:blipFill>
          <a:blip r:embed="rId3"/>
          <a:stretch>
            <a:fillRect/>
          </a:stretch>
        </p:blipFill>
        <p:spPr>
          <a:xfrm>
            <a:off x="522605" y="6066790"/>
            <a:ext cx="8048625" cy="7715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a:t>
            </a:r>
            <a:r>
              <a:rPr lang="en-US" altLang="zh-CN"/>
              <a:t>CVC</a:t>
            </a:r>
            <a:r>
              <a:rPr lang="zh-CN" altLang="en-US"/>
              <a:t>的实现</a:t>
            </a:r>
            <a:endParaRPr lang="zh-CN" altLang="en-US"/>
          </a:p>
        </p:txBody>
      </p:sp>
      <p:sp>
        <p:nvSpPr>
          <p:cNvPr id="3" name="内容占位符 2"/>
          <p:cNvSpPr>
            <a:spLocks noGrp="1"/>
          </p:cNvSpPr>
          <p:nvPr>
            <p:ph idx="1"/>
          </p:nvPr>
        </p:nvSpPr>
        <p:spPr>
          <a:xfrm>
            <a:off x="838200" y="1508125"/>
            <a:ext cx="10515600" cy="5349240"/>
          </a:xfrm>
        </p:spPr>
        <p:txBody>
          <a:bodyPr>
            <a:normAutofit lnSpcReduction="10000"/>
          </a:bodyPr>
          <a:p>
            <a:r>
              <a:rPr lang="zh-CN" altLang="en-US"/>
              <a:t>为什么两种？</a:t>
            </a:r>
            <a:endParaRPr lang="zh-CN" altLang="en-US"/>
          </a:p>
          <a:p>
            <a:pPr lvl="1"/>
            <a:r>
              <a:rPr lang="en-US" altLang="zh-CN"/>
              <a:t> </a:t>
            </a:r>
            <a:r>
              <a:rPr lang="zh-CN" altLang="en-US"/>
              <a:t>反事实的想象可以用在</a:t>
            </a:r>
            <a:r>
              <a:rPr lang="en-US" altLang="zh-CN"/>
              <a:t>input(Q/O/P) variable (IV)</a:t>
            </a:r>
            <a:r>
              <a:rPr lang="zh-CN" altLang="en-US"/>
              <a:t>上也可以用在</a:t>
            </a:r>
            <a:r>
              <a:rPr lang="en-US" altLang="zh-CN"/>
              <a:t>mediator variable(MV)</a:t>
            </a:r>
            <a:r>
              <a:rPr lang="zh-CN" altLang="en-US"/>
              <a:t>上</a:t>
            </a:r>
            <a:r>
              <a:rPr lang="en-US" altLang="zh-CN"/>
              <a:t>:</a:t>
            </a:r>
            <a:endParaRPr lang="en-US" altLang="zh-CN"/>
          </a:p>
          <a:p>
            <a:r>
              <a:rPr lang="en-US" altLang="zh-CN"/>
              <a:t>CVC on Input Variables (CVC-IV)</a:t>
            </a:r>
            <a:endParaRPr lang="en-US" altLang="zh-CN"/>
          </a:p>
          <a:p>
            <a:endParaRPr lang="en-US" altLang="zh-CN"/>
          </a:p>
          <a:p>
            <a:r>
              <a:rPr lang="en-US" altLang="zh-CN"/>
              <a:t>CVC on Mediator Variable (CVC-MV)</a:t>
            </a:r>
            <a:endParaRPr lang="en-US" altLang="zh-CN"/>
          </a:p>
          <a:p>
            <a:endParaRPr lang="en-US" altLang="zh-CN"/>
          </a:p>
          <a:p>
            <a:r>
              <a:rPr lang="zh-CN" altLang="en-US"/>
              <a:t>两者相同点和区别</a:t>
            </a:r>
            <a:endParaRPr lang="zh-CN" altLang="en-US"/>
          </a:p>
          <a:p>
            <a:pPr lvl="1"/>
            <a:r>
              <a:rPr lang="zh-CN" altLang="en-US"/>
              <a:t>Both CVC-IV and CVC-MV aim to capture the causal</a:t>
            </a:r>
            <a:r>
              <a:rPr lang="en-US" altLang="zh-CN"/>
              <a:t> </a:t>
            </a:r>
            <a:r>
              <a:rPr lang="zh-CN" altLang="en-US"/>
              <a:t>effect of comprehensive </a:t>
            </a:r>
            <a:r>
              <a:rPr lang="zh-CN" altLang="en-US" b="1">
                <a:solidFill>
                  <a:srgbClr val="FF0000"/>
                </a:solidFill>
              </a:rPr>
              <a:t>reasoning</a:t>
            </a:r>
            <a:r>
              <a:rPr lang="zh-CN" altLang="en-US"/>
              <a:t> in QA. Their difference</a:t>
            </a:r>
            <a:r>
              <a:rPr lang="en-US" altLang="zh-CN"/>
              <a:t> </a:t>
            </a:r>
            <a:r>
              <a:rPr lang="zh-CN" altLang="en-US"/>
              <a:t>lies in on </a:t>
            </a:r>
            <a:r>
              <a:rPr lang="zh-CN" altLang="en-US" i="1"/>
              <a:t>which variables to apply the control</a:t>
            </a:r>
            <a:r>
              <a:rPr lang="zh-CN" altLang="en-US"/>
              <a:t>.</a:t>
            </a:r>
            <a:endParaRPr lang="zh-CN" altLang="en-US"/>
          </a:p>
          <a:p>
            <a:r>
              <a:rPr lang="zh-CN" altLang="en-US"/>
              <a:t>理解</a:t>
            </a:r>
            <a:endParaRPr lang="zh-CN" altLang="en-US"/>
          </a:p>
          <a:p>
            <a:pPr lvl="1"/>
            <a:r>
              <a:rPr lang="zh-CN" altLang="en-US"/>
              <a:t>判断跟踪</a:t>
            </a:r>
            <a:r>
              <a:rPr lang="en-US" altLang="zh-CN"/>
              <a:t>A</a:t>
            </a:r>
            <a:r>
              <a:rPr lang="zh-CN" altLang="en-US"/>
              <a:t>才来到岛上的</a:t>
            </a:r>
            <a:r>
              <a:rPr lang="en-US" altLang="zh-CN"/>
              <a:t>B</a:t>
            </a:r>
            <a:r>
              <a:rPr lang="zh-CN" altLang="en-US"/>
              <a:t>是否为杀人犯</a:t>
            </a:r>
            <a:endParaRPr lang="zh-CN" altLang="en-US"/>
          </a:p>
        </p:txBody>
      </p:sp>
      <p:pic>
        <p:nvPicPr>
          <p:cNvPr id="4" name="图片 3"/>
          <p:cNvPicPr>
            <a:picLocks noChangeAspect="1"/>
          </p:cNvPicPr>
          <p:nvPr/>
        </p:nvPicPr>
        <p:blipFill>
          <a:blip r:embed="rId1"/>
          <a:stretch>
            <a:fillRect/>
          </a:stretch>
        </p:blipFill>
        <p:spPr>
          <a:xfrm>
            <a:off x="2807335" y="2993390"/>
            <a:ext cx="6355080" cy="601345"/>
          </a:xfrm>
          <a:prstGeom prst="rect">
            <a:avLst/>
          </a:prstGeom>
        </p:spPr>
      </p:pic>
      <p:pic>
        <p:nvPicPr>
          <p:cNvPr id="5" name="图片 4"/>
          <p:cNvPicPr>
            <a:picLocks noChangeAspect="1"/>
          </p:cNvPicPr>
          <p:nvPr/>
        </p:nvPicPr>
        <p:blipFill>
          <a:blip r:embed="rId2"/>
          <a:stretch>
            <a:fillRect/>
          </a:stretch>
        </p:blipFill>
        <p:spPr>
          <a:xfrm>
            <a:off x="2663190" y="3900805"/>
            <a:ext cx="6410960" cy="5632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6270" y="-381635"/>
            <a:ext cx="10515600" cy="1325563"/>
          </a:xfrm>
        </p:spPr>
        <p:txBody>
          <a:bodyPr/>
          <a:p>
            <a:r>
              <a:rPr lang="en-US" altLang="zh-CN"/>
              <a:t>Model </a:t>
            </a:r>
            <a:r>
              <a:rPr lang="zh-CN" altLang="en-US"/>
              <a:t>：</a:t>
            </a:r>
            <a:r>
              <a:rPr lang="en-US" altLang="zh-CN"/>
              <a:t> The Implementation of CVC</a:t>
            </a:r>
            <a:endParaRPr lang="en-US" altLang="zh-CN"/>
          </a:p>
        </p:txBody>
      </p:sp>
      <p:pic>
        <p:nvPicPr>
          <p:cNvPr id="4" name="内容占位符 3"/>
          <p:cNvPicPr>
            <a:picLocks noChangeAspect="1"/>
          </p:cNvPicPr>
          <p:nvPr>
            <p:ph idx="1"/>
          </p:nvPr>
        </p:nvPicPr>
        <p:blipFill>
          <a:blip r:embed="rId1"/>
          <a:stretch>
            <a:fillRect/>
          </a:stretch>
        </p:blipFill>
        <p:spPr>
          <a:xfrm>
            <a:off x="579120" y="444500"/>
            <a:ext cx="9934575" cy="3400425"/>
          </a:xfrm>
          <a:prstGeom prst="rect">
            <a:avLst/>
          </a:prstGeom>
        </p:spPr>
      </p:pic>
      <p:pic>
        <p:nvPicPr>
          <p:cNvPr id="6" name="图片 5"/>
          <p:cNvPicPr>
            <a:picLocks noChangeAspect="1"/>
          </p:cNvPicPr>
          <p:nvPr/>
        </p:nvPicPr>
        <p:blipFill>
          <a:blip r:embed="rId2"/>
          <a:stretch>
            <a:fillRect/>
          </a:stretch>
        </p:blipFill>
        <p:spPr>
          <a:xfrm>
            <a:off x="579120" y="3711575"/>
            <a:ext cx="4121150" cy="551815"/>
          </a:xfrm>
          <a:prstGeom prst="rect">
            <a:avLst/>
          </a:prstGeom>
        </p:spPr>
      </p:pic>
      <p:pic>
        <p:nvPicPr>
          <p:cNvPr id="7" name="图片 6"/>
          <p:cNvPicPr>
            <a:picLocks noChangeAspect="1"/>
          </p:cNvPicPr>
          <p:nvPr/>
        </p:nvPicPr>
        <p:blipFill>
          <a:blip r:embed="rId3"/>
          <a:stretch>
            <a:fillRect/>
          </a:stretch>
        </p:blipFill>
        <p:spPr>
          <a:xfrm>
            <a:off x="712470" y="4263390"/>
            <a:ext cx="3880485" cy="428625"/>
          </a:xfrm>
          <a:prstGeom prst="rect">
            <a:avLst/>
          </a:prstGeom>
        </p:spPr>
      </p:pic>
      <p:pic>
        <p:nvPicPr>
          <p:cNvPr id="8" name="图片 7"/>
          <p:cNvPicPr>
            <a:picLocks noChangeAspect="1"/>
          </p:cNvPicPr>
          <p:nvPr/>
        </p:nvPicPr>
        <p:blipFill>
          <a:blip r:embed="rId4"/>
          <a:stretch>
            <a:fillRect/>
          </a:stretch>
        </p:blipFill>
        <p:spPr>
          <a:xfrm>
            <a:off x="636270" y="4692015"/>
            <a:ext cx="4512945" cy="466090"/>
          </a:xfrm>
          <a:prstGeom prst="rect">
            <a:avLst/>
          </a:prstGeom>
        </p:spPr>
      </p:pic>
      <p:pic>
        <p:nvPicPr>
          <p:cNvPr id="9" name="图片 8"/>
          <p:cNvPicPr>
            <a:picLocks noChangeAspect="1"/>
          </p:cNvPicPr>
          <p:nvPr/>
        </p:nvPicPr>
        <p:blipFill>
          <a:blip r:embed="rId5"/>
          <a:stretch>
            <a:fillRect/>
          </a:stretch>
        </p:blipFill>
        <p:spPr>
          <a:xfrm>
            <a:off x="747395" y="5215255"/>
            <a:ext cx="3418840" cy="647065"/>
          </a:xfrm>
          <a:prstGeom prst="rect">
            <a:avLst/>
          </a:prstGeom>
        </p:spPr>
      </p:pic>
      <p:pic>
        <p:nvPicPr>
          <p:cNvPr id="11" name="图片 10"/>
          <p:cNvPicPr>
            <a:picLocks noChangeAspect="1"/>
          </p:cNvPicPr>
          <p:nvPr/>
        </p:nvPicPr>
        <p:blipFill>
          <a:blip r:embed="rId6"/>
          <a:stretch>
            <a:fillRect/>
          </a:stretch>
        </p:blipFill>
        <p:spPr>
          <a:xfrm>
            <a:off x="638810" y="6281420"/>
            <a:ext cx="3636010" cy="666115"/>
          </a:xfrm>
          <a:prstGeom prst="rect">
            <a:avLst/>
          </a:prstGeom>
        </p:spPr>
      </p:pic>
      <p:pic>
        <p:nvPicPr>
          <p:cNvPr id="10" name="图片 9"/>
          <p:cNvPicPr>
            <a:picLocks noChangeAspect="1"/>
          </p:cNvPicPr>
          <p:nvPr/>
        </p:nvPicPr>
        <p:blipFill>
          <a:blip r:embed="rId7"/>
          <a:stretch>
            <a:fillRect/>
          </a:stretch>
        </p:blipFill>
        <p:spPr>
          <a:xfrm>
            <a:off x="712470" y="5805170"/>
            <a:ext cx="4464685" cy="600075"/>
          </a:xfrm>
          <a:prstGeom prst="rect">
            <a:avLst/>
          </a:prstGeom>
        </p:spPr>
      </p:pic>
      <p:pic>
        <p:nvPicPr>
          <p:cNvPr id="12" name="图片 11"/>
          <p:cNvPicPr>
            <a:picLocks noChangeAspect="1"/>
          </p:cNvPicPr>
          <p:nvPr/>
        </p:nvPicPr>
        <p:blipFill>
          <a:blip r:embed="rId8"/>
          <a:stretch>
            <a:fillRect/>
          </a:stretch>
        </p:blipFill>
        <p:spPr>
          <a:xfrm>
            <a:off x="4503420" y="5324475"/>
            <a:ext cx="3743325" cy="314325"/>
          </a:xfrm>
          <a:prstGeom prst="rect">
            <a:avLst/>
          </a:prstGeom>
        </p:spPr>
      </p:pic>
      <p:sp>
        <p:nvSpPr>
          <p:cNvPr id="13" name="文本框 12"/>
          <p:cNvSpPr txBox="1"/>
          <p:nvPr/>
        </p:nvSpPr>
        <p:spPr>
          <a:xfrm>
            <a:off x="5692775" y="4956175"/>
            <a:ext cx="4227195" cy="368300"/>
          </a:xfrm>
          <a:prstGeom prst="rect">
            <a:avLst/>
          </a:prstGeom>
          <a:noFill/>
        </p:spPr>
        <p:txBody>
          <a:bodyPr wrap="none" rtlCol="0">
            <a:spAutoFit/>
          </a:bodyPr>
          <a:p>
            <a:r>
              <a:rPr lang="zh-CN" altLang="en-US"/>
              <a:t>为什么要先过</a:t>
            </a:r>
            <a:r>
              <a:rPr lang="en-US" altLang="zh-CN"/>
              <a:t>softmax</a:t>
            </a:r>
            <a:r>
              <a:rPr lang="zh-CN" altLang="en-US"/>
              <a:t>？不直接用</a:t>
            </a:r>
            <a:r>
              <a:rPr lang="en-US" altLang="zh-CN"/>
              <a:t>logits</a:t>
            </a:r>
            <a:r>
              <a:rPr lang="zh-CN" altLang="en-US"/>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4180" y="0"/>
            <a:ext cx="10515600" cy="1325563"/>
          </a:xfrm>
        </p:spPr>
        <p:txBody>
          <a:bodyPr/>
          <a:p>
            <a:r>
              <a:rPr lang="en-US" altLang="zh-CN"/>
              <a:t>Counterfactual Inference</a:t>
            </a:r>
            <a:endParaRPr lang="en-US" altLang="zh-CN"/>
          </a:p>
        </p:txBody>
      </p:sp>
      <p:pic>
        <p:nvPicPr>
          <p:cNvPr id="6" name="内容占位符 5"/>
          <p:cNvPicPr>
            <a:picLocks noChangeAspect="1"/>
          </p:cNvPicPr>
          <p:nvPr>
            <p:ph idx="1"/>
          </p:nvPr>
        </p:nvPicPr>
        <p:blipFill>
          <a:blip r:embed="rId1"/>
          <a:stretch>
            <a:fillRect/>
          </a:stretch>
        </p:blipFill>
        <p:spPr>
          <a:xfrm>
            <a:off x="838200" y="2586990"/>
            <a:ext cx="8401050" cy="1743075"/>
          </a:xfrm>
          <a:prstGeom prst="rect">
            <a:avLst/>
          </a:prstGeom>
        </p:spPr>
      </p:pic>
      <p:pic>
        <p:nvPicPr>
          <p:cNvPr id="7" name="图片 6"/>
          <p:cNvPicPr>
            <a:picLocks noChangeAspect="1"/>
          </p:cNvPicPr>
          <p:nvPr/>
        </p:nvPicPr>
        <p:blipFill>
          <a:blip r:embed="rId2"/>
          <a:stretch>
            <a:fillRect/>
          </a:stretch>
        </p:blipFill>
        <p:spPr>
          <a:xfrm>
            <a:off x="424180" y="4505960"/>
            <a:ext cx="8036560" cy="1763395"/>
          </a:xfrm>
          <a:prstGeom prst="rect">
            <a:avLst/>
          </a:prstGeom>
        </p:spPr>
      </p:pic>
      <p:pic>
        <p:nvPicPr>
          <p:cNvPr id="8" name="图片 7"/>
          <p:cNvPicPr>
            <a:picLocks noChangeAspect="1"/>
          </p:cNvPicPr>
          <p:nvPr/>
        </p:nvPicPr>
        <p:blipFill>
          <a:blip r:embed="rId3"/>
          <a:stretch>
            <a:fillRect/>
          </a:stretch>
        </p:blipFill>
        <p:spPr>
          <a:xfrm>
            <a:off x="0" y="1087755"/>
            <a:ext cx="6355080" cy="601345"/>
          </a:xfrm>
          <a:prstGeom prst="rect">
            <a:avLst/>
          </a:prstGeom>
        </p:spPr>
      </p:pic>
      <p:pic>
        <p:nvPicPr>
          <p:cNvPr id="9" name="图片 8"/>
          <p:cNvPicPr>
            <a:picLocks noChangeAspect="1"/>
          </p:cNvPicPr>
          <p:nvPr/>
        </p:nvPicPr>
        <p:blipFill>
          <a:blip r:embed="rId4"/>
          <a:stretch>
            <a:fillRect/>
          </a:stretch>
        </p:blipFill>
        <p:spPr>
          <a:xfrm>
            <a:off x="-55880" y="1767205"/>
            <a:ext cx="6410960" cy="563245"/>
          </a:xfrm>
          <a:prstGeom prst="rect">
            <a:avLst/>
          </a:prstGeom>
        </p:spPr>
      </p:pic>
      <p:pic>
        <p:nvPicPr>
          <p:cNvPr id="10" name="图片 9"/>
          <p:cNvPicPr>
            <a:picLocks noChangeAspect="1"/>
          </p:cNvPicPr>
          <p:nvPr/>
        </p:nvPicPr>
        <p:blipFill>
          <a:blip r:embed="rId5"/>
          <a:stretch>
            <a:fillRect/>
          </a:stretch>
        </p:blipFill>
        <p:spPr>
          <a:xfrm>
            <a:off x="7240270" y="1440815"/>
            <a:ext cx="4170045" cy="789305"/>
          </a:xfrm>
          <a:prstGeom prst="rect">
            <a:avLst/>
          </a:prstGeom>
        </p:spPr>
      </p:pic>
      <p:sp>
        <p:nvSpPr>
          <p:cNvPr id="11" name="文本框 10"/>
          <p:cNvSpPr txBox="1"/>
          <p:nvPr/>
        </p:nvSpPr>
        <p:spPr>
          <a:xfrm>
            <a:off x="6522720" y="1583055"/>
            <a:ext cx="394335" cy="460375"/>
          </a:xfrm>
          <a:prstGeom prst="rect">
            <a:avLst/>
          </a:prstGeom>
          <a:noFill/>
        </p:spPr>
        <p:txBody>
          <a:bodyPr wrap="none" rtlCol="0">
            <a:spAutoFit/>
          </a:bodyPr>
          <a:p>
            <a:r>
              <a:rPr lang="en-US" altLang="zh-CN" sz="2400" b="1"/>
              <a:t>+</a:t>
            </a:r>
            <a:endParaRPr lang="en-US" altLang="zh-CN" sz="2400" b="1"/>
          </a:p>
        </p:txBody>
      </p:sp>
      <p:pic>
        <p:nvPicPr>
          <p:cNvPr id="12" name="图片 11"/>
          <p:cNvPicPr>
            <a:picLocks noChangeAspect="1"/>
          </p:cNvPicPr>
          <p:nvPr/>
        </p:nvPicPr>
        <p:blipFill>
          <a:blip r:embed="rId6"/>
          <a:stretch>
            <a:fillRect/>
          </a:stretch>
        </p:blipFill>
        <p:spPr>
          <a:xfrm>
            <a:off x="6409690" y="6048375"/>
            <a:ext cx="5000625" cy="4476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p:cNvPicPr>
            <a:picLocks noGrp="1" noChangeAspect="1"/>
          </p:cNvPicPr>
          <p:nvPr>
            <p:ph idx="1"/>
          </p:nvPr>
        </p:nvPicPr>
        <p:blipFill>
          <a:blip r:embed="rId1"/>
          <a:stretch>
            <a:fillRect/>
          </a:stretch>
        </p:blipFill>
        <p:spPr>
          <a:xfrm>
            <a:off x="643467" y="1493351"/>
            <a:ext cx="10905066" cy="38712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LONG-TAILED RECOGNITION BY ROUTING DIVERSE</a:t>
            </a:r>
            <a:r>
              <a:rPr lang="en-US" altLang="zh-CN"/>
              <a:t> </a:t>
            </a:r>
            <a:r>
              <a:rPr lang="zh-CN" altLang="en-US"/>
              <a:t>DISTRIBUTION-AWARE EXPERTS</a:t>
            </a:r>
            <a:endParaRPr lang="zh-CN" altLang="en-US"/>
          </a:p>
        </p:txBody>
      </p:sp>
      <p:sp>
        <p:nvSpPr>
          <p:cNvPr id="3" name="内容占位符 2"/>
          <p:cNvSpPr>
            <a:spLocks noGrp="1"/>
          </p:cNvSpPr>
          <p:nvPr>
            <p:ph idx="1"/>
          </p:nvPr>
        </p:nvSpPr>
        <p:spPr/>
        <p:txBody>
          <a:bodyPr/>
          <a:p>
            <a:r>
              <a:rPr lang="zh-CN" altLang="en-US"/>
              <a:t>任务场景：</a:t>
            </a:r>
            <a:r>
              <a:rPr lang="en-US" altLang="zh-CN"/>
              <a:t> </a:t>
            </a:r>
            <a:r>
              <a:rPr lang="zh-CN" altLang="en-US"/>
              <a:t>长尾分布分类任务</a:t>
            </a:r>
            <a:endParaRPr lang="zh-CN" altLang="en-US"/>
          </a:p>
          <a:p>
            <a:pPr lvl="1"/>
            <a:r>
              <a:rPr lang="zh-CN" altLang="en-US"/>
              <a:t>A few classes contain</a:t>
            </a:r>
            <a:r>
              <a:rPr lang="en-US" altLang="zh-CN"/>
              <a:t> </a:t>
            </a:r>
            <a:r>
              <a:rPr lang="zh-CN" altLang="en-US"/>
              <a:t>many instances, while most classes contain only a few instances.</a:t>
            </a:r>
            <a:endParaRPr lang="zh-CN" altLang="en-US"/>
          </a:p>
          <a:p>
            <a:r>
              <a:rPr lang="zh-CN" altLang="en-US"/>
              <a:t>现有方法：</a:t>
            </a:r>
            <a:endParaRPr lang="zh-CN" altLang="en-US"/>
          </a:p>
          <a:p>
            <a:pPr lvl="1"/>
            <a:r>
              <a:rPr lang="en-US" altLang="zh-CN"/>
              <a:t>1. class re-balancing/re-weighting </a:t>
            </a:r>
            <a:endParaRPr lang="en-US" altLang="zh-CN"/>
          </a:p>
          <a:p>
            <a:pPr lvl="1"/>
            <a:r>
              <a:rPr lang="en-US" altLang="zh-CN"/>
              <a:t>2. grouping</a:t>
            </a:r>
            <a:endParaRPr lang="en-US" altLang="zh-CN"/>
          </a:p>
          <a:p>
            <a:r>
              <a:rPr lang="zh-CN" altLang="en-US"/>
              <a:t>缺点：</a:t>
            </a:r>
            <a:r>
              <a:rPr lang="en-US" altLang="zh-CN"/>
              <a:t> </a:t>
            </a:r>
            <a:endParaRPr lang="en-US" altLang="zh-CN"/>
          </a:p>
          <a:p>
            <a:pPr lvl="1"/>
            <a:r>
              <a:rPr lang="en-US" altLang="zh-CN"/>
              <a:t> tend to focus on tail performance gain, often at the expense of head performance loss from increased classifier variance.</a:t>
            </a:r>
            <a:endParaRPr lang="en-US" altLang="zh-CN"/>
          </a:p>
          <a:p>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LONG-TAILED RECOGNITION BY ROUTING DIVERSE</a:t>
            </a:r>
            <a:r>
              <a:rPr lang="en-US" altLang="zh-CN"/>
              <a:t> </a:t>
            </a:r>
            <a:r>
              <a:rPr lang="zh-CN" altLang="en-US"/>
              <a:t>DISTRIBUTION-AWARE EXPERTS</a:t>
            </a:r>
            <a:endParaRPr lang="zh-CN" altLang="en-US"/>
          </a:p>
        </p:txBody>
      </p:sp>
      <p:pic>
        <p:nvPicPr>
          <p:cNvPr id="4" name="图片 3"/>
          <p:cNvPicPr>
            <a:picLocks noChangeAspect="1"/>
          </p:cNvPicPr>
          <p:nvPr/>
        </p:nvPicPr>
        <p:blipFill>
          <a:blip r:embed="rId1"/>
          <a:stretch>
            <a:fillRect/>
          </a:stretch>
        </p:blipFill>
        <p:spPr>
          <a:xfrm>
            <a:off x="1547495" y="1877060"/>
            <a:ext cx="8740775" cy="1964055"/>
          </a:xfrm>
          <a:prstGeom prst="rect">
            <a:avLst/>
          </a:prstGeom>
        </p:spPr>
      </p:pic>
      <p:sp>
        <p:nvSpPr>
          <p:cNvPr id="3" name="内容占位符 2"/>
          <p:cNvSpPr>
            <a:spLocks noGrp="1"/>
          </p:cNvSpPr>
          <p:nvPr>
            <p:ph idx="1"/>
          </p:nvPr>
        </p:nvSpPr>
        <p:spPr/>
        <p:txBody>
          <a:bodyPr/>
          <a:p>
            <a:r>
              <a:rPr lang="zh-CN"/>
              <a:t>先列结果</a:t>
            </a:r>
            <a:endParaRPr lang="zh-CN"/>
          </a:p>
          <a:p>
            <a:endParaRPr lang="zh-CN"/>
          </a:p>
          <a:p>
            <a:endParaRPr lang="zh-CN"/>
          </a:p>
          <a:p>
            <a:endParaRPr lang="zh-CN"/>
          </a:p>
          <a:p>
            <a:r>
              <a:rPr lang="en-US" altLang="zh-CN"/>
              <a:t>1. </a:t>
            </a:r>
            <a:r>
              <a:rPr lang="zh-CN" altLang="en-US"/>
              <a:t>往年方法在</a:t>
            </a:r>
            <a:r>
              <a:rPr lang="en-US" altLang="zh-CN"/>
              <a:t>many-shot</a:t>
            </a:r>
            <a:r>
              <a:rPr lang="zh-CN" altLang="en-US"/>
              <a:t>上的</a:t>
            </a:r>
            <a:r>
              <a:rPr lang="en-US" altLang="zh-CN"/>
              <a:t>acc</a:t>
            </a:r>
            <a:r>
              <a:rPr lang="zh-CN" altLang="en-US"/>
              <a:t>下降，我们上升</a:t>
            </a:r>
            <a:endParaRPr lang="zh-CN" altLang="en-US"/>
          </a:p>
          <a:p>
            <a:r>
              <a:rPr lang="en-US" altLang="zh-CN"/>
              <a:t>2. </a:t>
            </a:r>
            <a:r>
              <a:rPr lang="zh-CN" altLang="en-US"/>
              <a:t>我们比往年方法在</a:t>
            </a:r>
            <a:r>
              <a:rPr lang="en-US" altLang="zh-CN"/>
              <a:t>tail-shot</a:t>
            </a:r>
            <a:r>
              <a:rPr lang="zh-CN" altLang="en-US"/>
              <a:t>上下降了更多的</a:t>
            </a:r>
            <a:r>
              <a:rPr lang="en-US" altLang="zh-CN"/>
              <a:t>bias</a:t>
            </a:r>
            <a:endParaRPr lang="en-US" altLang="zh-CN"/>
          </a:p>
          <a:p>
            <a:r>
              <a:rPr lang="en-US" altLang="zh-CN"/>
              <a:t>3. </a:t>
            </a:r>
            <a:r>
              <a:rPr lang="zh-CN" altLang="en-US"/>
              <a:t>往年方法都提高了方差，我们减少了方差</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Can’t </a:t>
            </a:r>
            <a:r>
              <a:rPr lang="zh-CN" altLang="en-US"/>
              <a:t>？</a:t>
            </a:r>
            <a:endParaRPr lang="zh-CN" altLang="en-US"/>
          </a:p>
        </p:txBody>
      </p:sp>
      <p:sp>
        <p:nvSpPr>
          <p:cNvPr id="3" name="内容占位符 2"/>
          <p:cNvSpPr>
            <a:spLocks noGrp="1"/>
          </p:cNvSpPr>
          <p:nvPr>
            <p:ph idx="1"/>
          </p:nvPr>
        </p:nvSpPr>
        <p:spPr/>
        <p:txBody>
          <a:bodyPr/>
          <a:p>
            <a:r>
              <a:rPr lang="zh-CN" altLang="en-US"/>
              <a:t>该方法和</a:t>
            </a:r>
            <a:r>
              <a:rPr lang="en-US" altLang="zh-CN"/>
              <a:t>ensemble and grouping</a:t>
            </a:r>
            <a:r>
              <a:rPr lang="zh-CN" altLang="en-US"/>
              <a:t>思路的方法最为相似。</a:t>
            </a:r>
            <a:endParaRPr lang="zh-CN" altLang="en-US"/>
          </a:p>
          <a:p>
            <a:r>
              <a:rPr lang="zh-CN" altLang="en-US"/>
              <a:t>分析一下为什么往常方法不能头尾兼顾：</a:t>
            </a:r>
            <a:endParaRPr lang="zh-CN" altLang="en-US"/>
          </a:p>
          <a:p>
            <a:pPr lvl="1"/>
            <a:r>
              <a:rPr lang="zh-CN" altLang="en-US"/>
              <a:t>思路：对各类别分组，每个组安排一个专家（分类器），因此均为</a:t>
            </a:r>
            <a:r>
              <a:rPr lang="en-US" altLang="zh-CN"/>
              <a:t>multi-expert framework</a:t>
            </a:r>
            <a:r>
              <a:rPr lang="zh-CN" altLang="en-US"/>
              <a:t>。</a:t>
            </a:r>
            <a:endParaRPr lang="zh-CN" altLang="en-US"/>
          </a:p>
          <a:p>
            <a:pPr lvl="1"/>
            <a:r>
              <a:rPr lang="en-US" altLang="zh-CN"/>
              <a:t>BBN: </a:t>
            </a:r>
            <a:r>
              <a:rPr lang="zh-CN" altLang="en-US"/>
              <a:t>头尾各一个专家，头正常训练，尾使用</a:t>
            </a:r>
            <a:r>
              <a:rPr lang="en-US" altLang="zh-CN"/>
              <a:t>sampling </a:t>
            </a:r>
            <a:r>
              <a:rPr lang="zh-CN" altLang="en-US"/>
              <a:t>来平衡数据</a:t>
            </a:r>
            <a:endParaRPr lang="zh-CN" altLang="en-US"/>
          </a:p>
          <a:p>
            <a:pPr lvl="1"/>
            <a:r>
              <a:rPr lang="en-US" altLang="zh-CN"/>
              <a:t>LFME</a:t>
            </a:r>
            <a:r>
              <a:rPr lang="zh-CN" altLang="en-US"/>
              <a:t>：多个</a:t>
            </a:r>
            <a:r>
              <a:rPr lang="en-US" altLang="zh-CN"/>
              <a:t>teacher</a:t>
            </a:r>
            <a:r>
              <a:rPr lang="zh-CN" altLang="en-US"/>
              <a:t>分别关注较为平衡的各个</a:t>
            </a:r>
            <a:r>
              <a:rPr lang="en-US" altLang="zh-CN"/>
              <a:t>group</a:t>
            </a:r>
            <a:r>
              <a:rPr lang="zh-CN" altLang="en-US"/>
              <a:t>，然后蒸馏到同一个模型上。</a:t>
            </a:r>
            <a:endParaRPr lang="zh-CN" altLang="en-US"/>
          </a:p>
          <a:p>
            <a:pPr marL="228600" lvl="1" algn="l">
              <a:spcBef>
                <a:spcPts val="1000"/>
              </a:spcBef>
              <a:buClrTx/>
              <a:buSzTx/>
            </a:pPr>
            <a:r>
              <a:rPr lang="zh-CN" altLang="en-US" sz="2800">
                <a:sym typeface="+mn-ea"/>
              </a:rPr>
              <a:t>总结： each expert do not have a balanced access to the whole dataset, which damages the overall generalizability, especially head classes.</a:t>
            </a:r>
            <a:endParaRPr lang="zh-CN" altLang="en-US" sz="2800"/>
          </a:p>
          <a:p>
            <a:pPr marL="457200" lvl="1"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1"/>
          <a:stretch>
            <a:fillRect/>
          </a:stretch>
        </p:blipFill>
        <p:spPr>
          <a:xfrm>
            <a:off x="643467" y="948098"/>
            <a:ext cx="10905066" cy="496180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we can </a:t>
            </a:r>
            <a:r>
              <a:rPr lang="zh-CN" altLang="en-US"/>
              <a:t>？</a:t>
            </a:r>
            <a:r>
              <a:rPr lang="en-US" altLang="zh-CN"/>
              <a:t>      Model Overall</a:t>
            </a:r>
            <a:endParaRPr lang="en-US" altLang="zh-CN"/>
          </a:p>
        </p:txBody>
      </p:sp>
      <p:pic>
        <p:nvPicPr>
          <p:cNvPr id="4" name="内容占位符 3"/>
          <p:cNvPicPr>
            <a:picLocks noChangeAspect="1"/>
          </p:cNvPicPr>
          <p:nvPr>
            <p:ph idx="1"/>
          </p:nvPr>
        </p:nvPicPr>
        <p:blipFill>
          <a:blip r:embed="rId1"/>
          <a:stretch>
            <a:fillRect/>
          </a:stretch>
        </p:blipFill>
        <p:spPr>
          <a:xfrm>
            <a:off x="838200" y="1290955"/>
            <a:ext cx="10645775" cy="3465195"/>
          </a:xfrm>
          <a:prstGeom prst="rect">
            <a:avLst/>
          </a:prstGeom>
        </p:spPr>
      </p:pic>
      <p:sp>
        <p:nvSpPr>
          <p:cNvPr id="5" name="文本框 4"/>
          <p:cNvSpPr txBox="1"/>
          <p:nvPr/>
        </p:nvSpPr>
        <p:spPr>
          <a:xfrm>
            <a:off x="708025" y="5126355"/>
            <a:ext cx="10645775" cy="1322070"/>
          </a:xfrm>
          <a:prstGeom prst="rect">
            <a:avLst/>
          </a:prstGeom>
          <a:noFill/>
        </p:spPr>
        <p:txBody>
          <a:bodyPr wrap="square" rtlCol="0">
            <a:spAutoFit/>
          </a:bodyPr>
          <a:p>
            <a:r>
              <a:rPr lang="zh-CN" altLang="en-US" sz="2000" b="1">
                <a:solidFill>
                  <a:schemeClr val="tx1"/>
                </a:solidFill>
              </a:rPr>
              <a:t> Since tail classes are</a:t>
            </a:r>
            <a:r>
              <a:rPr lang="en-US" altLang="zh-CN" sz="2000" b="1">
                <a:solidFill>
                  <a:schemeClr val="tx1"/>
                </a:solidFill>
              </a:rPr>
              <a:t> </a:t>
            </a:r>
            <a:r>
              <a:rPr lang="zh-CN" altLang="en-US" sz="2000" b="1">
                <a:solidFill>
                  <a:schemeClr val="tx1"/>
                </a:solidFill>
              </a:rPr>
              <a:t>inclined to be confused with other classes, by adding the expert assignment module, the data imbalance ratio for later experts can be automatically reduced without any</a:t>
            </a:r>
            <a:r>
              <a:rPr lang="en-US" altLang="zh-CN" sz="2000" b="1">
                <a:solidFill>
                  <a:schemeClr val="tx1"/>
                </a:solidFill>
              </a:rPr>
              <a:t> </a:t>
            </a:r>
            <a:r>
              <a:rPr lang="zh-CN" altLang="en-US" sz="2000" b="1">
                <a:solidFill>
                  <a:schemeClr val="tx1"/>
                </a:solidFill>
              </a:rPr>
              <a:t>distribution-aware loss,</a:t>
            </a:r>
            <a:r>
              <a:rPr lang="en-US" altLang="zh-CN" sz="2000" b="1">
                <a:solidFill>
                  <a:schemeClr val="tx1"/>
                </a:solidFill>
              </a:rPr>
              <a:t> </a:t>
            </a:r>
            <a:r>
              <a:rPr lang="zh-CN" altLang="en-US" sz="2000" b="1">
                <a:solidFill>
                  <a:schemeClr val="tx1"/>
                </a:solidFill>
              </a:rPr>
              <a:t>which allows focusing less on confident head classes and more on tail classes.</a:t>
            </a:r>
            <a:r>
              <a:rPr lang="en-US" altLang="zh-CN" sz="2000" b="1">
                <a:solidFill>
                  <a:schemeClr val="tx1"/>
                </a:solidFill>
              </a:rPr>
              <a:t>  </a:t>
            </a:r>
            <a:r>
              <a:rPr lang="zh-CN" altLang="en-US" sz="2000" b="1">
                <a:solidFill>
                  <a:schemeClr val="tx1"/>
                </a:solidFill>
              </a:rPr>
              <a:t>不行就多来个专家。（专家共享信息</a:t>
            </a:r>
            <a:r>
              <a:rPr lang="en-US" altLang="zh-CN" sz="2000" b="1">
                <a:solidFill>
                  <a:schemeClr val="tx1"/>
                </a:solidFill>
              </a:rPr>
              <a:t>+</a:t>
            </a:r>
            <a:r>
              <a:rPr lang="zh-CN" altLang="en-US" sz="2000" b="1">
                <a:solidFill>
                  <a:schemeClr val="tx1"/>
                </a:solidFill>
              </a:rPr>
              <a:t>专家各司其职）</a:t>
            </a:r>
            <a:endParaRPr lang="zh-CN" altLang="en-US" sz="2000" b="1">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Model</a:t>
            </a:r>
            <a:endParaRPr lang="en-US"/>
          </a:p>
        </p:txBody>
      </p:sp>
      <p:pic>
        <p:nvPicPr>
          <p:cNvPr id="4" name="内容占位符 3"/>
          <p:cNvPicPr>
            <a:picLocks noChangeAspect="1"/>
          </p:cNvPicPr>
          <p:nvPr>
            <p:ph idx="1"/>
          </p:nvPr>
        </p:nvPicPr>
        <p:blipFill>
          <a:blip r:embed="rId1"/>
          <a:srcRect r="63108"/>
          <a:stretch>
            <a:fillRect/>
          </a:stretch>
        </p:blipFill>
        <p:spPr>
          <a:xfrm>
            <a:off x="162560" y="2598420"/>
            <a:ext cx="3927475" cy="3465195"/>
          </a:xfrm>
          <a:prstGeom prst="rect">
            <a:avLst/>
          </a:prstGeom>
        </p:spPr>
      </p:pic>
      <p:sp>
        <p:nvSpPr>
          <p:cNvPr id="5" name="文本框 4"/>
          <p:cNvSpPr txBox="1"/>
          <p:nvPr/>
        </p:nvSpPr>
        <p:spPr>
          <a:xfrm>
            <a:off x="3348990" y="674370"/>
            <a:ext cx="10645775" cy="829945"/>
          </a:xfrm>
          <a:prstGeom prst="rect">
            <a:avLst/>
          </a:prstGeom>
          <a:noFill/>
        </p:spPr>
        <p:txBody>
          <a:bodyPr wrap="square" rtlCol="0">
            <a:spAutoFit/>
          </a:bodyPr>
          <a:p>
            <a:r>
              <a:rPr lang="en-US" altLang="zh-CN" sz="2400" b="1">
                <a:solidFill>
                  <a:schemeClr val="tx1"/>
                </a:solidFill>
              </a:rPr>
              <a:t>The distribution-aware diversity loss:</a:t>
            </a:r>
            <a:endParaRPr lang="en-US" altLang="zh-CN" sz="2400" b="1">
              <a:solidFill>
                <a:schemeClr val="tx1"/>
              </a:solidFill>
            </a:endParaRPr>
          </a:p>
          <a:p>
            <a:r>
              <a:rPr lang="zh-CN" altLang="en-US" sz="2400" b="1">
                <a:solidFill>
                  <a:schemeClr val="tx1"/>
                </a:solidFill>
              </a:rPr>
              <a:t>目的： penalize the inter-expert correlation</a:t>
            </a:r>
            <a:endParaRPr lang="zh-CN" altLang="en-US" sz="2400" b="1">
              <a:solidFill>
                <a:schemeClr val="tx1"/>
              </a:solidFill>
            </a:endParaRPr>
          </a:p>
        </p:txBody>
      </p:sp>
      <p:pic>
        <p:nvPicPr>
          <p:cNvPr id="3" name="图片 2"/>
          <p:cNvPicPr>
            <a:picLocks noChangeAspect="1"/>
          </p:cNvPicPr>
          <p:nvPr/>
        </p:nvPicPr>
        <p:blipFill>
          <a:blip r:embed="rId2"/>
          <a:stretch>
            <a:fillRect/>
          </a:stretch>
        </p:blipFill>
        <p:spPr>
          <a:xfrm>
            <a:off x="3885565" y="1517015"/>
            <a:ext cx="8306435" cy="970280"/>
          </a:xfrm>
          <a:prstGeom prst="rect">
            <a:avLst/>
          </a:prstGeom>
        </p:spPr>
      </p:pic>
      <p:pic>
        <p:nvPicPr>
          <p:cNvPr id="6" name="图片 5"/>
          <p:cNvPicPr>
            <a:picLocks noChangeAspect="1"/>
          </p:cNvPicPr>
          <p:nvPr/>
        </p:nvPicPr>
        <p:blipFill>
          <a:blip r:embed="rId3"/>
          <a:stretch>
            <a:fillRect/>
          </a:stretch>
        </p:blipFill>
        <p:spPr>
          <a:xfrm>
            <a:off x="4090035" y="2487295"/>
            <a:ext cx="6471285" cy="582295"/>
          </a:xfrm>
          <a:prstGeom prst="rect">
            <a:avLst/>
          </a:prstGeom>
        </p:spPr>
      </p:pic>
      <p:pic>
        <p:nvPicPr>
          <p:cNvPr id="7" name="图片 6"/>
          <p:cNvPicPr>
            <a:picLocks noChangeAspect="1"/>
          </p:cNvPicPr>
          <p:nvPr/>
        </p:nvPicPr>
        <p:blipFill>
          <a:blip r:embed="rId4"/>
          <a:srcRect l="-784" t="-10582" r="784" b="10582"/>
          <a:stretch>
            <a:fillRect/>
          </a:stretch>
        </p:blipFill>
        <p:spPr>
          <a:xfrm>
            <a:off x="3121025" y="3190240"/>
            <a:ext cx="9070975" cy="666115"/>
          </a:xfrm>
          <a:prstGeom prst="rect">
            <a:avLst/>
          </a:prstGeom>
        </p:spPr>
      </p:pic>
      <p:pic>
        <p:nvPicPr>
          <p:cNvPr id="8" name="图片 7"/>
          <p:cNvPicPr>
            <a:picLocks noChangeAspect="1"/>
          </p:cNvPicPr>
          <p:nvPr/>
        </p:nvPicPr>
        <p:blipFill>
          <a:blip r:embed="rId5"/>
          <a:stretch>
            <a:fillRect/>
          </a:stretch>
        </p:blipFill>
        <p:spPr>
          <a:xfrm>
            <a:off x="4354830" y="4883150"/>
            <a:ext cx="7368540" cy="789940"/>
          </a:xfrm>
          <a:prstGeom prst="rect">
            <a:avLst/>
          </a:prstGeom>
        </p:spPr>
      </p:pic>
      <p:sp>
        <p:nvSpPr>
          <p:cNvPr id="9" name="文本框 8"/>
          <p:cNvSpPr txBox="1"/>
          <p:nvPr/>
        </p:nvSpPr>
        <p:spPr>
          <a:xfrm>
            <a:off x="4651375" y="4343400"/>
            <a:ext cx="1693545" cy="368300"/>
          </a:xfrm>
          <a:prstGeom prst="rect">
            <a:avLst/>
          </a:prstGeom>
          <a:noFill/>
        </p:spPr>
        <p:txBody>
          <a:bodyPr wrap="none" rtlCol="0">
            <a:spAutoFit/>
          </a:bodyPr>
          <a:p>
            <a:r>
              <a:rPr lang="zh-CN" altLang="en-US"/>
              <a:t>完整训练</a:t>
            </a:r>
            <a:r>
              <a:rPr lang="en-US" altLang="zh-CN"/>
              <a:t>loss</a:t>
            </a:r>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Model</a:t>
            </a:r>
            <a:endParaRPr lang="en-US"/>
          </a:p>
        </p:txBody>
      </p:sp>
      <p:sp>
        <p:nvSpPr>
          <p:cNvPr id="5" name="文本框 4"/>
          <p:cNvSpPr txBox="1"/>
          <p:nvPr/>
        </p:nvSpPr>
        <p:spPr>
          <a:xfrm>
            <a:off x="3336925" y="603250"/>
            <a:ext cx="10645775" cy="460375"/>
          </a:xfrm>
          <a:prstGeom prst="rect">
            <a:avLst/>
          </a:prstGeom>
          <a:noFill/>
        </p:spPr>
        <p:txBody>
          <a:bodyPr wrap="square" rtlCol="0">
            <a:spAutoFit/>
          </a:bodyPr>
          <a:p>
            <a:r>
              <a:rPr lang="zh-CN" altLang="en-US" sz="2400" b="1">
                <a:solidFill>
                  <a:schemeClr val="tx1"/>
                </a:solidFill>
              </a:rPr>
              <a:t>ROUTING DIVERSIFIED EXPERTS</a:t>
            </a:r>
            <a:endParaRPr lang="zh-CN" altLang="en-US" sz="2400" b="1">
              <a:solidFill>
                <a:schemeClr val="tx1"/>
              </a:solidFill>
            </a:endParaRPr>
          </a:p>
        </p:txBody>
      </p:sp>
      <p:pic>
        <p:nvPicPr>
          <p:cNvPr id="11" name="内容占位符 10"/>
          <p:cNvPicPr>
            <a:picLocks noChangeAspect="1"/>
          </p:cNvPicPr>
          <p:nvPr>
            <p:ph idx="1"/>
          </p:nvPr>
        </p:nvPicPr>
        <p:blipFill>
          <a:blip r:embed="rId1"/>
          <a:stretch>
            <a:fillRect/>
          </a:stretch>
        </p:blipFill>
        <p:spPr>
          <a:xfrm>
            <a:off x="-248920" y="1503045"/>
            <a:ext cx="5210175" cy="3495675"/>
          </a:xfrm>
          <a:prstGeom prst="rect">
            <a:avLst/>
          </a:prstGeom>
        </p:spPr>
      </p:pic>
      <p:pic>
        <p:nvPicPr>
          <p:cNvPr id="12" name="图片 11"/>
          <p:cNvPicPr>
            <a:picLocks noChangeAspect="1"/>
          </p:cNvPicPr>
          <p:nvPr/>
        </p:nvPicPr>
        <p:blipFill>
          <a:blip r:embed="rId2"/>
          <a:stretch>
            <a:fillRect/>
          </a:stretch>
        </p:blipFill>
        <p:spPr>
          <a:xfrm>
            <a:off x="5941695" y="1691005"/>
            <a:ext cx="3538855" cy="598170"/>
          </a:xfrm>
          <a:prstGeom prst="rect">
            <a:avLst/>
          </a:prstGeom>
        </p:spPr>
      </p:pic>
      <p:sp>
        <p:nvSpPr>
          <p:cNvPr id="13" name="文本框 12"/>
          <p:cNvSpPr txBox="1"/>
          <p:nvPr/>
        </p:nvSpPr>
        <p:spPr>
          <a:xfrm>
            <a:off x="6202045" y="2508250"/>
            <a:ext cx="4915535" cy="645160"/>
          </a:xfrm>
          <a:prstGeom prst="rect">
            <a:avLst/>
          </a:prstGeom>
          <a:noFill/>
        </p:spPr>
        <p:txBody>
          <a:bodyPr wrap="square" rtlCol="0">
            <a:spAutoFit/>
          </a:bodyPr>
          <a:p>
            <a:r>
              <a:rPr lang="zh-CN" altLang="en-US"/>
              <a:t>其中（该机制的</a:t>
            </a:r>
            <a:r>
              <a:rPr lang="en-US" altLang="zh-CN"/>
              <a:t>input</a:t>
            </a:r>
            <a:r>
              <a:rPr lang="zh-CN" altLang="en-US"/>
              <a:t>）</a:t>
            </a:r>
            <a:r>
              <a:rPr lang="en-US" altLang="zh-CN"/>
              <a:t>l</a:t>
            </a:r>
            <a:r>
              <a:rPr lang="zh-CN" altLang="en-US"/>
              <a:t>和</a:t>
            </a:r>
            <a:r>
              <a:rPr lang="en-US" altLang="zh-CN"/>
              <a:t>v</a:t>
            </a:r>
            <a:r>
              <a:rPr lang="zh-CN" altLang="en-US"/>
              <a:t>是</a:t>
            </a:r>
            <a:r>
              <a:rPr lang="en-US" altLang="zh-CN"/>
              <a:t>top-z logits</a:t>
            </a:r>
            <a:r>
              <a:rPr lang="zh-CN" altLang="en-US"/>
              <a:t>和</a:t>
            </a:r>
            <a:r>
              <a:rPr lang="en-US" altLang="zh-CN"/>
              <a:t>normalized feature of expert i</a:t>
            </a:r>
            <a:r>
              <a:rPr lang="zh-CN" altLang="en-US"/>
              <a:t>。</a:t>
            </a:r>
            <a:endParaRPr lang="zh-CN" altLang="en-US"/>
          </a:p>
        </p:txBody>
      </p:sp>
      <p:pic>
        <p:nvPicPr>
          <p:cNvPr id="14" name="图片 13"/>
          <p:cNvPicPr>
            <a:picLocks noChangeAspect="1"/>
          </p:cNvPicPr>
          <p:nvPr/>
        </p:nvPicPr>
        <p:blipFill>
          <a:blip r:embed="rId3"/>
          <a:stretch>
            <a:fillRect/>
          </a:stretch>
        </p:blipFill>
        <p:spPr>
          <a:xfrm>
            <a:off x="4070985" y="3524250"/>
            <a:ext cx="7908290" cy="666115"/>
          </a:xfrm>
          <a:prstGeom prst="rect">
            <a:avLst/>
          </a:prstGeom>
        </p:spPr>
      </p:pic>
      <p:sp>
        <p:nvSpPr>
          <p:cNvPr id="15" name="文本框 14"/>
          <p:cNvSpPr txBox="1"/>
          <p:nvPr/>
        </p:nvSpPr>
        <p:spPr>
          <a:xfrm>
            <a:off x="4961255" y="4343400"/>
            <a:ext cx="6849110" cy="922020"/>
          </a:xfrm>
          <a:prstGeom prst="rect">
            <a:avLst/>
          </a:prstGeom>
          <a:noFill/>
        </p:spPr>
        <p:txBody>
          <a:bodyPr wrap="none" rtlCol="0">
            <a:spAutoFit/>
          </a:bodyPr>
          <a:p>
            <a:r>
              <a:rPr lang="zh-CN" altLang="en-US"/>
              <a:t>而监督该</a:t>
            </a:r>
            <a:r>
              <a:rPr lang="en-US" altLang="zh-CN"/>
              <a:t>loss</a:t>
            </a:r>
            <a:r>
              <a:rPr lang="zh-CN" altLang="en-US"/>
              <a:t>的</a:t>
            </a:r>
            <a:r>
              <a:rPr lang="en-US" altLang="zh-CN"/>
              <a:t>ground truth</a:t>
            </a:r>
            <a:r>
              <a:rPr lang="zh-CN" altLang="en-US"/>
              <a:t>的构造如下：</a:t>
            </a:r>
            <a:endParaRPr lang="zh-CN" altLang="en-US"/>
          </a:p>
          <a:p>
            <a:r>
              <a:rPr lang="zh-CN" altLang="en-US"/>
              <a:t>当当前专家没有预测正确，而下一个专家预测正确时，设置</a:t>
            </a:r>
            <a:r>
              <a:rPr lang="en-US" altLang="zh-CN"/>
              <a:t>ground</a:t>
            </a:r>
            <a:endParaRPr lang="en-US" altLang="zh-CN"/>
          </a:p>
          <a:p>
            <a:r>
              <a:rPr lang="en-US" altLang="zh-CN"/>
              <a:t>truth</a:t>
            </a:r>
            <a:r>
              <a:rPr lang="zh-CN" altLang="en-US"/>
              <a:t>为</a:t>
            </a:r>
            <a:r>
              <a:rPr lang="en-US" altLang="zh-CN"/>
              <a:t>1</a:t>
            </a:r>
            <a:r>
              <a:rPr lang="zh-CN" altLang="en-US"/>
              <a:t>，否则则为</a:t>
            </a:r>
            <a:r>
              <a:rPr lang="en-US" altLang="zh-CN"/>
              <a:t>0</a:t>
            </a:r>
            <a:r>
              <a:rPr lang="zh-CN" altLang="en-US"/>
              <a:t>。</a:t>
            </a:r>
            <a:endParaRPr lang="zh-CN" altLang="en-US"/>
          </a:p>
        </p:txBody>
      </p:sp>
      <p:sp>
        <p:nvSpPr>
          <p:cNvPr id="16" name="文本框 15"/>
          <p:cNvSpPr txBox="1"/>
          <p:nvPr/>
        </p:nvSpPr>
        <p:spPr>
          <a:xfrm>
            <a:off x="8547100" y="1295400"/>
            <a:ext cx="3833495" cy="368300"/>
          </a:xfrm>
          <a:prstGeom prst="rect">
            <a:avLst/>
          </a:prstGeom>
          <a:noFill/>
        </p:spPr>
        <p:txBody>
          <a:bodyPr wrap="none" rtlCol="0">
            <a:spAutoFit/>
          </a:bodyPr>
          <a:p>
            <a:r>
              <a:rPr lang="en-US" altLang="zh-CN"/>
              <a:t>W</a:t>
            </a:r>
            <a:r>
              <a:rPr lang="zh-CN" altLang="en-US"/>
              <a:t>维度很小，只有</a:t>
            </a:r>
            <a:r>
              <a:rPr lang="en-US" altLang="zh-CN"/>
              <a:t>16</a:t>
            </a:r>
            <a:r>
              <a:rPr lang="zh-CN" altLang="en-US"/>
              <a:t>，防止过拟合。</a:t>
            </a:r>
            <a:endParaRPr lang="zh-CN" altLang="en-US"/>
          </a:p>
        </p:txBody>
      </p:sp>
      <p:sp>
        <p:nvSpPr>
          <p:cNvPr id="17" name="文本框 16"/>
          <p:cNvSpPr txBox="1"/>
          <p:nvPr/>
        </p:nvSpPr>
        <p:spPr>
          <a:xfrm>
            <a:off x="670560" y="5436870"/>
            <a:ext cx="9703435" cy="645160"/>
          </a:xfrm>
          <a:prstGeom prst="rect">
            <a:avLst/>
          </a:prstGeom>
          <a:noFill/>
        </p:spPr>
        <p:txBody>
          <a:bodyPr wrap="square" rtlCol="0">
            <a:spAutoFit/>
          </a:bodyPr>
          <a:p>
            <a:r>
              <a:rPr lang="en-US" altLang="zh-CN">
                <a:sym typeface="+mn-ea"/>
              </a:rPr>
              <a:t>k</a:t>
            </a:r>
            <a:r>
              <a:rPr lang="zh-CN" altLang="en-US">
                <a:sym typeface="+mn-ea"/>
              </a:rPr>
              <a:t>个专家共</a:t>
            </a:r>
            <a:r>
              <a:rPr lang="en-US" altLang="zh-CN">
                <a:sym typeface="+mn-ea"/>
              </a:rPr>
              <a:t>k-1</a:t>
            </a:r>
            <a:r>
              <a:rPr lang="zh-CN" altLang="en-US">
                <a:sym typeface="+mn-ea"/>
              </a:rPr>
              <a:t>个专家路由机制。其中</a:t>
            </a:r>
            <a:r>
              <a:rPr lang="en-US" altLang="zh-CN">
                <a:sym typeface="+mn-ea"/>
              </a:rPr>
              <a:t>W2</a:t>
            </a:r>
            <a:r>
              <a:rPr lang="zh-CN" altLang="en-US">
                <a:sym typeface="+mn-ea"/>
              </a:rPr>
              <a:t>在各个路由机制上共享参数。</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感谢倾听！</a:t>
            </a:r>
            <a:r>
              <a:rPr lang="en-US" altLang="zh-CN"/>
              <a:t> 61</a:t>
            </a:r>
            <a:r>
              <a:rPr lang="zh-CN" altLang="en-US"/>
              <a:t>快乐！</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685" y="222621"/>
            <a:ext cx="11132127" cy="1325563"/>
          </a:xfrm>
        </p:spPr>
        <p:txBody>
          <a:bodyPr>
            <a:normAutofit fontScale="90000"/>
          </a:bodyPr>
          <a:lstStyle/>
          <a:p>
            <a:r>
              <a:rPr lang="en-US" altLang="zh-CN" dirty="0"/>
              <a:t>Mind the Trade-off: Debiasing NLU Models without Degrading the In-distribution Performance</a:t>
            </a:r>
            <a:endParaRPr lang="zh-CN" altLang="en-US" dirty="0"/>
          </a:p>
        </p:txBody>
      </p:sp>
      <p:sp>
        <p:nvSpPr>
          <p:cNvPr id="3" name="内容占位符 2"/>
          <p:cNvSpPr>
            <a:spLocks noGrp="1"/>
          </p:cNvSpPr>
          <p:nvPr>
            <p:ph idx="1"/>
          </p:nvPr>
        </p:nvSpPr>
        <p:spPr>
          <a:xfrm>
            <a:off x="932212" y="2284041"/>
            <a:ext cx="10515600" cy="4351338"/>
          </a:xfrm>
        </p:spPr>
        <p:txBody>
          <a:bodyPr>
            <a:normAutofit lnSpcReduction="10000"/>
          </a:bodyPr>
          <a:lstStyle/>
          <a:p>
            <a:pPr marL="0" indent="0">
              <a:buNone/>
            </a:pPr>
            <a:r>
              <a:rPr lang="zh-CN" altLang="en-US" dirty="0"/>
              <a:t>名词解释</a:t>
            </a:r>
            <a:r>
              <a:rPr lang="en-US" altLang="zh-CN" dirty="0"/>
              <a:t>:</a:t>
            </a:r>
            <a:endParaRPr lang="en-US" altLang="zh-CN" dirty="0"/>
          </a:p>
          <a:p>
            <a:pPr marL="0" indent="0">
              <a:buNone/>
            </a:pPr>
            <a:r>
              <a:rPr lang="en-US" altLang="zh-CN" dirty="0"/>
              <a:t>      </a:t>
            </a:r>
            <a:r>
              <a:rPr lang="en-US" altLang="zh-CN" sz="3200" b="1" dirty="0"/>
              <a:t>biases</a:t>
            </a:r>
            <a:r>
              <a:rPr lang="zh-CN" altLang="en-US" dirty="0"/>
              <a:t>：</a:t>
            </a:r>
            <a:r>
              <a:rPr lang="en-US" altLang="zh-CN" dirty="0"/>
              <a:t> are commonly characterized as </a:t>
            </a:r>
            <a:r>
              <a:rPr lang="en-US" altLang="zh-CN" b="1" i="1" dirty="0"/>
              <a:t>surface features </a:t>
            </a:r>
            <a:r>
              <a:rPr lang="en-US" altLang="zh-CN" dirty="0"/>
              <a:t>of input examples that are strongly associated with the target labels.</a:t>
            </a:r>
            <a:endParaRPr lang="en-US" altLang="zh-CN" dirty="0"/>
          </a:p>
          <a:p>
            <a:pPr marL="0" indent="0">
              <a:buNone/>
            </a:pPr>
            <a:r>
              <a:rPr lang="en-US" altLang="zh-CN" dirty="0"/>
              <a:t>      </a:t>
            </a:r>
            <a:r>
              <a:rPr lang="en-US" altLang="zh-CN" sz="3200" b="1" dirty="0"/>
              <a:t>out-of-distribution</a:t>
            </a:r>
            <a:r>
              <a:rPr lang="zh-CN" altLang="en-US" dirty="0"/>
              <a:t>： </a:t>
            </a:r>
            <a:r>
              <a:rPr lang="en-US" altLang="zh-CN" dirty="0"/>
              <a:t>associative patterns between the </a:t>
            </a:r>
            <a:r>
              <a:rPr lang="en-US" altLang="zh-CN" i="1" dirty="0"/>
              <a:t>surface features </a:t>
            </a:r>
            <a:r>
              <a:rPr lang="en-US" altLang="zh-CN" dirty="0"/>
              <a:t>and the target labels are not present.       </a:t>
            </a:r>
            <a:endParaRPr lang="en-US" altLang="zh-CN" dirty="0"/>
          </a:p>
          <a:p>
            <a:pPr marL="0" indent="0">
              <a:buNone/>
            </a:pPr>
            <a:r>
              <a:rPr lang="en-US" altLang="zh-CN" sz="3200" b="1" dirty="0"/>
              <a:t>      in-distribution</a:t>
            </a:r>
            <a:r>
              <a:rPr lang="zh-CN" altLang="en-US" dirty="0"/>
              <a:t>：</a:t>
            </a:r>
            <a:r>
              <a:rPr lang="en-US" altLang="zh-CN" dirty="0"/>
              <a:t> evaluation on the original test data which contains the same associative patterns in the training data.</a:t>
            </a:r>
            <a:endParaRPr lang="en-US" altLang="zh-CN" dirty="0"/>
          </a:p>
          <a:p>
            <a:pPr marL="0" indent="0">
              <a:buNone/>
            </a:pPr>
            <a:r>
              <a:rPr lang="en-US" altLang="zh-CN" dirty="0"/>
              <a:t>       </a:t>
            </a:r>
            <a:r>
              <a:rPr lang="en-US" altLang="zh-CN" sz="3200" b="1" dirty="0"/>
              <a:t>robust model</a:t>
            </a:r>
            <a:r>
              <a:rPr lang="en-US" altLang="zh-CN" dirty="0"/>
              <a:t>: the models are robust against dataset biases.         </a:t>
            </a:r>
            <a:endParaRPr lang="en-US" altLang="zh-CN" dirty="0"/>
          </a:p>
          <a:p>
            <a:pPr marL="0" indent="0">
              <a:buNone/>
            </a:pPr>
            <a:r>
              <a:rPr lang="en-US" altLang="zh-CN" dirty="0"/>
              <a:t>          </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685" y="222621"/>
            <a:ext cx="11132127" cy="1325563"/>
          </a:xfrm>
        </p:spPr>
        <p:txBody>
          <a:bodyPr>
            <a:normAutofit fontScale="90000"/>
          </a:bodyPr>
          <a:lstStyle/>
          <a:p>
            <a:r>
              <a:rPr lang="en-US" altLang="zh-CN" dirty="0"/>
              <a:t>Mind the Trade-off: Debiasing NLU Models without Degrading the In-distribution Performance</a:t>
            </a:r>
            <a:endParaRPr lang="zh-CN" altLang="en-US" dirty="0"/>
          </a:p>
        </p:txBody>
      </p:sp>
      <p:sp>
        <p:nvSpPr>
          <p:cNvPr id="3" name="内容占位符 2"/>
          <p:cNvSpPr>
            <a:spLocks noGrp="1"/>
          </p:cNvSpPr>
          <p:nvPr>
            <p:ph idx="1"/>
          </p:nvPr>
        </p:nvSpPr>
        <p:spPr>
          <a:xfrm>
            <a:off x="932212" y="2284041"/>
            <a:ext cx="10515600" cy="4351338"/>
          </a:xfrm>
        </p:spPr>
        <p:txBody>
          <a:bodyPr>
            <a:normAutofit/>
          </a:bodyPr>
          <a:lstStyle/>
          <a:p>
            <a:pPr marL="0" indent="0">
              <a:buNone/>
            </a:pPr>
            <a:r>
              <a:rPr lang="en-US" altLang="zh-CN" dirty="0"/>
              <a:t>NLU</a:t>
            </a:r>
            <a:r>
              <a:rPr lang="zh-CN" altLang="en-US" dirty="0"/>
              <a:t>场景</a:t>
            </a:r>
            <a:r>
              <a:rPr lang="en-US" altLang="zh-CN" dirty="0"/>
              <a:t>1</a:t>
            </a:r>
            <a:r>
              <a:rPr lang="zh-CN" altLang="en-US" dirty="0"/>
              <a:t>：</a:t>
            </a:r>
            <a:r>
              <a:rPr lang="en-US" altLang="zh-CN" dirty="0"/>
              <a:t> </a:t>
            </a:r>
            <a:r>
              <a:rPr lang="en-US" altLang="zh-CN" sz="3200" b="1" dirty="0"/>
              <a:t>Natural Language Inference</a:t>
            </a:r>
            <a:endParaRPr lang="en-US" altLang="zh-CN" b="1" dirty="0"/>
          </a:p>
          <a:p>
            <a:pPr marL="0" indent="0">
              <a:buNone/>
            </a:pPr>
            <a:r>
              <a:rPr lang="en-US" altLang="zh-CN" dirty="0"/>
              <a:t>         </a:t>
            </a:r>
            <a:r>
              <a:rPr lang="zh-CN" altLang="en-US" dirty="0"/>
              <a:t>任务定义</a:t>
            </a:r>
            <a:r>
              <a:rPr lang="en-US" altLang="zh-CN" dirty="0"/>
              <a:t>: </a:t>
            </a:r>
            <a:r>
              <a:rPr lang="zh-CN" altLang="en-US" dirty="0"/>
              <a:t>给定</a:t>
            </a:r>
            <a:r>
              <a:rPr lang="en-US" altLang="zh-CN" dirty="0"/>
              <a:t>premise</a:t>
            </a:r>
            <a:r>
              <a:rPr lang="zh-CN" altLang="en-US" dirty="0"/>
              <a:t>和</a:t>
            </a:r>
            <a:r>
              <a:rPr lang="en-US" altLang="zh-CN" dirty="0"/>
              <a:t>hypothesis</a:t>
            </a:r>
            <a:r>
              <a:rPr lang="zh-CN" altLang="en-US" dirty="0"/>
              <a:t>预测两者关系（</a:t>
            </a:r>
            <a:r>
              <a:rPr lang="en-US" altLang="zh-CN" i="1" dirty="0"/>
              <a:t>entailment; neutral; contradiction</a:t>
            </a:r>
            <a:r>
              <a:rPr lang="zh-CN" altLang="en-US" dirty="0"/>
              <a:t>）</a:t>
            </a:r>
            <a:endParaRPr lang="en-US" altLang="zh-CN" dirty="0"/>
          </a:p>
          <a:p>
            <a:pPr marL="0" indent="0">
              <a:buNone/>
            </a:pPr>
            <a:r>
              <a:rPr lang="en-US" altLang="zh-CN" dirty="0"/>
              <a:t>         </a:t>
            </a:r>
            <a:r>
              <a:rPr lang="en-US" altLang="zh-CN" b="1" dirty="0"/>
              <a:t>In-Distribution</a:t>
            </a:r>
            <a:r>
              <a:rPr lang="zh-CN" altLang="en-US" b="1" dirty="0"/>
              <a:t>现象：</a:t>
            </a:r>
            <a:r>
              <a:rPr lang="en-US" altLang="zh-CN" dirty="0"/>
              <a:t>1. premise</a:t>
            </a:r>
            <a:r>
              <a:rPr lang="zh-CN" altLang="en-US" dirty="0"/>
              <a:t>和</a:t>
            </a:r>
            <a:r>
              <a:rPr lang="en-US" altLang="zh-CN" dirty="0"/>
              <a:t>hypothesis</a:t>
            </a:r>
            <a:r>
              <a:rPr lang="zh-CN" altLang="en-US" dirty="0"/>
              <a:t>之间有着严重的</a:t>
            </a:r>
            <a:r>
              <a:rPr lang="en-US" altLang="zh-CN" dirty="0"/>
              <a:t>word overlapping</a:t>
            </a:r>
            <a:r>
              <a:rPr lang="zh-CN" altLang="en-US" dirty="0"/>
              <a:t>，而这一现象和</a:t>
            </a:r>
            <a:r>
              <a:rPr lang="en-US" altLang="zh-CN" dirty="0"/>
              <a:t>entailment</a:t>
            </a:r>
            <a:r>
              <a:rPr lang="zh-CN" altLang="en-US" dirty="0"/>
              <a:t>标签有着很强的表面联系； </a:t>
            </a:r>
            <a:r>
              <a:rPr lang="en-US" altLang="zh-CN" dirty="0"/>
              <a:t>2. Hypothesis</a:t>
            </a:r>
            <a:r>
              <a:rPr lang="zh-CN" altLang="en-US" dirty="0"/>
              <a:t>中经常包含和目标标签高度相关的词。</a:t>
            </a:r>
            <a:endParaRPr lang="en-US" altLang="zh-CN" dirty="0"/>
          </a:p>
          <a:p>
            <a:pPr marL="0" indent="0">
              <a:buNone/>
            </a:pPr>
            <a:r>
              <a:rPr lang="en-US" altLang="zh-CN" dirty="0"/>
              <a:t>         </a:t>
            </a:r>
            <a:r>
              <a:rPr lang="en-US" altLang="zh-CN" b="1" dirty="0"/>
              <a:t>OOD</a:t>
            </a:r>
            <a:r>
              <a:rPr lang="zh-CN" altLang="en-US" b="1" dirty="0"/>
              <a:t>数据集：</a:t>
            </a:r>
            <a:r>
              <a:rPr lang="en-US" altLang="zh-CN" dirty="0"/>
              <a:t>HANS </a:t>
            </a:r>
            <a:r>
              <a:rPr lang="zh-CN" altLang="en-US" dirty="0"/>
              <a:t>和 </a:t>
            </a:r>
            <a:r>
              <a:rPr lang="en-US" altLang="zh-CN" dirty="0"/>
              <a:t>MNLI-hard test set</a:t>
            </a:r>
            <a:endParaRPr lang="en-US" altLang="zh-CN" dirty="0"/>
          </a:p>
          <a:p>
            <a:pPr marL="0" indent="0">
              <a:buNone/>
            </a:pPr>
            <a:r>
              <a:rPr lang="en-US" altLang="zh-CN" dirty="0"/>
              <a:t>                    </a:t>
            </a:r>
            <a:endParaRPr lang="en-US" altLang="zh-CN" dirty="0"/>
          </a:p>
          <a:p>
            <a:pPr marL="0" indent="0">
              <a:buNone/>
            </a:pPr>
            <a:r>
              <a:rPr lang="en-US" altLang="zh-CN" dirty="0"/>
              <a:t>          </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685" y="222621"/>
            <a:ext cx="11132127" cy="1325563"/>
          </a:xfrm>
        </p:spPr>
        <p:txBody>
          <a:bodyPr>
            <a:normAutofit fontScale="90000"/>
          </a:bodyPr>
          <a:lstStyle/>
          <a:p>
            <a:r>
              <a:rPr lang="en-US" altLang="zh-CN" dirty="0"/>
              <a:t>Mind the Trade-off: Debiasing NLU Models without Degrading the In-distribution Performance</a:t>
            </a:r>
            <a:endParaRPr lang="zh-CN" altLang="en-US" dirty="0"/>
          </a:p>
        </p:txBody>
      </p:sp>
      <p:sp>
        <p:nvSpPr>
          <p:cNvPr id="3" name="内容占位符 2"/>
          <p:cNvSpPr>
            <a:spLocks noGrp="1"/>
          </p:cNvSpPr>
          <p:nvPr>
            <p:ph idx="1"/>
          </p:nvPr>
        </p:nvSpPr>
        <p:spPr>
          <a:xfrm>
            <a:off x="932212" y="2284041"/>
            <a:ext cx="10515600" cy="4351338"/>
          </a:xfrm>
        </p:spPr>
        <p:txBody>
          <a:bodyPr>
            <a:normAutofit/>
          </a:bodyPr>
          <a:lstStyle/>
          <a:p>
            <a:pPr marL="0" indent="0">
              <a:buNone/>
            </a:pPr>
            <a:r>
              <a:rPr lang="en-US" altLang="zh-CN" dirty="0"/>
              <a:t>NLU</a:t>
            </a:r>
            <a:r>
              <a:rPr lang="zh-CN" altLang="en-US" dirty="0"/>
              <a:t>场景</a:t>
            </a:r>
            <a:r>
              <a:rPr lang="en-US" altLang="zh-CN" dirty="0"/>
              <a:t>2</a:t>
            </a:r>
            <a:r>
              <a:rPr lang="zh-CN" altLang="en-US" dirty="0"/>
              <a:t>：</a:t>
            </a:r>
            <a:r>
              <a:rPr lang="en-US" altLang="zh-CN" dirty="0"/>
              <a:t> </a:t>
            </a:r>
            <a:r>
              <a:rPr lang="en-US" altLang="zh-CN" sz="3200" b="1" dirty="0"/>
              <a:t>Fact Verification</a:t>
            </a:r>
            <a:endParaRPr lang="en-US" altLang="zh-CN" b="1" dirty="0"/>
          </a:p>
          <a:p>
            <a:pPr marL="0" indent="0">
              <a:buNone/>
            </a:pPr>
            <a:r>
              <a:rPr lang="en-US" altLang="zh-CN" dirty="0"/>
              <a:t>         </a:t>
            </a:r>
            <a:r>
              <a:rPr lang="zh-CN" altLang="en-US" dirty="0"/>
              <a:t>任务定义</a:t>
            </a:r>
            <a:r>
              <a:rPr lang="en-US" altLang="zh-CN" dirty="0"/>
              <a:t>: </a:t>
            </a:r>
            <a:r>
              <a:rPr lang="zh-CN" altLang="en-US" dirty="0"/>
              <a:t>给定</a:t>
            </a:r>
            <a:r>
              <a:rPr lang="en-US" altLang="zh-CN" dirty="0"/>
              <a:t>evidence sentence</a:t>
            </a:r>
            <a:r>
              <a:rPr lang="zh-CN" altLang="en-US" dirty="0"/>
              <a:t>来评估一个</a:t>
            </a:r>
            <a:r>
              <a:rPr lang="en-US" altLang="zh-CN" dirty="0"/>
              <a:t>claim sentence</a:t>
            </a:r>
            <a:r>
              <a:rPr lang="zh-CN" altLang="en-US" dirty="0"/>
              <a:t>的有效性</a:t>
            </a:r>
            <a:r>
              <a:rPr lang="en-US" altLang="zh-CN" dirty="0"/>
              <a:t>(validity) </a:t>
            </a:r>
            <a:r>
              <a:rPr lang="zh-CN" altLang="en-US" dirty="0"/>
              <a:t>（</a:t>
            </a:r>
            <a:r>
              <a:rPr lang="en-US" altLang="zh-CN" i="1" dirty="0"/>
              <a:t>support</a:t>
            </a:r>
            <a:r>
              <a:rPr lang="zh-CN" altLang="en-US" i="1" dirty="0"/>
              <a:t>，</a:t>
            </a:r>
            <a:r>
              <a:rPr lang="en-US" altLang="zh-CN" i="1" dirty="0"/>
              <a:t>refutes</a:t>
            </a:r>
            <a:r>
              <a:rPr lang="zh-CN" altLang="en-US" i="1" dirty="0"/>
              <a:t>，</a:t>
            </a:r>
            <a:r>
              <a:rPr lang="en-US" altLang="zh-CN" i="1" dirty="0"/>
              <a:t>not enough information</a:t>
            </a:r>
            <a:r>
              <a:rPr lang="zh-CN" altLang="en-US" dirty="0"/>
              <a:t>）</a:t>
            </a:r>
            <a:endParaRPr lang="en-US" altLang="zh-CN" dirty="0"/>
          </a:p>
          <a:p>
            <a:pPr marL="0" indent="0">
              <a:buNone/>
            </a:pPr>
            <a:r>
              <a:rPr lang="en-US" altLang="zh-CN" dirty="0"/>
              <a:t>         </a:t>
            </a:r>
            <a:r>
              <a:rPr lang="en-US" altLang="zh-CN" b="1" dirty="0"/>
              <a:t>In-Distribution</a:t>
            </a:r>
            <a:r>
              <a:rPr lang="zh-CN" altLang="en-US" b="1" dirty="0"/>
              <a:t>现象：</a:t>
            </a:r>
            <a:r>
              <a:rPr lang="en-US" altLang="zh-CN" dirty="0"/>
              <a:t>claim</a:t>
            </a:r>
            <a:r>
              <a:rPr lang="zh-CN" altLang="en-US" dirty="0"/>
              <a:t>中的存在和对应标签有很强</a:t>
            </a:r>
            <a:r>
              <a:rPr lang="en-US" altLang="zh-CN" dirty="0"/>
              <a:t>bias</a:t>
            </a:r>
            <a:r>
              <a:rPr lang="zh-CN" altLang="en-US" dirty="0"/>
              <a:t>的单词短语。即依赖</a:t>
            </a:r>
            <a:r>
              <a:rPr lang="en-US" altLang="zh-CN" dirty="0"/>
              <a:t>claim-only</a:t>
            </a:r>
            <a:r>
              <a:rPr lang="zh-CN" altLang="en-US" dirty="0"/>
              <a:t>完成预测。</a:t>
            </a:r>
            <a:endParaRPr lang="en-US" altLang="zh-CN" dirty="0"/>
          </a:p>
          <a:p>
            <a:pPr marL="0" indent="0">
              <a:buNone/>
            </a:pPr>
            <a:r>
              <a:rPr lang="en-US" altLang="zh-CN" dirty="0"/>
              <a:t>         </a:t>
            </a:r>
            <a:r>
              <a:rPr lang="en-US" altLang="zh-CN" b="1" dirty="0"/>
              <a:t>OOD</a:t>
            </a:r>
            <a:r>
              <a:rPr lang="zh-CN" altLang="en-US" b="1" dirty="0"/>
              <a:t>数据集：</a:t>
            </a:r>
            <a:r>
              <a:rPr lang="en-US" altLang="zh-CN" dirty="0"/>
              <a:t>Fever-Symmetric</a:t>
            </a:r>
            <a:endParaRPr lang="en-US" altLang="zh-CN" dirty="0"/>
          </a:p>
          <a:p>
            <a:pPr marL="0" indent="0">
              <a:buNone/>
            </a:pPr>
            <a:r>
              <a:rPr lang="en-US" altLang="zh-CN" dirty="0"/>
              <a:t>                    </a:t>
            </a:r>
            <a:endParaRPr lang="en-US" altLang="zh-CN" dirty="0"/>
          </a:p>
          <a:p>
            <a:pPr marL="0" indent="0">
              <a:buNone/>
            </a:pPr>
            <a:r>
              <a:rPr lang="en-US" altLang="zh-CN" dirty="0"/>
              <a:t>          </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685" y="222621"/>
            <a:ext cx="11132127" cy="1325563"/>
          </a:xfrm>
        </p:spPr>
        <p:txBody>
          <a:bodyPr>
            <a:normAutofit fontScale="90000"/>
          </a:bodyPr>
          <a:lstStyle/>
          <a:p>
            <a:r>
              <a:rPr lang="en-US" altLang="zh-CN" dirty="0"/>
              <a:t>Mind the Trade-off: Debiasing NLU Models without Degrading the In-distribution Performance</a:t>
            </a:r>
            <a:endParaRPr lang="zh-CN" altLang="en-US" dirty="0"/>
          </a:p>
        </p:txBody>
      </p:sp>
      <p:sp>
        <p:nvSpPr>
          <p:cNvPr id="3" name="内容占位符 2"/>
          <p:cNvSpPr>
            <a:spLocks noGrp="1"/>
          </p:cNvSpPr>
          <p:nvPr>
            <p:ph idx="1"/>
          </p:nvPr>
        </p:nvSpPr>
        <p:spPr>
          <a:xfrm>
            <a:off x="932212" y="2284041"/>
            <a:ext cx="10515600" cy="4351338"/>
          </a:xfrm>
        </p:spPr>
        <p:txBody>
          <a:bodyPr>
            <a:normAutofit/>
          </a:bodyPr>
          <a:lstStyle/>
          <a:p>
            <a:pPr marL="0" indent="0">
              <a:buNone/>
            </a:pPr>
            <a:r>
              <a:rPr lang="en-US" altLang="zh-CN" dirty="0"/>
              <a:t>NLU</a:t>
            </a:r>
            <a:r>
              <a:rPr lang="zh-CN" altLang="en-US" dirty="0"/>
              <a:t>场景</a:t>
            </a:r>
            <a:r>
              <a:rPr lang="en-US" altLang="zh-CN" dirty="0"/>
              <a:t>3</a:t>
            </a:r>
            <a:r>
              <a:rPr lang="zh-CN" altLang="en-US" dirty="0"/>
              <a:t>：</a:t>
            </a:r>
            <a:r>
              <a:rPr lang="en-US" altLang="zh-CN" dirty="0"/>
              <a:t> </a:t>
            </a:r>
            <a:r>
              <a:rPr lang="en-US" altLang="zh-CN" sz="3200" b="1" dirty="0"/>
              <a:t>Paraphrase Identification</a:t>
            </a:r>
            <a:endParaRPr lang="en-US" altLang="zh-CN" b="1" dirty="0"/>
          </a:p>
          <a:p>
            <a:pPr marL="0" indent="0">
              <a:buNone/>
            </a:pPr>
            <a:r>
              <a:rPr lang="en-US" altLang="zh-CN" dirty="0"/>
              <a:t>         </a:t>
            </a:r>
            <a:r>
              <a:rPr lang="zh-CN" altLang="en-US" dirty="0"/>
              <a:t>任务定义</a:t>
            </a:r>
            <a:r>
              <a:rPr lang="en-US" altLang="zh-CN" dirty="0"/>
              <a:t>: </a:t>
            </a:r>
            <a:r>
              <a:rPr lang="zh-CN" altLang="en-US" dirty="0"/>
              <a:t>给定两个问题看两者意思是否相同（</a:t>
            </a:r>
            <a:r>
              <a:rPr lang="en-US" altLang="zh-CN" i="1" dirty="0"/>
              <a:t>duplicate</a:t>
            </a:r>
            <a:r>
              <a:rPr lang="zh-CN" altLang="en-US" i="1" dirty="0"/>
              <a:t>； </a:t>
            </a:r>
            <a:r>
              <a:rPr lang="en-US" altLang="zh-CN" i="1" dirty="0"/>
              <a:t>non-duplicate</a:t>
            </a:r>
            <a:r>
              <a:rPr lang="zh-CN" altLang="en-US" dirty="0"/>
              <a:t>）</a:t>
            </a:r>
            <a:endParaRPr lang="en-US" altLang="zh-CN" dirty="0"/>
          </a:p>
          <a:p>
            <a:pPr marL="0" indent="0">
              <a:buNone/>
            </a:pPr>
            <a:r>
              <a:rPr lang="en-US" altLang="zh-CN" dirty="0"/>
              <a:t>         </a:t>
            </a:r>
            <a:r>
              <a:rPr lang="en-US" altLang="zh-CN" b="1" dirty="0"/>
              <a:t>In-Distribution</a:t>
            </a:r>
            <a:r>
              <a:rPr lang="zh-CN" altLang="en-US" b="1" dirty="0"/>
              <a:t>现象：</a:t>
            </a:r>
            <a:r>
              <a:rPr lang="en-US" altLang="zh-CN" dirty="0"/>
              <a:t>1. </a:t>
            </a:r>
            <a:r>
              <a:rPr lang="zh-CN" altLang="en-US" dirty="0"/>
              <a:t>问题对中有很多</a:t>
            </a:r>
            <a:r>
              <a:rPr lang="en-US" altLang="zh-CN" dirty="0"/>
              <a:t>highly overlapping</a:t>
            </a:r>
            <a:r>
              <a:rPr lang="zh-CN" altLang="en-US" dirty="0"/>
              <a:t>的词；</a:t>
            </a:r>
            <a:r>
              <a:rPr lang="en-US" altLang="zh-CN" dirty="0"/>
              <a:t>2.</a:t>
            </a:r>
            <a:r>
              <a:rPr lang="zh-CN" altLang="en-US" dirty="0"/>
              <a:t> 大部分问题对都是</a:t>
            </a:r>
            <a:r>
              <a:rPr lang="en-US" altLang="zh-CN" dirty="0"/>
              <a:t>non-duplicate</a:t>
            </a:r>
            <a:r>
              <a:rPr lang="zh-CN" altLang="en-US" dirty="0"/>
              <a:t>的。</a:t>
            </a:r>
            <a:endParaRPr lang="en-US" altLang="zh-CN" dirty="0"/>
          </a:p>
          <a:p>
            <a:pPr marL="0" indent="0">
              <a:buNone/>
            </a:pPr>
            <a:r>
              <a:rPr lang="en-US" altLang="zh-CN" dirty="0"/>
              <a:t>         </a:t>
            </a:r>
            <a:r>
              <a:rPr lang="en-US" altLang="zh-CN" b="1" dirty="0"/>
              <a:t>OOD</a:t>
            </a:r>
            <a:r>
              <a:rPr lang="zh-CN" altLang="en-US" b="1" dirty="0"/>
              <a:t>数据集：</a:t>
            </a:r>
            <a:r>
              <a:rPr lang="en-US" altLang="zh-CN" dirty="0"/>
              <a:t>PAWS (Paraphrase Adversaries from Word Scrambling)</a:t>
            </a:r>
            <a:endParaRPr lang="en-US" altLang="zh-CN" dirty="0"/>
          </a:p>
          <a:p>
            <a:pPr marL="0" indent="0">
              <a:buNone/>
            </a:pPr>
            <a:r>
              <a:rPr lang="en-US" altLang="zh-CN" dirty="0"/>
              <a:t>                    </a:t>
            </a:r>
            <a:endParaRPr lang="en-US" altLang="zh-CN" dirty="0"/>
          </a:p>
          <a:p>
            <a:pPr marL="0" indent="0">
              <a:buNone/>
            </a:pPr>
            <a:r>
              <a:rPr lang="en-US" altLang="zh-CN" dirty="0"/>
              <a:t>          </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60664"/>
            <a:ext cx="10515600" cy="4773881"/>
          </a:xfrm>
        </p:spPr>
        <p:txBody>
          <a:bodyPr>
            <a:normAutofit/>
          </a:bodyPr>
          <a:lstStyle/>
          <a:p>
            <a:pPr>
              <a:lnSpc>
                <a:spcPct val="100000"/>
              </a:lnSpc>
            </a:pPr>
            <a:r>
              <a:rPr lang="en-US" altLang="zh-CN" dirty="0"/>
              <a:t>Several proposed debiasing methods are shown to be very </a:t>
            </a:r>
            <a:r>
              <a:rPr lang="en-US" altLang="zh-CN" dirty="0">
                <a:solidFill>
                  <a:srgbClr val="FF0000"/>
                </a:solidFill>
              </a:rPr>
              <a:t>effective in improving out-of-distribution </a:t>
            </a:r>
            <a:r>
              <a:rPr lang="en-US" altLang="zh-CN" dirty="0"/>
              <a:t>performance. However, their improvements come at the expense of </a:t>
            </a:r>
            <a:r>
              <a:rPr lang="en-US" altLang="zh-CN" dirty="0">
                <a:solidFill>
                  <a:srgbClr val="FF0000"/>
                </a:solidFill>
              </a:rPr>
              <a:t>performance drop </a:t>
            </a:r>
            <a:r>
              <a:rPr lang="en-US" altLang="zh-CN" dirty="0"/>
              <a:t>when models are evaluated on the </a:t>
            </a:r>
            <a:r>
              <a:rPr lang="en-US" altLang="zh-CN" dirty="0">
                <a:solidFill>
                  <a:srgbClr val="FF0000"/>
                </a:solidFill>
              </a:rPr>
              <a:t>in-distribution </a:t>
            </a:r>
            <a:r>
              <a:rPr lang="en-US" altLang="zh-CN" dirty="0"/>
              <a:t>data.</a:t>
            </a:r>
            <a:r>
              <a:rPr lang="zh-CN" altLang="en-US" dirty="0"/>
              <a:t> </a:t>
            </a:r>
            <a:endParaRPr lang="en-US" altLang="zh-CN" dirty="0"/>
          </a:p>
          <a:p>
            <a:pPr>
              <a:lnSpc>
                <a:spcPct val="100000"/>
              </a:lnSpc>
            </a:pPr>
            <a:r>
              <a:rPr lang="en-US" altLang="zh-CN" dirty="0"/>
              <a:t> Ideally, if such an improvement in OOD test set is achieved for </a:t>
            </a:r>
            <a:r>
              <a:rPr lang="en-US" altLang="zh-CN" dirty="0">
                <a:solidFill>
                  <a:srgbClr val="FF0000"/>
                </a:solidFill>
              </a:rPr>
              <a:t>the right reasons </a:t>
            </a:r>
            <a:r>
              <a:rPr lang="en-US" altLang="zh-CN" dirty="0"/>
              <a:t>(i.e., better reasoning capabilities by learning a more general feature representation), a debiased model should still be able to </a:t>
            </a:r>
            <a:r>
              <a:rPr lang="en-US" altLang="zh-CN" dirty="0">
                <a:solidFill>
                  <a:srgbClr val="FF0000"/>
                </a:solidFill>
              </a:rPr>
              <a:t>maintain its accuracy on previously unambiguous instances</a:t>
            </a:r>
            <a:r>
              <a:rPr lang="en-US" altLang="zh-CN" dirty="0"/>
              <a:t> even when they contain biases.</a:t>
            </a:r>
            <a:endParaRPr lang="en-US" altLang="zh-CN" dirty="0"/>
          </a:p>
          <a:p>
            <a:pPr>
              <a:lnSpc>
                <a:spcPct val="100000"/>
              </a:lnSpc>
            </a:pPr>
            <a:r>
              <a:rPr lang="zh-CN" altLang="en-US" dirty="0"/>
              <a:t>所以这篇工作要打破这个</a:t>
            </a:r>
            <a:r>
              <a:rPr lang="en-US" altLang="zh-CN" dirty="0"/>
              <a:t>trade-off</a:t>
            </a:r>
            <a:r>
              <a:rPr lang="zh-CN" altLang="en-US" dirty="0"/>
              <a:t>，这个</a:t>
            </a:r>
            <a:r>
              <a:rPr lang="en-US" altLang="zh-CN" dirty="0"/>
              <a:t>shortcoming</a:t>
            </a:r>
            <a:endParaRPr lang="en-US" altLang="zh-CN" dirty="0"/>
          </a:p>
        </p:txBody>
      </p:sp>
      <p:sp>
        <p:nvSpPr>
          <p:cNvPr id="4" name="标题 1"/>
          <p:cNvSpPr>
            <a:spLocks noGrp="1"/>
          </p:cNvSpPr>
          <p:nvPr>
            <p:ph type="title"/>
          </p:nvPr>
        </p:nvSpPr>
        <p:spPr>
          <a:xfrm>
            <a:off x="838200" y="135101"/>
            <a:ext cx="10515600" cy="1325563"/>
          </a:xfrm>
        </p:spPr>
        <p:txBody>
          <a:bodyPr/>
          <a:lstStyle/>
          <a:p>
            <a:r>
              <a:rPr lang="zh-CN" altLang="en-US" b="1" dirty="0"/>
              <a:t>动机</a:t>
            </a:r>
            <a:r>
              <a:rPr lang="en-US" altLang="zh-CN" b="1"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60664"/>
            <a:ext cx="10515600" cy="4773881"/>
          </a:xfrm>
        </p:spPr>
        <p:txBody>
          <a:bodyPr>
            <a:normAutofit/>
          </a:bodyPr>
          <a:lstStyle/>
          <a:p>
            <a:pPr>
              <a:lnSpc>
                <a:spcPct val="100000"/>
              </a:lnSpc>
            </a:pPr>
            <a:r>
              <a:rPr lang="en-US" altLang="zh-CN" dirty="0"/>
              <a:t>Several proposed debiasing methods are shown to be very </a:t>
            </a:r>
            <a:r>
              <a:rPr lang="en-US" altLang="zh-CN" dirty="0">
                <a:solidFill>
                  <a:srgbClr val="FF0000"/>
                </a:solidFill>
              </a:rPr>
              <a:t>effective in improving out-of-distribution </a:t>
            </a:r>
            <a:r>
              <a:rPr lang="en-US" altLang="zh-CN" dirty="0"/>
              <a:t>performance. However, their improvements come at the expense of </a:t>
            </a:r>
            <a:r>
              <a:rPr lang="en-US" altLang="zh-CN" dirty="0">
                <a:solidFill>
                  <a:srgbClr val="FF0000"/>
                </a:solidFill>
              </a:rPr>
              <a:t>performance drop </a:t>
            </a:r>
            <a:r>
              <a:rPr lang="en-US" altLang="zh-CN" dirty="0"/>
              <a:t>when models are evaluated on the </a:t>
            </a:r>
            <a:r>
              <a:rPr lang="en-US" altLang="zh-CN" dirty="0">
                <a:solidFill>
                  <a:srgbClr val="FF0000"/>
                </a:solidFill>
              </a:rPr>
              <a:t>in-distribution </a:t>
            </a:r>
            <a:r>
              <a:rPr lang="en-US" altLang="zh-CN" dirty="0"/>
              <a:t>data.</a:t>
            </a:r>
            <a:r>
              <a:rPr lang="zh-CN" altLang="en-US" dirty="0"/>
              <a:t> </a:t>
            </a:r>
            <a:endParaRPr lang="en-US" altLang="zh-CN" dirty="0"/>
          </a:p>
          <a:p>
            <a:pPr>
              <a:lnSpc>
                <a:spcPct val="100000"/>
              </a:lnSpc>
            </a:pPr>
            <a:r>
              <a:rPr lang="en-US" altLang="zh-CN" dirty="0"/>
              <a:t> Ideally, if such an improvement in OOD test set is achieved for </a:t>
            </a:r>
            <a:r>
              <a:rPr lang="en-US" altLang="zh-CN" dirty="0">
                <a:solidFill>
                  <a:srgbClr val="FF0000"/>
                </a:solidFill>
              </a:rPr>
              <a:t>the right reasons </a:t>
            </a:r>
            <a:r>
              <a:rPr lang="en-US" altLang="zh-CN" dirty="0"/>
              <a:t>(i.e., better reasoning capabilities by learning a more general feature representation), a debiased model should still be able to </a:t>
            </a:r>
            <a:r>
              <a:rPr lang="en-US" altLang="zh-CN" dirty="0">
                <a:solidFill>
                  <a:srgbClr val="FF0000"/>
                </a:solidFill>
              </a:rPr>
              <a:t>maintain its accuracy on previously unambiguous instances</a:t>
            </a:r>
            <a:r>
              <a:rPr lang="en-US" altLang="zh-CN" dirty="0"/>
              <a:t> even when they contain biases.</a:t>
            </a:r>
            <a:endParaRPr lang="en-US" altLang="zh-CN" dirty="0"/>
          </a:p>
          <a:p>
            <a:pPr>
              <a:lnSpc>
                <a:spcPct val="100000"/>
              </a:lnSpc>
            </a:pPr>
            <a:r>
              <a:rPr lang="zh-CN" altLang="en-US" dirty="0"/>
              <a:t>所以这篇工作要打破这个</a:t>
            </a:r>
            <a:r>
              <a:rPr lang="en-US" altLang="zh-CN" dirty="0"/>
              <a:t>trade-off</a:t>
            </a:r>
            <a:r>
              <a:rPr lang="zh-CN" altLang="en-US" dirty="0"/>
              <a:t>，这个</a:t>
            </a:r>
            <a:r>
              <a:rPr lang="en-US" altLang="zh-CN" dirty="0"/>
              <a:t>shortcoming</a:t>
            </a:r>
            <a:endParaRPr lang="en-US" altLang="zh-CN" dirty="0"/>
          </a:p>
        </p:txBody>
      </p:sp>
      <p:sp>
        <p:nvSpPr>
          <p:cNvPr id="4" name="标题 1"/>
          <p:cNvSpPr>
            <a:spLocks noGrp="1"/>
          </p:cNvSpPr>
          <p:nvPr>
            <p:ph type="title"/>
          </p:nvPr>
        </p:nvSpPr>
        <p:spPr>
          <a:xfrm>
            <a:off x="838200" y="135101"/>
            <a:ext cx="10515600" cy="1325563"/>
          </a:xfrm>
        </p:spPr>
        <p:txBody>
          <a:bodyPr/>
          <a:lstStyle/>
          <a:p>
            <a:r>
              <a:rPr lang="zh-CN" altLang="en-US" b="1" dirty="0"/>
              <a:t>动机</a:t>
            </a:r>
            <a:r>
              <a:rPr lang="en-US" altLang="zh-CN" b="1" dirty="0"/>
              <a:t> </a:t>
            </a:r>
            <a:endParaRPr lang="zh-CN" altLang="en-US" dirty="0"/>
          </a:p>
        </p:txBody>
      </p:sp>
      <p:pic>
        <p:nvPicPr>
          <p:cNvPr id="2" name="图片 1"/>
          <p:cNvPicPr>
            <a:picLocks noChangeAspect="1"/>
          </p:cNvPicPr>
          <p:nvPr/>
        </p:nvPicPr>
        <p:blipFill>
          <a:blip r:embed="rId1"/>
          <a:stretch>
            <a:fillRect/>
          </a:stretch>
        </p:blipFill>
        <p:spPr>
          <a:xfrm>
            <a:off x="3103245" y="1443355"/>
            <a:ext cx="5985510" cy="47910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8100</Words>
  <Application>WPS 演示</Application>
  <PresentationFormat>宽屏</PresentationFormat>
  <Paragraphs>213</Paragraphs>
  <Slides>33</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Arial</vt:lpstr>
      <vt:lpstr>宋体</vt:lpstr>
      <vt:lpstr>Wingdings</vt:lpstr>
      <vt:lpstr>等线 Light</vt:lpstr>
      <vt:lpstr>等线</vt:lpstr>
      <vt:lpstr>微软雅黑</vt:lpstr>
      <vt:lpstr>Calibri</vt:lpstr>
      <vt:lpstr>Arial Unicode MS</vt:lpstr>
      <vt:lpstr>Office 主题​​</vt:lpstr>
      <vt:lpstr>1_Office 主题​​</vt:lpstr>
      <vt:lpstr>鲁棒性问题中的Trade-off和Win-Win</vt:lpstr>
      <vt:lpstr>目录</vt:lpstr>
      <vt:lpstr>PowerPoint 演示文稿</vt:lpstr>
      <vt:lpstr>Mind the Trade-off: Debiasing NLU Models without Degrading the In-distribution Performance</vt:lpstr>
      <vt:lpstr>Mind the Trade-off: Debiasing NLU Models without Degrading the In-distribution Performance</vt:lpstr>
      <vt:lpstr>Mind the Trade-off: Debiasing NLU Models without Degrading the In-distribution Performance</vt:lpstr>
      <vt:lpstr>Mind the Trade-off: Debiasing NLU Models without Degrading the In-distribution Performance</vt:lpstr>
      <vt:lpstr>动机 </vt:lpstr>
      <vt:lpstr>动机 </vt:lpstr>
      <vt:lpstr>Why can’t ? </vt:lpstr>
      <vt:lpstr>Main Idea：</vt:lpstr>
      <vt:lpstr>Method</vt:lpstr>
      <vt:lpstr>Method</vt:lpstr>
      <vt:lpstr>Method</vt:lpstr>
      <vt:lpstr>Method</vt:lpstr>
      <vt:lpstr>Method</vt:lpstr>
      <vt:lpstr>PowerPoint 演示文稿</vt:lpstr>
      <vt:lpstr>PowerPoint 演示文稿</vt:lpstr>
      <vt:lpstr>PowerPoint 演示文稿</vt:lpstr>
      <vt:lpstr>PowerPoint 演示文稿</vt:lpstr>
      <vt:lpstr>PowerPoint 演示文稿</vt:lpstr>
      <vt:lpstr>CVC：Normal Prediction（NP）</vt:lpstr>
      <vt:lpstr>PowerPoint 演示文稿</vt:lpstr>
      <vt:lpstr>PowerPoint 演示文稿</vt:lpstr>
      <vt:lpstr>PowerPoint 演示文稿</vt:lpstr>
      <vt:lpstr>PowerPoint 演示文稿</vt:lpstr>
      <vt:lpstr>PowerPoint 演示文稿</vt:lpstr>
      <vt:lpstr>LONG-TAILED RECOGNITION BY ROUTING DIVERSE DISTRIBUTION-AWARE EXPERTS</vt:lpstr>
      <vt:lpstr>PowerPoint 演示文稿</vt:lpstr>
      <vt:lpstr>Why Can’t ？</vt:lpstr>
      <vt:lpstr>Why we can ？</vt:lpstr>
      <vt:lpstr>Model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鲁棒性问题中的Trade-off和Win-Win</dc:title>
  <dc:creator>v_qysi(佀庆一)</dc:creator>
  <cp:lastModifiedBy>simple</cp:lastModifiedBy>
  <cp:revision>153</cp:revision>
  <dcterms:created xsi:type="dcterms:W3CDTF">2021-05-30T09:17:00Z</dcterms:created>
  <dcterms:modified xsi:type="dcterms:W3CDTF">2021-05-31T22:06:02Z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D0AF6B9915E14DFCB289B554C4B625D4</vt:lpwstr>
  </property>
  <property fmtid="{D5CDD505-2E9C-101B-9397-08002B2CF9AE}" pid="3" name="KSOProductBuildVer">
    <vt:lpwstr>2052-11.1.0.10495</vt:lpwstr>
  </property>
</Properties>
</file>