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97" r:id="rId3"/>
    <p:sldId id="256" r:id="rId4"/>
    <p:sldId id="260" r:id="rId5"/>
    <p:sldId id="263" r:id="rId6"/>
    <p:sldId id="264" r:id="rId7"/>
    <p:sldId id="265" r:id="rId8"/>
    <p:sldId id="280" r:id="rId9"/>
    <p:sldId id="281" r:id="rId10"/>
    <p:sldId id="258" r:id="rId11"/>
    <p:sldId id="268" r:id="rId12"/>
    <p:sldId id="269" r:id="rId13"/>
    <p:sldId id="270" r:id="rId14"/>
    <p:sldId id="271" r:id="rId15"/>
    <p:sldId id="272" r:id="rId16"/>
    <p:sldId id="273" r:id="rId18"/>
    <p:sldId id="282" r:id="rId19"/>
    <p:sldId id="259" r:id="rId20"/>
    <p:sldId id="274" r:id="rId21"/>
    <p:sldId id="275" r:id="rId22"/>
    <p:sldId id="277" r:id="rId23"/>
    <p:sldId id="278" r:id="rId24"/>
    <p:sldId id="283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5A8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96"/>
        <p:guide pos="38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4.png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0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2052320"/>
            <a:ext cx="9799200" cy="2570400"/>
          </a:xfrm>
        </p:spPr>
        <p:txBody>
          <a:bodyPr/>
          <a:p>
            <a:r>
              <a:rPr lang="zh-CN" altLang="en-US"/>
              <a:t>目标任务缺少数据、无标注数据</a:t>
            </a:r>
            <a:r>
              <a:rPr lang="zh-CN" altLang="en-US"/>
              <a:t>该怎么办？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基于上一篇，合成数据之后我们需要</a:t>
            </a:r>
            <a:r>
              <a:rPr lang="zh-CN" altLang="en-US"/>
              <a:t>再考虑</a:t>
            </a:r>
            <a:r>
              <a:rPr lang="zh-CN" altLang="en-US"/>
              <a:t>哪些问题？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上一篇</a:t>
            </a:r>
            <a:r>
              <a:rPr lang="en-US" altLang="zh-CN"/>
              <a:t>SynNet</a:t>
            </a:r>
            <a:r>
              <a:rPr lang="zh-CN" altLang="en-US"/>
              <a:t>首先合成了许多目标领域的问题</a:t>
            </a:r>
            <a:r>
              <a:rPr lang="en-US" altLang="zh-CN"/>
              <a:t>-</a:t>
            </a:r>
            <a:r>
              <a:rPr lang="zh-CN" altLang="en-US"/>
              <a:t>答案对，然后再以数据增强的方式加入到源域数据中，</a:t>
            </a:r>
            <a:r>
              <a:rPr lang="zh-CN" altLang="en-US"/>
              <a:t>参与目标模型的</a:t>
            </a:r>
            <a:r>
              <a:rPr lang="zh-CN" altLang="en-US"/>
              <a:t>学习。这种方法的缺陷是，直接将有标注的源域数据和合成的目标域数据合并，</a:t>
            </a:r>
            <a:r>
              <a:rPr lang="zh-CN" altLang="en-US"/>
              <a:t>没有考虑域之间的</a:t>
            </a:r>
            <a:r>
              <a:rPr lang="zh-CN" altLang="en-US"/>
              <a:t>差异。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47165"/>
            <a:ext cx="10968990" cy="4802505"/>
          </a:xfrm>
        </p:spPr>
        <p:txBody>
          <a:bodyPr/>
          <a:p>
            <a:r>
              <a:rPr lang="zh-CN" altLang="en-US"/>
              <a:t>如何弥补域之间的差异</a:t>
            </a:r>
            <a:r>
              <a:rPr lang="en-US" altLang="zh-CN"/>
              <a:t>------&gt;</a:t>
            </a:r>
            <a:r>
              <a:rPr lang="zh-CN" altLang="en-US"/>
              <a:t>尽可能使得编码结果包含两个域</a:t>
            </a:r>
            <a:r>
              <a:rPr lang="zh-CN" altLang="en-US"/>
              <a:t>之间共享</a:t>
            </a:r>
            <a:r>
              <a:rPr lang="zh-CN" altLang="en-US"/>
              <a:t>的、通用的</a:t>
            </a:r>
            <a:r>
              <a:rPr lang="zh-CN" altLang="en-US"/>
              <a:t>特征</a:t>
            </a:r>
            <a:endParaRPr lang="zh-CN" altLang="en-US"/>
          </a:p>
          <a:p>
            <a:r>
              <a:rPr lang="zh-CN" altLang="en-US"/>
              <a:t>找到源域数据与目标域数据之间</a:t>
            </a:r>
            <a:r>
              <a:rPr lang="zh-CN" altLang="en-US">
                <a:solidFill>
                  <a:srgbClr val="FF0000"/>
                </a:solidFill>
              </a:rPr>
              <a:t>不可区分</a:t>
            </a:r>
            <a:r>
              <a:rPr lang="zh-CN" altLang="en-US"/>
              <a:t>的特征，用于域间</a:t>
            </a:r>
            <a:r>
              <a:rPr lang="zh-CN" altLang="en-US"/>
              <a:t>迁移。</a:t>
            </a:r>
            <a:endParaRPr lang="zh-CN" altLang="en-US"/>
          </a:p>
          <a:p>
            <a:r>
              <a:rPr lang="zh-CN" altLang="en-US"/>
              <a:t>域</a:t>
            </a:r>
            <a:r>
              <a:rPr lang="en-US" altLang="zh-CN"/>
              <a:t>“</a:t>
            </a:r>
            <a:r>
              <a:rPr lang="zh-CN" altLang="en-US"/>
              <a:t>不可区分</a:t>
            </a:r>
            <a:r>
              <a:rPr lang="en-US" altLang="zh-CN"/>
              <a:t>”</a:t>
            </a:r>
            <a:r>
              <a:rPr lang="zh-CN" altLang="en-US"/>
              <a:t>怎么衡量</a:t>
            </a:r>
            <a:r>
              <a:rPr lang="en-US" altLang="zh-CN"/>
              <a:t>----&gt;</a:t>
            </a:r>
            <a:r>
              <a:rPr lang="zh-CN" altLang="en-US"/>
              <a:t>域分类判别器，能够将一个很强的判别器迷惑</a:t>
            </a:r>
            <a:r>
              <a:rPr lang="en-US" altLang="zh-CN"/>
              <a:t>-----&gt;GAN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1557020" y="3034665"/>
            <a:ext cx="1357630" cy="71882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有标注的源</a:t>
            </a:r>
            <a:r>
              <a:rPr lang="zh-CN" altLang="en-US"/>
              <a:t>域数据</a:t>
            </a:r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4093210" y="3034665"/>
            <a:ext cx="1357630" cy="71882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合成的目标</a:t>
            </a:r>
            <a:r>
              <a:rPr lang="zh-CN" altLang="en-US"/>
              <a:t>域数据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2914650" y="3394075"/>
            <a:ext cx="1178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57020" y="4030980"/>
            <a:ext cx="3894455" cy="72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1557020" y="5123180"/>
            <a:ext cx="3894455" cy="160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Decoder</a:t>
            </a:r>
            <a:endParaRPr lang="en-US" altLang="zh-CN">
              <a:sym typeface="+mn-ea"/>
            </a:endParaRPr>
          </a:p>
          <a:p>
            <a:pPr algn="ctr"/>
            <a:endParaRPr lang="en-US" altLang="zh-CN">
              <a:sym typeface="+mn-ea"/>
            </a:endParaRPr>
          </a:p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57020" y="6118225"/>
            <a:ext cx="1394460" cy="611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domain</a:t>
            </a:r>
            <a:endParaRPr lang="en-US" altLang="zh-CN"/>
          </a:p>
          <a:p>
            <a:pPr algn="ctr"/>
            <a:r>
              <a:rPr lang="en-US" altLang="zh-CN"/>
              <a:t>classifier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056380" y="6118225"/>
            <a:ext cx="1394460" cy="6115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answer</a:t>
            </a:r>
            <a:endParaRPr lang="en-US" altLang="zh-CN"/>
          </a:p>
          <a:p>
            <a:pPr algn="ctr"/>
            <a:r>
              <a:rPr lang="en-US" altLang="zh-CN"/>
              <a:t>decoder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545580" y="3324225"/>
            <a:ext cx="48317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r>
              <a:rPr lang="zh-CN" altLang="en-US"/>
              <a:t>he encoder is enforced to learn </a:t>
            </a:r>
            <a:r>
              <a:rPr lang="en-US" altLang="zh-CN"/>
              <a:t>d</a:t>
            </a:r>
            <a:r>
              <a:rPr lang="zh-CN" altLang="en-US"/>
              <a:t>omain</a:t>
            </a:r>
            <a:r>
              <a:rPr lang="en-US" altLang="zh-CN"/>
              <a:t> </a:t>
            </a:r>
            <a:r>
              <a:rPr lang="zh-CN" altLang="en-US"/>
              <a:t>invariant representations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n answer decoder is</a:t>
            </a:r>
            <a:r>
              <a:rPr lang="en-US" altLang="zh-CN"/>
              <a:t> </a:t>
            </a:r>
            <a:r>
              <a:rPr lang="zh-CN" altLang="en-US"/>
              <a:t>then used to decode domain-invariant representation into an answer span.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148705" y="3620770"/>
            <a:ext cx="41021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254250" y="4598035"/>
            <a:ext cx="803910" cy="152019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161405" y="4576445"/>
            <a:ext cx="410210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929380" y="4576445"/>
            <a:ext cx="800735" cy="149733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大括号 23"/>
          <p:cNvSpPr/>
          <p:nvPr/>
        </p:nvSpPr>
        <p:spPr>
          <a:xfrm rot="5400000">
            <a:off x="3349625" y="2644140"/>
            <a:ext cx="264795" cy="2496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4" idx="2"/>
            <a:endCxn id="15" idx="0"/>
          </p:cNvCxnSpPr>
          <p:nvPr/>
        </p:nvCxnSpPr>
        <p:spPr>
          <a:xfrm>
            <a:off x="3504565" y="4756150"/>
            <a:ext cx="0" cy="367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5020" y="1576705"/>
            <a:ext cx="10325100" cy="4095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72475" y="2637155"/>
            <a:ext cx="3046095" cy="3607435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327515" y="2718435"/>
            <a:ext cx="93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SynNet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677035" y="5876290"/>
            <a:ext cx="574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Encoder   +   Answer Decoder    +   Domain Classifier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en-US" altLang="zh-CN"/>
              <a:t>-Encoder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8035" y="1520190"/>
            <a:ext cx="10652760" cy="4364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编码层：</a:t>
            </a:r>
            <a:r>
              <a:rPr lang="en-US" altLang="zh-CN"/>
              <a:t>Glove</a:t>
            </a:r>
            <a:r>
              <a:rPr lang="zh-CN" altLang="en-US"/>
              <a:t>词向量</a:t>
            </a:r>
            <a:r>
              <a:rPr lang="en-US" altLang="zh-CN"/>
              <a:t> + </a:t>
            </a:r>
            <a:r>
              <a:rPr lang="zh-CN" altLang="en-US"/>
              <a:t>双向</a:t>
            </a:r>
            <a:r>
              <a:rPr lang="en-US" altLang="zh-CN"/>
              <a:t>LSTM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融合层：引入</a:t>
            </a:r>
            <a:r>
              <a:rPr lang="en-US" altLang="zh-CN"/>
              <a:t>cross-attention </a:t>
            </a:r>
            <a:r>
              <a:rPr lang="zh-CN" altLang="en-US"/>
              <a:t>融合编码</a:t>
            </a:r>
            <a:r>
              <a:rPr lang="en-US" altLang="zh-CN"/>
              <a:t> H</a:t>
            </a:r>
            <a:r>
              <a:rPr lang="en-US" altLang="zh-CN" baseline="30000"/>
              <a:t>P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H</a:t>
            </a:r>
            <a:r>
              <a:rPr lang="en-US" altLang="zh-CN" baseline="30000">
                <a:sym typeface="+mn-ea"/>
              </a:rPr>
              <a:t>Q</a:t>
            </a:r>
            <a:endParaRPr lang="en-US" altLang="zh-CN" baseline="30000">
              <a:sym typeface="+mn-ea"/>
            </a:endParaRPr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endParaRPr lang="en-US" altLang="zh-CN" baseline="30000"/>
          </a:p>
          <a:p>
            <a:r>
              <a:rPr lang="en-US" altLang="zh-CN">
                <a:sym typeface="+mn-ea"/>
              </a:rPr>
              <a:t>           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   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 H</a:t>
            </a:r>
            <a:r>
              <a:rPr lang="en-US" altLang="zh-CN" baseline="30000">
                <a:sym typeface="+mn-ea"/>
              </a:rPr>
              <a:t>Q </a:t>
            </a:r>
            <a:r>
              <a:rPr lang="zh-CN" altLang="en-US">
                <a:sym typeface="+mn-ea"/>
              </a:rPr>
              <a:t>做</a:t>
            </a:r>
            <a:r>
              <a:rPr lang="en-US" altLang="zh-CN">
                <a:sym typeface="+mn-ea"/>
              </a:rPr>
              <a:t>self-attention</a:t>
            </a:r>
            <a:r>
              <a:rPr lang="zh-CN" altLang="en-US">
                <a:sym typeface="+mn-ea"/>
              </a:rPr>
              <a:t>，每个词权重求和，得到</a:t>
            </a:r>
            <a:r>
              <a:rPr lang="en-US" altLang="zh-CN">
                <a:sym typeface="+mn-ea"/>
              </a:rPr>
              <a:t> M</a:t>
            </a:r>
            <a:r>
              <a:rPr lang="en-US" altLang="zh-CN" baseline="30000">
                <a:sym typeface="+mn-ea"/>
              </a:rPr>
              <a:t>Q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6090" y="2625090"/>
            <a:ext cx="6256655" cy="822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0" y="3406775"/>
            <a:ext cx="5921375" cy="7785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736026" y="4185539"/>
                <a:ext cx="4451985" cy="5816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𝜖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zh-CN" altLang="en-US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026" y="4185539"/>
                <a:ext cx="4451985" cy="581660"/>
              </a:xfrm>
              <a:prstGeom prst="rect">
                <a:avLst/>
              </a:prstGeom>
              <a:blipFill rotWithShape="1">
                <a:blip r:embed="rId3"/>
                <a:stretch>
                  <a:fillRect l="-13" t="-44" r="-24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765871" y="5706999"/>
                <a:ext cx="2805430" cy="6673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·</m:t>
                      </m:r>
                      <m:sSubSup>
                        <m:sSubSup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</m:sup>
                      </m:sSubSup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871" y="5706999"/>
                <a:ext cx="2805430" cy="667385"/>
              </a:xfrm>
              <a:prstGeom prst="rect">
                <a:avLst/>
              </a:prstGeom>
              <a:blipFill rotWithShape="1">
                <a:blip r:embed="rId4"/>
                <a:stretch>
                  <a:fillRect l="-20" t="-38" r="-161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110416" y="5364099"/>
                <a:ext cx="3739515" cy="14306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</m:sup>
                          </m:sSubSup>
                        </m:e>
                      </m:nary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𝜖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16" y="5364099"/>
                <a:ext cx="3739515" cy="1430655"/>
              </a:xfrm>
              <a:prstGeom prst="rect">
                <a:avLst/>
              </a:prstGeom>
              <a:blipFill rotWithShape="1">
                <a:blip r:embed="rId5"/>
                <a:stretch>
                  <a:fillRect l="-15" t="-18" r="-562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en-US" altLang="zh-CN"/>
              <a:t>-Decoder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62635" y="1316355"/>
                <a:ext cx="10450830" cy="4559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Answer decoder</a:t>
                </a:r>
                <a:endParaRPr lang="en-US" altLang="zh-CN"/>
              </a:p>
              <a:p>
                <a:r>
                  <a:rPr lang="zh-CN" altLang="en-US"/>
                  <a:t>将</a:t>
                </a:r>
                <a:r>
                  <a:rPr lang="en-US" altLang="zh-CN"/>
                  <a:t>M</a:t>
                </a:r>
                <a:r>
                  <a:rPr lang="en-US" altLang="zh-CN" baseline="30000"/>
                  <a:t>P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𝜖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sym typeface="+mn-ea"/>
                  </a:rPr>
                  <a:t>拿出来经过一层</a:t>
                </a:r>
                <a:r>
                  <a:rPr lang="en-US" altLang="zh-CN">
                    <a:sym typeface="+mn-ea"/>
                  </a:rPr>
                  <a:t>GRU</a:t>
                </a:r>
                <a:r>
                  <a:rPr lang="zh-CN" altLang="en-US">
                    <a:sym typeface="+mn-ea"/>
                  </a:rPr>
                  <a:t>，</a:t>
                </a:r>
                <a:r>
                  <a:rPr lang="zh-CN" altLang="en-US">
                    <a:sym typeface="+mn-ea"/>
                  </a:rPr>
                  <a:t>得到</a:t>
                </a:r>
                <a:r>
                  <a:rPr lang="en-US" altLang="zh-CN">
                    <a:sym typeface="+mn-ea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𝜖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            </m:t>
                    </m:r>
                  </m:oMath>
                </a14:m>
                <a:r>
                  <a:rPr lang="en-US" altLang="zh-CN">
                    <a:sym typeface="+mn-ea"/>
                  </a:rPr>
                  <a:t>(GRU</a:t>
                </a:r>
                <a:r>
                  <a:rPr lang="zh-CN" altLang="en-US">
                    <a:sym typeface="+mn-ea"/>
                  </a:rPr>
                  <a:t>的初始状态用</a:t>
                </a:r>
                <a:r>
                  <a:rPr lang="en-US" altLang="zh-CN">
                    <a:sym typeface="+mn-ea"/>
                  </a:rPr>
                  <a:t>M</a:t>
                </a:r>
                <a:r>
                  <a:rPr lang="en-US" altLang="zh-CN" baseline="30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)</a:t>
                </a:r>
                <a:endParaRPr lang="zh-CN" altLang="en-US">
                  <a:sym typeface="+mn-ea"/>
                </a:endParaRPr>
              </a:p>
              <a:p>
                <a:r>
                  <a:rPr lang="zh-CN" altLang="en-US">
                    <a:sym typeface="+mn-ea"/>
                  </a:rPr>
                  <a:t>用</a:t>
                </a:r>
                <a:r>
                  <a:rPr lang="en-US" altLang="zh-CN">
                    <a:sym typeface="+mn-ea"/>
                  </a:rPr>
                  <a:t>S</a:t>
                </a:r>
                <a:r>
                  <a:rPr lang="zh-CN" altLang="en-US">
                    <a:sym typeface="+mn-ea"/>
                  </a:rPr>
                  <a:t>去预测答案起始和终止点的</a:t>
                </a:r>
                <a:r>
                  <a:rPr lang="zh-CN" altLang="en-US">
                    <a:sym typeface="+mn-ea"/>
                  </a:rPr>
                  <a:t>概率分布。</a:t>
                </a:r>
                <a:endParaRPr lang="zh-CN" altLang="en-US">
                  <a:sym typeface="+mn-ea"/>
                </a:endParaRPr>
              </a:p>
              <a:p>
                <a:endParaRPr lang="zh-CN" altLang="en-US">
                  <a:sym typeface="+mn-ea"/>
                </a:endParaRPr>
              </a:p>
              <a:p>
                <a:endParaRPr lang="zh-CN" altLang="en-US">
                  <a:sym typeface="+mn-ea"/>
                </a:endParaRPr>
              </a:p>
              <a:p>
                <a:endParaRPr lang="zh-CN" altLang="en-US">
                  <a:sym typeface="+mn-ea"/>
                </a:endParaRPr>
              </a:p>
              <a:p>
                <a:endParaRPr lang="zh-CN" altLang="en-US">
                  <a:sym typeface="+mn-ea"/>
                </a:endParaRPr>
              </a:p>
              <a:p>
                <a:endParaRPr lang="zh-CN" altLang="en-US">
                  <a:sym typeface="+mn-ea"/>
                </a:endParaRPr>
              </a:p>
              <a:p>
                <a:endParaRPr lang="zh-CN" altLang="en-US">
                  <a:sym typeface="+mn-ea"/>
                </a:endParaRPr>
              </a:p>
              <a:p>
                <a:endParaRPr lang="zh-CN" altLang="en-US">
                  <a:sym typeface="+mn-ea"/>
                </a:endParaRPr>
              </a:p>
              <a:p>
                <a:endParaRPr lang="zh-CN" altLang="en-US">
                  <a:sym typeface="+mn-ea"/>
                </a:endParaRPr>
              </a:p>
              <a:p>
                <a:endParaRPr lang="zh-CN" altLang="en-US">
                  <a:sym typeface="+mn-ea"/>
                </a:endParaRPr>
              </a:p>
              <a:p>
                <a:endParaRPr lang="zh-CN" altLang="en-US">
                  <a:sym typeface="+mn-ea"/>
                </a:endParaRPr>
              </a:p>
              <a:p>
                <a:r>
                  <a:rPr lang="en-US" altLang="zh-CN">
                    <a:solidFill>
                      <a:srgbClr val="FF0000"/>
                    </a:solidFill>
                    <a:sym typeface="+mn-ea"/>
                  </a:rPr>
                  <a:t>Domain classifier</a:t>
                </a:r>
                <a:endParaRPr lang="zh-CN" altLang="en-US">
                  <a:solidFill>
                    <a:srgbClr val="FF0000"/>
                  </a:solidFill>
                  <a:sym typeface="+mn-ea"/>
                </a:endParaRPr>
              </a:p>
              <a:p>
                <a:r>
                  <a:rPr lang="zh-CN" altLang="en-US">
                    <a:sym typeface="+mn-ea"/>
                  </a:rPr>
                  <a:t>用前面提到的</a:t>
                </a:r>
                <a:r>
                  <a:rPr lang="en-US" altLang="zh-CN">
                    <a:sym typeface="+mn-ea"/>
                  </a:rPr>
                  <a:t>Self-attention</a:t>
                </a:r>
                <a:r>
                  <a:rPr lang="zh-CN" altLang="en-US">
                    <a:sym typeface="+mn-ea"/>
                  </a:rPr>
                  <a:t>方法对</a:t>
                </a:r>
                <a:r>
                  <a:rPr lang="en-US" altLang="zh-CN">
                    <a:sym typeface="+mn-ea"/>
                  </a:rPr>
                  <a:t>M</a:t>
                </a:r>
                <a:r>
                  <a:rPr lang="en-US" altLang="zh-CN" baseline="30000">
                    <a:sym typeface="+mn-ea"/>
                  </a:rPr>
                  <a:t>P</a:t>
                </a:r>
                <a:r>
                  <a:rPr lang="zh-CN" altLang="en-US">
                    <a:sym typeface="+mn-ea"/>
                  </a:rPr>
                  <a:t>的每个词做权重求和，得到篇章综合表示</a:t>
                </a:r>
                <a:r>
                  <a:rPr lang="en-US" altLang="zh-CN">
                    <a:sym typeface="+mn-ea"/>
                  </a:rPr>
                  <a:t>M</a:t>
                </a:r>
                <a:r>
                  <a:rPr lang="en-US" altLang="zh-CN" baseline="30000">
                    <a:sym typeface="+mn-ea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𝜖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p>
                    </m:sSup>
                    <m:r>
                      <a:rPr lang="en-US" altLang="zh-CN">
                        <a:latin typeface="Cambria Math" panose="02040503050406030204" charset="0"/>
                        <a:sym typeface="+mn-ea"/>
                      </a:rPr>
                      <m:t> ，</m:t>
                    </m:r>
                    <m:r>
                      <a:rPr lang="zh-CN" altLang="en-US">
                        <a:latin typeface="Cambria Math" panose="02040503050406030204" charset="0"/>
                        <a:sym typeface="+mn-ea"/>
                      </a:rPr>
                      <m:t>再和问题</m:t>
                    </m:r>
                  </m:oMath>
                </a14:m>
                <a:endParaRPr lang="zh-CN" altLang="en-US">
                  <a:sym typeface="+mn-ea"/>
                </a:endParaRPr>
              </a:p>
              <a:p>
                <a:r>
                  <a:rPr lang="zh-CN" altLang="en-US">
                    <a:sym typeface="+mn-ea"/>
                  </a:rPr>
                  <a:t>综合表示拼接</a:t>
                </a:r>
                <a:r>
                  <a:rPr lang="en-US" altLang="zh-CN">
                    <a:sym typeface="+mn-ea"/>
                  </a:rPr>
                  <a:t> [</a:t>
                </a:r>
                <a:r>
                  <a:rPr lang="en-US" altLang="zh-CN">
                    <a:sym typeface="+mn-ea"/>
                  </a:rPr>
                  <a:t>M</a:t>
                </a:r>
                <a:r>
                  <a:rPr lang="en-US" altLang="zh-CN" baseline="30000">
                    <a:sym typeface="+mn-ea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’;</m:t>
                    </m:r>
                  </m:oMath>
                </a14:m>
                <a:r>
                  <a:rPr lang="en-US" altLang="zh-CN">
                    <a:sym typeface="+mn-ea"/>
                  </a:rPr>
                  <a:t>M</a:t>
                </a:r>
                <a:r>
                  <a:rPr lang="en-US" altLang="zh-CN" baseline="30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] </a:t>
                </a:r>
                <a:r>
                  <a:rPr lang="zh-CN" altLang="en-US">
                    <a:sym typeface="+mn-ea"/>
                  </a:rPr>
                  <a:t>，然后过一个全连接层，做二分类，判断属于哪个</a:t>
                </a:r>
                <a:r>
                  <a:rPr lang="zh-CN" altLang="en-US">
                    <a:sym typeface="+mn-ea"/>
                  </a:rPr>
                  <a:t>域。</a:t>
                </a:r>
                <a:endParaRPr lang="zh-CN" altLang="en-US"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35" y="1316355"/>
                <a:ext cx="10450830" cy="4559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1229360" y="2340610"/>
            <a:ext cx="5865495" cy="49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GRU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1216660" y="3349625"/>
            <a:ext cx="2901315" cy="3848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Fully connect  1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4193540" y="3960495"/>
            <a:ext cx="2901315" cy="3848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Fully connect  2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flipH="1">
            <a:off x="2667635" y="2832735"/>
            <a:ext cx="1494790" cy="511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7" idx="0"/>
          </p:cNvCxnSpPr>
          <p:nvPr/>
        </p:nvCxnSpPr>
        <p:spPr>
          <a:xfrm>
            <a:off x="4162425" y="2832735"/>
            <a:ext cx="1482090" cy="1122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</p:cNvCxnSpPr>
          <p:nvPr/>
        </p:nvCxnSpPr>
        <p:spPr>
          <a:xfrm>
            <a:off x="2667635" y="3728720"/>
            <a:ext cx="0" cy="227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643880" y="4358640"/>
            <a:ext cx="0" cy="227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377440" y="3976370"/>
            <a:ext cx="102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r>
              <a:rPr lang="en-US" altLang="zh-CN" sz="1400"/>
              <a:t>start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5347970" y="4568190"/>
            <a:ext cx="102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r>
              <a:rPr lang="en-US" altLang="zh-CN" sz="1400"/>
              <a:t>end</a:t>
            </a:r>
            <a:endParaRPr lang="en-US" altLang="zh-CN" sz="14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585" y="3976370"/>
            <a:ext cx="3884930" cy="5911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35" y="5924550"/>
            <a:ext cx="4160520" cy="6273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8985" y="1463675"/>
            <a:ext cx="108045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</a:t>
            </a:r>
            <a:r>
              <a:rPr lang="en-US" altLang="zh-CN"/>
              <a:t>L</a:t>
            </a:r>
            <a:r>
              <a:rPr lang="en-US" altLang="zh-CN" sz="1200"/>
              <a:t>D</a:t>
            </a:r>
            <a:r>
              <a:rPr lang="en-US" altLang="zh-CN"/>
              <a:t>(</a:t>
            </a:r>
            <a:r>
              <a:rPr lang="zh-CN" altLang="en-US"/>
              <a:t>答案预测器</a:t>
            </a:r>
            <a:r>
              <a:rPr lang="en-US" altLang="zh-CN"/>
              <a:t>)</a:t>
            </a:r>
            <a:r>
              <a:rPr lang="zh-CN" altLang="en-US"/>
              <a:t>只使用源标注数据，不使用目标域生成的数据，原因是生成的数据有噪声，</a:t>
            </a:r>
            <a:r>
              <a:rPr lang="zh-CN" altLang="en-US"/>
              <a:t>不准确。</a:t>
            </a:r>
            <a:endParaRPr lang="zh-CN" altLang="en-US"/>
          </a:p>
          <a:p>
            <a:r>
              <a:rPr lang="zh-CN" altLang="en-US"/>
              <a:t>训练</a:t>
            </a:r>
            <a:r>
              <a:rPr lang="en-US" altLang="zh-CN"/>
              <a:t>L</a:t>
            </a:r>
            <a:r>
              <a:rPr lang="en-US" altLang="zh-CN" sz="1200"/>
              <a:t>C</a:t>
            </a:r>
            <a:r>
              <a:rPr lang="en-US" altLang="zh-CN"/>
              <a:t>(</a:t>
            </a:r>
            <a:r>
              <a:rPr lang="zh-CN" altLang="en-US"/>
              <a:t>领域分类器</a:t>
            </a:r>
            <a:r>
              <a:rPr lang="en-US" altLang="zh-CN"/>
              <a:t>)</a:t>
            </a:r>
            <a:r>
              <a:rPr lang="zh-CN" altLang="en-US"/>
              <a:t>，两个域的数据都</a:t>
            </a:r>
            <a:r>
              <a:rPr lang="zh-CN" altLang="en-US"/>
              <a:t>使用。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综合的</a:t>
            </a:r>
            <a:r>
              <a:rPr lang="zh-CN" altLang="en-US"/>
              <a:t>似然函数：</a:t>
            </a:r>
            <a:endParaRPr lang="zh-CN" altLang="en-US"/>
          </a:p>
          <a:p>
            <a:r>
              <a:rPr lang="en-US" altLang="zh-CN">
                <a:sym typeface="+mn-ea"/>
              </a:rPr>
              <a:t>L</a:t>
            </a:r>
            <a:r>
              <a:rPr lang="en-US" altLang="zh-CN" sz="1200">
                <a:sym typeface="+mn-ea"/>
              </a:rPr>
              <a:t>D</a:t>
            </a:r>
            <a:r>
              <a:rPr lang="zh-CN" altLang="en-US">
                <a:sym typeface="+mn-ea"/>
              </a:rPr>
              <a:t>正常训练，但是</a:t>
            </a:r>
            <a:r>
              <a:rPr lang="en-US" altLang="zh-CN">
                <a:sym typeface="+mn-ea"/>
              </a:rPr>
              <a:t>L</a:t>
            </a:r>
            <a:r>
              <a:rPr lang="en-US" altLang="zh-CN" sz="1200">
                <a:sym typeface="+mn-ea"/>
              </a:rPr>
              <a:t>C</a:t>
            </a:r>
            <a:r>
              <a:rPr lang="zh-CN" altLang="en-US">
                <a:sym typeface="+mn-ea"/>
              </a:rPr>
              <a:t>有点像</a:t>
            </a:r>
            <a:r>
              <a:rPr lang="en-US" altLang="zh-CN">
                <a:sym typeface="+mn-ea"/>
              </a:rPr>
              <a:t>GAN</a:t>
            </a:r>
            <a:r>
              <a:rPr lang="zh-CN" altLang="en-US">
                <a:sym typeface="+mn-ea"/>
              </a:rPr>
              <a:t>，其训练方法</a:t>
            </a:r>
            <a:r>
              <a:rPr lang="zh-CN" altLang="en-US">
                <a:sym typeface="+mn-ea"/>
              </a:rPr>
              <a:t>需要使用 gradient-reversal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layer：</a:t>
            </a:r>
            <a:endParaRPr lang="zh-CN" altLang="en-US">
              <a:sym typeface="+mn-ea"/>
            </a:endParaRPr>
          </a:p>
          <a:p>
            <a:r>
              <a:rPr lang="zh-CN" altLang="en-US"/>
              <a:t>参数</a:t>
            </a:r>
            <a:r>
              <a:rPr lang="en-US" altLang="zh-CN"/>
              <a:t>θc</a:t>
            </a:r>
            <a:r>
              <a:rPr lang="zh-CN" altLang="en-US"/>
              <a:t>是判别器，需要让分类</a:t>
            </a:r>
            <a:r>
              <a:rPr lang="zh-CN" altLang="en-US">
                <a:sym typeface="+mn-ea"/>
              </a:rPr>
              <a:t>损失降低，</a:t>
            </a:r>
            <a:r>
              <a:rPr lang="zh-CN" altLang="en-US">
                <a:sym typeface="+mn-ea"/>
              </a:rPr>
              <a:t>参数</a:t>
            </a:r>
            <a:r>
              <a:rPr lang="en-US" altLang="zh-CN">
                <a:sym typeface="+mn-ea"/>
              </a:rPr>
              <a:t>θe</a:t>
            </a:r>
            <a:r>
              <a:rPr lang="zh-CN" altLang="en-US">
                <a:sym typeface="+mn-ea"/>
              </a:rPr>
              <a:t>是生成器，需要让损失增加（即：判别器区分不出来是源还是</a:t>
            </a:r>
            <a:r>
              <a:rPr lang="zh-CN" altLang="en-US">
                <a:sym typeface="+mn-ea"/>
              </a:rPr>
              <a:t>目标）。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GRL</a:t>
            </a:r>
            <a:r>
              <a:rPr lang="zh-CN" altLang="en-US">
                <a:sym typeface="+mn-ea"/>
              </a:rPr>
              <a:t>相当于插在</a:t>
            </a:r>
            <a:r>
              <a:rPr lang="en-US" altLang="zh-CN">
                <a:sym typeface="+mn-ea"/>
              </a:rPr>
              <a:t>encoder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classifier</a:t>
            </a:r>
            <a:r>
              <a:rPr lang="zh-CN" altLang="en-US">
                <a:sym typeface="+mn-ea"/>
              </a:rPr>
              <a:t>之间的一个反相器，反向传播到该层时，</a:t>
            </a:r>
            <a:r>
              <a:rPr lang="zh-CN" altLang="en-US">
                <a:sym typeface="+mn-ea"/>
              </a:rPr>
              <a:t>梯度取反。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5425" y="2273935"/>
            <a:ext cx="3834765" cy="354330"/>
          </a:xfrm>
          <a:prstGeom prst="rect">
            <a:avLst/>
          </a:prstGeom>
        </p:spPr>
      </p:pic>
      <p:pic>
        <p:nvPicPr>
          <p:cNvPr id="9" name="图片 8" descr="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806190"/>
            <a:ext cx="6797040" cy="28841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313815"/>
            <a:ext cx="4267200" cy="4905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495" y="1313815"/>
            <a:ext cx="5133975" cy="2428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88025" y="4150360"/>
            <a:ext cx="50450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SAN</a:t>
            </a:r>
            <a:r>
              <a:rPr lang="zh-CN" altLang="en-US"/>
              <a:t>代表本文的</a:t>
            </a:r>
            <a:r>
              <a:rPr lang="en-US" altLang="zh-CN"/>
              <a:t>encoder+answer decoder</a:t>
            </a:r>
            <a:r>
              <a:rPr lang="zh-CN" altLang="en-US"/>
              <a:t>，因此相当于去掉</a:t>
            </a:r>
            <a:r>
              <a:rPr lang="en-US" altLang="zh-CN"/>
              <a:t> </a:t>
            </a:r>
            <a:r>
              <a:rPr lang="zh-CN" altLang="en-US"/>
              <a:t>域分类模块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问题生成模块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SynNet + SAN </a:t>
            </a:r>
            <a:r>
              <a:rPr lang="zh-CN" altLang="en-US"/>
              <a:t>加上了问题生成模块，相当于只去掉域分类</a:t>
            </a:r>
            <a:r>
              <a:rPr lang="zh-CN" altLang="en-US"/>
              <a:t>模块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GT question </a:t>
            </a:r>
            <a:r>
              <a:rPr lang="zh-CN" altLang="en-US"/>
              <a:t>代表我不用</a:t>
            </a:r>
            <a:r>
              <a:rPr lang="en-US" altLang="zh-CN"/>
              <a:t>Syn</a:t>
            </a:r>
            <a:r>
              <a:rPr lang="zh-CN" altLang="en-US"/>
              <a:t>去生成标注数据</a:t>
            </a:r>
            <a:r>
              <a:rPr lang="zh-CN" altLang="en-US"/>
              <a:t>了，</a:t>
            </a:r>
            <a:endParaRPr lang="zh-CN" altLang="en-US"/>
          </a:p>
          <a:p>
            <a:r>
              <a:rPr lang="zh-CN" altLang="en-US"/>
              <a:t>就永远数据集中标注好的（生成模块</a:t>
            </a:r>
            <a:r>
              <a:rPr lang="zh-CN" altLang="en-US"/>
              <a:t>天花板）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28065" y="1536700"/>
            <a:ext cx="10187940" cy="2570480"/>
          </a:xfrm>
        </p:spPr>
        <p:txBody>
          <a:bodyPr>
            <a:normAutofit fontScale="90000"/>
          </a:bodyPr>
          <a:p>
            <a:r>
              <a:rPr lang="zh-CN" altLang="zh-CN"/>
              <a:t>An Iterative Multi-Source Mutual Knowledge Transfer</a:t>
            </a:r>
            <a:r>
              <a:rPr lang="en-US" altLang="zh-CN"/>
              <a:t> </a:t>
            </a:r>
            <a:r>
              <a:rPr lang="zh-CN" altLang="zh-CN"/>
              <a:t>Framework</a:t>
            </a:r>
            <a:r>
              <a:rPr lang="en-US" altLang="zh-CN"/>
              <a:t> </a:t>
            </a:r>
            <a:r>
              <a:rPr lang="zh-CN" altLang="zh-CN"/>
              <a:t>for Machine Reading Comprehension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4853260"/>
            <a:ext cx="9799200" cy="1472400"/>
          </a:xfrm>
        </p:spPr>
        <p:txBody>
          <a:bodyPr/>
          <a:p>
            <a:r>
              <a:rPr lang="zh-CN" altLang="en-US"/>
              <a:t>厦门大学</a:t>
            </a:r>
            <a:r>
              <a:rPr lang="en-US" altLang="zh-CN"/>
              <a:t>   </a:t>
            </a:r>
            <a:r>
              <a:rPr lang="zh-CN" altLang="en-US"/>
              <a:t>百度</a:t>
            </a:r>
            <a:r>
              <a:rPr lang="en-US" altLang="zh-CN"/>
              <a:t>   </a:t>
            </a:r>
            <a:r>
              <a:rPr lang="zh-CN" altLang="en-US"/>
              <a:t>小米</a:t>
            </a:r>
            <a:endParaRPr lang="en-US" altLang="zh-CN"/>
          </a:p>
          <a:p>
            <a:r>
              <a:rPr lang="en-US" altLang="zh-CN"/>
              <a:t>ijcai 2020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现有的迁移都是</a:t>
            </a:r>
            <a:r>
              <a:rPr lang="en-US" altLang="zh-CN"/>
              <a:t>one2one</a:t>
            </a:r>
            <a:r>
              <a:rPr lang="zh-CN" altLang="en-US"/>
              <a:t>，没有高效地使用多源域数据，没有考虑不同</a:t>
            </a:r>
            <a:r>
              <a:rPr lang="zh-CN" altLang="en-US"/>
              <a:t>源域的差异</a:t>
            </a:r>
            <a:r>
              <a:rPr lang="zh-CN" altLang="en-US"/>
              <a:t>和影响。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现有方法都是将源域模型直接在目标域上微调，忽略了源与目标域间的差异，不能充分利用域间</a:t>
            </a:r>
            <a:r>
              <a:rPr lang="zh-CN" altLang="en-US"/>
              <a:t>共享知识。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63320" y="2770505"/>
            <a:ext cx="452755" cy="452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09875" y="2770505"/>
            <a:ext cx="452755" cy="452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6"/>
            <a:endCxn id="5" idx="2"/>
          </p:cNvCxnSpPr>
          <p:nvPr/>
        </p:nvCxnSpPr>
        <p:spPr>
          <a:xfrm>
            <a:off x="1616075" y="2997200"/>
            <a:ext cx="1193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534660" y="3404235"/>
            <a:ext cx="452755" cy="45275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770505"/>
            <a:ext cx="452755" cy="452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34660" y="2136775"/>
            <a:ext cx="452755" cy="4527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561580" y="2770505"/>
            <a:ext cx="452755" cy="452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2"/>
          </p:cNvCxnSpPr>
          <p:nvPr/>
        </p:nvCxnSpPr>
        <p:spPr>
          <a:xfrm>
            <a:off x="5997575" y="2363470"/>
            <a:ext cx="1574165" cy="633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</p:cNvCxnSpPr>
          <p:nvPr/>
        </p:nvCxnSpPr>
        <p:spPr>
          <a:xfrm>
            <a:off x="5997575" y="2997200"/>
            <a:ext cx="15544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10" idx="2"/>
          </p:cNvCxnSpPr>
          <p:nvPr/>
        </p:nvCxnSpPr>
        <p:spPr>
          <a:xfrm flipV="1">
            <a:off x="5997575" y="2997200"/>
            <a:ext cx="1574165" cy="633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9" idx="2"/>
            <a:endCxn id="8" idx="2"/>
          </p:cNvCxnSpPr>
          <p:nvPr/>
        </p:nvCxnSpPr>
        <p:spPr>
          <a:xfrm rot="10800000" flipV="1">
            <a:off x="5534660" y="2363470"/>
            <a:ext cx="3175" cy="633730"/>
          </a:xfrm>
          <a:prstGeom prst="curvedConnector3">
            <a:avLst>
              <a:gd name="adj1" fmla="val 76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04005" y="2463165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difference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5539740" y="6000115"/>
            <a:ext cx="452755" cy="45275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539740" y="5366385"/>
            <a:ext cx="452755" cy="452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539740" y="4732655"/>
            <a:ext cx="452755" cy="4527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566660" y="5366385"/>
            <a:ext cx="452755" cy="452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endCxn id="21" idx="2"/>
          </p:cNvCxnSpPr>
          <p:nvPr/>
        </p:nvCxnSpPr>
        <p:spPr>
          <a:xfrm>
            <a:off x="5992495" y="4969510"/>
            <a:ext cx="1574165" cy="633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6"/>
          </p:cNvCxnSpPr>
          <p:nvPr/>
        </p:nvCxnSpPr>
        <p:spPr>
          <a:xfrm>
            <a:off x="5992495" y="5603240"/>
            <a:ext cx="15544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6"/>
            <a:endCxn id="21" idx="2"/>
          </p:cNvCxnSpPr>
          <p:nvPr/>
        </p:nvCxnSpPr>
        <p:spPr>
          <a:xfrm flipV="1">
            <a:off x="5992495" y="5603240"/>
            <a:ext cx="1574165" cy="633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197600" y="4851400"/>
            <a:ext cx="1164590" cy="517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82765" y="4778375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difference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迭代蒸馏：</a:t>
            </a:r>
            <a:endParaRPr lang="zh-CN" altLang="en-US"/>
          </a:p>
          <a:p>
            <a:r>
              <a:rPr lang="zh-CN" altLang="en-US"/>
              <a:t>训练多源数据时，蒸馏其他</a:t>
            </a:r>
            <a:r>
              <a:rPr lang="zh-CN" altLang="en-US"/>
              <a:t>源域模型的输出（引入域级别</a:t>
            </a:r>
            <a:r>
              <a:rPr lang="zh-CN" altLang="en-US"/>
              <a:t>相似度）</a:t>
            </a:r>
            <a:r>
              <a:rPr lang="en-US" altLang="zh-CN"/>
              <a:t>------&gt;</a:t>
            </a:r>
            <a:r>
              <a:rPr lang="zh-CN" altLang="en-US"/>
              <a:t>解决问题</a:t>
            </a:r>
            <a:r>
              <a:rPr lang="en-US" altLang="zh-CN"/>
              <a:t>1</a:t>
            </a:r>
            <a:endParaRPr lang="zh-CN" altLang="en-US"/>
          </a:p>
          <a:p>
            <a:r>
              <a:rPr lang="zh-CN" altLang="en-US"/>
              <a:t>训练目标域数据时，蒸馏多源域模型的输出</a:t>
            </a:r>
            <a:r>
              <a:rPr lang="en-US" altLang="zh-CN"/>
              <a:t>-------&gt;</a:t>
            </a:r>
            <a:r>
              <a:rPr lang="zh-CN" altLang="en-US"/>
              <a:t>解决问题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圆柱形 10"/>
          <p:cNvSpPr/>
          <p:nvPr/>
        </p:nvSpPr>
        <p:spPr>
          <a:xfrm>
            <a:off x="2850515" y="3658235"/>
            <a:ext cx="846455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笑脸 12"/>
          <p:cNvSpPr/>
          <p:nvPr/>
        </p:nvSpPr>
        <p:spPr>
          <a:xfrm>
            <a:off x="831850" y="3692525"/>
            <a:ext cx="902335" cy="90233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0245" y="3041650"/>
            <a:ext cx="1621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 of {S0</a:t>
            </a:r>
            <a:r>
              <a:rPr lang="zh-CN" altLang="en-US"/>
              <a:t>、</a:t>
            </a:r>
            <a:r>
              <a:rPr lang="en-US" altLang="zh-CN"/>
              <a:t>S1</a:t>
            </a:r>
            <a:r>
              <a:rPr lang="zh-CN" altLang="en-US"/>
              <a:t>、</a:t>
            </a:r>
            <a:r>
              <a:rPr lang="en-US" altLang="zh-CN"/>
              <a:t>S2...}</a:t>
            </a:r>
            <a:r>
              <a:rPr lang="en-US" altLang="zh-CN" b="1"/>
              <a:t>/</a:t>
            </a:r>
            <a:r>
              <a:rPr lang="en-US" altLang="zh-CN"/>
              <a:t>Si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705735" y="3244850"/>
            <a:ext cx="148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of Si</a:t>
            </a:r>
            <a:endParaRPr lang="en-US" altLang="zh-CN"/>
          </a:p>
        </p:txBody>
      </p:sp>
      <p:cxnSp>
        <p:nvCxnSpPr>
          <p:cNvPr id="16" name="肘形连接符 15"/>
          <p:cNvCxnSpPr>
            <a:stCxn id="13" idx="4"/>
          </p:cNvCxnSpPr>
          <p:nvPr/>
        </p:nvCxnSpPr>
        <p:spPr>
          <a:xfrm rot="5400000" flipV="1">
            <a:off x="1382395" y="4505325"/>
            <a:ext cx="1261110" cy="14598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笑脸 16"/>
          <p:cNvSpPr/>
          <p:nvPr/>
        </p:nvSpPr>
        <p:spPr>
          <a:xfrm>
            <a:off x="2836545" y="5447030"/>
            <a:ext cx="902335" cy="9023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1" idx="3"/>
            <a:endCxn id="17" idx="0"/>
          </p:cNvCxnSpPr>
          <p:nvPr/>
        </p:nvCxnSpPr>
        <p:spPr>
          <a:xfrm>
            <a:off x="3274060" y="4639945"/>
            <a:ext cx="13970" cy="817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13765" y="5981065"/>
            <a:ext cx="1507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knowledge distillation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388360" y="4853940"/>
            <a:ext cx="150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fine-tune</a:t>
            </a:r>
            <a:endParaRPr lang="en-US" altLang="zh-CN"/>
          </a:p>
        </p:txBody>
      </p:sp>
      <p:sp>
        <p:nvSpPr>
          <p:cNvPr id="5" name="圆柱形 4"/>
          <p:cNvSpPr/>
          <p:nvPr/>
        </p:nvSpPr>
        <p:spPr>
          <a:xfrm>
            <a:off x="8333740" y="3560445"/>
            <a:ext cx="846455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笑脸 5"/>
          <p:cNvSpPr/>
          <p:nvPr/>
        </p:nvSpPr>
        <p:spPr>
          <a:xfrm>
            <a:off x="6315075" y="3594735"/>
            <a:ext cx="902335" cy="902335"/>
          </a:xfrm>
          <a:prstGeom prst="smileyFace">
            <a:avLst/>
          </a:prstGeom>
          <a:blipFill>
            <a:blip r:embed="rId1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0" y="3147060"/>
            <a:ext cx="2487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 of multi-source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188960" y="3147060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of target</a:t>
            </a:r>
            <a:endParaRPr lang="en-US" altLang="zh-CN"/>
          </a:p>
        </p:txBody>
      </p:sp>
      <p:cxnSp>
        <p:nvCxnSpPr>
          <p:cNvPr id="9" name="肘形连接符 8"/>
          <p:cNvCxnSpPr>
            <a:stCxn id="6" idx="4"/>
          </p:cNvCxnSpPr>
          <p:nvPr/>
        </p:nvCxnSpPr>
        <p:spPr>
          <a:xfrm rot="5400000" flipV="1">
            <a:off x="6865620" y="4407535"/>
            <a:ext cx="1261110" cy="14598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笑脸 9"/>
          <p:cNvSpPr/>
          <p:nvPr/>
        </p:nvSpPr>
        <p:spPr>
          <a:xfrm>
            <a:off x="8319770" y="5349240"/>
            <a:ext cx="902335" cy="902335"/>
          </a:xfrm>
          <a:prstGeom prst="smileyFac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10" idx="0"/>
          </p:cNvCxnSpPr>
          <p:nvPr/>
        </p:nvCxnSpPr>
        <p:spPr>
          <a:xfrm>
            <a:off x="8757285" y="4542155"/>
            <a:ext cx="13970" cy="817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396990" y="5883275"/>
            <a:ext cx="1507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knowledge distillation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871585" y="4756150"/>
            <a:ext cx="150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fine-tune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1468120"/>
            <a:ext cx="9799200" cy="2570400"/>
          </a:xfrm>
        </p:spPr>
        <p:txBody>
          <a:bodyPr>
            <a:normAutofit fontScale="90000"/>
          </a:bodyPr>
          <a:p>
            <a:r>
              <a:rPr lang="zh-CN" altLang="zh-CN"/>
              <a:t>Two-Stage Synthesis Networks for Transfer Learning in Machine</a:t>
            </a:r>
            <a:br>
              <a:rPr lang="zh-CN" altLang="zh-CN"/>
            </a:br>
            <a:r>
              <a:rPr lang="zh-CN" altLang="zh-CN"/>
              <a:t>Comprehension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5086305"/>
            <a:ext cx="9799200" cy="1472400"/>
          </a:xfrm>
        </p:spPr>
        <p:txBody>
          <a:bodyPr/>
          <a:p>
            <a:r>
              <a:rPr lang="zh-CN" altLang="en-US"/>
              <a:t>斯坦福大学</a:t>
            </a:r>
            <a:r>
              <a:rPr lang="en-US" altLang="zh-CN"/>
              <a:t> </a:t>
            </a:r>
            <a:r>
              <a:rPr lang="zh-CN" altLang="en-US"/>
              <a:t>微软</a:t>
            </a:r>
            <a:endParaRPr lang="zh-CN" altLang="en-US"/>
          </a:p>
          <a:p>
            <a:r>
              <a:rPr lang="en-US" altLang="zh-CN"/>
              <a:t>emnlp 2017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en-US" altLang="zh-CN"/>
              <a:t>-</a:t>
            </a:r>
            <a:r>
              <a:rPr lang="zh-CN" altLang="en-US"/>
              <a:t>域间</a:t>
            </a:r>
            <a:r>
              <a:rPr lang="zh-CN" altLang="en-US"/>
              <a:t>相似度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3595" y="1569085"/>
            <a:ext cx="99009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在进行不同域之间知识蒸馏的时候，希望通过域间相似度来控制蒸馏</a:t>
            </a:r>
            <a:r>
              <a:rPr lang="zh-CN" altLang="en-US"/>
              <a:t>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对各个数据集的所有问题，统计其</a:t>
            </a:r>
            <a:r>
              <a:rPr lang="en-US" altLang="zh-CN"/>
              <a:t>TF-IDF</a:t>
            </a:r>
            <a:r>
              <a:rPr lang="zh-CN" altLang="en-US"/>
              <a:t>值，计算</a:t>
            </a:r>
            <a:r>
              <a:rPr lang="zh-CN" altLang="en-US"/>
              <a:t>相似度。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不用篇章，是因为问题句更能彰显数据集的特点，更能代表</a:t>
            </a:r>
            <a:r>
              <a:rPr lang="zh-CN" altLang="en-US"/>
              <a:t>领域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有些不同域的数据集，其篇章却</a:t>
            </a:r>
            <a:r>
              <a:rPr lang="zh-CN" altLang="en-US"/>
              <a:t>是同一个。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735" y="2746375"/>
            <a:ext cx="4095750" cy="361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" y="2746375"/>
            <a:ext cx="540385" cy="3422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95" y="3257550"/>
            <a:ext cx="2215515" cy="523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en-US" altLang="zh-CN"/>
              <a:t>-</a:t>
            </a:r>
            <a:r>
              <a:rPr lang="zh-CN" altLang="en-US"/>
              <a:t>迭代</a:t>
            </a:r>
            <a:r>
              <a:rPr lang="zh-CN" altLang="en-US"/>
              <a:t>蒸馏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646555" y="2093595"/>
            <a:ext cx="1676400" cy="1102360"/>
            <a:chOff x="2248" y="2592"/>
            <a:chExt cx="2640" cy="1736"/>
          </a:xfrm>
        </p:grpSpPr>
        <p:sp>
          <p:nvSpPr>
            <p:cNvPr id="3" name="圆角矩形 2"/>
            <p:cNvSpPr/>
            <p:nvPr/>
          </p:nvSpPr>
          <p:spPr>
            <a:xfrm>
              <a:off x="2248" y="2592"/>
              <a:ext cx="2641" cy="17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504" y="2848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387" y="2848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719" y="3637"/>
              <a:ext cx="347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168" y="3531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398" y="3758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46555" y="3609975"/>
            <a:ext cx="1676400" cy="1102360"/>
            <a:chOff x="2248" y="2592"/>
            <a:chExt cx="2640" cy="1736"/>
          </a:xfrm>
        </p:grpSpPr>
        <p:sp>
          <p:nvSpPr>
            <p:cNvPr id="16" name="圆角矩形 15"/>
            <p:cNvSpPr/>
            <p:nvPr/>
          </p:nvSpPr>
          <p:spPr>
            <a:xfrm>
              <a:off x="2248" y="2592"/>
              <a:ext cx="2641" cy="17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504" y="2848"/>
              <a:ext cx="363" cy="3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387" y="2848"/>
              <a:ext cx="363" cy="3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719" y="3637"/>
              <a:ext cx="347" cy="3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168" y="3531"/>
              <a:ext cx="363" cy="3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398" y="3758"/>
              <a:ext cx="363" cy="3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46555" y="5126355"/>
            <a:ext cx="1677035" cy="1102360"/>
            <a:chOff x="2248" y="2592"/>
            <a:chExt cx="2641" cy="1736"/>
          </a:xfrm>
        </p:grpSpPr>
        <p:sp>
          <p:nvSpPr>
            <p:cNvPr id="23" name="圆角矩形 22"/>
            <p:cNvSpPr/>
            <p:nvPr/>
          </p:nvSpPr>
          <p:spPr>
            <a:xfrm>
              <a:off x="2248" y="2592"/>
              <a:ext cx="2641" cy="17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504" y="2848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387" y="2848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719" y="3637"/>
              <a:ext cx="347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4168" y="3531"/>
              <a:ext cx="363" cy="36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98" y="3758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504" y="2848"/>
              <a:ext cx="363" cy="36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387" y="2848"/>
              <a:ext cx="363" cy="36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719" y="3637"/>
              <a:ext cx="347" cy="36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398" y="3758"/>
              <a:ext cx="363" cy="36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87425" y="2460625"/>
            <a:ext cx="59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θ</a:t>
            </a:r>
            <a:r>
              <a:rPr lang="en-US" altLang="zh-CN" b="1" baseline="-25000">
                <a:sym typeface="+mn-ea"/>
              </a:rPr>
              <a:t>t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986790" y="3982085"/>
            <a:ext cx="59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θ</a:t>
            </a:r>
            <a:r>
              <a:rPr lang="en-US" altLang="zh-CN" b="1" baseline="-25000">
                <a:sym typeface="+mn-ea"/>
              </a:rPr>
              <a:t>t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987425" y="5503545"/>
            <a:ext cx="59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θ</a:t>
            </a:r>
            <a:r>
              <a:rPr lang="en-US" altLang="zh-CN" b="1" baseline="-25000">
                <a:sym typeface="+mn-ea"/>
              </a:rPr>
              <a:t>t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986790" y="1424940"/>
            <a:ext cx="255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domain-specific  model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3689350" y="2431415"/>
            <a:ext cx="1101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outputs0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3689350" y="4030345"/>
            <a:ext cx="1101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outputs1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3689350" y="5504815"/>
            <a:ext cx="1062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outputs2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5504815" y="3535680"/>
            <a:ext cx="1435735" cy="1179830"/>
            <a:chOff x="8858" y="3018"/>
            <a:chExt cx="2640" cy="2169"/>
          </a:xfrm>
        </p:grpSpPr>
        <p:grpSp>
          <p:nvGrpSpPr>
            <p:cNvPr id="77" name="组合 76"/>
            <p:cNvGrpSpPr/>
            <p:nvPr/>
          </p:nvGrpSpPr>
          <p:grpSpPr>
            <a:xfrm>
              <a:off x="8858" y="3451"/>
              <a:ext cx="2641" cy="1736"/>
              <a:chOff x="2248" y="2592"/>
              <a:chExt cx="2641" cy="1736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2248" y="2592"/>
                <a:ext cx="2641" cy="173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2504" y="2848"/>
                <a:ext cx="363" cy="3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3387" y="2848"/>
                <a:ext cx="363" cy="3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719" y="3637"/>
                <a:ext cx="347" cy="363"/>
              </a:xfrm>
              <a:prstGeom prst="ellipse">
                <a:avLst/>
              </a:prstGeom>
              <a:solidFill>
                <a:srgbClr val="BEBE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4168" y="3531"/>
                <a:ext cx="363" cy="3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3398" y="3758"/>
                <a:ext cx="363" cy="3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2493" y="2840"/>
                <a:ext cx="363" cy="363"/>
              </a:xfrm>
              <a:prstGeom prst="ellipse">
                <a:avLst/>
              </a:prstGeom>
              <a:solidFill>
                <a:srgbClr val="BEBE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376" y="2840"/>
                <a:ext cx="363" cy="363"/>
              </a:xfrm>
              <a:prstGeom prst="ellipse">
                <a:avLst/>
              </a:prstGeom>
              <a:solidFill>
                <a:srgbClr val="BEBE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4157" y="3523"/>
                <a:ext cx="363" cy="363"/>
              </a:xfrm>
              <a:prstGeom prst="ellipse">
                <a:avLst/>
              </a:prstGeom>
              <a:solidFill>
                <a:srgbClr val="BEBE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3387" y="3750"/>
                <a:ext cx="363" cy="363"/>
              </a:xfrm>
              <a:prstGeom prst="ellipse">
                <a:avLst/>
              </a:prstGeom>
              <a:solidFill>
                <a:srgbClr val="BEBE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88" name="直接箭头连接符 87"/>
            <p:cNvCxnSpPr>
              <a:endCxn id="78" idx="0"/>
            </p:cNvCxnSpPr>
            <p:nvPr/>
          </p:nvCxnSpPr>
          <p:spPr>
            <a:xfrm>
              <a:off x="10161" y="3018"/>
              <a:ext cx="18" cy="43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5498465" y="1819910"/>
            <a:ext cx="1435735" cy="1179830"/>
            <a:chOff x="8858" y="3018"/>
            <a:chExt cx="2640" cy="2169"/>
          </a:xfrm>
        </p:grpSpPr>
        <p:grpSp>
          <p:nvGrpSpPr>
            <p:cNvPr id="91" name="组合 90"/>
            <p:cNvGrpSpPr/>
            <p:nvPr/>
          </p:nvGrpSpPr>
          <p:grpSpPr>
            <a:xfrm>
              <a:off x="8858" y="3451"/>
              <a:ext cx="2641" cy="1736"/>
              <a:chOff x="2248" y="2592"/>
              <a:chExt cx="2641" cy="1736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2248" y="2592"/>
                <a:ext cx="2641" cy="173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2504" y="2848"/>
                <a:ext cx="363" cy="3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3387" y="2848"/>
                <a:ext cx="363" cy="3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2719" y="3637"/>
                <a:ext cx="347" cy="36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4168" y="3531"/>
                <a:ext cx="363" cy="3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398" y="3758"/>
                <a:ext cx="363" cy="3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2493" y="2840"/>
                <a:ext cx="363" cy="36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376" y="2840"/>
                <a:ext cx="363" cy="36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157" y="3523"/>
                <a:ext cx="363" cy="36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387" y="3750"/>
                <a:ext cx="363" cy="36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02" name="直接箭头连接符 101"/>
            <p:cNvCxnSpPr>
              <a:endCxn id="92" idx="0"/>
            </p:cNvCxnSpPr>
            <p:nvPr/>
          </p:nvCxnSpPr>
          <p:spPr>
            <a:xfrm>
              <a:off x="10161" y="3018"/>
              <a:ext cx="18" cy="43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5511165" y="5269230"/>
            <a:ext cx="1435735" cy="1179830"/>
            <a:chOff x="8858" y="3018"/>
            <a:chExt cx="2640" cy="2169"/>
          </a:xfrm>
        </p:grpSpPr>
        <p:grpSp>
          <p:nvGrpSpPr>
            <p:cNvPr id="104" name="组合 103"/>
            <p:cNvGrpSpPr/>
            <p:nvPr/>
          </p:nvGrpSpPr>
          <p:grpSpPr>
            <a:xfrm>
              <a:off x="8858" y="3451"/>
              <a:ext cx="2641" cy="1736"/>
              <a:chOff x="2248" y="2592"/>
              <a:chExt cx="2641" cy="1736"/>
            </a:xfrm>
          </p:grpSpPr>
          <p:sp>
            <p:nvSpPr>
              <p:cNvPr id="105" name="圆角矩形 104"/>
              <p:cNvSpPr/>
              <p:nvPr/>
            </p:nvSpPr>
            <p:spPr>
              <a:xfrm>
                <a:off x="2248" y="2592"/>
                <a:ext cx="2641" cy="173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2504" y="2848"/>
                <a:ext cx="363" cy="3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3387" y="2848"/>
                <a:ext cx="363" cy="3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2719" y="3637"/>
                <a:ext cx="347" cy="3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4168" y="3531"/>
                <a:ext cx="363" cy="3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3398" y="3758"/>
                <a:ext cx="363" cy="3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2493" y="2840"/>
                <a:ext cx="363" cy="3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3376" y="2840"/>
                <a:ext cx="363" cy="3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4157" y="3523"/>
                <a:ext cx="363" cy="3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3387" y="3750"/>
                <a:ext cx="363" cy="3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15" name="直接箭头连接符 114"/>
            <p:cNvCxnSpPr>
              <a:endCxn id="105" idx="0"/>
            </p:cNvCxnSpPr>
            <p:nvPr/>
          </p:nvCxnSpPr>
          <p:spPr>
            <a:xfrm>
              <a:off x="10161" y="3018"/>
              <a:ext cx="18" cy="43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本框 115"/>
          <p:cNvSpPr txBox="1"/>
          <p:nvPr/>
        </p:nvSpPr>
        <p:spPr>
          <a:xfrm>
            <a:off x="5867400" y="1492250"/>
            <a:ext cx="75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data0</a:t>
            </a:r>
            <a:endParaRPr lang="en-US" altLang="zh-CN"/>
          </a:p>
        </p:txBody>
      </p:sp>
      <p:sp>
        <p:nvSpPr>
          <p:cNvPr id="117" name="文本框 116"/>
          <p:cNvSpPr txBox="1"/>
          <p:nvPr/>
        </p:nvSpPr>
        <p:spPr>
          <a:xfrm>
            <a:off x="5829300" y="3203575"/>
            <a:ext cx="75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data1</a:t>
            </a:r>
            <a:endParaRPr lang="en-US" altLang="zh-CN"/>
          </a:p>
        </p:txBody>
      </p:sp>
      <p:sp>
        <p:nvSpPr>
          <p:cNvPr id="118" name="文本框 117"/>
          <p:cNvSpPr txBox="1"/>
          <p:nvPr/>
        </p:nvSpPr>
        <p:spPr>
          <a:xfrm>
            <a:off x="5841365" y="4939030"/>
            <a:ext cx="75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data2</a:t>
            </a:r>
            <a:endParaRPr lang="en-US" altLang="zh-CN"/>
          </a:p>
        </p:txBody>
      </p:sp>
      <p:cxnSp>
        <p:nvCxnSpPr>
          <p:cNvPr id="119" name="直接箭头连接符 118"/>
          <p:cNvCxnSpPr>
            <a:stCxn id="40" idx="3"/>
          </p:cNvCxnSpPr>
          <p:nvPr/>
        </p:nvCxnSpPr>
        <p:spPr>
          <a:xfrm>
            <a:off x="4791075" y="2615565"/>
            <a:ext cx="546735" cy="762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791075" y="4210685"/>
            <a:ext cx="546735" cy="762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4791075" y="5685155"/>
            <a:ext cx="546735" cy="762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右箭头 121"/>
          <p:cNvSpPr/>
          <p:nvPr/>
        </p:nvSpPr>
        <p:spPr>
          <a:xfrm>
            <a:off x="3411220" y="2593340"/>
            <a:ext cx="278130" cy="1339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右箭头 122"/>
          <p:cNvSpPr/>
          <p:nvPr/>
        </p:nvSpPr>
        <p:spPr>
          <a:xfrm>
            <a:off x="3411220" y="4147820"/>
            <a:ext cx="278130" cy="1339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右箭头 123"/>
          <p:cNvSpPr/>
          <p:nvPr/>
        </p:nvSpPr>
        <p:spPr>
          <a:xfrm>
            <a:off x="3411220" y="5622290"/>
            <a:ext cx="278130" cy="1339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右弧形箭头 124"/>
          <p:cNvSpPr/>
          <p:nvPr/>
        </p:nvSpPr>
        <p:spPr>
          <a:xfrm>
            <a:off x="7101205" y="2297430"/>
            <a:ext cx="565785" cy="1984375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6" name="右弧形箭头 125"/>
          <p:cNvSpPr/>
          <p:nvPr/>
        </p:nvSpPr>
        <p:spPr>
          <a:xfrm>
            <a:off x="7180580" y="4411980"/>
            <a:ext cx="565785" cy="1984375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111875" y="6489700"/>
            <a:ext cx="72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ϕ</a:t>
            </a:r>
            <a:r>
              <a:rPr lang="en-US" altLang="zh-CN" b="1" baseline="-25000">
                <a:sym typeface="+mn-ea"/>
              </a:rPr>
              <a:t>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9836150" y="3015615"/>
            <a:ext cx="1435735" cy="1179830"/>
            <a:chOff x="8858" y="3018"/>
            <a:chExt cx="2640" cy="2169"/>
          </a:xfrm>
        </p:grpSpPr>
        <p:grpSp>
          <p:nvGrpSpPr>
            <p:cNvPr id="129" name="组合 128"/>
            <p:cNvGrpSpPr/>
            <p:nvPr/>
          </p:nvGrpSpPr>
          <p:grpSpPr>
            <a:xfrm>
              <a:off x="8858" y="3451"/>
              <a:ext cx="2641" cy="1736"/>
              <a:chOff x="2248" y="2592"/>
              <a:chExt cx="2641" cy="1736"/>
            </a:xfrm>
          </p:grpSpPr>
          <p:sp>
            <p:nvSpPr>
              <p:cNvPr id="130" name="圆角矩形 129"/>
              <p:cNvSpPr/>
              <p:nvPr/>
            </p:nvSpPr>
            <p:spPr>
              <a:xfrm>
                <a:off x="2248" y="2592"/>
                <a:ext cx="2641" cy="173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2504" y="2848"/>
                <a:ext cx="363" cy="3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3387" y="2848"/>
                <a:ext cx="363" cy="3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2719" y="3637"/>
                <a:ext cx="347" cy="3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4168" y="3531"/>
                <a:ext cx="363" cy="3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3398" y="3758"/>
                <a:ext cx="363" cy="3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2493" y="2840"/>
                <a:ext cx="363" cy="3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3376" y="2840"/>
                <a:ext cx="363" cy="3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4157" y="3523"/>
                <a:ext cx="363" cy="3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387" y="3750"/>
                <a:ext cx="363" cy="3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40" name="直接箭头连接符 139"/>
            <p:cNvCxnSpPr>
              <a:endCxn id="130" idx="0"/>
            </p:cNvCxnSpPr>
            <p:nvPr/>
          </p:nvCxnSpPr>
          <p:spPr>
            <a:xfrm>
              <a:off x="10161" y="3018"/>
              <a:ext cx="18" cy="43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文本框 140"/>
          <p:cNvSpPr txBox="1"/>
          <p:nvPr/>
        </p:nvSpPr>
        <p:spPr>
          <a:xfrm>
            <a:off x="10182225" y="2604770"/>
            <a:ext cx="75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data3</a:t>
            </a:r>
            <a:endParaRPr lang="en-US" altLang="zh-CN"/>
          </a:p>
        </p:txBody>
      </p:sp>
      <p:grpSp>
        <p:nvGrpSpPr>
          <p:cNvPr id="153" name="组合 152"/>
          <p:cNvGrpSpPr/>
          <p:nvPr/>
        </p:nvGrpSpPr>
        <p:grpSpPr>
          <a:xfrm>
            <a:off x="8292465" y="892175"/>
            <a:ext cx="1677035" cy="1102360"/>
            <a:chOff x="2248" y="2592"/>
            <a:chExt cx="2641" cy="1736"/>
          </a:xfrm>
        </p:grpSpPr>
        <p:sp>
          <p:nvSpPr>
            <p:cNvPr id="154" name="圆角矩形 153"/>
            <p:cNvSpPr/>
            <p:nvPr/>
          </p:nvSpPr>
          <p:spPr>
            <a:xfrm>
              <a:off x="2248" y="2592"/>
              <a:ext cx="2641" cy="17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2504" y="2848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3387" y="2848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2719" y="3637"/>
              <a:ext cx="347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4168" y="3531"/>
              <a:ext cx="363" cy="36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3398" y="3758"/>
              <a:ext cx="363" cy="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2504" y="2848"/>
              <a:ext cx="363" cy="36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3387" y="2848"/>
              <a:ext cx="363" cy="36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2719" y="3637"/>
              <a:ext cx="347" cy="36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3398" y="3758"/>
              <a:ext cx="363" cy="36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4" name="文本框 163"/>
          <p:cNvSpPr txBox="1"/>
          <p:nvPr/>
        </p:nvSpPr>
        <p:spPr>
          <a:xfrm>
            <a:off x="7734300" y="1187450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θ</a:t>
            </a:r>
            <a:r>
              <a:rPr lang="en-US" altLang="zh-CN" b="1" baseline="-25000">
                <a:sym typeface="+mn-ea"/>
              </a:rPr>
              <a:t>t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65" name="肘形连接符 164"/>
          <p:cNvCxnSpPr>
            <a:stCxn id="154" idx="2"/>
            <a:endCxn id="130" idx="1"/>
          </p:cNvCxnSpPr>
          <p:nvPr/>
        </p:nvCxnSpPr>
        <p:spPr>
          <a:xfrm rot="5400000" flipV="1">
            <a:off x="8619490" y="2506345"/>
            <a:ext cx="1728470" cy="704850"/>
          </a:xfrm>
          <a:prstGeom prst="bentConnector2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10316845" y="4319905"/>
            <a:ext cx="69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θ</a:t>
            </a:r>
            <a:r>
              <a:rPr lang="en-US" altLang="zh-CN" b="1" baseline="-25000"/>
              <a:t>t+1</a:t>
            </a:r>
            <a:r>
              <a:rPr lang="en-US" altLang="zh-CN"/>
              <a:t>3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/>
              <p:cNvSpPr txBox="1"/>
              <p:nvPr/>
            </p:nvSpPr>
            <p:spPr>
              <a:xfrm>
                <a:off x="8533701" y="5254244"/>
                <a:ext cx="164846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= 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701" y="5254244"/>
                <a:ext cx="164846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35" t="-69" r="3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直接箭头连接符 167"/>
          <p:cNvCxnSpPr/>
          <p:nvPr/>
        </p:nvCxnSpPr>
        <p:spPr>
          <a:xfrm flipV="1">
            <a:off x="7158990" y="4367530"/>
            <a:ext cx="2971165" cy="146685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/>
          <p:cNvSpPr txBox="1"/>
          <p:nvPr/>
        </p:nvSpPr>
        <p:spPr>
          <a:xfrm>
            <a:off x="4455795" y="255905"/>
            <a:ext cx="3278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task 0,1,2 are source tasks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task 3 is target task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71" name="肘形连接符 170"/>
          <p:cNvCxnSpPr/>
          <p:nvPr/>
        </p:nvCxnSpPr>
        <p:spPr>
          <a:xfrm flipV="1">
            <a:off x="104775" y="1367790"/>
            <a:ext cx="7562215" cy="2319655"/>
          </a:xfrm>
          <a:prstGeom prst="bentConnector3">
            <a:avLst>
              <a:gd name="adj1" fmla="val 5894"/>
            </a:avLst>
          </a:prstGeom>
          <a:ln w="19050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11452860" y="3764280"/>
            <a:ext cx="642620" cy="88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8244205" y="495300"/>
            <a:ext cx="18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上一步迭代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7072630" y="6396355"/>
            <a:ext cx="18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本步迭代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175" name="文本框 174"/>
          <p:cNvSpPr txBox="1"/>
          <p:nvPr/>
        </p:nvSpPr>
        <p:spPr>
          <a:xfrm>
            <a:off x="4676775" y="2795270"/>
            <a:ext cx="67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*S</a:t>
            </a:r>
            <a:r>
              <a:rPr lang="en-US" altLang="zh-CN" sz="1200" b="1"/>
              <a:t>0,3</a:t>
            </a:r>
            <a:endParaRPr lang="en-US" altLang="zh-CN" sz="1200" b="1"/>
          </a:p>
        </p:txBody>
      </p:sp>
      <p:sp>
        <p:nvSpPr>
          <p:cNvPr id="176" name="文本框 175"/>
          <p:cNvSpPr txBox="1"/>
          <p:nvPr/>
        </p:nvSpPr>
        <p:spPr>
          <a:xfrm>
            <a:off x="4676775" y="4367530"/>
            <a:ext cx="67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*S</a:t>
            </a:r>
            <a:r>
              <a:rPr lang="en-US" altLang="zh-CN" sz="1200" b="1"/>
              <a:t>1</a:t>
            </a:r>
            <a:r>
              <a:rPr lang="en-US" altLang="zh-CN" sz="1200" b="1"/>
              <a:t>,3</a:t>
            </a:r>
            <a:endParaRPr lang="en-US" altLang="zh-CN" sz="1200" b="1"/>
          </a:p>
        </p:txBody>
      </p:sp>
      <p:sp>
        <p:nvSpPr>
          <p:cNvPr id="177" name="文本框 176"/>
          <p:cNvSpPr txBox="1"/>
          <p:nvPr/>
        </p:nvSpPr>
        <p:spPr>
          <a:xfrm>
            <a:off x="4729480" y="5873115"/>
            <a:ext cx="67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*S</a:t>
            </a:r>
            <a:r>
              <a:rPr lang="en-US" altLang="zh-CN" sz="1200" b="1"/>
              <a:t>2</a:t>
            </a:r>
            <a:r>
              <a:rPr lang="en-US" altLang="zh-CN" sz="1200" b="1"/>
              <a:t>,3</a:t>
            </a:r>
            <a:endParaRPr lang="en-US" altLang="zh-CN" sz="1200" b="1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4245" y="4350385"/>
            <a:ext cx="3522345" cy="2548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4350385"/>
            <a:ext cx="2762250" cy="23336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08330" y="1313815"/>
            <a:ext cx="6893560" cy="2934335"/>
            <a:chOff x="4267" y="958"/>
            <a:chExt cx="10874" cy="46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rcRect b="24618"/>
            <a:stretch>
              <a:fillRect/>
            </a:stretch>
          </p:blipFill>
          <p:spPr>
            <a:xfrm>
              <a:off x="4267" y="958"/>
              <a:ext cx="10875" cy="39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rcRect t="85932"/>
            <a:stretch>
              <a:fillRect/>
            </a:stretch>
          </p:blipFill>
          <p:spPr>
            <a:xfrm>
              <a:off x="4267" y="4859"/>
              <a:ext cx="10875" cy="728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7804150" y="1390015"/>
            <a:ext cx="42252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假如有三个源任务</a:t>
            </a:r>
            <a:r>
              <a:rPr lang="en-US" altLang="zh-CN"/>
              <a:t>S1</a:t>
            </a:r>
            <a:r>
              <a:rPr lang="zh-CN" altLang="en-US"/>
              <a:t>、</a:t>
            </a:r>
            <a:r>
              <a:rPr lang="en-US" altLang="zh-CN"/>
              <a:t>S2</a:t>
            </a:r>
            <a:r>
              <a:rPr lang="zh-CN" altLang="en-US"/>
              <a:t>、</a:t>
            </a:r>
            <a:r>
              <a:rPr lang="en-US" altLang="zh-CN"/>
              <a:t>S3</a:t>
            </a:r>
            <a:r>
              <a:rPr lang="zh-CN" altLang="en-US"/>
              <a:t>，一个目标任务</a:t>
            </a:r>
            <a:r>
              <a:rPr lang="en-US" altLang="zh-CN"/>
              <a:t>T</a:t>
            </a:r>
            <a:endParaRPr lang="en-US" altLang="zh-CN"/>
          </a:p>
          <a:p>
            <a:r>
              <a:rPr lang="en-US" altLang="zh-CN"/>
              <a:t>Single</a:t>
            </a:r>
            <a:r>
              <a:rPr lang="zh-CN" altLang="en-US"/>
              <a:t>：</a:t>
            </a:r>
            <a:r>
              <a:rPr lang="en-US" altLang="zh-CN"/>
              <a:t>T</a:t>
            </a:r>
            <a:r>
              <a:rPr lang="zh-CN" altLang="en-US"/>
              <a:t>直接</a:t>
            </a:r>
            <a:r>
              <a:rPr lang="zh-CN" altLang="en-US"/>
              <a:t>微调</a:t>
            </a:r>
            <a:endParaRPr lang="zh-CN" altLang="en-US"/>
          </a:p>
          <a:p>
            <a:r>
              <a:rPr lang="en-US" altLang="zh-CN"/>
              <a:t>Mix</a:t>
            </a:r>
            <a:r>
              <a:rPr lang="zh-CN" altLang="en-US"/>
              <a:t>：</a:t>
            </a:r>
            <a:r>
              <a:rPr lang="en-US" altLang="zh-CN"/>
              <a:t>{S1,S2,S3,T}</a:t>
            </a:r>
            <a:r>
              <a:rPr lang="zh-CN" altLang="en-US"/>
              <a:t>合并</a:t>
            </a:r>
            <a:r>
              <a:rPr lang="zh-CN" altLang="en-US"/>
              <a:t>微调</a:t>
            </a:r>
            <a:endParaRPr lang="zh-CN" altLang="en-US"/>
          </a:p>
          <a:p>
            <a:r>
              <a:rPr lang="en-US" altLang="zh-CN"/>
              <a:t>FT: {S1,S2,S3}</a:t>
            </a:r>
            <a:r>
              <a:rPr lang="zh-CN" altLang="en-US"/>
              <a:t>预训练，</a:t>
            </a:r>
            <a:r>
              <a:rPr lang="en-US" altLang="zh-CN"/>
              <a:t>T</a:t>
            </a:r>
            <a:r>
              <a:rPr lang="zh-CN" altLang="en-US"/>
              <a:t>微调</a:t>
            </a:r>
            <a:endParaRPr lang="zh-CN" altLang="en-US"/>
          </a:p>
          <a:p>
            <a:r>
              <a:rPr lang="en-US" altLang="zh-CN"/>
              <a:t>MS-FT: </a:t>
            </a:r>
            <a:r>
              <a:rPr lang="zh-CN" altLang="en-US"/>
              <a:t>找与</a:t>
            </a:r>
            <a:r>
              <a:rPr lang="en-US" altLang="zh-CN"/>
              <a:t>T</a:t>
            </a:r>
            <a:r>
              <a:rPr lang="zh-CN" altLang="en-US"/>
              <a:t>最相似的</a:t>
            </a:r>
            <a:r>
              <a:rPr lang="en-US" altLang="zh-CN"/>
              <a:t>Si</a:t>
            </a:r>
            <a:r>
              <a:rPr lang="zh-CN" altLang="en-US"/>
              <a:t>预训练，</a:t>
            </a:r>
            <a:r>
              <a:rPr lang="en-US" altLang="zh-CN"/>
              <a:t>T</a:t>
            </a:r>
            <a:r>
              <a:rPr lang="zh-CN" altLang="en-US"/>
              <a:t>微调</a:t>
            </a:r>
            <a:endParaRPr lang="zh-CN" altLang="en-US"/>
          </a:p>
          <a:p>
            <a:r>
              <a:rPr lang="en-US" altLang="zh-CN"/>
              <a:t>MFT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{S1,S2,S3}</a:t>
            </a:r>
            <a:r>
              <a:rPr lang="zh-CN" altLang="en-US">
                <a:sym typeface="+mn-ea"/>
              </a:rPr>
              <a:t>预训练，</a:t>
            </a:r>
            <a:r>
              <a:rPr lang="en-US" altLang="zh-CN">
                <a:sym typeface="+mn-ea"/>
              </a:rPr>
              <a:t>{S1,S2,S3,T}</a:t>
            </a:r>
            <a:r>
              <a:rPr lang="zh-CN" altLang="en-US">
                <a:sym typeface="+mn-ea"/>
              </a:rPr>
              <a:t>合并微调</a:t>
            </a:r>
            <a:endParaRPr lang="zh-CN" altLang="en-US"/>
          </a:p>
          <a:p>
            <a:r>
              <a:rPr lang="en-US" altLang="zh-CN"/>
              <a:t>MS-MFT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{S1,S2,S3}</a:t>
            </a:r>
            <a:r>
              <a:rPr lang="zh-CN" altLang="en-US">
                <a:sym typeface="+mn-ea"/>
              </a:rPr>
              <a:t>预训练，</a:t>
            </a:r>
            <a:r>
              <a:rPr lang="en-US" altLang="zh-CN">
                <a:sym typeface="+mn-ea"/>
              </a:rPr>
              <a:t>{S</a:t>
            </a:r>
            <a:r>
              <a:rPr lang="en-US" altLang="zh-CN">
                <a:sym typeface="+mn-ea"/>
              </a:rPr>
              <a:t>i,T}</a:t>
            </a:r>
            <a:r>
              <a:rPr lang="zh-CN" altLang="en-US">
                <a:sym typeface="+mn-ea"/>
              </a:rPr>
              <a:t>合并微调</a:t>
            </a:r>
            <a:endParaRPr lang="zh-CN" altLang="en-US"/>
          </a:p>
          <a:p>
            <a:r>
              <a:rPr lang="en-US" altLang="zh-CN"/>
              <a:t>IMM</a:t>
            </a:r>
            <a:r>
              <a:rPr lang="zh-CN" altLang="en-US"/>
              <a:t>：</a:t>
            </a:r>
            <a:r>
              <a:rPr lang="zh-CN" altLang="en-US"/>
              <a:t>本文方法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36535" y="4839335"/>
            <a:ext cx="3761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SIMI</a:t>
            </a:r>
            <a:r>
              <a:rPr lang="zh-CN" altLang="en-US"/>
              <a:t>：</a:t>
            </a:r>
            <a:r>
              <a:rPr lang="zh-CN" altLang="en-US"/>
              <a:t>域相似度</a:t>
            </a:r>
            <a:endParaRPr lang="zh-CN" altLang="en-US"/>
          </a:p>
          <a:p>
            <a:r>
              <a:rPr lang="en-US" altLang="zh-CN"/>
              <a:t>KD1</a:t>
            </a:r>
            <a:r>
              <a:rPr lang="zh-CN" altLang="en-US"/>
              <a:t>：源域间的</a:t>
            </a:r>
            <a:r>
              <a:rPr lang="zh-CN" altLang="en-US"/>
              <a:t>蒸馏</a:t>
            </a:r>
            <a:endParaRPr lang="zh-CN" altLang="en-US"/>
          </a:p>
          <a:p>
            <a:r>
              <a:rPr lang="en-US" altLang="zh-CN"/>
              <a:t>KD2</a:t>
            </a:r>
            <a:r>
              <a:rPr lang="zh-CN" altLang="en-US"/>
              <a:t>：目标域对多源域的</a:t>
            </a:r>
            <a:r>
              <a:rPr lang="zh-CN" altLang="en-US"/>
              <a:t>蒸馏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困难：目标领域无标注数据</a:t>
            </a:r>
            <a:r>
              <a:rPr lang="en-US" altLang="zh-CN"/>
              <a:t>/</a:t>
            </a:r>
            <a:r>
              <a:rPr lang="zh-CN" altLang="en-US"/>
              <a:t>标注数据过少（</a:t>
            </a:r>
            <a:r>
              <a:rPr lang="zh-CN" altLang="en-US"/>
              <a:t>小样本）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</a:t>
            </a:r>
            <a:r>
              <a:rPr lang="zh-CN" altLang="en-US"/>
              <a:t>方法：</a:t>
            </a:r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899795" y="3083560"/>
            <a:ext cx="584835" cy="28371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99565" y="3121660"/>
            <a:ext cx="6537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特殊的训练策略：</a:t>
            </a:r>
            <a:r>
              <a:rPr lang="en-US" altLang="zh-CN"/>
              <a:t>meta-learning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99565" y="4318000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基于对抗的思想：对抗迁移（类似</a:t>
            </a:r>
            <a:r>
              <a:rPr lang="en-US" altLang="zh-CN"/>
              <a:t>GAN,</a:t>
            </a:r>
            <a:r>
              <a:rPr lang="zh-CN" altLang="en-US"/>
              <a:t>尽可能得到不可区分特征）、自适应</a:t>
            </a:r>
            <a:r>
              <a:rPr lang="zh-CN" altLang="en-US"/>
              <a:t>对抗训练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76400" y="5556250"/>
            <a:ext cx="120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多源</a:t>
            </a:r>
            <a:r>
              <a:rPr lang="zh-CN" altLang="en-US"/>
              <a:t>蒸馏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有许多任务缺少</a:t>
            </a:r>
            <a:r>
              <a:rPr lang="en-US" altLang="zh-CN"/>
              <a:t>/</a:t>
            </a:r>
            <a:r>
              <a:rPr lang="zh-CN" altLang="en-US"/>
              <a:t>不含标注数据，人为标注耗时耗力，直接迁移其他任务上的模型，性能</a:t>
            </a:r>
            <a:r>
              <a:rPr lang="zh-CN" altLang="en-US"/>
              <a:t>不好。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在阅读理解领域，合成的对象包含问题和答案两方面，然而</a:t>
            </a:r>
            <a:r>
              <a:rPr lang="en-US" altLang="zh-CN"/>
              <a:t>“</a:t>
            </a:r>
            <a:r>
              <a:rPr lang="zh-CN" altLang="en-US"/>
              <a:t>答案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“</a:t>
            </a:r>
            <a:r>
              <a:rPr lang="zh-CN" altLang="en-US"/>
              <a:t>问题</a:t>
            </a:r>
            <a:r>
              <a:rPr lang="en-US" altLang="zh-CN"/>
              <a:t>”</a:t>
            </a:r>
            <a:r>
              <a:rPr lang="zh-CN" altLang="en-US"/>
              <a:t>的语法结构是不同的，</a:t>
            </a:r>
            <a:r>
              <a:rPr lang="en-US" altLang="zh-CN"/>
              <a:t>“</a:t>
            </a:r>
            <a:r>
              <a:rPr lang="zh-CN" altLang="en-US"/>
              <a:t>问题</a:t>
            </a:r>
            <a:r>
              <a:rPr lang="en-US" altLang="zh-CN"/>
              <a:t>”</a:t>
            </a:r>
            <a:r>
              <a:rPr lang="zh-CN" altLang="en-US"/>
              <a:t>跟接近于自然句子，</a:t>
            </a:r>
            <a:r>
              <a:rPr lang="en-US" altLang="zh-CN"/>
              <a:t>“</a:t>
            </a:r>
            <a:r>
              <a:rPr lang="zh-CN" altLang="en-US"/>
              <a:t>答案</a:t>
            </a:r>
            <a:r>
              <a:rPr lang="en-US" altLang="zh-CN"/>
              <a:t>”</a:t>
            </a:r>
            <a:r>
              <a:rPr lang="zh-CN" altLang="en-US"/>
              <a:t>往往是短的概念、实体、行为，</a:t>
            </a:r>
            <a:r>
              <a:rPr lang="zh-CN" altLang="en-US"/>
              <a:t>需要分别用不同的方法</a:t>
            </a:r>
            <a:r>
              <a:rPr lang="zh-CN" altLang="en-US"/>
              <a:t>合成。</a:t>
            </a:r>
            <a:endParaRPr lang="zh-CN" altLang="en-US"/>
          </a:p>
        </p:txBody>
      </p:sp>
      <p:cxnSp>
        <p:nvCxnSpPr>
          <p:cNvPr id="4" name="肘形连接符 3"/>
          <p:cNvCxnSpPr/>
          <p:nvPr/>
        </p:nvCxnSpPr>
        <p:spPr>
          <a:xfrm>
            <a:off x="1207135" y="2058670"/>
            <a:ext cx="741680" cy="542290"/>
          </a:xfrm>
          <a:prstGeom prst="bentConnector3">
            <a:avLst>
              <a:gd name="adj1" fmla="val -119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044065" y="2410460"/>
            <a:ext cx="7037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利用生成模型合成目标任务</a:t>
            </a:r>
            <a:r>
              <a:rPr lang="zh-CN" altLang="en-US"/>
              <a:t>的标注数据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本文将（问题，答案）对的合成分解为两个步骤，简单说就是先抽</a:t>
            </a:r>
            <a:r>
              <a:rPr lang="en-US" altLang="zh-CN"/>
              <a:t>“</a:t>
            </a:r>
            <a:r>
              <a:rPr lang="zh-CN" altLang="en-US"/>
              <a:t>实体</a:t>
            </a:r>
            <a:r>
              <a:rPr lang="en-US" altLang="zh-CN"/>
              <a:t>”</a:t>
            </a:r>
            <a:r>
              <a:rPr lang="zh-CN" altLang="en-US"/>
              <a:t>，再解码</a:t>
            </a:r>
            <a:r>
              <a:rPr lang="en-US" altLang="zh-CN"/>
              <a:t>“</a:t>
            </a:r>
            <a:r>
              <a:rPr lang="zh-CN" altLang="en-US"/>
              <a:t>问题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9645" y="2192020"/>
            <a:ext cx="9566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迈克尔·乔丹在 NBA 打了 15 个赛季。他在 84 年进入 nba，期间在 1993 年 10 月 6 日第一次退役改打棒球，95 年 3 月 18 日重新回归，在 99 年 1 月 13 日第二次退役，后于 2001 年 10</a:t>
            </a:r>
            <a:endParaRPr lang="zh-CN" altLang="en-US"/>
          </a:p>
          <a:p>
            <a:r>
              <a:rPr lang="zh-CN" altLang="en-US"/>
              <a:t>月 31 日复出，在 03 年最终退役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8855" y="3448050"/>
            <a:ext cx="9566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迈克尔·乔丹</a:t>
            </a:r>
            <a:r>
              <a:rPr lang="zh-CN" altLang="en-US"/>
              <a:t>在 NBA 打了 </a:t>
            </a:r>
            <a:r>
              <a:rPr lang="zh-CN" altLang="en-US">
                <a:solidFill>
                  <a:srgbClr val="FF0000"/>
                </a:solidFill>
              </a:rPr>
              <a:t>15 </a:t>
            </a:r>
            <a:r>
              <a:rPr lang="zh-CN" altLang="en-US"/>
              <a:t>个赛季。他在 </a:t>
            </a:r>
            <a:r>
              <a:rPr lang="zh-CN" altLang="en-US">
                <a:solidFill>
                  <a:srgbClr val="FF0000"/>
                </a:solidFill>
              </a:rPr>
              <a:t>84 年</a:t>
            </a:r>
            <a:r>
              <a:rPr lang="zh-CN" altLang="en-US"/>
              <a:t>进入 nba，期间在 1993 年 10 月 6 日第一次退役改打</a:t>
            </a:r>
            <a:r>
              <a:rPr lang="zh-CN" altLang="en-US">
                <a:solidFill>
                  <a:srgbClr val="FF0000"/>
                </a:solidFill>
              </a:rPr>
              <a:t>棒球</a:t>
            </a:r>
            <a:r>
              <a:rPr lang="zh-CN" altLang="en-US"/>
              <a:t>，95 年 3 月 18 日重新回归，在 99 年 1 月 13 日第二次退役，后于 2001 年 10</a:t>
            </a:r>
            <a:endParaRPr lang="zh-CN" altLang="en-US"/>
          </a:p>
          <a:p>
            <a:r>
              <a:rPr lang="zh-CN" altLang="en-US"/>
              <a:t>月 31 日复出，在 03 年最终退役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10285" y="4659630"/>
            <a:ext cx="956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Answer:</a:t>
            </a:r>
            <a:r>
              <a:rPr lang="en-US" altLang="zh-CN">
                <a:solidFill>
                  <a:srgbClr val="FF0000"/>
                </a:solidFill>
              </a:rPr>
              <a:t>     </a:t>
            </a:r>
            <a:r>
              <a:rPr lang="zh-CN" altLang="en-US">
                <a:solidFill>
                  <a:srgbClr val="FF0000"/>
                </a:solidFill>
              </a:rPr>
              <a:t>15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98855" y="5415915"/>
            <a:ext cx="944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sym typeface="+mn-ea"/>
              </a:rPr>
              <a:t>Question: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迈克尔·乔丹</a:t>
            </a:r>
            <a:r>
              <a:rPr lang="zh-CN" altLang="en-US">
                <a:sym typeface="+mn-ea"/>
              </a:rPr>
              <a:t>在 NBA 打了 多少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个赛季？</a:t>
            </a:r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695950" y="3171190"/>
            <a:ext cx="180975" cy="190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707380" y="4489450"/>
            <a:ext cx="180975" cy="190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716270" y="5156200"/>
            <a:ext cx="180975" cy="190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模型（源</a:t>
            </a:r>
            <a:r>
              <a:rPr lang="zh-CN" altLang="en-US"/>
              <a:t>域数据上</a:t>
            </a:r>
            <a:r>
              <a:rPr lang="zh-CN" altLang="en-US"/>
              <a:t>训练）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80240"/>
            <a:ext cx="10969200" cy="4759200"/>
          </a:xfrm>
        </p:spPr>
        <p:txBody>
          <a:bodyPr/>
          <a:p>
            <a:r>
              <a:rPr lang="zh-CN" altLang="en-US"/>
              <a:t>抽</a:t>
            </a:r>
            <a:r>
              <a:rPr lang="zh-CN" altLang="en-US"/>
              <a:t>取答案</a:t>
            </a:r>
            <a:r>
              <a:rPr lang="en-US" altLang="zh-CN"/>
              <a:t>-------&gt;</a:t>
            </a:r>
            <a:r>
              <a:rPr lang="zh-CN" altLang="en-US"/>
              <a:t>序列标注任务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标签：</a:t>
            </a:r>
            <a:r>
              <a:rPr lang="en-US" altLang="zh-CN"/>
              <a:t>begin</a:t>
            </a:r>
            <a:r>
              <a:rPr lang="zh-CN" altLang="en-US"/>
              <a:t>、</a:t>
            </a:r>
            <a:r>
              <a:rPr lang="en-US" altLang="zh-CN"/>
              <a:t>middle</a:t>
            </a:r>
            <a:r>
              <a:rPr lang="zh-CN" altLang="en-US"/>
              <a:t>、</a:t>
            </a:r>
            <a:r>
              <a:rPr lang="en-US" altLang="zh-CN"/>
              <a:t>end</a:t>
            </a:r>
            <a:r>
              <a:rPr lang="zh-CN" altLang="en-US"/>
              <a:t>、</a:t>
            </a:r>
            <a:r>
              <a:rPr lang="en-US" altLang="zh-CN"/>
              <a:t>none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65810" y="2901315"/>
            <a:ext cx="7744460" cy="556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Glove  embedding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65810" y="3938905"/>
            <a:ext cx="7744460" cy="556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Bi-lstm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765810" y="4976495"/>
            <a:ext cx="7744460" cy="556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fully connected layers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1" idx="2"/>
            <a:endCxn id="12" idx="0"/>
          </p:cNvCxnSpPr>
          <p:nvPr/>
        </p:nvCxnSpPr>
        <p:spPr>
          <a:xfrm>
            <a:off x="4638040" y="3457575"/>
            <a:ext cx="0" cy="48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2"/>
            <a:endCxn id="13" idx="0"/>
          </p:cNvCxnSpPr>
          <p:nvPr/>
        </p:nvCxnSpPr>
        <p:spPr>
          <a:xfrm>
            <a:off x="4638040" y="4495165"/>
            <a:ext cx="0" cy="48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2"/>
          </p:cNvCxnSpPr>
          <p:nvPr/>
        </p:nvCxnSpPr>
        <p:spPr>
          <a:xfrm flipH="1">
            <a:off x="3018155" y="5532755"/>
            <a:ext cx="1619885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</p:cNvCxnSpPr>
          <p:nvPr/>
        </p:nvCxnSpPr>
        <p:spPr>
          <a:xfrm flipH="1">
            <a:off x="4034155" y="5532755"/>
            <a:ext cx="603885" cy="44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638040" y="5537200"/>
            <a:ext cx="622935" cy="44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38040" y="5532755"/>
            <a:ext cx="1553210" cy="44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97810" y="601408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874135" y="601408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5113020" y="601408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052185" y="600456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</a:t>
            </a:r>
            <a:r>
              <a:rPr lang="zh-CN" altLang="en-US">
                <a:sym typeface="+mn-ea"/>
              </a:rPr>
              <a:t>（源域数据上训练）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885" y="608330"/>
            <a:ext cx="4209415" cy="532765"/>
          </a:xfrm>
        </p:spPr>
        <p:txBody>
          <a:bodyPr/>
          <a:p>
            <a:r>
              <a:rPr lang="zh-CN" altLang="en-US"/>
              <a:t>生成问题</a:t>
            </a:r>
            <a:r>
              <a:rPr lang="en-US" altLang="zh-CN"/>
              <a:t>----------&gt;</a:t>
            </a:r>
            <a:r>
              <a:rPr lang="zh-CN" altLang="en-US"/>
              <a:t>翻译任务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65810" y="1428115"/>
            <a:ext cx="7744460" cy="556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Glove  embedding + </a:t>
            </a:r>
            <a:r>
              <a:rPr lang="zh-CN" altLang="en-US"/>
              <a:t>答案特征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65810" y="2465705"/>
            <a:ext cx="7744460" cy="556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Bi-lstm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4" idx="2"/>
            <a:endCxn id="5" idx="0"/>
          </p:cNvCxnSpPr>
          <p:nvPr/>
        </p:nvCxnSpPr>
        <p:spPr>
          <a:xfrm>
            <a:off x="4638040" y="1974215"/>
            <a:ext cx="0" cy="48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881745" y="1215390"/>
            <a:ext cx="2921635" cy="130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9032875" y="1312545"/>
            <a:ext cx="166370" cy="1090930"/>
            <a:chOff x="14225" y="3107"/>
            <a:chExt cx="262" cy="1718"/>
          </a:xfrm>
        </p:grpSpPr>
        <p:sp>
          <p:nvSpPr>
            <p:cNvPr id="8" name="椭圆 7"/>
            <p:cNvSpPr/>
            <p:nvPr/>
          </p:nvSpPr>
          <p:spPr>
            <a:xfrm>
              <a:off x="14225" y="3107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4233" y="345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4233" y="3819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4233" y="4203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233" y="457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302115" y="1307465"/>
            <a:ext cx="166370" cy="1090930"/>
            <a:chOff x="14225" y="3107"/>
            <a:chExt cx="262" cy="1718"/>
          </a:xfrm>
        </p:grpSpPr>
        <p:sp>
          <p:nvSpPr>
            <p:cNvPr id="28" name="椭圆 27"/>
            <p:cNvSpPr/>
            <p:nvPr/>
          </p:nvSpPr>
          <p:spPr>
            <a:xfrm>
              <a:off x="14225" y="3107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233" y="345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233" y="3819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4233" y="4203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4233" y="457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586595" y="1307465"/>
            <a:ext cx="166370" cy="1090930"/>
            <a:chOff x="14225" y="3107"/>
            <a:chExt cx="262" cy="1718"/>
          </a:xfrm>
        </p:grpSpPr>
        <p:sp>
          <p:nvSpPr>
            <p:cNvPr id="34" name="椭圆 33"/>
            <p:cNvSpPr/>
            <p:nvPr/>
          </p:nvSpPr>
          <p:spPr>
            <a:xfrm>
              <a:off x="14225" y="3107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4233" y="345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4233" y="3819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4233" y="4203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4233" y="457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287635" y="1307465"/>
            <a:ext cx="166370" cy="1090930"/>
            <a:chOff x="14225" y="3107"/>
            <a:chExt cx="262" cy="1718"/>
          </a:xfrm>
        </p:grpSpPr>
        <p:sp>
          <p:nvSpPr>
            <p:cNvPr id="40" name="椭圆 39"/>
            <p:cNvSpPr/>
            <p:nvPr/>
          </p:nvSpPr>
          <p:spPr>
            <a:xfrm>
              <a:off x="14225" y="3107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4233" y="345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4233" y="3819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4233" y="4203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4233" y="457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582275" y="1307465"/>
            <a:ext cx="166370" cy="1090930"/>
            <a:chOff x="14225" y="3107"/>
            <a:chExt cx="262" cy="1718"/>
          </a:xfrm>
        </p:grpSpPr>
        <p:sp>
          <p:nvSpPr>
            <p:cNvPr id="46" name="椭圆 45"/>
            <p:cNvSpPr/>
            <p:nvPr/>
          </p:nvSpPr>
          <p:spPr>
            <a:xfrm>
              <a:off x="14225" y="3107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4233" y="345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4233" y="3819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4233" y="4203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4233" y="457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0887075" y="1307465"/>
            <a:ext cx="166370" cy="1090930"/>
            <a:chOff x="14225" y="3107"/>
            <a:chExt cx="262" cy="1718"/>
          </a:xfrm>
        </p:grpSpPr>
        <p:sp>
          <p:nvSpPr>
            <p:cNvPr id="52" name="椭圆 51"/>
            <p:cNvSpPr/>
            <p:nvPr/>
          </p:nvSpPr>
          <p:spPr>
            <a:xfrm>
              <a:off x="14225" y="3107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4233" y="345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4233" y="3819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4233" y="4203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4233" y="457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186795" y="1302385"/>
            <a:ext cx="166370" cy="1090930"/>
            <a:chOff x="14225" y="3107"/>
            <a:chExt cx="262" cy="1718"/>
          </a:xfrm>
        </p:grpSpPr>
        <p:sp>
          <p:nvSpPr>
            <p:cNvPr id="58" name="椭圆 57"/>
            <p:cNvSpPr/>
            <p:nvPr/>
          </p:nvSpPr>
          <p:spPr>
            <a:xfrm>
              <a:off x="14225" y="3107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4233" y="345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4233" y="3819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4233" y="4203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4233" y="457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1491595" y="1302385"/>
            <a:ext cx="166370" cy="1090930"/>
            <a:chOff x="14225" y="3107"/>
            <a:chExt cx="262" cy="1718"/>
          </a:xfrm>
        </p:grpSpPr>
        <p:sp>
          <p:nvSpPr>
            <p:cNvPr id="64" name="椭圆 63"/>
            <p:cNvSpPr/>
            <p:nvPr/>
          </p:nvSpPr>
          <p:spPr>
            <a:xfrm>
              <a:off x="14225" y="3107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4233" y="345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233" y="3819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4233" y="4203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4233" y="457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9668510" y="1568450"/>
            <a:ext cx="732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......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881745" y="2638425"/>
            <a:ext cx="2932430" cy="183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930005" y="2553970"/>
            <a:ext cx="310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0  0  0  0  1  1  1  0  0  0  0</a:t>
            </a:r>
            <a:endParaRPr lang="en-US" altLang="zh-CN"/>
          </a:p>
        </p:txBody>
      </p:sp>
      <p:sp>
        <p:nvSpPr>
          <p:cNvPr id="72" name="圆角矩形 71"/>
          <p:cNvSpPr/>
          <p:nvPr/>
        </p:nvSpPr>
        <p:spPr>
          <a:xfrm>
            <a:off x="535940" y="3964305"/>
            <a:ext cx="8821420" cy="2705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948055" y="4578985"/>
            <a:ext cx="1379855" cy="851535"/>
          </a:xfrm>
          <a:prstGeom prst="round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3E85A8"/>
                </a:solidFill>
              </a:rPr>
              <a:t>LSTM</a:t>
            </a:r>
            <a:endParaRPr lang="en-US" altLang="zh-CN" sz="2400">
              <a:solidFill>
                <a:srgbClr val="3E85A8"/>
              </a:solidFill>
            </a:endParaRPr>
          </a:p>
        </p:txBody>
      </p:sp>
      <p:cxnSp>
        <p:nvCxnSpPr>
          <p:cNvPr id="74" name="直接箭头连接符 73"/>
          <p:cNvCxnSpPr>
            <a:endCxn id="73" idx="0"/>
          </p:cNvCxnSpPr>
          <p:nvPr/>
        </p:nvCxnSpPr>
        <p:spPr>
          <a:xfrm>
            <a:off x="1627505" y="4050665"/>
            <a:ext cx="635" cy="528320"/>
          </a:xfrm>
          <a:prstGeom prst="straightConnector1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810385" y="4029075"/>
            <a:ext cx="156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前一个词</a:t>
            </a:r>
            <a:r>
              <a:rPr lang="en-US" altLang="zh-CN"/>
              <a:t>Q</a:t>
            </a:r>
            <a:r>
              <a:rPr lang="en-US" altLang="zh-CN" sz="1400" b="1"/>
              <a:t>i-1</a:t>
            </a:r>
            <a:endParaRPr lang="en-US" altLang="zh-CN" sz="1400" b="1"/>
          </a:p>
        </p:txBody>
      </p:sp>
      <p:cxnSp>
        <p:nvCxnSpPr>
          <p:cNvPr id="76" name="直接箭头连接符 75"/>
          <p:cNvCxnSpPr>
            <a:stCxn id="73" idx="3"/>
          </p:cNvCxnSpPr>
          <p:nvPr/>
        </p:nvCxnSpPr>
        <p:spPr>
          <a:xfrm flipV="1">
            <a:off x="2317750" y="4999355"/>
            <a:ext cx="420370" cy="5715"/>
          </a:xfrm>
          <a:prstGeom prst="straightConnector1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719070" y="4812030"/>
            <a:ext cx="1110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</a:t>
            </a:r>
            <a:r>
              <a:rPr lang="en-US" altLang="zh-CN" sz="1400" b="1"/>
              <a:t>i</a:t>
            </a:r>
            <a:endParaRPr lang="en-US" altLang="zh-CN" sz="1400" b="1"/>
          </a:p>
        </p:txBody>
      </p:sp>
      <p:grpSp>
        <p:nvGrpSpPr>
          <p:cNvPr id="78" name="组合 77"/>
          <p:cNvGrpSpPr/>
          <p:nvPr/>
        </p:nvGrpSpPr>
        <p:grpSpPr>
          <a:xfrm rot="5400000">
            <a:off x="3441065" y="2974975"/>
            <a:ext cx="166370" cy="1090930"/>
            <a:chOff x="14225" y="3107"/>
            <a:chExt cx="262" cy="1718"/>
          </a:xfrm>
        </p:grpSpPr>
        <p:sp>
          <p:nvSpPr>
            <p:cNvPr id="79" name="椭圆 78"/>
            <p:cNvSpPr/>
            <p:nvPr/>
          </p:nvSpPr>
          <p:spPr>
            <a:xfrm>
              <a:off x="14225" y="3107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4233" y="345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14233" y="3819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4233" y="4203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4233" y="457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 rot="5400000">
            <a:off x="4370070" y="2969895"/>
            <a:ext cx="166370" cy="1090930"/>
            <a:chOff x="14225" y="3107"/>
            <a:chExt cx="262" cy="1718"/>
          </a:xfrm>
        </p:grpSpPr>
        <p:sp>
          <p:nvSpPr>
            <p:cNvPr id="85" name="椭圆 84"/>
            <p:cNvSpPr/>
            <p:nvPr/>
          </p:nvSpPr>
          <p:spPr>
            <a:xfrm>
              <a:off x="14225" y="3107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4233" y="345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4233" y="3819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4233" y="4203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4233" y="457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 rot="5400000">
            <a:off x="5457825" y="3071495"/>
            <a:ext cx="161925" cy="873125"/>
            <a:chOff x="14233" y="3451"/>
            <a:chExt cx="255" cy="1375"/>
          </a:xfrm>
        </p:grpSpPr>
        <p:sp>
          <p:nvSpPr>
            <p:cNvPr id="92" name="椭圆 91"/>
            <p:cNvSpPr/>
            <p:nvPr/>
          </p:nvSpPr>
          <p:spPr>
            <a:xfrm>
              <a:off x="14233" y="345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4233" y="3819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4233" y="4203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4233" y="457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97" name="直接箭头连接符 96"/>
          <p:cNvCxnSpPr>
            <a:stCxn id="5" idx="2"/>
          </p:cNvCxnSpPr>
          <p:nvPr/>
        </p:nvCxnSpPr>
        <p:spPr>
          <a:xfrm>
            <a:off x="4638040" y="3011805"/>
            <a:ext cx="7620" cy="328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2453640" y="3328670"/>
            <a:ext cx="35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endParaRPr lang="en-US" altLang="zh-CN"/>
          </a:p>
        </p:txBody>
      </p:sp>
      <p:cxnSp>
        <p:nvCxnSpPr>
          <p:cNvPr id="99" name="直接箭头连接符 98"/>
          <p:cNvCxnSpPr/>
          <p:nvPr/>
        </p:nvCxnSpPr>
        <p:spPr>
          <a:xfrm>
            <a:off x="3114675" y="3716655"/>
            <a:ext cx="560705" cy="57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3560445" y="3718560"/>
            <a:ext cx="513715" cy="550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4003675" y="3718560"/>
            <a:ext cx="480060" cy="528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5993130" y="3705860"/>
            <a:ext cx="581660" cy="563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3114675" y="4506595"/>
            <a:ext cx="528320" cy="503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3136265" y="4528185"/>
            <a:ext cx="905510" cy="47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3179445" y="4592320"/>
            <a:ext cx="132588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3147060" y="4570730"/>
            <a:ext cx="3460115" cy="43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3560445" y="4210685"/>
            <a:ext cx="347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α0  </a:t>
            </a:r>
            <a:r>
              <a:rPr lang="en-US" altLang="zh-CN">
                <a:sym typeface="+mn-ea"/>
              </a:rPr>
              <a:t>α1  α2       </a:t>
            </a:r>
            <a:r>
              <a:rPr lang="zh-CN" altLang="en-US">
                <a:sym typeface="+mn-ea"/>
              </a:rPr>
              <a:t>。。。</a:t>
            </a:r>
            <a:r>
              <a:rPr lang="en-US" altLang="zh-CN"/>
              <a:t>           </a:t>
            </a:r>
            <a:r>
              <a:rPr lang="en-US" altLang="zh-CN">
                <a:sym typeface="+mn-ea"/>
              </a:rPr>
              <a:t>α</a:t>
            </a:r>
            <a:r>
              <a:rPr lang="en-US" altLang="zh-CN">
                <a:sym typeface="+mn-ea"/>
              </a:rPr>
              <a:t>n</a:t>
            </a:r>
            <a:endParaRPr lang="en-US" altLang="zh-CN">
              <a:sym typeface="+mn-ea"/>
            </a:endParaRPr>
          </a:p>
        </p:txBody>
      </p:sp>
      <p:grpSp>
        <p:nvGrpSpPr>
          <p:cNvPr id="109" name="组合 108"/>
          <p:cNvGrpSpPr/>
          <p:nvPr/>
        </p:nvGrpSpPr>
        <p:grpSpPr>
          <a:xfrm rot="5400000">
            <a:off x="4157345" y="5032375"/>
            <a:ext cx="166370" cy="1090930"/>
            <a:chOff x="14225" y="3107"/>
            <a:chExt cx="262" cy="1718"/>
          </a:xfrm>
        </p:grpSpPr>
        <p:sp>
          <p:nvSpPr>
            <p:cNvPr id="110" name="椭圆 109"/>
            <p:cNvSpPr/>
            <p:nvPr/>
          </p:nvSpPr>
          <p:spPr>
            <a:xfrm>
              <a:off x="14225" y="3107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4233" y="345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14233" y="3819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4233" y="4203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4233" y="457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 rot="5400000">
            <a:off x="5086350" y="5027295"/>
            <a:ext cx="166370" cy="1090930"/>
            <a:chOff x="14225" y="3107"/>
            <a:chExt cx="262" cy="1718"/>
          </a:xfrm>
        </p:grpSpPr>
        <p:sp>
          <p:nvSpPr>
            <p:cNvPr id="116" name="椭圆 115"/>
            <p:cNvSpPr/>
            <p:nvPr/>
          </p:nvSpPr>
          <p:spPr>
            <a:xfrm>
              <a:off x="14225" y="3107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14233" y="345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14233" y="3819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4233" y="4203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14233" y="457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 rot="5400000">
            <a:off x="6174105" y="5128895"/>
            <a:ext cx="161925" cy="873125"/>
            <a:chOff x="14233" y="3451"/>
            <a:chExt cx="255" cy="1375"/>
          </a:xfrm>
        </p:grpSpPr>
        <p:sp>
          <p:nvSpPr>
            <p:cNvPr id="123" name="椭圆 122"/>
            <p:cNvSpPr/>
            <p:nvPr/>
          </p:nvSpPr>
          <p:spPr>
            <a:xfrm>
              <a:off x="14233" y="345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14233" y="3819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14233" y="4203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14233" y="4571"/>
              <a:ext cx="255" cy="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7" name="文本框 126"/>
          <p:cNvSpPr txBox="1"/>
          <p:nvPr/>
        </p:nvSpPr>
        <p:spPr>
          <a:xfrm>
            <a:off x="3169920" y="5386070"/>
            <a:ext cx="35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28" name="椭圆 127"/>
          <p:cNvSpPr/>
          <p:nvPr/>
        </p:nvSpPr>
        <p:spPr>
          <a:xfrm>
            <a:off x="5087620" y="6068695"/>
            <a:ext cx="259080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9" name="直接箭头连接符 128"/>
          <p:cNvCxnSpPr/>
          <p:nvPr/>
        </p:nvCxnSpPr>
        <p:spPr>
          <a:xfrm>
            <a:off x="3775710" y="5661660"/>
            <a:ext cx="1257935" cy="47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 flipH="1">
            <a:off x="5410835" y="5735320"/>
            <a:ext cx="1142365" cy="37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3565525" y="4998085"/>
            <a:ext cx="347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*     </a:t>
            </a:r>
            <a:r>
              <a:rPr lang="en-US" altLang="zh-CN">
                <a:sym typeface="+mn-ea"/>
              </a:rPr>
              <a:t>*</a:t>
            </a:r>
            <a:r>
              <a:rPr lang="en-US" altLang="zh-CN">
                <a:sym typeface="+mn-ea"/>
              </a:rPr>
              <a:t>     *        </a:t>
            </a:r>
            <a:r>
              <a:rPr lang="zh-CN" altLang="en-US">
                <a:sym typeface="+mn-ea"/>
              </a:rPr>
              <a:t>。。。</a:t>
            </a:r>
            <a:r>
              <a:rPr lang="en-US" altLang="zh-CN"/>
              <a:t>             </a:t>
            </a:r>
            <a:r>
              <a:rPr lang="en-US" altLang="zh-CN">
                <a:sym typeface="+mn-ea"/>
              </a:rPr>
              <a:t>*</a:t>
            </a:r>
            <a:endParaRPr lang="en-US" altLang="zh-CN">
              <a:sym typeface="+mn-ea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4857115" y="5629275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4373880" y="6112510"/>
            <a:ext cx="62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en-US" altLang="zh-CN" sz="1400" b="1"/>
              <a:t>i</a:t>
            </a:r>
            <a:endParaRPr lang="en-US" altLang="zh-CN" sz="1400" b="1"/>
          </a:p>
        </p:txBody>
      </p:sp>
      <p:sp>
        <p:nvSpPr>
          <p:cNvPr id="134" name="圆角矩形 133"/>
          <p:cNvSpPr/>
          <p:nvPr/>
        </p:nvSpPr>
        <p:spPr>
          <a:xfrm>
            <a:off x="7336155" y="4585970"/>
            <a:ext cx="1379855" cy="851535"/>
          </a:xfrm>
          <a:prstGeom prst="round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3E85A8"/>
                </a:solidFill>
              </a:rPr>
              <a:t>LSTM</a:t>
            </a:r>
            <a:endParaRPr lang="en-US" altLang="zh-CN" sz="2400">
              <a:solidFill>
                <a:srgbClr val="3E85A8"/>
              </a:solidFill>
            </a:endParaRPr>
          </a:p>
        </p:txBody>
      </p:sp>
      <p:cxnSp>
        <p:nvCxnSpPr>
          <p:cNvPr id="135" name="直接箭头连接符 134"/>
          <p:cNvCxnSpPr>
            <a:endCxn id="134" idx="0"/>
          </p:cNvCxnSpPr>
          <p:nvPr/>
        </p:nvCxnSpPr>
        <p:spPr>
          <a:xfrm>
            <a:off x="8015605" y="4057650"/>
            <a:ext cx="635" cy="528320"/>
          </a:xfrm>
          <a:prstGeom prst="straightConnector1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34" idx="3"/>
          </p:cNvCxnSpPr>
          <p:nvPr/>
        </p:nvCxnSpPr>
        <p:spPr>
          <a:xfrm flipV="1">
            <a:off x="8705850" y="5006340"/>
            <a:ext cx="420370" cy="5715"/>
          </a:xfrm>
          <a:prstGeom prst="straightConnector1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35940" y="5012055"/>
            <a:ext cx="420370" cy="5715"/>
          </a:xfrm>
          <a:prstGeom prst="straightConnector1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endCxn id="134" idx="1"/>
          </p:cNvCxnSpPr>
          <p:nvPr/>
        </p:nvCxnSpPr>
        <p:spPr>
          <a:xfrm flipV="1">
            <a:off x="5517515" y="5012055"/>
            <a:ext cx="1808480" cy="1251585"/>
          </a:xfrm>
          <a:prstGeom prst="bentConnector3">
            <a:avLst>
              <a:gd name="adj1" fmla="val 79248"/>
            </a:avLst>
          </a:prstGeom>
          <a:ln w="57150">
            <a:solidFill>
              <a:srgbClr val="3E85A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276590" y="4130675"/>
            <a:ext cx="156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r>
              <a:rPr lang="en-US" altLang="zh-CN" sz="1400" b="1"/>
              <a:t>i</a:t>
            </a:r>
            <a:endParaRPr lang="en-US" altLang="zh-CN" sz="1400" b="1"/>
          </a:p>
        </p:txBody>
      </p:sp>
      <p:sp>
        <p:nvSpPr>
          <p:cNvPr id="140" name="文本框 139"/>
          <p:cNvSpPr txBox="1"/>
          <p:nvPr/>
        </p:nvSpPr>
        <p:spPr>
          <a:xfrm>
            <a:off x="8799195" y="5210810"/>
            <a:ext cx="1110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</a:t>
            </a:r>
            <a:r>
              <a:rPr lang="en-US" altLang="zh-CN" sz="1400" b="1"/>
              <a:t>i+1</a:t>
            </a:r>
            <a:endParaRPr lang="en-US" altLang="zh-CN" sz="1400" b="1"/>
          </a:p>
        </p:txBody>
      </p:sp>
      <p:cxnSp>
        <p:nvCxnSpPr>
          <p:cNvPr id="141" name="肘形连接符 140"/>
          <p:cNvCxnSpPr/>
          <p:nvPr/>
        </p:nvCxnSpPr>
        <p:spPr>
          <a:xfrm flipV="1">
            <a:off x="5554345" y="4323080"/>
            <a:ext cx="4700270" cy="1951355"/>
          </a:xfrm>
          <a:prstGeom prst="bentConnector3">
            <a:avLst>
              <a:gd name="adj1" fmla="val 84882"/>
            </a:avLst>
          </a:prstGeom>
          <a:ln w="57150">
            <a:solidFill>
              <a:srgbClr val="3E85A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V="1">
            <a:off x="9561195" y="5041265"/>
            <a:ext cx="715010" cy="4445"/>
          </a:xfrm>
          <a:prstGeom prst="straightConnector1">
            <a:avLst/>
          </a:prstGeom>
          <a:ln w="57150">
            <a:solidFill>
              <a:srgbClr val="3E85A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10319385" y="4103370"/>
            <a:ext cx="1029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</a:t>
            </a:r>
            <a:r>
              <a:rPr lang="en-US" altLang="zh-CN" b="1"/>
              <a:t>c</a:t>
            </a:r>
            <a:r>
              <a:rPr lang="en-US" altLang="zh-CN" sz="2400"/>
              <a:t>R</a:t>
            </a:r>
            <a:r>
              <a:rPr lang="en-US" altLang="zh-CN" b="1"/>
              <a:t>i</a:t>
            </a:r>
            <a:endParaRPr lang="en-US" altLang="zh-CN" b="1"/>
          </a:p>
        </p:txBody>
      </p:sp>
      <p:sp>
        <p:nvSpPr>
          <p:cNvPr id="144" name="文本框 143"/>
          <p:cNvSpPr txBox="1"/>
          <p:nvPr/>
        </p:nvSpPr>
        <p:spPr>
          <a:xfrm>
            <a:off x="10351770" y="4845050"/>
            <a:ext cx="1293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</a:t>
            </a:r>
            <a:r>
              <a:rPr lang="en-US" altLang="zh-CN" b="1"/>
              <a:t>v</a:t>
            </a:r>
            <a:r>
              <a:rPr lang="en-US" altLang="zh-CN" sz="2400"/>
              <a:t>R</a:t>
            </a:r>
            <a:r>
              <a:rPr lang="en-US" altLang="zh-CN" b="1"/>
              <a:t>i</a:t>
            </a:r>
            <a:endParaRPr lang="en-US" altLang="zh-CN" b="1"/>
          </a:p>
        </p:txBody>
      </p:sp>
      <p:sp>
        <p:nvSpPr>
          <p:cNvPr id="145" name="文本框 144"/>
          <p:cNvSpPr txBox="1"/>
          <p:nvPr/>
        </p:nvSpPr>
        <p:spPr>
          <a:xfrm>
            <a:off x="9658350" y="5661660"/>
            <a:ext cx="24853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Q</a:t>
            </a:r>
            <a:r>
              <a:rPr lang="en-US" altLang="zh-CN" sz="2000" b="1"/>
              <a:t>i</a:t>
            </a:r>
            <a:r>
              <a:rPr lang="en-US" altLang="zh-CN" sz="2800"/>
              <a:t>*= P</a:t>
            </a:r>
            <a:r>
              <a:rPr lang="en-US" altLang="zh-CN" sz="2400" b="1"/>
              <a:t>v</a:t>
            </a:r>
            <a:r>
              <a:rPr lang="en-US" altLang="zh-CN" sz="2800">
                <a:sym typeface="+mn-ea"/>
              </a:rPr>
              <a:t>W</a:t>
            </a:r>
            <a:r>
              <a:rPr lang="en-US" altLang="zh-CN" sz="2400" b="1">
                <a:sym typeface="+mn-ea"/>
              </a:rPr>
              <a:t>v</a:t>
            </a:r>
            <a:r>
              <a:rPr lang="en-US" altLang="zh-CN" sz="2800">
                <a:sym typeface="+mn-ea"/>
              </a:rPr>
              <a:t>R</a:t>
            </a:r>
            <a:r>
              <a:rPr lang="en-US" altLang="zh-CN" sz="2000" b="1">
                <a:sym typeface="+mn-ea"/>
              </a:rPr>
              <a:t>i</a:t>
            </a:r>
            <a:r>
              <a:rPr lang="en-US" altLang="zh-CN" sz="2800" b="1">
                <a:sym typeface="+mn-ea"/>
              </a:rPr>
              <a:t>+</a:t>
            </a:r>
            <a:endParaRPr lang="en-US" altLang="zh-CN" sz="2800" b="1">
              <a:sym typeface="+mn-ea"/>
            </a:endParaRPr>
          </a:p>
          <a:p>
            <a:r>
              <a:rPr lang="en-US" altLang="zh-CN" sz="2800"/>
              <a:t>(1-P</a:t>
            </a:r>
            <a:r>
              <a:rPr lang="en-US" altLang="zh-CN" sz="2400" b="1"/>
              <a:t>v</a:t>
            </a:r>
            <a:r>
              <a:rPr lang="en-US" altLang="zh-CN" sz="2800"/>
              <a:t>)</a:t>
            </a:r>
            <a:r>
              <a:rPr lang="en-US" altLang="zh-CN" sz="2800">
                <a:sym typeface="+mn-ea"/>
              </a:rPr>
              <a:t>W</a:t>
            </a:r>
            <a:r>
              <a:rPr lang="en-US" altLang="zh-CN" sz="2400" b="1">
                <a:sym typeface="+mn-ea"/>
              </a:rPr>
              <a:t>c</a:t>
            </a:r>
            <a:r>
              <a:rPr lang="en-US" altLang="zh-CN" sz="2800">
                <a:sym typeface="+mn-ea"/>
              </a:rPr>
              <a:t>R</a:t>
            </a:r>
            <a:r>
              <a:rPr lang="en-US" altLang="zh-CN" sz="2000" b="1">
                <a:sym typeface="+mn-ea"/>
              </a:rPr>
              <a:t>i</a:t>
            </a:r>
            <a:endParaRPr lang="en-US" altLang="zh-CN" sz="2000" b="1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12195" y="4862195"/>
            <a:ext cx="905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(</a:t>
            </a:r>
            <a:r>
              <a:rPr lang="zh-CN" altLang="en-US" sz="2000"/>
              <a:t>词表</a:t>
            </a:r>
            <a:r>
              <a:rPr lang="en-US" altLang="zh-CN" sz="2000"/>
              <a:t>)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11191875" y="4103370"/>
            <a:ext cx="905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(</a:t>
            </a:r>
            <a:r>
              <a:rPr lang="zh-CN" altLang="en-US" sz="2000"/>
              <a:t>拷贝</a:t>
            </a:r>
            <a:r>
              <a:rPr lang="en-US" altLang="zh-CN" sz="2000"/>
              <a:t>)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4385" y="608330"/>
            <a:ext cx="9925685" cy="5707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405890"/>
            <a:ext cx="7658100" cy="2800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4298315"/>
            <a:ext cx="6450965" cy="22720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67700" y="1466215"/>
            <a:ext cx="37185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Msq</a:t>
            </a:r>
            <a:r>
              <a:rPr lang="zh-CN" altLang="en-US"/>
              <a:t>是只使用源数据训练迁移</a:t>
            </a:r>
            <a:r>
              <a:rPr lang="zh-CN" altLang="en-US"/>
              <a:t>目标任务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Agen+Qgen</a:t>
            </a:r>
            <a:r>
              <a:rPr lang="zh-CN" altLang="en-US"/>
              <a:t>就是本文的两</a:t>
            </a:r>
            <a:r>
              <a:rPr lang="zh-CN" altLang="en-US"/>
              <a:t>阶段生成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Aner</a:t>
            </a:r>
            <a:r>
              <a:rPr lang="zh-CN" altLang="en-US"/>
              <a:t>不用本文的序列标注，而是使用斯坦福标准</a:t>
            </a:r>
            <a:r>
              <a:rPr lang="en-US" altLang="zh-CN"/>
              <a:t>ner</a:t>
            </a:r>
            <a:r>
              <a:rPr lang="zh-CN" altLang="en-US"/>
              <a:t>工具</a:t>
            </a:r>
            <a:r>
              <a:rPr lang="zh-CN" altLang="en-US"/>
              <a:t>抽取答案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M*sq</a:t>
            </a:r>
            <a:r>
              <a:rPr lang="zh-CN" altLang="en-US"/>
              <a:t>模型融合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12685" y="4420235"/>
            <a:ext cx="41719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由于合成数据噪声多，所以将标注数据和合成数据以一定比例混合训练，</a:t>
            </a:r>
            <a:r>
              <a:rPr lang="en-US" altLang="zh-CN"/>
              <a:t>k</a:t>
            </a:r>
            <a:r>
              <a:rPr lang="zh-CN" altLang="en-US"/>
              <a:t>代表比例。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2sent / context</a:t>
            </a:r>
            <a:r>
              <a:rPr lang="zh-CN" altLang="en-US"/>
              <a:t>，目标域篇章</a:t>
            </a:r>
            <a:r>
              <a:rPr lang="zh-CN" altLang="en-US"/>
              <a:t>使用量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Aner</a:t>
            </a:r>
            <a:r>
              <a:rPr lang="zh-CN" altLang="en-US"/>
              <a:t>斯坦福工具</a:t>
            </a:r>
            <a:r>
              <a:rPr lang="zh-CN" altLang="en-US"/>
              <a:t>抽取的答案，</a:t>
            </a:r>
            <a:endParaRPr lang="zh-CN" altLang="en-US"/>
          </a:p>
          <a:p>
            <a:r>
              <a:rPr lang="en-US" altLang="zh-CN"/>
              <a:t>Aoracle</a:t>
            </a:r>
            <a:r>
              <a:rPr lang="zh-CN" altLang="en-US"/>
              <a:t>目标数据</a:t>
            </a:r>
            <a:r>
              <a:rPr lang="zh-CN" altLang="en-US"/>
              <a:t>标好的答案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67430" y="945515"/>
            <a:ext cx="357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SQuAD -----&gt;  NewsQA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zh-CN"/>
              <a:t>Adversarial Domain Adaptation for Machine Reading Comprehension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4283030"/>
            <a:ext cx="9799200" cy="1472400"/>
          </a:xfrm>
        </p:spPr>
        <p:txBody>
          <a:bodyPr/>
          <a:p>
            <a:r>
              <a:rPr lang="zh-CN" altLang="en-US"/>
              <a:t>弗吉尼亚大学</a:t>
            </a:r>
            <a:r>
              <a:rPr lang="en-US" altLang="zh-CN"/>
              <a:t> </a:t>
            </a:r>
            <a:r>
              <a:rPr lang="zh-CN" altLang="en-US"/>
              <a:t>微软</a:t>
            </a:r>
            <a:endParaRPr lang="zh-CN" altLang="en-US"/>
          </a:p>
          <a:p>
            <a:r>
              <a:rPr lang="en-US" altLang="zh-CN"/>
              <a:t>emnlp 2019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PLACING_PICTURE_USER_VIEWPORT" val="{&quot;height&quot;:6450,&quot;width&quot;:16260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3719</Words>
  <Application>WPS 演示</Application>
  <PresentationFormat>宽屏</PresentationFormat>
  <Paragraphs>370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Cambria Math</vt:lpstr>
      <vt:lpstr>Times New Roman</vt:lpstr>
      <vt:lpstr>Office 主题​​</vt:lpstr>
      <vt:lpstr>目标任务缺少数据、无标注数据该怎么办？</vt:lpstr>
      <vt:lpstr>Two-Stage Synthesis Networks for Transfer Learning in Machine Comprehension</vt:lpstr>
      <vt:lpstr>动机</vt:lpstr>
      <vt:lpstr>方法</vt:lpstr>
      <vt:lpstr>模型（源域数据上训练）</vt:lpstr>
      <vt:lpstr>模型（源域数据上训练）</vt:lpstr>
      <vt:lpstr>实验</vt:lpstr>
      <vt:lpstr>实验</vt:lpstr>
      <vt:lpstr>Adversarial Domain Adaptation for Machine Reading Comprehension</vt:lpstr>
      <vt:lpstr>动机</vt:lpstr>
      <vt:lpstr>方法</vt:lpstr>
      <vt:lpstr>模型</vt:lpstr>
      <vt:lpstr>模型-Encoder</vt:lpstr>
      <vt:lpstr>模型-Decoder</vt:lpstr>
      <vt:lpstr>训练</vt:lpstr>
      <vt:lpstr>实验</vt:lpstr>
      <vt:lpstr>An Iterative Multi-Source Mutual Knowledge Transfer Framework for Machine Reading Comprehension</vt:lpstr>
      <vt:lpstr>动机</vt:lpstr>
      <vt:lpstr>方法</vt:lpstr>
      <vt:lpstr>模型-域间相似度</vt:lpstr>
      <vt:lpstr>模型-迭代蒸馏</vt:lpstr>
      <vt:lpstr>实验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qyt17862702530</cp:lastModifiedBy>
  <cp:revision>207</cp:revision>
  <dcterms:created xsi:type="dcterms:W3CDTF">2019-06-19T02:08:00Z</dcterms:created>
  <dcterms:modified xsi:type="dcterms:W3CDTF">2021-04-26T15:54:29Z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C020A7D04E264A6BBC47A6D715969964</vt:lpwstr>
  </property>
</Properties>
</file>