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0" r:id="rId3"/>
    <p:sldId id="439" r:id="rId5"/>
    <p:sldId id="412" r:id="rId6"/>
    <p:sldId id="413" r:id="rId7"/>
    <p:sldId id="414" r:id="rId8"/>
    <p:sldId id="415" r:id="rId9"/>
    <p:sldId id="421" r:id="rId10"/>
    <p:sldId id="417" r:id="rId11"/>
    <p:sldId id="422" r:id="rId12"/>
    <p:sldId id="416" r:id="rId13"/>
    <p:sldId id="423" r:id="rId14"/>
    <p:sldId id="424" r:id="rId15"/>
    <p:sldId id="425" r:id="rId16"/>
    <p:sldId id="418" r:id="rId17"/>
    <p:sldId id="426" r:id="rId18"/>
    <p:sldId id="419" r:id="rId19"/>
    <p:sldId id="427" r:id="rId20"/>
    <p:sldId id="428" r:id="rId21"/>
    <p:sldId id="430" r:id="rId22"/>
    <p:sldId id="429" r:id="rId23"/>
    <p:sldId id="431" r:id="rId24"/>
    <p:sldId id="432" r:id="rId25"/>
    <p:sldId id="440" r:id="rId26"/>
    <p:sldId id="434" r:id="rId27"/>
    <p:sldId id="433" r:id="rId28"/>
    <p:sldId id="42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7"/>
        <p:guide pos="38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E31AE1-35FC-457E-B04E-2B4CFC7B560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E31AE1-35FC-457E-B04E-2B4CFC7B560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286A0A-6CEB-AF43-9408-7CA3C92FFD75}"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形状 24"/>
          <p:cNvSpPr/>
          <p:nvPr>
            <p:custDataLst>
              <p:tags r:id="rId2"/>
            </p:custDataLst>
          </p:nvPr>
        </p:nvSpPr>
        <p:spPr>
          <a:xfrm>
            <a:off x="0" y="3921792"/>
            <a:ext cx="3691856" cy="2936208"/>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任意多边形: 形状 7"/>
          <p:cNvSpPr/>
          <p:nvPr>
            <p:custDataLst>
              <p:tags r:id="rId3"/>
            </p:custDataLst>
          </p:nvPr>
        </p:nvSpPr>
        <p:spPr>
          <a:xfrm>
            <a:off x="9516687" y="1"/>
            <a:ext cx="2675313" cy="4553409"/>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形状 17"/>
          <p:cNvSpPr/>
          <p:nvPr>
            <p:custDataLst>
              <p:tags r:id="rId4"/>
            </p:custDataLst>
          </p:nvPr>
        </p:nvSpPr>
        <p:spPr>
          <a:xfrm>
            <a:off x="7511951" y="0"/>
            <a:ext cx="3589290" cy="2179590"/>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0" name="椭圆 9"/>
          <p:cNvSpPr/>
          <p:nvPr>
            <p:custDataLst>
              <p:tags r:id="rId5"/>
            </p:custDataLst>
          </p:nvPr>
        </p:nvSpPr>
        <p:spPr>
          <a:xfrm>
            <a:off x="1078059" y="494506"/>
            <a:ext cx="2084678" cy="2084678"/>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2984644" y="2383744"/>
            <a:ext cx="6246303" cy="1174403"/>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2984500" y="3645535"/>
            <a:ext cx="6246495" cy="374650"/>
          </a:xfrm>
        </p:spPr>
        <p:txBody>
          <a:bodyPr lIns="90000" tIns="46800" rIns="90000" bIns="46800">
            <a:normAutofit/>
          </a:bodyPr>
          <a:lstStyle>
            <a:lvl1pPr marL="0" indent="0" algn="ctr" eaLnBrk="1" fontAlgn="auto" latinLnBrk="0" hangingPunct="1">
              <a:lnSpc>
                <a:spcPct val="100000"/>
              </a:lnSpc>
              <a:buNone/>
              <a:defRPr sz="2000" u="none" strike="noStrike" kern="1200" cap="none" spc="3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1"/>
            </p:custDataLst>
          </p:nvPr>
        </p:nvSpPr>
        <p:spPr>
          <a:xfrm>
            <a:off x="3317240" y="4057015"/>
            <a:ext cx="1458595" cy="382270"/>
          </a:xfrm>
        </p:spPr>
        <p:txBody>
          <a:bodyPr lIns="90000" tIns="46800" rIns="90000" bIns="46800" anchor="ctr" anchorCtr="0">
            <a:normAutofit/>
          </a:bodyPr>
          <a:lstStyle>
            <a:lvl1pPr marL="0" indent="0">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2"/>
            </p:custDataLst>
          </p:nvPr>
        </p:nvSpPr>
        <p:spPr>
          <a:xfrm>
            <a:off x="7464425" y="4057015"/>
            <a:ext cx="1458595" cy="382270"/>
          </a:xfrm>
        </p:spPr>
        <p:txBody>
          <a:bodyPr lIns="90000" tIns="46800" rIns="90000" bIns="46800" anchor="ctr" anchorCtr="0">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3" name="椭圆 12"/>
          <p:cNvSpPr/>
          <p:nvPr>
            <p:custDataLst>
              <p:tags r:id="rId13"/>
            </p:custDataLst>
          </p:nvPr>
        </p:nvSpPr>
        <p:spPr>
          <a:xfrm>
            <a:off x="9537097" y="4867214"/>
            <a:ext cx="1108226" cy="1108226"/>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cxnSp>
        <p:nvCxnSpPr>
          <p:cNvPr id="6" name="直接连接符 5"/>
          <p:cNvCxnSpPr/>
          <p:nvPr>
            <p:custDataLst>
              <p:tags r:id="rId14"/>
            </p:custDataLst>
          </p:nvPr>
        </p:nvCxnSpPr>
        <p:spPr>
          <a:xfrm>
            <a:off x="3371850" y="3600450"/>
            <a:ext cx="54578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0" y="-8255"/>
            <a:ext cx="12192000" cy="6880860"/>
            <a:chOff x="0" y="-13"/>
            <a:chExt cx="19200" cy="10836"/>
          </a:xfrm>
        </p:grpSpPr>
        <p:sp>
          <p:nvSpPr>
            <p:cNvPr id="24" name="任意多边形: 形状 23"/>
            <p:cNvSpPr/>
            <p:nvPr>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2" name="任意形状 17"/>
            <p:cNvSpPr/>
            <p:nvPr>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3" name="任意形状 24"/>
            <p:cNvSpPr/>
            <p:nvPr userDrawn="1">
              <p:custDataLst>
                <p:tags r:id="rId5"/>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910840" y="2480310"/>
            <a:ext cx="6369685" cy="1181735"/>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6" name="任意形状 8"/>
          <p:cNvSpPr/>
          <p:nvPr>
            <p:custDataLst>
              <p:tags r:id="rId6"/>
            </p:custDataLst>
          </p:nvPr>
        </p:nvSpPr>
        <p:spPr>
          <a:xfrm>
            <a:off x="3925629" y="5414158"/>
            <a:ext cx="4340977" cy="1443841"/>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任意形状 7"/>
          <p:cNvSpPr/>
          <p:nvPr>
            <p:custDataLst>
              <p:tags r:id="rId7"/>
            </p:custDataLst>
          </p:nvPr>
        </p:nvSpPr>
        <p:spPr>
          <a:xfrm>
            <a:off x="4969751" y="1"/>
            <a:ext cx="2229641" cy="904197"/>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文本占位符 8"/>
          <p:cNvSpPr>
            <a:spLocks noGrp="1"/>
          </p:cNvSpPr>
          <p:nvPr>
            <p:ph type="body" sz="quarter" idx="13" hasCustomPrompt="1"/>
            <p:custDataLst>
              <p:tags r:id="rId8"/>
            </p:custDataLst>
          </p:nvPr>
        </p:nvSpPr>
        <p:spPr>
          <a:xfrm>
            <a:off x="2911475" y="3836670"/>
            <a:ext cx="6369050" cy="380365"/>
          </a:xfrm>
        </p:spPr>
        <p:txBody>
          <a:bodyPr lIns="91440" tIns="45720" rIns="91440" bIns="45720" anchor="b" anchorCtr="0">
            <a:normAutofit/>
          </a:bodyPr>
          <a:lstStyle>
            <a:lvl1pPr marL="0" indent="0" algn="ctr">
              <a:buNone/>
              <a:defRPr sz="1800">
                <a:solidFill>
                  <a:schemeClr val="tx1">
                    <a:lumMod val="75000"/>
                    <a:lumOff val="25000"/>
                  </a:schemeClr>
                </a:solidFill>
              </a:defRPr>
            </a:lvl1pPr>
          </a:lstStyle>
          <a:p>
            <a:pPr lvl="0"/>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0530840" y="5967730"/>
            <a:ext cx="1661160" cy="905510"/>
            <a:chOff x="16584" y="9398"/>
            <a:chExt cx="2616" cy="1426"/>
          </a:xfrm>
        </p:grpSpPr>
        <p:sp>
          <p:nvSpPr>
            <p:cNvPr id="15" name="任意形状 24"/>
            <p:cNvSpPr/>
            <p:nvPr>
              <p:custDataLst>
                <p:tags r:id="rId3"/>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7" name="任意多边形: 形状 16"/>
            <p:cNvSpPr/>
            <p:nvPr>
              <p:custDataLst>
                <p:tags r:id="rId4"/>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8"/>
            </p:custDataLst>
          </p:nvPr>
        </p:nvSpPr>
        <p:spPr/>
        <p:txBody>
          <a:bodyPr/>
          <a:lstStyle>
            <a:lvl1pPr>
              <a:defRPr>
                <a:solidFill>
                  <a:schemeClr val="tx1">
                    <a:lumMod val="85000"/>
                    <a:lumOff val="15000"/>
                  </a:schemeClr>
                </a:solidFill>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4" name="任意多边形: 形状 23"/>
          <p:cNvSpPr/>
          <p:nvPr>
            <p:custDataLst>
              <p:tags r:id="rId3"/>
            </p:custDataLst>
          </p:nvPr>
        </p:nvSpPr>
        <p:spPr>
          <a:xfrm>
            <a:off x="11318240" y="0"/>
            <a:ext cx="873760" cy="1464945"/>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2" name="任意形状 17"/>
          <p:cNvSpPr/>
          <p:nvPr>
            <p:custDataLst>
              <p:tags r:id="rId4"/>
            </p:custDataLst>
          </p:nvPr>
        </p:nvSpPr>
        <p:spPr>
          <a:xfrm>
            <a:off x="10662920" y="-8255"/>
            <a:ext cx="1172845" cy="711835"/>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3" name="任意形状 24"/>
          <p:cNvSpPr/>
          <p:nvPr>
            <p:custDataLst>
              <p:tags r:id="rId5"/>
            </p:custDataLst>
          </p:nvPr>
        </p:nvSpPr>
        <p:spPr>
          <a:xfrm>
            <a:off x="0" y="5958205"/>
            <a:ext cx="1149985" cy="91440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a:defRPr sz="36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zh-CN" altLang="en-US" dirty="0"/>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6" name="组合 5"/>
          <p:cNvGrpSpPr/>
          <p:nvPr>
            <p:custDataLst>
              <p:tags r:id="rId3"/>
            </p:custDataLst>
          </p:nvPr>
        </p:nvGrpSpPr>
        <p:grpSpPr>
          <a:xfrm>
            <a:off x="-3810" y="5798820"/>
            <a:ext cx="1991360" cy="1073150"/>
            <a:chOff x="-6" y="9132"/>
            <a:chExt cx="3136" cy="1690"/>
          </a:xfrm>
        </p:grpSpPr>
        <p:sp>
          <p:nvSpPr>
            <p:cNvPr id="16" name="任意形状 24"/>
            <p:cNvSpPr/>
            <p:nvPr userDrawn="1">
              <p:custDataLst>
                <p:tags r:id="rId4"/>
              </p:custDataLst>
            </p:nvPr>
          </p:nvSpPr>
          <p:spPr>
            <a:xfrm>
              <a:off x="-6" y="9132"/>
              <a:ext cx="2126" cy="1691"/>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8" name="任意多边形: 形状 17"/>
            <p:cNvSpPr/>
            <p:nvPr userDrawn="1">
              <p:custDataLst>
                <p:tags r:id="rId5"/>
              </p:custDataLst>
            </p:nvPr>
          </p:nvSpPr>
          <p:spPr>
            <a:xfrm>
              <a:off x="1110" y="9611"/>
              <a:ext cx="2020" cy="1189"/>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normAutofit/>
          </a:bodyPr>
          <a:lstStyle>
            <a:lvl1pPr marL="2857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7429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marL="12001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marL="16573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marL="21145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6" name="组合 5"/>
          <p:cNvGrpSpPr/>
          <p:nvPr>
            <p:custDataLst>
              <p:tags r:id="rId3"/>
            </p:custDataLst>
          </p:nvPr>
        </p:nvGrpSpPr>
        <p:grpSpPr>
          <a:xfrm>
            <a:off x="10662920" y="-8255"/>
            <a:ext cx="1529080" cy="1472565"/>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3" name="矩形 12"/>
          <p:cNvSpPr/>
          <p:nvPr>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0530840" y="5967730"/>
            <a:ext cx="1661160" cy="904240"/>
            <a:chOff x="16584" y="9398"/>
            <a:chExt cx="2616" cy="1424"/>
          </a:xfrm>
        </p:grpSpPr>
        <p:sp>
          <p:nvSpPr>
            <p:cNvPr id="12" name="任意形状 24"/>
            <p:cNvSpPr/>
            <p:nvPr userDrawn="1">
              <p:custDataLst>
                <p:tags r:id="rId3"/>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4" name="任意多边形: 形状 13"/>
            <p:cNvSpPr/>
            <p:nvPr userDrawn="1">
              <p:custDataLst>
                <p:tags r:id="rId4"/>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15" name="矩形 14"/>
          <p:cNvSpPr/>
          <p:nvPr>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p:custDataLst>
              <p:tags r:id="rId3"/>
            </p:custDataLst>
          </p:nvPr>
        </p:nvGrpSpPr>
        <p:grpSpPr>
          <a:xfrm rot="0">
            <a:off x="-3175" y="4762500"/>
            <a:ext cx="3265805" cy="2104390"/>
            <a:chOff x="-3174" y="4762217"/>
            <a:chExt cx="3265874" cy="2104199"/>
          </a:xfrm>
        </p:grpSpPr>
        <p:sp>
          <p:nvSpPr>
            <p:cNvPr id="9" name="任意多边形: 形状 8"/>
            <p:cNvSpPr/>
            <p:nvPr>
              <p:custDataLst>
                <p:tags r:id="rId4"/>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任意多边形: 形状 9"/>
            <p:cNvSpPr/>
            <p:nvPr>
              <p:custDataLst>
                <p:tags r:id="rId5"/>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grpSp>
        <p:nvGrpSpPr>
          <p:cNvPr id="11" name="组合 10"/>
          <p:cNvGrpSpPr/>
          <p:nvPr>
            <p:custDataLst>
              <p:tags r:id="rId6"/>
            </p:custDataLst>
          </p:nvPr>
        </p:nvGrpSpPr>
        <p:grpSpPr>
          <a:xfrm rot="10800000">
            <a:off x="8924925" y="-16510"/>
            <a:ext cx="3265805" cy="2104390"/>
            <a:chOff x="-3174" y="4762217"/>
            <a:chExt cx="3265874" cy="2104199"/>
          </a:xfrm>
        </p:grpSpPr>
        <p:sp>
          <p:nvSpPr>
            <p:cNvPr id="13" name="任意多边形: 形状 12"/>
            <p:cNvSpPr/>
            <p:nvPr>
              <p:custDataLst>
                <p:tags r:id="rId7"/>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4" name="任意多边形: 形状 13"/>
            <p:cNvSpPr/>
            <p:nvPr>
              <p:custDataLst>
                <p:tags r:id="rId8"/>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9"/>
            </p:custDataLst>
          </p:nvPr>
        </p:nvSpPr>
        <p:spPr>
          <a:xfrm>
            <a:off x="1522800" y="1339200"/>
            <a:ext cx="9144000" cy="2386800"/>
          </a:xfrm>
        </p:spPr>
        <p:txBody>
          <a:bodyPr lIns="91440" tIns="45720" rIns="91440" bIns="45720"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lIns="91440" tIns="45720" rIns="91440" bIns="45720">
            <a:normAutofit/>
          </a:bodyPr>
          <a:lstStyle>
            <a:lvl1pPr marL="0" indent="0" algn="ctr">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3672507" y="4889195"/>
            <a:ext cx="4846986" cy="430367"/>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椭圆 6"/>
          <p:cNvSpPr/>
          <p:nvPr>
            <p:custDataLst>
              <p:tags r:id="rId6"/>
            </p:custDataLst>
          </p:nvPr>
        </p:nvSpPr>
        <p:spPr>
          <a:xfrm>
            <a:off x="5395393" y="2636224"/>
            <a:ext cx="1000451" cy="1000451"/>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椭圆 7"/>
          <p:cNvSpPr/>
          <p:nvPr>
            <p:custDataLst>
              <p:tags r:id="rId7"/>
            </p:custDataLst>
          </p:nvPr>
        </p:nvSpPr>
        <p:spPr>
          <a:xfrm>
            <a:off x="6474332" y="2240011"/>
            <a:ext cx="500225" cy="500225"/>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8"/>
            </p:custDataLst>
          </p:nvPr>
        </p:nvSpPr>
        <p:spPr>
          <a:xfrm>
            <a:off x="3672506" y="4063043"/>
            <a:ext cx="4846987" cy="778675"/>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85750" marR="0" lvl="0"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742950" marR="0" lvl="1" indent="-2857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200150" marR="0" lvl="2"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57350" marR="0" lvl="3"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114550" marR="0" lvl="4"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2857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pitchFamily="34" charset="-122"/>
              </a:defRPr>
            </a:lvl1pPr>
            <a:lvl2pPr marL="7429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pitchFamily="34" charset="-122"/>
              </a:defRPr>
            </a:lvl2pPr>
            <a:lvl3pPr marL="12001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pitchFamily="34" charset="-122"/>
              </a:defRPr>
            </a:lvl3pPr>
            <a:lvl4pPr marL="16573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pitchFamily="34" charset="-122"/>
              </a:defRPr>
            </a:lvl4pPr>
            <a:lvl5pPr marL="21145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grpSp>
        <p:nvGrpSpPr>
          <p:cNvPr id="8" name="组合 7"/>
          <p:cNvGrpSpPr/>
          <p:nvPr>
            <p:custDataLst>
              <p:tags r:id="rId7"/>
            </p:custDataLst>
          </p:nvPr>
        </p:nvGrpSpPr>
        <p:grpSpPr>
          <a:xfrm>
            <a:off x="10662920" y="-8255"/>
            <a:ext cx="1529080" cy="1472565"/>
            <a:chOff x="16792" y="-13"/>
            <a:chExt cx="2408" cy="2319"/>
          </a:xfrm>
        </p:grpSpPr>
        <p:sp>
          <p:nvSpPr>
            <p:cNvPr id="10" name="任意多边形: 形状 9"/>
            <p:cNvSpPr/>
            <p:nvPr userDrawn="1">
              <p:custDataLst>
                <p:tags r:id="rId8"/>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9"/>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662920" y="-8255"/>
            <a:ext cx="1529080" cy="1472565"/>
            <a:chOff x="16792" y="-13"/>
            <a:chExt cx="2408" cy="2319"/>
          </a:xfrm>
        </p:grpSpPr>
        <p:sp>
          <p:nvSpPr>
            <p:cNvPr id="11"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2"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0662920" y="-8255"/>
            <a:ext cx="1529080" cy="1472565"/>
            <a:chOff x="16792" y="-13"/>
            <a:chExt cx="2408" cy="2319"/>
          </a:xfrm>
        </p:grpSpPr>
        <p:sp>
          <p:nvSpPr>
            <p:cNvPr id="10" name="任意多边形: 形状 9"/>
            <p:cNvSpPr/>
            <p:nvPr userDrawn="1">
              <p:custDataLst>
                <p:tags r:id="rId3"/>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4"/>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3.xml"/><Relationship Id="rId23" Type="http://schemas.openxmlformats.org/officeDocument/2006/relationships/tags" Target="../tags/tag162.xml"/><Relationship Id="rId22" Type="http://schemas.openxmlformats.org/officeDocument/2006/relationships/tags" Target="../tags/tag161.xml"/><Relationship Id="rId21" Type="http://schemas.openxmlformats.org/officeDocument/2006/relationships/tags" Target="../tags/tag160.xml"/><Relationship Id="rId20" Type="http://schemas.openxmlformats.org/officeDocument/2006/relationships/tags" Target="../tags/tag159.xml"/><Relationship Id="rId2" Type="http://schemas.openxmlformats.org/officeDocument/2006/relationships/slideLayout" Target="../slideLayouts/slideLayout2.xml"/><Relationship Id="rId19" Type="http://schemas.openxmlformats.org/officeDocument/2006/relationships/tags" Target="../tags/tag15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54025"/>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3303"/>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207.xml"/><Relationship Id="rId1" Type="http://schemas.openxmlformats.org/officeDocument/2006/relationships/tags" Target="../tags/tag206.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20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208.xml"/></Relationships>
</file>

<file path=ppt/slides/_rels/slide12.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oleObject" Target="../embeddings/oleObject3.bin"/><Relationship Id="rId7" Type="http://schemas.openxmlformats.org/officeDocument/2006/relationships/oleObject" Target="../embeddings/oleObject2.bin"/><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8.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12.xml"/><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tags" Target="../tags/tag210.xml"/></Relationships>
</file>

<file path=ppt/slides/_rels/slide1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3.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 Id="rId3" Type="http://schemas.openxmlformats.org/officeDocument/2006/relationships/image" Target="../media/image14.wmf"/><Relationship Id="rId2" Type="http://schemas.openxmlformats.org/officeDocument/2006/relationships/oleObject" Target="../embeddings/oleObject4.bin"/><Relationship Id="rId13" Type="http://schemas.openxmlformats.org/officeDocument/2006/relationships/notesSlide" Target="../notesSlides/notesSlide13.xml"/><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tags" Target="../tags/tag213.xml"/><Relationship Id="rId1" Type="http://schemas.openxmlformats.org/officeDocument/2006/relationships/tags" Target="../tags/tag21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6.xml"/><Relationship Id="rId7" Type="http://schemas.openxmlformats.org/officeDocument/2006/relationships/tags" Target="../tags/tag21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22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22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225.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226.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0" Type="http://schemas.openxmlformats.org/officeDocument/2006/relationships/notesSlide" Target="../notesSlides/notesSlide2.xml"/><Relationship Id="rId2" Type="http://schemas.openxmlformats.org/officeDocument/2006/relationships/tags" Target="../tags/tag169.xml"/><Relationship Id="rId19" Type="http://schemas.openxmlformats.org/officeDocument/2006/relationships/slideLayout" Target="../slideLayouts/slideLayout6.xml"/><Relationship Id="rId18" Type="http://schemas.openxmlformats.org/officeDocument/2006/relationships/themeOverride" Target="../theme/themeOverride1.xml"/><Relationship Id="rId17" Type="http://schemas.openxmlformats.org/officeDocument/2006/relationships/tags" Target="../tags/tag184.xml"/><Relationship Id="rId16" Type="http://schemas.openxmlformats.org/officeDocument/2006/relationships/tags" Target="../tags/tag183.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227.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228.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229.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230.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3.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tags" Target="../tags/tag23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1.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191.xml"/><Relationship Id="rId3" Type="http://schemas.openxmlformats.org/officeDocument/2006/relationships/hyperlink" Target="https://www.bilibili.com/video/av46561029/?p=32" TargetMode="External"/><Relationship Id="rId2" Type="http://schemas.openxmlformats.org/officeDocument/2006/relationships/image" Target="../media/image1.jpeg"/><Relationship Id="rId1" Type="http://schemas.openxmlformats.org/officeDocument/2006/relationships/tags" Target="../tags/tag19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193.xml"/><Relationship Id="rId1" Type="http://schemas.openxmlformats.org/officeDocument/2006/relationships/tags" Target="../tags/tag19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4.xml"/><Relationship Id="rId3" Type="http://schemas.openxmlformats.org/officeDocument/2006/relationships/tags" Target="../tags/tag195.xml"/><Relationship Id="rId2" Type="http://schemas.openxmlformats.org/officeDocument/2006/relationships/image" Target="../media/image2.jpeg"/><Relationship Id="rId1" Type="http://schemas.openxmlformats.org/officeDocument/2006/relationships/tags" Target="../tags/tag19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197.xml"/><Relationship Id="rId2" Type="http://schemas.openxmlformats.org/officeDocument/2006/relationships/image" Target="../media/image3.jpeg"/><Relationship Id="rId1" Type="http://schemas.openxmlformats.org/officeDocument/2006/relationships/tags" Target="../tags/tag196.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xml"/><Relationship Id="rId6" Type="http://schemas.openxmlformats.org/officeDocument/2006/relationships/tags" Target="../tags/tag200.xml"/><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tags" Target="../tags/tag199.xml"/><Relationship Id="rId1" Type="http://schemas.openxmlformats.org/officeDocument/2006/relationships/tags" Target="../tags/tag198.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US" altLang="zh-CN">
                <a:latin typeface="Times New Roman" panose="02020603050405020304" charset="0"/>
                <a:cs typeface="Times New Roman" panose="02020603050405020304" charset="0"/>
              </a:rPr>
              <a:t>Meta Learning in </a:t>
            </a:r>
            <a:br>
              <a:rPr lang="en-US" altLang="zh-CN">
                <a:latin typeface="Times New Roman" panose="02020603050405020304" charset="0"/>
                <a:cs typeface="Times New Roman" panose="02020603050405020304" charset="0"/>
              </a:rPr>
            </a:br>
            <a:r>
              <a:rPr lang="en-US" altLang="zh-CN">
                <a:latin typeface="Times New Roman" panose="02020603050405020304" charset="0"/>
                <a:cs typeface="Times New Roman" panose="02020603050405020304" charset="0"/>
              </a:rPr>
              <a:t>reading comprehension</a:t>
            </a:r>
            <a:endParaRPr lang="en-US" altLang="zh-CN">
              <a:latin typeface="Times New Roman" panose="02020603050405020304" charset="0"/>
              <a:cs typeface="Times New Roman" panose="02020603050405020304" charset="0"/>
            </a:endParaRPr>
          </a:p>
        </p:txBody>
      </p:sp>
      <p:sp>
        <p:nvSpPr>
          <p:cNvPr id="6" name="文本占位符 5"/>
          <p:cNvSpPr>
            <a:spLocks noGrp="1"/>
          </p:cNvSpPr>
          <p:nvPr>
            <p:ph type="body" sz="quarter" idx="13"/>
            <p:custDataLst>
              <p:tags r:id="rId2"/>
            </p:custDataLst>
          </p:nvPr>
        </p:nvSpPr>
        <p:spPr/>
        <p:txBody>
          <a:bodyPr>
            <a:noAutofit/>
          </a:bodyPr>
          <a:lstStyle/>
          <a:p>
            <a:r>
              <a:rPr lang="zh-CN" altLang="en-US" sz="2400">
                <a:solidFill>
                  <a:schemeClr val="tx1">
                    <a:lumMod val="75000"/>
                    <a:lumOff val="25000"/>
                  </a:schemeClr>
                </a:solidFill>
              </a:rPr>
              <a:t>戚亚涛</a:t>
            </a:r>
            <a:endParaRPr lang="zh-CN" altLang="en-US" sz="2400">
              <a:solidFill>
                <a:schemeClr val="tx1">
                  <a:lumMod val="75000"/>
                  <a:lumOff val="25000"/>
                </a:schemeClr>
              </a:solidFill>
            </a:endParaRPr>
          </a:p>
        </p:txBody>
      </p:sp>
      <p:sp>
        <p:nvSpPr>
          <p:cNvPr id="7" name="文本占位符 6"/>
          <p:cNvSpPr>
            <a:spLocks noGrp="1"/>
          </p:cNvSpPr>
          <p:nvPr>
            <p:ph type="body" sz="quarter" idx="14"/>
            <p:custDataLst>
              <p:tags r:id="rId3"/>
            </p:custDataLst>
          </p:nvPr>
        </p:nvSpPr>
        <p:spPr>
          <a:xfrm>
            <a:off x="7464425" y="4057015"/>
            <a:ext cx="1765935" cy="382270"/>
          </a:xfrm>
        </p:spPr>
        <p:txBody>
          <a:bodyPr>
            <a:noAutofit/>
          </a:bodyPr>
          <a:lstStyle/>
          <a:p>
            <a:r>
              <a:rPr lang="en-US" altLang="zh-CN" sz="2400">
                <a:solidFill>
                  <a:schemeClr val="tx1">
                    <a:lumMod val="75000"/>
                    <a:lumOff val="25000"/>
                  </a:schemeClr>
                </a:solidFill>
              </a:rPr>
              <a:t>2020.9.1.</a:t>
            </a:r>
            <a:endParaRPr lang="en-US" altLang="zh-CN" sz="2400">
              <a:solidFill>
                <a:schemeClr val="tx1">
                  <a:lumMod val="75000"/>
                  <a:lumOff val="25000"/>
                </a:schemeClr>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custDataLst>
              <p:tags r:id="rId1"/>
            </p:custDataLst>
          </p:nvPr>
        </p:nvSpPr>
        <p:spPr>
          <a:xfrm>
            <a:off x="428625" y="210185"/>
            <a:ext cx="7559040" cy="627380"/>
          </a:xfrm>
        </p:spPr>
        <p:txBody>
          <a:bodyPr lIns="91440" tIns="45720" rIns="91440" bIns="45720">
            <a:normAutofit/>
          </a:bodyPr>
          <a:lstStyle/>
          <a:p>
            <a:pPr algn="ctr">
              <a:lnSpc>
                <a:spcPct val="100000"/>
              </a:lnSpc>
            </a:pPr>
            <a:r>
              <a:rPr lang="zh-CN" altLang="en-US" sz="3200" b="1">
                <a:solidFill>
                  <a:schemeClr val="tx1">
                    <a:lumMod val="75000"/>
                  </a:schemeClr>
                </a:solidFill>
                <a:uFillTx/>
                <a:ea typeface="汉仪旗黑-85S" panose="00020600040101010101" pitchFamily="18" charset="-122"/>
              </a:rPr>
              <a:t>Meta Learning的简单实例：MAML</a:t>
            </a:r>
            <a:endParaRPr lang="zh-CN" altLang="en-US" sz="3200" b="1">
              <a:solidFill>
                <a:schemeClr val="tx1">
                  <a:lumMod val="75000"/>
                </a:schemeClr>
              </a:solidFill>
              <a:uFillTx/>
              <a:ea typeface="汉仪旗黑-85S" panose="00020600040101010101" pitchFamily="18" charset="-122"/>
            </a:endParaRPr>
          </a:p>
        </p:txBody>
      </p:sp>
      <p:sp>
        <p:nvSpPr>
          <p:cNvPr id="2" name="文本框 1"/>
          <p:cNvSpPr txBox="1"/>
          <p:nvPr/>
        </p:nvSpPr>
        <p:spPr>
          <a:xfrm>
            <a:off x="958850" y="975995"/>
            <a:ext cx="10607675" cy="706755"/>
          </a:xfrm>
          <a:prstGeom prst="rect">
            <a:avLst/>
          </a:prstGeom>
          <a:noFill/>
        </p:spPr>
        <p:txBody>
          <a:bodyPr wrap="square" rtlCol="0">
            <a:spAutoFit/>
          </a:bodyPr>
          <a:p>
            <a:r>
              <a:rPr lang="zh-CN" altLang="en-US" sz="2000"/>
              <a:t>目的：优化网络的</a:t>
            </a:r>
            <a:r>
              <a:rPr lang="zh-CN" altLang="en-US" sz="2000">
                <a:solidFill>
                  <a:srgbClr val="FF0000"/>
                </a:solidFill>
              </a:rPr>
              <a:t>初始参数</a:t>
            </a:r>
            <a:r>
              <a:rPr lang="zh-CN" altLang="en-US" sz="2000"/>
              <a:t>，将</a:t>
            </a:r>
            <a:r>
              <a:rPr lang="en-US" altLang="zh-CN" sz="2000"/>
              <a:t>F</a:t>
            </a:r>
            <a:r>
              <a:rPr lang="zh-CN" altLang="en-US" sz="2000"/>
              <a:t>视为每一个模型参数的函数，而每一个模型参数又是同一组</a:t>
            </a:r>
            <a:endParaRPr lang="zh-CN" altLang="en-US" sz="2000"/>
          </a:p>
          <a:p>
            <a:r>
              <a:rPr lang="zh-CN" altLang="en-US" sz="2000"/>
              <a:t>           </a:t>
            </a:r>
            <a:r>
              <a:rPr lang="zh-CN" altLang="en-US" sz="2000">
                <a:solidFill>
                  <a:srgbClr val="FF0000"/>
                </a:solidFill>
              </a:rPr>
              <a:t>初始参数</a:t>
            </a:r>
            <a:r>
              <a:rPr lang="zh-CN" altLang="en-US" sz="2000"/>
              <a:t>的函数，最终通过优化</a:t>
            </a:r>
            <a:r>
              <a:rPr lang="en-US" altLang="zh-CN" sz="2000"/>
              <a:t>F</a:t>
            </a:r>
            <a:r>
              <a:rPr lang="zh-CN" altLang="en-US" sz="2000"/>
              <a:t>优化网络</a:t>
            </a:r>
            <a:r>
              <a:rPr lang="zh-CN" altLang="en-US" sz="2000">
                <a:solidFill>
                  <a:srgbClr val="FF0000"/>
                </a:solidFill>
                <a:sym typeface="+mn-ea"/>
              </a:rPr>
              <a:t>初始参数</a:t>
            </a:r>
            <a:r>
              <a:rPr lang="zh-CN" altLang="en-US" sz="2000"/>
              <a:t>。</a:t>
            </a:r>
            <a:endParaRPr lang="zh-CN" altLang="en-US" sz="2000"/>
          </a:p>
        </p:txBody>
      </p:sp>
      <p:sp>
        <p:nvSpPr>
          <p:cNvPr id="8" name="任意多边形 7"/>
          <p:cNvSpPr/>
          <p:nvPr/>
        </p:nvSpPr>
        <p:spPr>
          <a:xfrm flipH="1">
            <a:off x="939165" y="2197100"/>
            <a:ext cx="76200" cy="2447290"/>
          </a:xfrm>
          <a:custGeom>
            <a:avLst/>
            <a:gdLst>
              <a:gd name="connisteX0" fmla="*/ 0 w 0"/>
              <a:gd name="connsiteY0" fmla="*/ 0 h 3546475"/>
              <a:gd name="connisteX1" fmla="*/ 0 w 0"/>
              <a:gd name="connsiteY1" fmla="*/ 3546475 h 3546475"/>
            </a:gdLst>
            <a:ahLst/>
            <a:cxnLst>
              <a:cxn ang="0">
                <a:pos x="connisteX0" y="connsiteY0"/>
              </a:cxn>
              <a:cxn ang="0">
                <a:pos x="connisteX1" y="connsiteY1"/>
              </a:cxn>
            </a:cxnLst>
            <a:rect l="l" t="t" r="r" b="b"/>
            <a:pathLst>
              <a:path h="3546475">
                <a:moveTo>
                  <a:pt x="0" y="0"/>
                </a:moveTo>
                <a:cubicBezTo>
                  <a:pt x="0" y="1182370"/>
                  <a:pt x="0" y="2364105"/>
                  <a:pt x="0" y="35464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燕尾形箭头 18"/>
          <p:cNvSpPr/>
          <p:nvPr/>
        </p:nvSpPr>
        <p:spPr>
          <a:xfrm>
            <a:off x="1339215" y="3199130"/>
            <a:ext cx="485140" cy="28003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1" name="组合 40"/>
          <p:cNvGrpSpPr/>
          <p:nvPr/>
        </p:nvGrpSpPr>
        <p:grpSpPr>
          <a:xfrm>
            <a:off x="2191385" y="2067560"/>
            <a:ext cx="2640965" cy="2576830"/>
            <a:chOff x="3819" y="3496"/>
            <a:chExt cx="4159" cy="4058"/>
          </a:xfrm>
        </p:grpSpPr>
        <p:sp>
          <p:nvSpPr>
            <p:cNvPr id="12" name="任意多边形 11"/>
            <p:cNvSpPr/>
            <p:nvPr/>
          </p:nvSpPr>
          <p:spPr>
            <a:xfrm>
              <a:off x="4345" y="3533"/>
              <a:ext cx="1205" cy="1015"/>
            </a:xfrm>
            <a:custGeom>
              <a:avLst/>
              <a:gdLst>
                <a:gd name="connisteX0" fmla="*/ 0 w 765179"/>
                <a:gd name="connsiteY0" fmla="*/ 40347 h 644232"/>
                <a:gd name="connisteX1" fmla="*/ 765175 w 765179"/>
                <a:gd name="connsiteY1" fmla="*/ 61937 h 644232"/>
                <a:gd name="connisteX2" fmla="*/ 10795 w 765179"/>
                <a:gd name="connsiteY2" fmla="*/ 644232 h 644232"/>
              </a:gdLst>
              <a:ahLst/>
              <a:cxnLst>
                <a:cxn ang="0">
                  <a:pos x="connisteX0" y="connsiteY0"/>
                </a:cxn>
                <a:cxn ang="0">
                  <a:pos x="connisteX1" y="connsiteY1"/>
                </a:cxn>
                <a:cxn ang="0">
                  <a:pos x="connisteX2" y="connsiteY2"/>
                </a:cxn>
              </a:cxnLst>
              <a:rect l="l" t="t" r="r" b="b"/>
              <a:pathLst>
                <a:path w="765180" h="644232">
                  <a:moveTo>
                    <a:pt x="0" y="40347"/>
                  </a:moveTo>
                  <a:cubicBezTo>
                    <a:pt x="168275" y="32727"/>
                    <a:pt x="763270" y="-58713"/>
                    <a:pt x="765175" y="61937"/>
                  </a:cubicBezTo>
                  <a:cubicBezTo>
                    <a:pt x="767080" y="182587"/>
                    <a:pt x="177165" y="528027"/>
                    <a:pt x="10795" y="644232"/>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nvSpPr>
          <p:spPr>
            <a:xfrm>
              <a:off x="4447" y="4905"/>
              <a:ext cx="1154" cy="950"/>
            </a:xfrm>
            <a:custGeom>
              <a:avLst/>
              <a:gdLst>
                <a:gd name="connisteX0" fmla="*/ 0 w 732794"/>
                <a:gd name="connsiteY0" fmla="*/ 0 h 603250"/>
                <a:gd name="connisteX1" fmla="*/ 732790 w 732794"/>
                <a:gd name="connsiteY1" fmla="*/ 366395 h 603250"/>
                <a:gd name="connisteX2" fmla="*/ 10795 w 732794"/>
                <a:gd name="connsiteY2" fmla="*/ 603250 h 603250"/>
              </a:gdLst>
              <a:ahLst/>
              <a:cxnLst>
                <a:cxn ang="0">
                  <a:pos x="connisteX0" y="connsiteY0"/>
                </a:cxn>
                <a:cxn ang="0">
                  <a:pos x="connisteX1" y="connsiteY1"/>
                </a:cxn>
                <a:cxn ang="0">
                  <a:pos x="connisteX2" y="connsiteY2"/>
                </a:cxn>
              </a:cxnLst>
              <a:rect l="l" t="t" r="r" b="b"/>
              <a:pathLst>
                <a:path w="732795" h="603250">
                  <a:moveTo>
                    <a:pt x="0" y="0"/>
                  </a:moveTo>
                  <a:cubicBezTo>
                    <a:pt x="161290" y="68580"/>
                    <a:pt x="730885" y="245745"/>
                    <a:pt x="732790" y="366395"/>
                  </a:cubicBezTo>
                  <a:cubicBezTo>
                    <a:pt x="734695" y="487045"/>
                    <a:pt x="169545" y="563245"/>
                    <a:pt x="10795" y="603250"/>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4379" y="6449"/>
              <a:ext cx="1172" cy="962"/>
            </a:xfrm>
            <a:custGeom>
              <a:avLst/>
              <a:gdLst>
                <a:gd name="connisteX0" fmla="*/ 0 w 775974"/>
                <a:gd name="connsiteY0" fmla="*/ 506730 h 546009"/>
                <a:gd name="connisteX1" fmla="*/ 775970 w 775974"/>
                <a:gd name="connsiteY1" fmla="*/ 495935 h 546009"/>
                <a:gd name="connisteX2" fmla="*/ 10795 w 775974"/>
                <a:gd name="connsiteY2" fmla="*/ 0 h 546009"/>
              </a:gdLst>
              <a:ahLst/>
              <a:cxnLst>
                <a:cxn ang="0">
                  <a:pos x="connisteX0" y="connsiteY0"/>
                </a:cxn>
                <a:cxn ang="0">
                  <a:pos x="connisteX1" y="connsiteY1"/>
                </a:cxn>
                <a:cxn ang="0">
                  <a:pos x="connisteX2" y="connsiteY2"/>
                </a:cxn>
              </a:cxnLst>
              <a:rect l="l" t="t" r="r" b="b"/>
              <a:pathLst>
                <a:path w="775975" h="546009">
                  <a:moveTo>
                    <a:pt x="0" y="506730"/>
                  </a:moveTo>
                  <a:cubicBezTo>
                    <a:pt x="170180" y="514350"/>
                    <a:pt x="774065" y="597535"/>
                    <a:pt x="775970" y="495935"/>
                  </a:cubicBezTo>
                  <a:cubicBezTo>
                    <a:pt x="777875" y="394335"/>
                    <a:pt x="179070" y="99060"/>
                    <a:pt x="1079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a:endCxn id="12" idx="1"/>
            </p:cNvCxnSpPr>
            <p:nvPr/>
          </p:nvCxnSpPr>
          <p:spPr>
            <a:xfrm flipV="1">
              <a:off x="3903" y="3615"/>
              <a:ext cx="1647"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4" idx="1"/>
            </p:cNvCxnSpPr>
            <p:nvPr/>
          </p:nvCxnSpPr>
          <p:spPr>
            <a:xfrm flipV="1">
              <a:off x="3836" y="5466"/>
              <a:ext cx="1765" cy="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5" idx="1"/>
            </p:cNvCxnSpPr>
            <p:nvPr/>
          </p:nvCxnSpPr>
          <p:spPr>
            <a:xfrm>
              <a:off x="3819" y="6705"/>
              <a:ext cx="1732" cy="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788" y="3496"/>
              <a:ext cx="2190" cy="580"/>
            </a:xfrm>
            <a:prstGeom prst="rect">
              <a:avLst/>
            </a:prstGeom>
            <a:noFill/>
          </p:spPr>
          <p:txBody>
            <a:bodyPr wrap="square" rtlCol="0">
              <a:spAutoFit/>
            </a:bodyPr>
            <a:p>
              <a:r>
                <a:rPr lang="en-US" altLang="zh-CN"/>
                <a:t>train task1</a:t>
              </a:r>
              <a:endParaRPr lang="en-US" altLang="zh-CN"/>
            </a:p>
          </p:txBody>
        </p:sp>
        <p:sp>
          <p:nvSpPr>
            <p:cNvPr id="21" name="文本框 20"/>
            <p:cNvSpPr txBox="1"/>
            <p:nvPr/>
          </p:nvSpPr>
          <p:spPr>
            <a:xfrm>
              <a:off x="5788" y="5090"/>
              <a:ext cx="2190" cy="580"/>
            </a:xfrm>
            <a:prstGeom prst="rect">
              <a:avLst/>
            </a:prstGeom>
            <a:noFill/>
          </p:spPr>
          <p:txBody>
            <a:bodyPr wrap="square" rtlCol="0">
              <a:spAutoFit/>
            </a:bodyPr>
            <a:p>
              <a:r>
                <a:rPr lang="en-US" altLang="zh-CN"/>
                <a:t>train task2</a:t>
              </a:r>
              <a:endParaRPr lang="en-US" altLang="zh-CN"/>
            </a:p>
          </p:txBody>
        </p:sp>
        <p:sp>
          <p:nvSpPr>
            <p:cNvPr id="22" name="文本框 21"/>
            <p:cNvSpPr txBox="1"/>
            <p:nvPr/>
          </p:nvSpPr>
          <p:spPr>
            <a:xfrm>
              <a:off x="5788" y="6974"/>
              <a:ext cx="2190" cy="580"/>
            </a:xfrm>
            <a:prstGeom prst="rect">
              <a:avLst/>
            </a:prstGeom>
            <a:noFill/>
          </p:spPr>
          <p:txBody>
            <a:bodyPr wrap="square" rtlCol="0">
              <a:spAutoFit/>
            </a:bodyPr>
            <a:p>
              <a:r>
                <a:rPr lang="en-US" altLang="zh-CN"/>
                <a:t>train task3</a:t>
              </a:r>
              <a:endParaRPr lang="en-US" altLang="zh-CN"/>
            </a:p>
          </p:txBody>
        </p:sp>
      </p:grpSp>
      <p:sp>
        <p:nvSpPr>
          <p:cNvPr id="23" name="文本框 22"/>
          <p:cNvSpPr txBox="1"/>
          <p:nvPr/>
        </p:nvSpPr>
        <p:spPr>
          <a:xfrm>
            <a:off x="423545" y="1783080"/>
            <a:ext cx="1572895" cy="368300"/>
          </a:xfrm>
          <a:prstGeom prst="rect">
            <a:avLst/>
          </a:prstGeom>
          <a:noFill/>
        </p:spPr>
        <p:txBody>
          <a:bodyPr wrap="square" rtlCol="0">
            <a:spAutoFit/>
          </a:bodyPr>
          <a:p>
            <a:r>
              <a:rPr lang="en-US" altLang="zh-CN"/>
              <a:t>initial params</a:t>
            </a:r>
            <a:endParaRPr lang="en-US" altLang="zh-CN"/>
          </a:p>
        </p:txBody>
      </p:sp>
      <p:sp>
        <p:nvSpPr>
          <p:cNvPr id="25" name="燕尾形箭头 24"/>
          <p:cNvSpPr/>
          <p:nvPr/>
        </p:nvSpPr>
        <p:spPr>
          <a:xfrm>
            <a:off x="4832350" y="3199130"/>
            <a:ext cx="485140" cy="28003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5076190" y="1783080"/>
            <a:ext cx="1766570" cy="368300"/>
          </a:xfrm>
          <a:prstGeom prst="rect">
            <a:avLst/>
          </a:prstGeom>
          <a:noFill/>
        </p:spPr>
        <p:txBody>
          <a:bodyPr wrap="square" rtlCol="0">
            <a:spAutoFit/>
          </a:bodyPr>
          <a:p>
            <a:r>
              <a:rPr lang="en-US" altLang="zh-CN"/>
              <a:t>middle params</a:t>
            </a:r>
            <a:endParaRPr lang="en-US" altLang="zh-CN"/>
          </a:p>
        </p:txBody>
      </p:sp>
      <p:sp>
        <p:nvSpPr>
          <p:cNvPr id="27" name="任意多边形 26"/>
          <p:cNvSpPr/>
          <p:nvPr/>
        </p:nvSpPr>
        <p:spPr>
          <a:xfrm>
            <a:off x="5781040" y="2289810"/>
            <a:ext cx="679450" cy="2456815"/>
          </a:xfrm>
          <a:custGeom>
            <a:avLst/>
            <a:gdLst>
              <a:gd name="connisteX0" fmla="*/ 0 w 679377"/>
              <a:gd name="connsiteY0" fmla="*/ 0 h 2457096"/>
              <a:gd name="connisteX1" fmla="*/ 678815 w 679377"/>
              <a:gd name="connsiteY1" fmla="*/ 1304290 h 2457096"/>
              <a:gd name="connisteX2" fmla="*/ 96520 w 679377"/>
              <a:gd name="connsiteY2" fmla="*/ 2328545 h 2457096"/>
              <a:gd name="connisteX3" fmla="*/ 21590 w 679377"/>
              <a:gd name="connsiteY3" fmla="*/ 2414905 h 2457096"/>
            </a:gdLst>
            <a:ahLst/>
            <a:cxnLst>
              <a:cxn ang="0">
                <a:pos x="connisteX0" y="connsiteY0"/>
              </a:cxn>
              <a:cxn ang="0">
                <a:pos x="connisteX1" y="connsiteY1"/>
              </a:cxn>
              <a:cxn ang="0">
                <a:pos x="connisteX2" y="connsiteY2"/>
              </a:cxn>
              <a:cxn ang="0">
                <a:pos x="connisteX3" y="connsiteY3"/>
              </a:cxn>
            </a:cxnLst>
            <a:rect l="l" t="t" r="r" b="b"/>
            <a:pathLst>
              <a:path w="679378" h="2457096">
                <a:moveTo>
                  <a:pt x="0" y="0"/>
                </a:moveTo>
                <a:cubicBezTo>
                  <a:pt x="147320" y="240665"/>
                  <a:pt x="659765" y="838835"/>
                  <a:pt x="678815" y="1304290"/>
                </a:cubicBezTo>
                <a:cubicBezTo>
                  <a:pt x="697865" y="1769745"/>
                  <a:pt x="227965" y="2106295"/>
                  <a:pt x="96520" y="2328545"/>
                </a:cubicBezTo>
                <a:cubicBezTo>
                  <a:pt x="-34925" y="2550795"/>
                  <a:pt x="24765" y="2418080"/>
                  <a:pt x="21590" y="241490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燕尾形箭头 27"/>
          <p:cNvSpPr/>
          <p:nvPr/>
        </p:nvSpPr>
        <p:spPr>
          <a:xfrm>
            <a:off x="6842760" y="3199130"/>
            <a:ext cx="485140" cy="28003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V="1">
            <a:off x="7621905" y="2127885"/>
            <a:ext cx="1015365"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44" idx="1"/>
          </p:cNvCxnSpPr>
          <p:nvPr/>
        </p:nvCxnSpPr>
        <p:spPr>
          <a:xfrm flipV="1">
            <a:off x="7579360" y="3302000"/>
            <a:ext cx="112077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5" idx="1"/>
          </p:cNvCxnSpPr>
          <p:nvPr/>
        </p:nvCxnSpPr>
        <p:spPr>
          <a:xfrm>
            <a:off x="7568565" y="4088765"/>
            <a:ext cx="1099820" cy="382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8615680" y="2117090"/>
            <a:ext cx="323850" cy="506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8680450" y="3292475"/>
            <a:ext cx="549910" cy="172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668385" y="4471035"/>
            <a:ext cx="454025" cy="546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23225" y="4068445"/>
            <a:ext cx="1078865" cy="967105"/>
          </a:xfrm>
          <a:custGeom>
            <a:avLst/>
            <a:gdLst>
              <a:gd name="connisteX0" fmla="*/ 495935 w 1078960"/>
              <a:gd name="connsiteY0" fmla="*/ 0 h 966870"/>
              <a:gd name="connisteX1" fmla="*/ 1066800 w 1078960"/>
              <a:gd name="connsiteY1" fmla="*/ 927100 h 966870"/>
              <a:gd name="connisteX2" fmla="*/ 0 w 1078960"/>
              <a:gd name="connsiteY2" fmla="*/ 721995 h 966870"/>
            </a:gdLst>
            <a:ahLst/>
            <a:cxnLst>
              <a:cxn ang="0">
                <a:pos x="connisteX0" y="connsiteY0"/>
              </a:cxn>
              <a:cxn ang="0">
                <a:pos x="connisteX1" y="connsiteY1"/>
              </a:cxn>
              <a:cxn ang="0">
                <a:pos x="connisteX2" y="connsiteY2"/>
              </a:cxn>
            </a:cxnLst>
            <a:rect l="l" t="t" r="r" b="b"/>
            <a:pathLst>
              <a:path w="1078961" h="966870">
                <a:moveTo>
                  <a:pt x="495935" y="0"/>
                </a:moveTo>
                <a:cubicBezTo>
                  <a:pt x="631190" y="189230"/>
                  <a:pt x="1165860" y="782955"/>
                  <a:pt x="1066800" y="927100"/>
                </a:cubicBezTo>
                <a:cubicBezTo>
                  <a:pt x="967740" y="1071245"/>
                  <a:pt x="224790" y="781685"/>
                  <a:pt x="0" y="721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任意多边形 59"/>
          <p:cNvSpPr/>
          <p:nvPr/>
        </p:nvSpPr>
        <p:spPr>
          <a:xfrm>
            <a:off x="7818120" y="2915285"/>
            <a:ext cx="1402080" cy="743585"/>
          </a:xfrm>
          <a:custGeom>
            <a:avLst/>
            <a:gdLst>
              <a:gd name="connisteX0" fmla="*/ 129540 w 1401936"/>
              <a:gd name="connsiteY0" fmla="*/ 0 h 743585"/>
              <a:gd name="connisteX1" fmla="*/ 1401445 w 1401936"/>
              <a:gd name="connsiteY1" fmla="*/ 527685 h 743585"/>
              <a:gd name="connisteX2" fmla="*/ 0 w 1401936"/>
              <a:gd name="connsiteY2" fmla="*/ 743585 h 743585"/>
            </a:gdLst>
            <a:ahLst/>
            <a:cxnLst>
              <a:cxn ang="0">
                <a:pos x="connisteX0" y="connsiteY0"/>
              </a:cxn>
              <a:cxn ang="0">
                <a:pos x="connisteX1" y="connsiteY1"/>
              </a:cxn>
              <a:cxn ang="0">
                <a:pos x="connisteX2" y="connsiteY2"/>
              </a:cxn>
            </a:cxnLst>
            <a:rect l="l" t="t" r="r" b="b"/>
            <a:pathLst>
              <a:path w="1401937" h="743585">
                <a:moveTo>
                  <a:pt x="129540" y="0"/>
                </a:moveTo>
                <a:cubicBezTo>
                  <a:pt x="412115" y="100965"/>
                  <a:pt x="1427480" y="379095"/>
                  <a:pt x="1401445" y="527685"/>
                </a:cubicBezTo>
                <a:cubicBezTo>
                  <a:pt x="1375410" y="676275"/>
                  <a:pt x="305435" y="711200"/>
                  <a:pt x="0" y="743585"/>
                </a:cubicBez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任意多边形 61"/>
          <p:cNvSpPr/>
          <p:nvPr/>
        </p:nvSpPr>
        <p:spPr>
          <a:xfrm>
            <a:off x="8023225" y="1987550"/>
            <a:ext cx="927100" cy="700405"/>
          </a:xfrm>
          <a:custGeom>
            <a:avLst/>
            <a:gdLst>
              <a:gd name="connisteX0" fmla="*/ 43180 w 1347527"/>
              <a:gd name="connsiteY0" fmla="*/ 0 h 732258"/>
              <a:gd name="connisteX1" fmla="*/ 1347470 w 1347527"/>
              <a:gd name="connsiteY1" fmla="*/ 646430 h 732258"/>
              <a:gd name="connisteX2" fmla="*/ 0 w 1347527"/>
              <a:gd name="connsiteY2" fmla="*/ 711200 h 732258"/>
            </a:gdLst>
            <a:ahLst/>
            <a:cxnLst>
              <a:cxn ang="0">
                <a:pos x="connisteX0" y="connsiteY0"/>
              </a:cxn>
              <a:cxn ang="0">
                <a:pos x="connisteX1" y="connsiteY1"/>
              </a:cxn>
              <a:cxn ang="0">
                <a:pos x="connisteX2" y="connsiteY2"/>
              </a:cxn>
            </a:cxnLst>
            <a:rect l="l" t="t" r="r" b="b"/>
            <a:pathLst>
              <a:path w="1347527" h="732258">
                <a:moveTo>
                  <a:pt x="43180" y="0"/>
                </a:moveTo>
                <a:cubicBezTo>
                  <a:pt x="330835" y="128270"/>
                  <a:pt x="1356360" y="504190"/>
                  <a:pt x="1347470" y="646430"/>
                </a:cubicBezTo>
                <a:cubicBezTo>
                  <a:pt x="1338580" y="788670"/>
                  <a:pt x="295275" y="711200"/>
                  <a:pt x="0" y="711200"/>
                </a:cubicBezTo>
              </a:path>
            </a:pathLst>
          </a:custGeom>
        </p:spPr>
        <p:style>
          <a:lnRef idx="1">
            <a:schemeClr val="accent5"/>
          </a:lnRef>
          <a:fillRef idx="0">
            <a:schemeClr val="accent5"/>
          </a:fillRef>
          <a:effectRef idx="0">
            <a:schemeClr val="accent5"/>
          </a:effectRef>
          <a:fontRef idx="minor">
            <a:schemeClr val="tx1"/>
          </a:fontRef>
        </p:style>
        <p:txBody>
          <a:bodyPr rtlCol="0" anchor="ctr"/>
          <a:p>
            <a:pPr algn="ctr"/>
            <a:endParaRPr lang="zh-CN" altLang="en-US"/>
          </a:p>
        </p:txBody>
      </p:sp>
      <p:sp>
        <p:nvSpPr>
          <p:cNvPr id="67" name="燕尾形箭头 66"/>
          <p:cNvSpPr/>
          <p:nvPr/>
        </p:nvSpPr>
        <p:spPr>
          <a:xfrm>
            <a:off x="9715500" y="3199130"/>
            <a:ext cx="485140" cy="28003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9959340" y="1783080"/>
            <a:ext cx="1766570" cy="368300"/>
          </a:xfrm>
          <a:prstGeom prst="rect">
            <a:avLst/>
          </a:prstGeom>
          <a:noFill/>
        </p:spPr>
        <p:txBody>
          <a:bodyPr wrap="square" rtlCol="0">
            <a:spAutoFit/>
          </a:bodyPr>
          <a:p>
            <a:r>
              <a:rPr lang="en-US" altLang="zh-CN"/>
              <a:t>best params</a:t>
            </a:r>
            <a:endParaRPr lang="en-US" altLang="zh-CN"/>
          </a:p>
        </p:txBody>
      </p:sp>
      <p:sp>
        <p:nvSpPr>
          <p:cNvPr id="70" name="任意多边形 69"/>
          <p:cNvSpPr/>
          <p:nvPr/>
        </p:nvSpPr>
        <p:spPr>
          <a:xfrm>
            <a:off x="10419080" y="2294890"/>
            <a:ext cx="849630" cy="2472690"/>
          </a:xfrm>
          <a:custGeom>
            <a:avLst/>
            <a:gdLst>
              <a:gd name="connisteX0" fmla="*/ 126632 w 849412"/>
              <a:gd name="connsiteY0" fmla="*/ 0 h 2472450"/>
              <a:gd name="connisteX1" fmla="*/ 849262 w 849412"/>
              <a:gd name="connsiteY1" fmla="*/ 1983740 h 2472450"/>
              <a:gd name="connisteX2" fmla="*/ 72657 w 849412"/>
              <a:gd name="connsiteY2" fmla="*/ 2436495 h 2472450"/>
              <a:gd name="connisteX3" fmla="*/ 72657 w 849412"/>
              <a:gd name="connsiteY3" fmla="*/ 2414905 h 2472450"/>
            </a:gdLst>
            <a:ahLst/>
            <a:cxnLst>
              <a:cxn ang="0">
                <a:pos x="connisteX0" y="connsiteY0"/>
              </a:cxn>
              <a:cxn ang="0">
                <a:pos x="connisteX1" y="connsiteY1"/>
              </a:cxn>
              <a:cxn ang="0">
                <a:pos x="connisteX2" y="connsiteY2"/>
              </a:cxn>
              <a:cxn ang="0">
                <a:pos x="connisteX3" y="connsiteY3"/>
              </a:cxn>
            </a:cxnLst>
            <a:rect l="l" t="t" r="r" b="b"/>
            <a:pathLst>
              <a:path w="849413" h="2472451">
                <a:moveTo>
                  <a:pt x="126632" y="0"/>
                </a:moveTo>
                <a:cubicBezTo>
                  <a:pt x="286652" y="387985"/>
                  <a:pt x="860057" y="1496695"/>
                  <a:pt x="849262" y="1983740"/>
                </a:cubicBezTo>
                <a:cubicBezTo>
                  <a:pt x="838467" y="2470785"/>
                  <a:pt x="228232" y="2350135"/>
                  <a:pt x="72657" y="2436495"/>
                </a:cubicBezTo>
                <a:cubicBezTo>
                  <a:pt x="-82918" y="2522855"/>
                  <a:pt x="57417" y="2428240"/>
                  <a:pt x="72657" y="241490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任意多边形 70"/>
          <p:cNvSpPr/>
          <p:nvPr/>
        </p:nvSpPr>
        <p:spPr>
          <a:xfrm>
            <a:off x="2823845" y="5401945"/>
            <a:ext cx="332740" cy="1151890"/>
          </a:xfrm>
          <a:custGeom>
            <a:avLst/>
            <a:gdLst>
              <a:gd name="connisteX0" fmla="*/ 126632 w 849412"/>
              <a:gd name="connsiteY0" fmla="*/ 0 h 2472450"/>
              <a:gd name="connisteX1" fmla="*/ 849262 w 849412"/>
              <a:gd name="connsiteY1" fmla="*/ 1983740 h 2472450"/>
              <a:gd name="connisteX2" fmla="*/ 72657 w 849412"/>
              <a:gd name="connsiteY2" fmla="*/ 2436495 h 2472450"/>
              <a:gd name="connisteX3" fmla="*/ 72657 w 849412"/>
              <a:gd name="connsiteY3" fmla="*/ 2414905 h 2472450"/>
            </a:gdLst>
            <a:ahLst/>
            <a:cxnLst>
              <a:cxn ang="0">
                <a:pos x="connisteX0" y="connsiteY0"/>
              </a:cxn>
              <a:cxn ang="0">
                <a:pos x="connisteX1" y="connsiteY1"/>
              </a:cxn>
              <a:cxn ang="0">
                <a:pos x="connisteX2" y="connsiteY2"/>
              </a:cxn>
              <a:cxn ang="0">
                <a:pos x="connisteX3" y="connsiteY3"/>
              </a:cxn>
            </a:cxnLst>
            <a:rect l="l" t="t" r="r" b="b"/>
            <a:pathLst>
              <a:path w="849413" h="2472451">
                <a:moveTo>
                  <a:pt x="126632" y="0"/>
                </a:moveTo>
                <a:cubicBezTo>
                  <a:pt x="286652" y="387985"/>
                  <a:pt x="860057" y="1496695"/>
                  <a:pt x="849262" y="1983740"/>
                </a:cubicBezTo>
                <a:cubicBezTo>
                  <a:pt x="838467" y="2470785"/>
                  <a:pt x="228232" y="2350135"/>
                  <a:pt x="72657" y="2436495"/>
                </a:cubicBezTo>
                <a:cubicBezTo>
                  <a:pt x="-82918" y="2522855"/>
                  <a:pt x="57417" y="2428240"/>
                  <a:pt x="72657" y="241490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文本框 71"/>
          <p:cNvSpPr txBox="1"/>
          <p:nvPr/>
        </p:nvSpPr>
        <p:spPr>
          <a:xfrm>
            <a:off x="2188845" y="4919980"/>
            <a:ext cx="2456180" cy="368300"/>
          </a:xfrm>
          <a:prstGeom prst="rect">
            <a:avLst/>
          </a:prstGeom>
          <a:noFill/>
        </p:spPr>
        <p:txBody>
          <a:bodyPr wrap="square" rtlCol="0">
            <a:spAutoFit/>
          </a:bodyPr>
          <a:p>
            <a:r>
              <a:rPr lang="en-US" altLang="zh-CN"/>
              <a:t>new initial params</a:t>
            </a:r>
            <a:endParaRPr lang="en-US" altLang="zh-CN"/>
          </a:p>
        </p:txBody>
      </p:sp>
      <p:sp>
        <p:nvSpPr>
          <p:cNvPr id="73" name="右箭头标注 72"/>
          <p:cNvSpPr/>
          <p:nvPr/>
        </p:nvSpPr>
        <p:spPr>
          <a:xfrm>
            <a:off x="2058035" y="4837430"/>
            <a:ext cx="4796790" cy="1950720"/>
          </a:xfrm>
          <a:prstGeom prst="rightArrowCallou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7081520" y="5541010"/>
            <a:ext cx="3524885" cy="460375"/>
          </a:xfrm>
          <a:prstGeom prst="rect">
            <a:avLst/>
          </a:prstGeom>
          <a:noFill/>
        </p:spPr>
        <p:txBody>
          <a:bodyPr wrap="square" rtlCol="0">
            <a:spAutoFit/>
          </a:bodyPr>
          <a:p>
            <a:r>
              <a:rPr lang="en-US" altLang="zh-CN" sz="2400"/>
              <a:t>train   target   task</a:t>
            </a:r>
            <a:endParaRPr lang="en-US" altLang="zh-CN" sz="24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custDataLst>
              <p:tags r:id="rId1"/>
            </p:custDataLst>
          </p:nvPr>
        </p:nvSpPr>
        <p:spPr>
          <a:xfrm>
            <a:off x="428625" y="210185"/>
            <a:ext cx="7559040" cy="627380"/>
          </a:xfrm>
        </p:spPr>
        <p:txBody>
          <a:bodyPr lIns="91440" tIns="45720" rIns="91440" bIns="45720">
            <a:normAutofit/>
          </a:bodyPr>
          <a:lstStyle/>
          <a:p>
            <a:pPr algn="ctr">
              <a:lnSpc>
                <a:spcPct val="100000"/>
              </a:lnSpc>
            </a:pPr>
            <a:r>
              <a:rPr lang="zh-CN" altLang="en-US" sz="3200" b="1">
                <a:solidFill>
                  <a:schemeClr val="tx1">
                    <a:lumMod val="75000"/>
                  </a:schemeClr>
                </a:solidFill>
                <a:uFillTx/>
                <a:ea typeface="汉仪旗黑-85S" panose="00020600040101010101" pitchFamily="18" charset="-122"/>
              </a:rPr>
              <a:t>Meta Learning的简单实例：MAML</a:t>
            </a:r>
            <a:endParaRPr lang="zh-CN" altLang="en-US" sz="3200" b="1">
              <a:solidFill>
                <a:schemeClr val="tx1">
                  <a:lumMod val="75000"/>
                </a:schemeClr>
              </a:solidFill>
              <a:uFillTx/>
              <a:ea typeface="汉仪旗黑-85S" panose="00020600040101010101" pitchFamily="18" charset="-122"/>
            </a:endParaRPr>
          </a:p>
        </p:txBody>
      </p:sp>
      <p:sp>
        <p:nvSpPr>
          <p:cNvPr id="2" name="文本框 1"/>
          <p:cNvSpPr txBox="1"/>
          <p:nvPr/>
        </p:nvSpPr>
        <p:spPr>
          <a:xfrm>
            <a:off x="958850" y="975995"/>
            <a:ext cx="10607675" cy="706755"/>
          </a:xfrm>
          <a:prstGeom prst="rect">
            <a:avLst/>
          </a:prstGeom>
          <a:noFill/>
        </p:spPr>
        <p:txBody>
          <a:bodyPr wrap="square" rtlCol="0">
            <a:spAutoFit/>
          </a:bodyPr>
          <a:p>
            <a:r>
              <a:rPr lang="zh-CN" altLang="en-US" sz="2000"/>
              <a:t>目的：优化网络的</a:t>
            </a:r>
            <a:r>
              <a:rPr lang="zh-CN" altLang="en-US" sz="2000">
                <a:solidFill>
                  <a:srgbClr val="FF0000"/>
                </a:solidFill>
              </a:rPr>
              <a:t>初始参数</a:t>
            </a:r>
            <a:r>
              <a:rPr lang="zh-CN" altLang="en-US" sz="2000"/>
              <a:t>，将</a:t>
            </a:r>
            <a:r>
              <a:rPr lang="en-US" altLang="zh-CN" sz="2000"/>
              <a:t>F</a:t>
            </a:r>
            <a:r>
              <a:rPr lang="zh-CN" altLang="en-US" sz="2000"/>
              <a:t>视为每一个模型参数的函数，而每一个模型参数又是同一组</a:t>
            </a:r>
            <a:endParaRPr lang="zh-CN" altLang="en-US" sz="2000"/>
          </a:p>
          <a:p>
            <a:r>
              <a:rPr lang="zh-CN" altLang="en-US" sz="2000"/>
              <a:t>           </a:t>
            </a:r>
            <a:r>
              <a:rPr lang="zh-CN" altLang="en-US" sz="2000">
                <a:solidFill>
                  <a:srgbClr val="FF0000"/>
                </a:solidFill>
              </a:rPr>
              <a:t>初始参数</a:t>
            </a:r>
            <a:r>
              <a:rPr lang="zh-CN" altLang="en-US" sz="2000"/>
              <a:t>的函数，最终通过优化</a:t>
            </a:r>
            <a:r>
              <a:rPr lang="en-US" altLang="zh-CN" sz="2000"/>
              <a:t>F</a:t>
            </a:r>
            <a:r>
              <a:rPr lang="zh-CN" altLang="en-US" sz="2000"/>
              <a:t>优化网络</a:t>
            </a:r>
            <a:r>
              <a:rPr lang="zh-CN" altLang="en-US" sz="2000">
                <a:solidFill>
                  <a:srgbClr val="FF0000"/>
                </a:solidFill>
                <a:sym typeface="+mn-ea"/>
              </a:rPr>
              <a:t>初始参数</a:t>
            </a:r>
            <a:r>
              <a:rPr lang="zh-CN" altLang="en-US" sz="2000"/>
              <a:t>。</a:t>
            </a:r>
            <a:endParaRPr lang="zh-CN" altLang="en-US" sz="2000"/>
          </a:p>
        </p:txBody>
      </p:sp>
      <p:sp>
        <p:nvSpPr>
          <p:cNvPr id="9" name="文本框 8"/>
          <p:cNvSpPr txBox="1"/>
          <p:nvPr/>
        </p:nvSpPr>
        <p:spPr>
          <a:xfrm>
            <a:off x="329565" y="2171700"/>
            <a:ext cx="1886585" cy="645160"/>
          </a:xfrm>
          <a:prstGeom prst="rect">
            <a:avLst/>
          </a:prstGeom>
          <a:noFill/>
        </p:spPr>
        <p:txBody>
          <a:bodyPr wrap="square" rtlCol="0">
            <a:spAutoFit/>
          </a:bodyPr>
          <a:p>
            <a:r>
              <a:rPr lang="en-US" altLang="zh-CN"/>
              <a:t>loss </a:t>
            </a:r>
            <a:endParaRPr lang="en-US" altLang="zh-CN"/>
          </a:p>
          <a:p>
            <a:r>
              <a:rPr lang="en-US" altLang="zh-CN"/>
              <a:t>function:</a:t>
            </a:r>
            <a:endParaRPr lang="en-US" altLang="zh-CN"/>
          </a:p>
        </p:txBody>
      </p:sp>
      <p:pic>
        <p:nvPicPr>
          <p:cNvPr id="4" name="图片 3" descr="train_maml"/>
          <p:cNvPicPr>
            <a:picLocks noChangeAspect="1"/>
          </p:cNvPicPr>
          <p:nvPr/>
        </p:nvPicPr>
        <p:blipFill>
          <a:blip r:embed="rId2"/>
          <a:stretch>
            <a:fillRect/>
          </a:stretch>
        </p:blipFill>
        <p:spPr>
          <a:xfrm>
            <a:off x="2812415" y="4174490"/>
            <a:ext cx="2681605" cy="959485"/>
          </a:xfrm>
          <a:prstGeom prst="rect">
            <a:avLst/>
          </a:prstGeom>
        </p:spPr>
      </p:pic>
      <p:pic>
        <p:nvPicPr>
          <p:cNvPr id="5" name="图片 4" descr="loss_maml"/>
          <p:cNvPicPr>
            <a:picLocks noChangeAspect="1"/>
          </p:cNvPicPr>
          <p:nvPr/>
        </p:nvPicPr>
        <p:blipFill>
          <a:blip r:embed="rId3"/>
          <a:stretch>
            <a:fillRect/>
          </a:stretch>
        </p:blipFill>
        <p:spPr>
          <a:xfrm>
            <a:off x="1513840" y="1870075"/>
            <a:ext cx="1963420" cy="1407795"/>
          </a:xfrm>
          <a:prstGeom prst="rect">
            <a:avLst/>
          </a:prstGeom>
        </p:spPr>
      </p:pic>
      <p:pic>
        <p:nvPicPr>
          <p:cNvPr id="6" name="图片 5" descr="single_loss_maml"/>
          <p:cNvPicPr>
            <a:picLocks noChangeAspect="1"/>
          </p:cNvPicPr>
          <p:nvPr/>
        </p:nvPicPr>
        <p:blipFill>
          <a:blip r:embed="rId4"/>
          <a:stretch>
            <a:fillRect/>
          </a:stretch>
        </p:blipFill>
        <p:spPr>
          <a:xfrm>
            <a:off x="8378825" y="5621655"/>
            <a:ext cx="2926715" cy="1117600"/>
          </a:xfrm>
          <a:prstGeom prst="rect">
            <a:avLst/>
          </a:prstGeom>
        </p:spPr>
      </p:pic>
      <p:pic>
        <p:nvPicPr>
          <p:cNvPr id="7" name="图片 6" descr="target_maml"/>
          <p:cNvPicPr>
            <a:picLocks noChangeAspect="1"/>
          </p:cNvPicPr>
          <p:nvPr/>
        </p:nvPicPr>
        <p:blipFill>
          <a:blip r:embed="rId5"/>
          <a:stretch>
            <a:fillRect/>
          </a:stretch>
        </p:blipFill>
        <p:spPr>
          <a:xfrm>
            <a:off x="4922520" y="2061210"/>
            <a:ext cx="2083435" cy="1087120"/>
          </a:xfrm>
          <a:prstGeom prst="rect">
            <a:avLst/>
          </a:prstGeom>
        </p:spPr>
      </p:pic>
      <p:sp>
        <p:nvSpPr>
          <p:cNvPr id="10" name="文本框 9"/>
          <p:cNvSpPr txBox="1"/>
          <p:nvPr/>
        </p:nvSpPr>
        <p:spPr>
          <a:xfrm>
            <a:off x="4097655" y="2228215"/>
            <a:ext cx="895350" cy="368300"/>
          </a:xfrm>
          <a:prstGeom prst="rect">
            <a:avLst/>
          </a:prstGeom>
          <a:noFill/>
        </p:spPr>
        <p:txBody>
          <a:bodyPr wrap="square" rtlCol="0">
            <a:spAutoFit/>
          </a:bodyPr>
          <a:p>
            <a:r>
              <a:rPr lang="en-US" altLang="zh-CN"/>
              <a:t>target:</a:t>
            </a:r>
            <a:endParaRPr lang="en-US" altLang="zh-CN"/>
          </a:p>
        </p:txBody>
      </p:sp>
      <p:sp>
        <p:nvSpPr>
          <p:cNvPr id="11" name="文本框 10"/>
          <p:cNvSpPr txBox="1"/>
          <p:nvPr/>
        </p:nvSpPr>
        <p:spPr>
          <a:xfrm>
            <a:off x="2812415" y="4925060"/>
            <a:ext cx="1986915" cy="368300"/>
          </a:xfrm>
          <a:prstGeom prst="rect">
            <a:avLst/>
          </a:prstGeom>
          <a:noFill/>
        </p:spPr>
        <p:txBody>
          <a:bodyPr wrap="square" rtlCol="0">
            <a:spAutoFit/>
          </a:bodyPr>
          <a:p>
            <a:r>
              <a:rPr lang="en-US" altLang="zh-CN"/>
              <a:t>method:  SGD</a:t>
            </a:r>
            <a:endParaRPr lang="en-US" altLang="zh-CN"/>
          </a:p>
        </p:txBody>
      </p:sp>
      <p:cxnSp>
        <p:nvCxnSpPr>
          <p:cNvPr id="29" name="直接箭头连接符 28"/>
          <p:cNvCxnSpPr/>
          <p:nvPr/>
        </p:nvCxnSpPr>
        <p:spPr>
          <a:xfrm flipH="1">
            <a:off x="4792980" y="2806065"/>
            <a:ext cx="840740" cy="1217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583180" y="3064510"/>
            <a:ext cx="808355" cy="1035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1305540" y="4355465"/>
            <a:ext cx="301625" cy="549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2" name="肘形连接符 31"/>
          <p:cNvCxnSpPr>
            <a:endCxn id="36" idx="0"/>
          </p:cNvCxnSpPr>
          <p:nvPr/>
        </p:nvCxnSpPr>
        <p:spPr>
          <a:xfrm rot="10800000" flipV="1">
            <a:off x="9842500" y="5368925"/>
            <a:ext cx="1605280" cy="482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33" name="图片 32" descr="C:\Users\qyt17862702530\Desktop\讨论班\transfer_maml.pngtransfer_maml"/>
          <p:cNvPicPr>
            <a:picLocks noChangeAspect="1"/>
          </p:cNvPicPr>
          <p:nvPr/>
        </p:nvPicPr>
        <p:blipFill>
          <a:blip r:embed="rId6"/>
          <a:srcRect/>
          <a:stretch>
            <a:fillRect/>
          </a:stretch>
        </p:blipFill>
        <p:spPr>
          <a:xfrm>
            <a:off x="7261860" y="4023995"/>
            <a:ext cx="4503420" cy="1482725"/>
          </a:xfrm>
          <a:prstGeom prst="rect">
            <a:avLst/>
          </a:prstGeom>
        </p:spPr>
      </p:pic>
      <p:sp>
        <p:nvSpPr>
          <p:cNvPr id="34" name="矩形 33"/>
          <p:cNvSpPr/>
          <p:nvPr/>
        </p:nvSpPr>
        <p:spPr>
          <a:xfrm>
            <a:off x="4391660" y="4174490"/>
            <a:ext cx="1146810" cy="6572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5" name="直接箭头连接符 34"/>
          <p:cNvCxnSpPr/>
          <p:nvPr/>
        </p:nvCxnSpPr>
        <p:spPr>
          <a:xfrm>
            <a:off x="5744845" y="4519930"/>
            <a:ext cx="13042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354695" y="5851525"/>
            <a:ext cx="2974975" cy="6572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5" name="直接连接符 44"/>
          <p:cNvCxnSpPr/>
          <p:nvPr/>
        </p:nvCxnSpPr>
        <p:spPr>
          <a:xfrm flipV="1">
            <a:off x="11458575" y="4905375"/>
            <a:ext cx="0" cy="47434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custDataLst>
              <p:tags r:id="rId1"/>
            </p:custDataLst>
          </p:nvPr>
        </p:nvSpPr>
        <p:spPr>
          <a:xfrm>
            <a:off x="428625" y="210185"/>
            <a:ext cx="7559040" cy="627380"/>
          </a:xfrm>
        </p:spPr>
        <p:txBody>
          <a:bodyPr lIns="91440" tIns="45720" rIns="91440" bIns="45720">
            <a:normAutofit/>
          </a:bodyPr>
          <a:lstStyle/>
          <a:p>
            <a:pPr algn="ctr">
              <a:lnSpc>
                <a:spcPct val="100000"/>
              </a:lnSpc>
            </a:pPr>
            <a:r>
              <a:rPr lang="zh-CN" altLang="en-US" sz="3200" b="1">
                <a:solidFill>
                  <a:schemeClr val="tx1">
                    <a:lumMod val="75000"/>
                  </a:schemeClr>
                </a:solidFill>
                <a:uFillTx/>
                <a:ea typeface="汉仪旗黑-85S" panose="00020600040101010101" pitchFamily="18" charset="-122"/>
              </a:rPr>
              <a:t>Meta Learning的简单实例：MAML</a:t>
            </a:r>
            <a:endParaRPr lang="zh-CN" altLang="en-US" sz="3200" b="1">
              <a:solidFill>
                <a:schemeClr val="tx1">
                  <a:lumMod val="75000"/>
                </a:schemeClr>
              </a:solidFill>
              <a:uFillTx/>
              <a:ea typeface="汉仪旗黑-85S" panose="00020600040101010101" pitchFamily="18" charset="-122"/>
            </a:endParaRPr>
          </a:p>
        </p:txBody>
      </p:sp>
      <p:sp>
        <p:nvSpPr>
          <p:cNvPr id="2" name="文本框 1"/>
          <p:cNvSpPr txBox="1"/>
          <p:nvPr/>
        </p:nvSpPr>
        <p:spPr>
          <a:xfrm>
            <a:off x="958850" y="975995"/>
            <a:ext cx="10607675" cy="706755"/>
          </a:xfrm>
          <a:prstGeom prst="rect">
            <a:avLst/>
          </a:prstGeom>
          <a:noFill/>
        </p:spPr>
        <p:txBody>
          <a:bodyPr wrap="square" rtlCol="0">
            <a:spAutoFit/>
          </a:bodyPr>
          <a:p>
            <a:r>
              <a:rPr lang="zh-CN" altLang="en-US" sz="2000"/>
              <a:t>目的：优化网络的</a:t>
            </a:r>
            <a:r>
              <a:rPr lang="zh-CN" altLang="en-US" sz="2000">
                <a:solidFill>
                  <a:srgbClr val="FF0000"/>
                </a:solidFill>
              </a:rPr>
              <a:t>初始参数</a:t>
            </a:r>
            <a:r>
              <a:rPr lang="zh-CN" altLang="en-US" sz="2000"/>
              <a:t>，将</a:t>
            </a:r>
            <a:r>
              <a:rPr lang="en-US" altLang="zh-CN" sz="2000"/>
              <a:t>F</a:t>
            </a:r>
            <a:r>
              <a:rPr lang="zh-CN" altLang="en-US" sz="2000"/>
              <a:t>视为每一个模型参数的函数，而每一个模型参数又是同一组</a:t>
            </a:r>
            <a:endParaRPr lang="zh-CN" altLang="en-US" sz="2000"/>
          </a:p>
          <a:p>
            <a:r>
              <a:rPr lang="zh-CN" altLang="en-US" sz="2000"/>
              <a:t>           </a:t>
            </a:r>
            <a:r>
              <a:rPr lang="zh-CN" altLang="en-US" sz="2000">
                <a:solidFill>
                  <a:srgbClr val="FF0000"/>
                </a:solidFill>
              </a:rPr>
              <a:t>初始参数</a:t>
            </a:r>
            <a:r>
              <a:rPr lang="zh-CN" altLang="en-US" sz="2000"/>
              <a:t>的函数，最终通过优化</a:t>
            </a:r>
            <a:r>
              <a:rPr lang="en-US" altLang="zh-CN" sz="2000"/>
              <a:t>F</a:t>
            </a:r>
            <a:r>
              <a:rPr lang="zh-CN" altLang="en-US" sz="2000"/>
              <a:t>优化网络</a:t>
            </a:r>
            <a:r>
              <a:rPr lang="zh-CN" altLang="en-US" sz="2000">
                <a:solidFill>
                  <a:srgbClr val="FF0000"/>
                </a:solidFill>
                <a:sym typeface="+mn-ea"/>
              </a:rPr>
              <a:t>初始参数</a:t>
            </a:r>
            <a:r>
              <a:rPr lang="zh-CN" altLang="en-US" sz="2000"/>
              <a:t>。</a:t>
            </a:r>
            <a:endParaRPr lang="zh-CN" altLang="en-US" sz="2000"/>
          </a:p>
        </p:txBody>
      </p:sp>
      <p:pic>
        <p:nvPicPr>
          <p:cNvPr id="6" name="图片 5" descr="C:\Users\qyt17862702530\Desktop\讨论班\key_maml.pngkey_maml"/>
          <p:cNvPicPr>
            <a:picLocks noChangeAspect="1"/>
          </p:cNvPicPr>
          <p:nvPr/>
        </p:nvPicPr>
        <p:blipFill>
          <a:blip r:embed="rId2"/>
          <a:srcRect/>
          <a:stretch>
            <a:fillRect/>
          </a:stretch>
        </p:blipFill>
        <p:spPr>
          <a:xfrm>
            <a:off x="1163003" y="5516245"/>
            <a:ext cx="2330450" cy="998855"/>
          </a:xfrm>
          <a:prstGeom prst="rect">
            <a:avLst/>
          </a:prstGeom>
        </p:spPr>
      </p:pic>
      <p:pic>
        <p:nvPicPr>
          <p:cNvPr id="33" name="图片 32" descr="transfer_maml"/>
          <p:cNvPicPr>
            <a:picLocks noChangeAspect="1"/>
          </p:cNvPicPr>
          <p:nvPr/>
        </p:nvPicPr>
        <p:blipFill>
          <a:blip r:embed="rId3"/>
          <a:stretch>
            <a:fillRect/>
          </a:stretch>
        </p:blipFill>
        <p:spPr>
          <a:xfrm>
            <a:off x="1163320" y="3771900"/>
            <a:ext cx="2292985" cy="1085215"/>
          </a:xfrm>
          <a:prstGeom prst="rect">
            <a:avLst/>
          </a:prstGeom>
        </p:spPr>
      </p:pic>
      <p:pic>
        <p:nvPicPr>
          <p:cNvPr id="8" name="图片 7" descr="loss_maml"/>
          <p:cNvPicPr>
            <a:picLocks noChangeAspect="1"/>
          </p:cNvPicPr>
          <p:nvPr/>
        </p:nvPicPr>
        <p:blipFill>
          <a:blip r:embed="rId4"/>
          <a:stretch>
            <a:fillRect/>
          </a:stretch>
        </p:blipFill>
        <p:spPr>
          <a:xfrm>
            <a:off x="1163320" y="2080895"/>
            <a:ext cx="1995805" cy="1430655"/>
          </a:xfrm>
          <a:prstGeom prst="rect">
            <a:avLst/>
          </a:prstGeom>
        </p:spPr>
      </p:pic>
      <p:sp>
        <p:nvSpPr>
          <p:cNvPr id="12" name="文本框 11"/>
          <p:cNvSpPr txBox="1"/>
          <p:nvPr/>
        </p:nvSpPr>
        <p:spPr>
          <a:xfrm>
            <a:off x="958850" y="1827530"/>
            <a:ext cx="7028815" cy="368300"/>
          </a:xfrm>
          <a:prstGeom prst="rect">
            <a:avLst/>
          </a:prstGeom>
          <a:noFill/>
        </p:spPr>
        <p:txBody>
          <a:bodyPr wrap="square" rtlCol="0">
            <a:spAutoFit/>
          </a:bodyPr>
          <a:p>
            <a:pPr marL="285750" indent="-285750">
              <a:buFont typeface="Wingdings" panose="05000000000000000000" charset="0"/>
              <a:buChar char="p"/>
            </a:pPr>
            <a:r>
              <a:rPr lang="zh-CN" altLang="en-US"/>
              <a:t>多个参数模型</a:t>
            </a:r>
            <a:r>
              <a:rPr lang="en-US" altLang="zh-CN"/>
              <a:t>f*</a:t>
            </a:r>
            <a:r>
              <a:rPr lang="zh-CN" altLang="en-US"/>
              <a:t>的集合</a:t>
            </a:r>
            <a:r>
              <a:rPr lang="en-US" altLang="zh-CN"/>
              <a:t>F</a:t>
            </a:r>
            <a:r>
              <a:rPr lang="zh-CN" altLang="en-US"/>
              <a:t>累积而成的总损失</a:t>
            </a:r>
            <a:r>
              <a:rPr lang="en-US" altLang="zh-CN"/>
              <a:t>L(</a:t>
            </a:r>
            <a:r>
              <a:rPr lang="zh-CN" altLang="en-US"/>
              <a:t>即</a:t>
            </a:r>
            <a:r>
              <a:rPr lang="en-US" altLang="zh-CN"/>
              <a:t>meta</a:t>
            </a:r>
            <a:r>
              <a:rPr lang="zh-CN" altLang="en-US"/>
              <a:t>优化</a:t>
            </a:r>
            <a:r>
              <a:rPr lang="zh-CN" altLang="en-US"/>
              <a:t>目标</a:t>
            </a:r>
            <a:r>
              <a:rPr lang="en-US" altLang="zh-CN"/>
              <a:t>):</a:t>
            </a:r>
            <a:endParaRPr lang="en-US" altLang="zh-CN"/>
          </a:p>
        </p:txBody>
      </p:sp>
      <p:sp>
        <p:nvSpPr>
          <p:cNvPr id="13" name="文本框 12"/>
          <p:cNvSpPr txBox="1"/>
          <p:nvPr/>
        </p:nvSpPr>
        <p:spPr>
          <a:xfrm>
            <a:off x="958850" y="3383280"/>
            <a:ext cx="9497695" cy="368300"/>
          </a:xfrm>
          <a:prstGeom prst="rect">
            <a:avLst/>
          </a:prstGeom>
          <a:noFill/>
        </p:spPr>
        <p:txBody>
          <a:bodyPr wrap="square" rtlCol="0">
            <a:spAutoFit/>
          </a:bodyPr>
          <a:p>
            <a:pPr marL="285750" indent="-285750">
              <a:buFont typeface="Wingdings" panose="05000000000000000000" charset="0"/>
              <a:buChar char="p"/>
            </a:pPr>
            <a:r>
              <a:rPr lang="zh-CN"/>
              <a:t>取其中一个模型</a:t>
            </a:r>
            <a:r>
              <a:rPr lang="en-US" altLang="zh-CN"/>
              <a:t>f* </a:t>
            </a:r>
            <a:r>
              <a:rPr lang="zh-CN" altLang="en-US"/>
              <a:t>的</a:t>
            </a:r>
            <a:r>
              <a:rPr lang="en-US" altLang="zh-CN"/>
              <a:t>loss</a:t>
            </a:r>
            <a:r>
              <a:rPr lang="zh-CN" altLang="en-US"/>
              <a:t>，先对该模型的参数</a:t>
            </a:r>
            <a:r>
              <a:rPr lang="en-US" altLang="zh-CN"/>
              <a:t>θ</a:t>
            </a:r>
            <a:r>
              <a:rPr lang="zh-CN" altLang="en-US"/>
              <a:t>求导，再用</a:t>
            </a:r>
            <a:r>
              <a:rPr lang="en-US" altLang="zh-CN"/>
              <a:t>θ</a:t>
            </a:r>
            <a:r>
              <a:rPr lang="zh-CN" altLang="en-US"/>
              <a:t>对初始参数    求导</a:t>
            </a:r>
            <a:r>
              <a:rPr lang="en-US" altLang="zh-CN"/>
              <a:t>:</a:t>
            </a:r>
            <a:endParaRPr lang="en-US" altLang="zh-CN"/>
          </a:p>
        </p:txBody>
      </p:sp>
      <p:graphicFrame>
        <p:nvGraphicFramePr>
          <p:cNvPr id="14" name="对象 13">
            <a:hlinkClick r:id="" action="ppaction://ole?verb="/>
          </p:cNvPr>
          <p:cNvGraphicFramePr>
            <a:graphicFrameLocks noChangeAspect="1"/>
          </p:cNvGraphicFramePr>
          <p:nvPr/>
        </p:nvGraphicFramePr>
        <p:xfrm>
          <a:off x="8404225" y="3383280"/>
          <a:ext cx="257810" cy="412750"/>
        </p:xfrm>
        <a:graphic>
          <a:graphicData uri="http://schemas.openxmlformats.org/presentationml/2006/ole">
            <mc:AlternateContent xmlns:mc="http://schemas.openxmlformats.org/markup-compatibility/2006">
              <mc:Choice xmlns:v="urn:schemas-microsoft-com:vml" Requires="v">
                <p:oleObj spid="_x0000_s1025" name="" r:id="rId5" imgW="127000" imgH="203200" progId="Equation.KSEE3">
                  <p:embed/>
                </p:oleObj>
              </mc:Choice>
              <mc:Fallback>
                <p:oleObj name="" r:id="rId5" imgW="127000" imgH="203200" progId="Equation.KSEE3">
                  <p:embed/>
                  <p:pic>
                    <p:nvPicPr>
                      <p:cNvPr id="0" name="图片 1024"/>
                      <p:cNvPicPr/>
                      <p:nvPr/>
                    </p:nvPicPr>
                    <p:blipFill>
                      <a:blip r:embed="rId6"/>
                      <a:stretch>
                        <a:fillRect/>
                      </a:stretch>
                    </p:blipFill>
                    <p:spPr>
                      <a:xfrm>
                        <a:off x="8404225" y="3383280"/>
                        <a:ext cx="257810" cy="412750"/>
                      </a:xfrm>
                      <a:prstGeom prst="rect">
                        <a:avLst/>
                      </a:prstGeom>
                    </p:spPr>
                  </p:pic>
                </p:oleObj>
              </mc:Fallback>
            </mc:AlternateContent>
          </a:graphicData>
        </a:graphic>
      </p:graphicFrame>
      <p:sp>
        <p:nvSpPr>
          <p:cNvPr id="15" name="文本框 14"/>
          <p:cNvSpPr txBox="1"/>
          <p:nvPr/>
        </p:nvSpPr>
        <p:spPr>
          <a:xfrm>
            <a:off x="958850" y="5040630"/>
            <a:ext cx="9497695" cy="368300"/>
          </a:xfrm>
          <a:prstGeom prst="rect">
            <a:avLst/>
          </a:prstGeom>
          <a:noFill/>
        </p:spPr>
        <p:txBody>
          <a:bodyPr wrap="square" rtlCol="0">
            <a:spAutoFit/>
          </a:bodyPr>
          <a:p>
            <a:pPr marL="285750" indent="-285750">
              <a:buFont typeface="Wingdings" panose="05000000000000000000" charset="0"/>
              <a:buChar char="p"/>
            </a:pPr>
            <a:r>
              <a:rPr lang="zh-CN" altLang="en-US"/>
              <a:t>因为当前模型的参数是由初始参数根据梯度下降法更新得到的，所以</a:t>
            </a:r>
            <a:r>
              <a:rPr lang="en-US" altLang="zh-CN"/>
              <a:t>θ</a:t>
            </a:r>
            <a:r>
              <a:rPr lang="zh-CN" altLang="en-US"/>
              <a:t>关于    的公式为</a:t>
            </a:r>
            <a:r>
              <a:rPr lang="en-US" altLang="zh-CN"/>
              <a:t>:</a:t>
            </a:r>
            <a:endParaRPr lang="en-US" altLang="zh-CN"/>
          </a:p>
        </p:txBody>
      </p:sp>
      <p:graphicFrame>
        <p:nvGraphicFramePr>
          <p:cNvPr id="16" name="对象 15">
            <a:hlinkClick r:id="" action="ppaction://ole?verb="/>
          </p:cNvPr>
          <p:cNvGraphicFramePr>
            <a:graphicFrameLocks noChangeAspect="1"/>
          </p:cNvGraphicFramePr>
          <p:nvPr/>
        </p:nvGraphicFramePr>
        <p:xfrm>
          <a:off x="8790305" y="4996180"/>
          <a:ext cx="257810" cy="412750"/>
        </p:xfrm>
        <a:graphic>
          <a:graphicData uri="http://schemas.openxmlformats.org/presentationml/2006/ole">
            <mc:AlternateContent xmlns:mc="http://schemas.openxmlformats.org/markup-compatibility/2006">
              <mc:Choice xmlns:v="urn:schemas-microsoft-com:vml" Requires="v">
                <p:oleObj spid="_x0000_s1025" name="" r:id="rId7" imgW="127000" imgH="203200" progId="Equation.KSEE3">
                  <p:embed/>
                </p:oleObj>
              </mc:Choice>
              <mc:Fallback>
                <p:oleObj name="" r:id="rId7" imgW="127000" imgH="203200" progId="Equation.KSEE3">
                  <p:embed/>
                  <p:pic>
                    <p:nvPicPr>
                      <p:cNvPr id="0" name="图片 1024"/>
                      <p:cNvPicPr/>
                      <p:nvPr/>
                    </p:nvPicPr>
                    <p:blipFill>
                      <a:blip r:embed="rId6"/>
                      <a:stretch>
                        <a:fillRect/>
                      </a:stretch>
                    </p:blipFill>
                    <p:spPr>
                      <a:xfrm>
                        <a:off x="8790305" y="4996180"/>
                        <a:ext cx="257810" cy="412750"/>
                      </a:xfrm>
                      <a:prstGeom prst="rect">
                        <a:avLst/>
                      </a:prstGeom>
                    </p:spPr>
                  </p:pic>
                </p:oleObj>
              </mc:Fallback>
            </mc:AlternateContent>
          </a:graphicData>
        </a:graphic>
      </p:graphicFrame>
      <p:sp>
        <p:nvSpPr>
          <p:cNvPr id="17" name="文本框 16"/>
          <p:cNvSpPr txBox="1"/>
          <p:nvPr/>
        </p:nvSpPr>
        <p:spPr>
          <a:xfrm>
            <a:off x="4408170" y="5869940"/>
            <a:ext cx="6511290" cy="645160"/>
          </a:xfrm>
          <a:prstGeom prst="rect">
            <a:avLst/>
          </a:prstGeom>
          <a:noFill/>
        </p:spPr>
        <p:txBody>
          <a:bodyPr wrap="square" rtlCol="0">
            <a:spAutoFit/>
          </a:bodyPr>
          <a:p>
            <a:r>
              <a:rPr lang="zh-CN" altLang="en-US">
                <a:solidFill>
                  <a:srgbClr val="FF0000"/>
                </a:solidFill>
              </a:rPr>
              <a:t>注意：该公式中的梯度项和初始参数     相关，所以需要求梯度的梯度，即二阶梯度</a:t>
            </a:r>
            <a:endParaRPr lang="zh-CN" altLang="en-US">
              <a:solidFill>
                <a:srgbClr val="FF0000"/>
              </a:solidFill>
            </a:endParaRPr>
          </a:p>
        </p:txBody>
      </p:sp>
      <p:graphicFrame>
        <p:nvGraphicFramePr>
          <p:cNvPr id="18" name="对象 17">
            <a:hlinkClick r:id="" action="ppaction://ole?verb="/>
          </p:cNvPr>
          <p:cNvGraphicFramePr>
            <a:graphicFrameLocks noChangeAspect="1"/>
          </p:cNvGraphicFramePr>
          <p:nvPr/>
        </p:nvGraphicFramePr>
        <p:xfrm>
          <a:off x="8176895" y="5829300"/>
          <a:ext cx="257810" cy="412750"/>
        </p:xfrm>
        <a:graphic>
          <a:graphicData uri="http://schemas.openxmlformats.org/presentationml/2006/ole">
            <mc:AlternateContent xmlns:mc="http://schemas.openxmlformats.org/markup-compatibility/2006">
              <mc:Choice xmlns:v="urn:schemas-microsoft-com:vml" Requires="v">
                <p:oleObj spid="_x0000_s19" name="" r:id="rId8" imgW="127000" imgH="203200" progId="Equation.KSEE3">
                  <p:embed/>
                </p:oleObj>
              </mc:Choice>
              <mc:Fallback>
                <p:oleObj name="" r:id="rId8" imgW="127000" imgH="203200" progId="Equation.KSEE3">
                  <p:embed/>
                  <p:pic>
                    <p:nvPicPr>
                      <p:cNvPr id="0" name="图片 1024"/>
                      <p:cNvPicPr/>
                      <p:nvPr/>
                    </p:nvPicPr>
                    <p:blipFill>
                      <a:blip r:embed="rId6"/>
                      <a:stretch>
                        <a:fillRect/>
                      </a:stretch>
                    </p:blipFill>
                    <p:spPr>
                      <a:xfrm>
                        <a:off x="8176895" y="5829300"/>
                        <a:ext cx="257810" cy="412750"/>
                      </a:xfrm>
                      <a:prstGeom prst="rect">
                        <a:avLst/>
                      </a:prstGeom>
                    </p:spPr>
                  </p:pic>
                </p:oleObj>
              </mc:Fallback>
            </mc:AlternateContent>
          </a:graphicData>
        </a:graphic>
      </p:graphicFrame>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custDataLst>
              <p:tags r:id="rId1"/>
            </p:custDataLst>
          </p:nvPr>
        </p:nvSpPr>
        <p:spPr>
          <a:xfrm>
            <a:off x="428625" y="210185"/>
            <a:ext cx="7559040" cy="627380"/>
          </a:xfrm>
        </p:spPr>
        <p:txBody>
          <a:bodyPr lIns="91440" tIns="45720" rIns="91440" bIns="45720">
            <a:normAutofit/>
          </a:bodyPr>
          <a:lstStyle/>
          <a:p>
            <a:pPr algn="ctr">
              <a:lnSpc>
                <a:spcPct val="100000"/>
              </a:lnSpc>
            </a:pPr>
            <a:r>
              <a:rPr lang="zh-CN" altLang="en-US" sz="3200" b="1">
                <a:solidFill>
                  <a:schemeClr val="tx1">
                    <a:lumMod val="75000"/>
                  </a:schemeClr>
                </a:solidFill>
                <a:uFillTx/>
                <a:ea typeface="汉仪旗黑-85S" panose="00020600040101010101" pitchFamily="18" charset="-122"/>
              </a:rPr>
              <a:t>Meta Learning的简单实例：MAML</a:t>
            </a:r>
            <a:endParaRPr lang="zh-CN" altLang="en-US" sz="3200" b="1">
              <a:solidFill>
                <a:schemeClr val="tx1">
                  <a:lumMod val="75000"/>
                </a:schemeClr>
              </a:solidFill>
              <a:uFillTx/>
              <a:ea typeface="汉仪旗黑-85S" panose="00020600040101010101" pitchFamily="18" charset="-122"/>
            </a:endParaRPr>
          </a:p>
        </p:txBody>
      </p:sp>
      <p:sp>
        <p:nvSpPr>
          <p:cNvPr id="2" name="文本框 1"/>
          <p:cNvSpPr txBox="1"/>
          <p:nvPr/>
        </p:nvSpPr>
        <p:spPr>
          <a:xfrm>
            <a:off x="958850" y="975995"/>
            <a:ext cx="10607675" cy="706755"/>
          </a:xfrm>
          <a:prstGeom prst="rect">
            <a:avLst/>
          </a:prstGeom>
          <a:noFill/>
        </p:spPr>
        <p:txBody>
          <a:bodyPr wrap="square" rtlCol="0">
            <a:spAutoFit/>
          </a:bodyPr>
          <a:p>
            <a:r>
              <a:rPr lang="zh-CN" altLang="en-US" sz="2000"/>
              <a:t>目的：优化网络的</a:t>
            </a:r>
            <a:r>
              <a:rPr lang="zh-CN" altLang="en-US" sz="2000">
                <a:solidFill>
                  <a:srgbClr val="FF0000"/>
                </a:solidFill>
              </a:rPr>
              <a:t>初始参数</a:t>
            </a:r>
            <a:r>
              <a:rPr lang="zh-CN" altLang="en-US" sz="2000"/>
              <a:t>，将</a:t>
            </a:r>
            <a:r>
              <a:rPr lang="en-US" altLang="zh-CN" sz="2000"/>
              <a:t>F</a:t>
            </a:r>
            <a:r>
              <a:rPr lang="zh-CN" altLang="en-US" sz="2000"/>
              <a:t>视为每一个模型参数的函数，而每一个模型参数又是同一组</a:t>
            </a:r>
            <a:endParaRPr lang="zh-CN" altLang="en-US" sz="2000"/>
          </a:p>
          <a:p>
            <a:r>
              <a:rPr lang="zh-CN" altLang="en-US" sz="2000"/>
              <a:t>           </a:t>
            </a:r>
            <a:r>
              <a:rPr lang="zh-CN" altLang="en-US" sz="2000">
                <a:solidFill>
                  <a:srgbClr val="FF0000"/>
                </a:solidFill>
              </a:rPr>
              <a:t>初始参数</a:t>
            </a:r>
            <a:r>
              <a:rPr lang="zh-CN" altLang="en-US" sz="2000"/>
              <a:t>的函数，最终通过优化</a:t>
            </a:r>
            <a:r>
              <a:rPr lang="en-US" altLang="zh-CN" sz="2000"/>
              <a:t>F</a:t>
            </a:r>
            <a:r>
              <a:rPr lang="zh-CN" altLang="en-US" sz="2000"/>
              <a:t>优化网络</a:t>
            </a:r>
            <a:r>
              <a:rPr lang="zh-CN" altLang="en-US" sz="2000">
                <a:solidFill>
                  <a:srgbClr val="FF0000"/>
                </a:solidFill>
                <a:sym typeface="+mn-ea"/>
              </a:rPr>
              <a:t>初始参数</a:t>
            </a:r>
            <a:r>
              <a:rPr lang="zh-CN" altLang="en-US" sz="2000"/>
              <a:t>。</a:t>
            </a:r>
            <a:endParaRPr lang="zh-CN" altLang="en-US" sz="2000"/>
          </a:p>
        </p:txBody>
      </p:sp>
      <p:sp>
        <p:nvSpPr>
          <p:cNvPr id="17" name="文本框 16"/>
          <p:cNvSpPr txBox="1"/>
          <p:nvPr/>
        </p:nvSpPr>
        <p:spPr>
          <a:xfrm>
            <a:off x="4257040" y="2230120"/>
            <a:ext cx="6511290" cy="645160"/>
          </a:xfrm>
          <a:prstGeom prst="rect">
            <a:avLst/>
          </a:prstGeom>
          <a:noFill/>
        </p:spPr>
        <p:txBody>
          <a:bodyPr wrap="square" rtlCol="0">
            <a:spAutoFit/>
          </a:bodyPr>
          <a:p>
            <a:r>
              <a:rPr lang="zh-CN" altLang="en-US">
                <a:solidFill>
                  <a:srgbClr val="FF0000"/>
                </a:solidFill>
              </a:rPr>
              <a:t>注意：该公式中的梯度项和初始参数     相关，所以需要求梯度的梯度，即二阶梯度</a:t>
            </a:r>
            <a:endParaRPr lang="zh-CN" altLang="en-US">
              <a:solidFill>
                <a:srgbClr val="FF0000"/>
              </a:solidFill>
            </a:endParaRPr>
          </a:p>
        </p:txBody>
      </p:sp>
      <p:graphicFrame>
        <p:nvGraphicFramePr>
          <p:cNvPr id="18" name="对象 17">
            <a:hlinkClick r:id="" action="ppaction://ole?verb="/>
          </p:cNvPr>
          <p:cNvGraphicFramePr>
            <a:graphicFrameLocks noChangeAspect="1"/>
          </p:cNvGraphicFramePr>
          <p:nvPr/>
        </p:nvGraphicFramePr>
        <p:xfrm>
          <a:off x="8025765" y="2189480"/>
          <a:ext cx="257810" cy="412750"/>
        </p:xfrm>
        <a:graphic>
          <a:graphicData uri="http://schemas.openxmlformats.org/presentationml/2006/ole">
            <mc:AlternateContent xmlns:mc="http://schemas.openxmlformats.org/markup-compatibility/2006">
              <mc:Choice xmlns:v="urn:schemas-microsoft-com:vml" Requires="v">
                <p:oleObj spid="_x0000_s19" name="" r:id="rId2" imgW="127000" imgH="203200" progId="Equation.KSEE3">
                  <p:embed/>
                </p:oleObj>
              </mc:Choice>
              <mc:Fallback>
                <p:oleObj name="" r:id="rId2" imgW="127000" imgH="203200" progId="Equation.KSEE3">
                  <p:embed/>
                  <p:pic>
                    <p:nvPicPr>
                      <p:cNvPr id="0" name="图片 1024"/>
                      <p:cNvPicPr/>
                      <p:nvPr/>
                    </p:nvPicPr>
                    <p:blipFill>
                      <a:blip r:embed="rId3"/>
                      <a:stretch>
                        <a:fillRect/>
                      </a:stretch>
                    </p:blipFill>
                    <p:spPr>
                      <a:xfrm>
                        <a:off x="8025765" y="2189480"/>
                        <a:ext cx="257810" cy="412750"/>
                      </a:xfrm>
                      <a:prstGeom prst="rect">
                        <a:avLst/>
                      </a:prstGeom>
                    </p:spPr>
                  </p:pic>
                </p:oleObj>
              </mc:Fallback>
            </mc:AlternateContent>
          </a:graphicData>
        </a:graphic>
      </p:graphicFrame>
      <p:pic>
        <p:nvPicPr>
          <p:cNvPr id="5" name="图片 4" descr="C:\Users\qyt17862702530\Desktop\讨论班\key_maml.pngkey_maml"/>
          <p:cNvPicPr>
            <a:picLocks noChangeAspect="1"/>
          </p:cNvPicPr>
          <p:nvPr/>
        </p:nvPicPr>
        <p:blipFill>
          <a:blip r:embed="rId4"/>
          <a:srcRect/>
          <a:stretch>
            <a:fillRect/>
          </a:stretch>
        </p:blipFill>
        <p:spPr>
          <a:xfrm>
            <a:off x="1918335" y="1988820"/>
            <a:ext cx="1899285" cy="814070"/>
          </a:xfrm>
          <a:prstGeom prst="rect">
            <a:avLst/>
          </a:prstGeom>
        </p:spPr>
      </p:pic>
      <p:sp>
        <p:nvSpPr>
          <p:cNvPr id="7" name="文本框 6"/>
          <p:cNvSpPr txBox="1"/>
          <p:nvPr/>
        </p:nvSpPr>
        <p:spPr>
          <a:xfrm>
            <a:off x="980440" y="3239770"/>
            <a:ext cx="10219055" cy="368300"/>
          </a:xfrm>
          <a:prstGeom prst="rect">
            <a:avLst/>
          </a:prstGeom>
          <a:noFill/>
        </p:spPr>
        <p:txBody>
          <a:bodyPr wrap="square" rtlCol="0">
            <a:spAutoFit/>
          </a:bodyPr>
          <a:p>
            <a:pPr marL="285750" indent="-285750">
              <a:buFont typeface="Wingdings" panose="05000000000000000000" charset="0"/>
              <a:buChar char="p"/>
            </a:pPr>
            <a:r>
              <a:rPr lang="en-US" altLang="zh-CN"/>
              <a:t>i = j </a:t>
            </a:r>
            <a:r>
              <a:rPr lang="zh-CN" altLang="en-US"/>
              <a:t>时：                                                               </a:t>
            </a:r>
            <a:r>
              <a:rPr lang="en-US" altLang="zh-CN"/>
              <a:t>i != j </a:t>
            </a:r>
            <a:r>
              <a:rPr lang="zh-CN" altLang="en-US"/>
              <a:t>时：</a:t>
            </a:r>
            <a:endParaRPr lang="zh-CN" altLang="en-US"/>
          </a:p>
        </p:txBody>
      </p:sp>
      <p:pic>
        <p:nvPicPr>
          <p:cNvPr id="9" name="图片 8" descr="equal_maml"/>
          <p:cNvPicPr>
            <a:picLocks noChangeAspect="1"/>
          </p:cNvPicPr>
          <p:nvPr/>
        </p:nvPicPr>
        <p:blipFill>
          <a:blip r:embed="rId5"/>
          <a:stretch>
            <a:fillRect/>
          </a:stretch>
        </p:blipFill>
        <p:spPr>
          <a:xfrm>
            <a:off x="2329815" y="3056890"/>
            <a:ext cx="2142490" cy="789305"/>
          </a:xfrm>
          <a:prstGeom prst="rect">
            <a:avLst/>
          </a:prstGeom>
        </p:spPr>
      </p:pic>
      <p:pic>
        <p:nvPicPr>
          <p:cNvPr id="10" name="图片 9" descr="not_equal_maml"/>
          <p:cNvPicPr>
            <a:picLocks noChangeAspect="1"/>
          </p:cNvPicPr>
          <p:nvPr/>
        </p:nvPicPr>
        <p:blipFill>
          <a:blip r:embed="rId6"/>
          <a:stretch>
            <a:fillRect/>
          </a:stretch>
        </p:blipFill>
        <p:spPr>
          <a:xfrm>
            <a:off x="7343775" y="3037840"/>
            <a:ext cx="1967865" cy="772160"/>
          </a:xfrm>
          <a:prstGeom prst="rect">
            <a:avLst/>
          </a:prstGeom>
        </p:spPr>
      </p:pic>
      <p:sp>
        <p:nvSpPr>
          <p:cNvPr id="11" name="文本框 10"/>
          <p:cNvSpPr txBox="1"/>
          <p:nvPr/>
        </p:nvSpPr>
        <p:spPr>
          <a:xfrm>
            <a:off x="980440" y="4246245"/>
            <a:ext cx="9712325" cy="368300"/>
          </a:xfrm>
          <a:prstGeom prst="rect">
            <a:avLst/>
          </a:prstGeom>
          <a:noFill/>
        </p:spPr>
        <p:txBody>
          <a:bodyPr wrap="square" rtlCol="0">
            <a:spAutoFit/>
          </a:bodyPr>
          <a:p>
            <a:pPr marL="285750" indent="-285750">
              <a:buFont typeface="Wingdings" panose="05000000000000000000" charset="0"/>
              <a:buChar char="p"/>
            </a:pPr>
            <a:r>
              <a:rPr lang="en-US" altLang="zh-CN"/>
              <a:t>maml</a:t>
            </a:r>
            <a:r>
              <a:rPr lang="zh-CN" altLang="en-US"/>
              <a:t>的方法去掉了复杂的二阶导项，于是上述公式简化为：</a:t>
            </a:r>
            <a:endParaRPr lang="zh-CN" altLang="en-US"/>
          </a:p>
        </p:txBody>
      </p:sp>
      <p:pic>
        <p:nvPicPr>
          <p:cNvPr id="20" name="图片 19" descr="简化"/>
          <p:cNvPicPr>
            <a:picLocks noChangeAspect="1"/>
          </p:cNvPicPr>
          <p:nvPr/>
        </p:nvPicPr>
        <p:blipFill>
          <a:blip r:embed="rId7"/>
          <a:stretch>
            <a:fillRect/>
          </a:stretch>
        </p:blipFill>
        <p:spPr>
          <a:xfrm>
            <a:off x="7635240" y="4230370"/>
            <a:ext cx="2181860" cy="732790"/>
          </a:xfrm>
          <a:prstGeom prst="rect">
            <a:avLst/>
          </a:prstGeom>
        </p:spPr>
      </p:pic>
      <p:sp>
        <p:nvSpPr>
          <p:cNvPr id="21" name="文本框 20"/>
          <p:cNvSpPr txBox="1"/>
          <p:nvPr/>
        </p:nvSpPr>
        <p:spPr>
          <a:xfrm>
            <a:off x="980440" y="5224780"/>
            <a:ext cx="6655435" cy="368300"/>
          </a:xfrm>
          <a:prstGeom prst="rect">
            <a:avLst/>
          </a:prstGeom>
          <a:noFill/>
        </p:spPr>
        <p:txBody>
          <a:bodyPr wrap="square" rtlCol="0">
            <a:spAutoFit/>
          </a:bodyPr>
          <a:p>
            <a:pPr marL="285750" indent="-285750">
              <a:buFont typeface="Wingdings" panose="05000000000000000000" charset="0"/>
              <a:buChar char="p"/>
            </a:pPr>
            <a:r>
              <a:rPr lang="zh-CN" altLang="en-US"/>
              <a:t>原始的梯度公式：                                            ，代入上式得：</a:t>
            </a:r>
            <a:endParaRPr lang="zh-CN" altLang="en-US"/>
          </a:p>
        </p:txBody>
      </p:sp>
      <p:pic>
        <p:nvPicPr>
          <p:cNvPr id="22" name="图片 21" descr="transfer_maml"/>
          <p:cNvPicPr>
            <a:picLocks noChangeAspect="1"/>
          </p:cNvPicPr>
          <p:nvPr/>
        </p:nvPicPr>
        <p:blipFill>
          <a:blip r:embed="rId8"/>
          <a:stretch>
            <a:fillRect/>
          </a:stretch>
        </p:blipFill>
        <p:spPr>
          <a:xfrm>
            <a:off x="3319145" y="5184140"/>
            <a:ext cx="2292985" cy="1085215"/>
          </a:xfrm>
          <a:prstGeom prst="rect">
            <a:avLst/>
          </a:prstGeom>
        </p:spPr>
      </p:pic>
      <p:pic>
        <p:nvPicPr>
          <p:cNvPr id="23" name="图片 22" descr="final"/>
          <p:cNvPicPr>
            <a:picLocks noChangeAspect="1"/>
          </p:cNvPicPr>
          <p:nvPr/>
        </p:nvPicPr>
        <p:blipFill>
          <a:blip r:embed="rId9"/>
          <a:stretch>
            <a:fillRect/>
          </a:stretch>
        </p:blipFill>
        <p:spPr>
          <a:xfrm>
            <a:off x="7659370" y="5184140"/>
            <a:ext cx="3155315" cy="1075055"/>
          </a:xfrm>
          <a:prstGeom prst="rect">
            <a:avLst/>
          </a:prstGeom>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 name="标题 4"/>
          <p:cNvSpPr>
            <a:spLocks noGrp="1"/>
          </p:cNvSpPr>
          <p:nvPr>
            <p:ph type="title"/>
            <p:custDataLst>
              <p:tags r:id="rId2"/>
            </p:custDataLst>
          </p:nvPr>
        </p:nvSpPr>
        <p:spPr>
          <a:xfrm>
            <a:off x="696240" y="227640"/>
            <a:ext cx="10976400" cy="565200"/>
          </a:xfrm>
        </p:spPr>
        <p:txBody>
          <a:bodyPr lIns="91440" tIns="45720" rIns="91440" bIns="45720">
            <a:normAutofit fontScale="90000"/>
          </a:bodyPr>
          <a:lstStyle/>
          <a:p>
            <a:pPr algn="l"/>
            <a:r>
              <a:rPr lang="en-US" altLang="zh-CN"/>
              <a:t>MAML</a:t>
            </a:r>
            <a:r>
              <a:rPr lang="zh-CN" altLang="en-US"/>
              <a:t>本质</a:t>
            </a:r>
            <a:endParaRPr lang="zh-CN" altLang="en-US"/>
          </a:p>
        </p:txBody>
      </p:sp>
      <p:sp>
        <p:nvSpPr>
          <p:cNvPr id="4" name="文本占位符 3"/>
          <p:cNvSpPr>
            <a:spLocks noGrp="1"/>
          </p:cNvSpPr>
          <p:nvPr>
            <p:ph type="body" sz="quarter" idx="14"/>
            <p:custDataLst>
              <p:tags r:id="rId3"/>
            </p:custDataLst>
          </p:nvPr>
        </p:nvSpPr>
        <p:spPr/>
        <p:txBody>
          <a:bodyPr lIns="91440" tIns="45720" rIns="91440" bIns="45720">
            <a:normAutofit/>
          </a:bodyPr>
          <a:lstStyle/>
          <a:p>
            <a:r>
              <a:rPr lang="zh-CN" altLang="en-US" sz="2400"/>
              <a:t>总结：不同任务的梯度积累作为最佳模型的初始化参数</a:t>
            </a:r>
            <a:endParaRPr lang="zh-CN" altLang="en-US" sz="2400"/>
          </a:p>
        </p:txBody>
      </p:sp>
      <p:pic>
        <p:nvPicPr>
          <p:cNvPr id="5" name="图片 4" descr="maml1"/>
          <p:cNvPicPr>
            <a:picLocks noChangeAspect="1"/>
          </p:cNvPicPr>
          <p:nvPr/>
        </p:nvPicPr>
        <p:blipFill>
          <a:blip r:embed="rId4"/>
          <a:stretch>
            <a:fillRect/>
          </a:stretch>
        </p:blipFill>
        <p:spPr>
          <a:xfrm>
            <a:off x="881380" y="1199515"/>
            <a:ext cx="273050" cy="455930"/>
          </a:xfrm>
          <a:prstGeom prst="rect">
            <a:avLst/>
          </a:prstGeom>
        </p:spPr>
      </p:pic>
      <p:pic>
        <p:nvPicPr>
          <p:cNvPr id="6" name="图片 5" descr="maml2"/>
          <p:cNvPicPr>
            <a:picLocks noChangeAspect="1"/>
          </p:cNvPicPr>
          <p:nvPr/>
        </p:nvPicPr>
        <p:blipFill>
          <a:blip r:embed="rId5"/>
          <a:stretch>
            <a:fillRect/>
          </a:stretch>
        </p:blipFill>
        <p:spPr>
          <a:xfrm>
            <a:off x="2371090" y="792480"/>
            <a:ext cx="1871345" cy="1270000"/>
          </a:xfrm>
          <a:prstGeom prst="rect">
            <a:avLst/>
          </a:prstGeom>
        </p:spPr>
      </p:pic>
      <p:pic>
        <p:nvPicPr>
          <p:cNvPr id="7" name="图片 6" descr="maml3"/>
          <p:cNvPicPr>
            <a:picLocks noChangeAspect="1"/>
          </p:cNvPicPr>
          <p:nvPr/>
        </p:nvPicPr>
        <p:blipFill>
          <a:blip r:embed="rId6"/>
          <a:stretch>
            <a:fillRect/>
          </a:stretch>
        </p:blipFill>
        <p:spPr>
          <a:xfrm>
            <a:off x="5461635" y="792480"/>
            <a:ext cx="2127885" cy="2321560"/>
          </a:xfrm>
          <a:prstGeom prst="rect">
            <a:avLst/>
          </a:prstGeom>
        </p:spPr>
      </p:pic>
      <p:sp>
        <p:nvSpPr>
          <p:cNvPr id="8" name="文本框 7"/>
          <p:cNvSpPr txBox="1"/>
          <p:nvPr/>
        </p:nvSpPr>
        <p:spPr>
          <a:xfrm>
            <a:off x="657225" y="3484245"/>
            <a:ext cx="8752840" cy="1322070"/>
          </a:xfrm>
          <a:prstGeom prst="rect">
            <a:avLst/>
          </a:prstGeom>
          <a:noFill/>
        </p:spPr>
        <p:txBody>
          <a:bodyPr wrap="square" rtlCol="0">
            <a:spAutoFit/>
          </a:bodyPr>
          <a:p>
            <a:r>
              <a:rPr lang="en-US" altLang="zh-CN" sz="2000"/>
              <a:t>1.</a:t>
            </a:r>
            <a:r>
              <a:rPr lang="zh-CN" altLang="en-US" sz="2000"/>
              <a:t>模型最佳初始参数会参考各个模型的梯度</a:t>
            </a:r>
            <a:endParaRPr lang="zh-CN" altLang="en-US" sz="2000"/>
          </a:p>
          <a:p>
            <a:r>
              <a:rPr lang="en-US" altLang="zh-CN" sz="2000"/>
              <a:t>2.</a:t>
            </a:r>
            <a:r>
              <a:rPr lang="zh-CN" altLang="en-US" sz="2000"/>
              <a:t>各个模型通过第一步收敛，第二步计算各自的梯度</a:t>
            </a:r>
            <a:endParaRPr lang="zh-CN" altLang="en-US" sz="2000"/>
          </a:p>
          <a:p>
            <a:r>
              <a:rPr lang="en-US" altLang="zh-CN" sz="2000"/>
              <a:t>3.</a:t>
            </a:r>
            <a:r>
              <a:rPr lang="zh-CN" altLang="en-US" sz="2000"/>
              <a:t>初始参数按照所有模型</a:t>
            </a:r>
            <a:r>
              <a:rPr lang="zh-CN" altLang="en-US" sz="2000">
                <a:sym typeface="+mn-ea"/>
              </a:rPr>
              <a:t>梯度</a:t>
            </a:r>
            <a:r>
              <a:rPr lang="zh-CN" altLang="en-US" sz="2000"/>
              <a:t>方向的合力方向上更新一大步</a:t>
            </a:r>
            <a:endParaRPr lang="zh-CN" altLang="en-US" sz="2000"/>
          </a:p>
          <a:p>
            <a:r>
              <a:rPr lang="en-US" altLang="zh-CN" sz="2000"/>
              <a:t>4.</a:t>
            </a:r>
            <a:r>
              <a:rPr lang="zh-CN" altLang="en-US" sz="2000"/>
              <a:t>更新后的初始参数作为模型</a:t>
            </a:r>
            <a:r>
              <a:rPr lang="zh-CN" altLang="en-US" sz="2000">
                <a:sym typeface="+mn-ea"/>
              </a:rPr>
              <a:t>最佳</a:t>
            </a:r>
            <a:r>
              <a:rPr lang="zh-CN" altLang="en-US" sz="2000"/>
              <a:t>初始</a:t>
            </a:r>
            <a:r>
              <a:rPr lang="zh-CN" altLang="en-US" sz="2000">
                <a:sym typeface="+mn-ea"/>
              </a:rPr>
              <a:t>参数</a:t>
            </a:r>
            <a:endParaRPr lang="zh-CN" altLang="en-US" sz="2000"/>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custDataLst>
              <p:tags r:id="rId1"/>
            </p:custDataLst>
          </p:nvPr>
        </p:nvSpPr>
        <p:spPr>
          <a:xfrm>
            <a:off x="5714365" y="2434590"/>
            <a:ext cx="941070" cy="1297305"/>
          </a:xfrm>
          <a:prstGeom prst="rect">
            <a:avLst/>
          </a:prstGeom>
          <a:noFill/>
        </p:spPr>
        <p:txBody>
          <a:bodyPr wrap="square" rtlCol="0">
            <a:normAutofit lnSpcReduction="10000"/>
          </a:bodyPr>
          <a:lstStyle/>
          <a:p>
            <a:pPr marR="0" algn="ctr" defTabSz="914400" fontAlgn="auto">
              <a:spcBef>
                <a:spcPts val="0"/>
              </a:spcBef>
              <a:spcAft>
                <a:spcPts val="0"/>
              </a:spcAft>
              <a:buClrTx/>
              <a:buSzTx/>
              <a:buFontTx/>
            </a:pPr>
            <a:r>
              <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rPr>
              <a:t>3</a:t>
            </a:r>
            <a:endPar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5" name="TextBox 3"/>
          <p:cNvSpPr txBox="1"/>
          <p:nvPr>
            <p:custDataLst>
              <p:tags r:id="rId2"/>
            </p:custDataLst>
          </p:nvPr>
        </p:nvSpPr>
        <p:spPr>
          <a:xfrm>
            <a:off x="5237480" y="1358265"/>
            <a:ext cx="2121535" cy="426720"/>
          </a:xfrm>
          <a:prstGeom prst="rect">
            <a:avLst/>
          </a:prstGeom>
          <a:noFill/>
        </p:spPr>
        <p:txBody>
          <a:bodyPr wrap="square" rtlCol="0"/>
          <a:lstStyle/>
          <a:p>
            <a:pPr marR="0" algn="r" defTabSz="914400" fontAlgn="auto">
              <a:lnSpc>
                <a:spcPct val="150000"/>
              </a:lnSpc>
              <a:spcBef>
                <a:spcPts val="0"/>
              </a:spcBef>
              <a:spcAft>
                <a:spcPts val="0"/>
              </a:spcAft>
              <a:buClrTx/>
              <a:buSzTx/>
              <a:buFontTx/>
            </a:pPr>
            <a:r>
              <a:rPr lang="en-US" altLang="id-ID" sz="2000" kern="2600" spc="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Three</a:t>
            </a:r>
            <a:endParaRPr kumimoji="0" lang="en-US" altLang="id-ID" sz="2000" kern="2600" cap="none" spc="2000" normalizeH="0" noProof="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 name="文本占位符 8"/>
          <p:cNvSpPr>
            <a:spLocks noGrp="1"/>
          </p:cNvSpPr>
          <p:nvPr>
            <p:ph type="body" idx="1"/>
            <p:custDataLst>
              <p:tags r:id="rId3"/>
            </p:custDataLst>
          </p:nvPr>
        </p:nvSpPr>
        <p:spPr>
          <a:xfrm>
            <a:off x="1995805" y="4922520"/>
            <a:ext cx="8544560" cy="2035810"/>
          </a:xfrm>
        </p:spPr>
        <p:txBody>
          <a:bodyPr>
            <a:noAutofit/>
          </a:bodyPr>
          <a:lstStyle/>
          <a:p>
            <a:r>
              <a:rPr lang="en-US" altLang="zh-CN" sz="2000"/>
              <a:t>Multi-source Meta Transfer for Low Resource Multiple-Choice Question Answering</a:t>
            </a:r>
            <a:endParaRPr lang="en-US" altLang="zh-CN" sz="2000"/>
          </a:p>
        </p:txBody>
      </p:sp>
      <p:sp>
        <p:nvSpPr>
          <p:cNvPr id="8" name="标题 7"/>
          <p:cNvSpPr>
            <a:spLocks noGrp="1"/>
          </p:cNvSpPr>
          <p:nvPr>
            <p:ph type="title"/>
            <p:custDataLst>
              <p:tags r:id="rId4"/>
            </p:custDataLst>
          </p:nvPr>
        </p:nvSpPr>
        <p:spPr>
          <a:xfrm>
            <a:off x="2928620" y="4062730"/>
            <a:ext cx="6679565" cy="778510"/>
          </a:xfrm>
        </p:spPr>
        <p:txBody>
          <a:bodyPr>
            <a:normAutofit/>
          </a:bodyPr>
          <a:lstStyle/>
          <a:p>
            <a:r>
              <a:rPr lang="zh-CN" altLang="en-US"/>
              <a:t>阅读理解元学习模型</a:t>
            </a:r>
            <a:r>
              <a:rPr lang="en-US" altLang="zh-CN"/>
              <a:t>MMT</a:t>
            </a:r>
            <a:endParaRPr lang="en-US" altLang="zh-CN"/>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1571625" y="1247140"/>
            <a:ext cx="7718425" cy="2245360"/>
          </a:xfrm>
          <a:prstGeom prst="rect">
            <a:avLst/>
          </a:prstGeom>
          <a:noFill/>
        </p:spPr>
        <p:txBody>
          <a:bodyPr wrap="square" rtlCol="0">
            <a:spAutoFit/>
          </a:bodyPr>
          <a:p>
            <a:r>
              <a:rPr lang="zh-CN" altLang="en-US" sz="2000"/>
              <a:t>背景：</a:t>
            </a:r>
            <a:endParaRPr lang="zh-CN" altLang="en-US" sz="2000"/>
          </a:p>
          <a:p>
            <a:pPr marL="342900" indent="-342900">
              <a:buFont typeface="Wingdings" panose="05000000000000000000" charset="0"/>
              <a:buChar char="Ø"/>
            </a:pPr>
            <a:r>
              <a:rPr lang="zh-CN" altLang="en-US" sz="2000"/>
              <a:t>大部分</a:t>
            </a:r>
            <a:r>
              <a:rPr lang="zh-CN" altLang="en-US" sz="2000">
                <a:sym typeface="+mn-ea"/>
              </a:rPr>
              <a:t>MCQA数据集</a:t>
            </a:r>
            <a:r>
              <a:rPr lang="zh-CN" altLang="en-US" sz="2000"/>
              <a:t>的训练数据很少（千、万级别），这样就会出现一个少样本、低资源的场景。</a:t>
            </a:r>
            <a:endParaRPr lang="zh-CN" altLang="en-US" sz="2000"/>
          </a:p>
          <a:p>
            <a:endParaRPr lang="zh-CN" altLang="en-US" sz="2000"/>
          </a:p>
          <a:p>
            <a:r>
              <a:rPr lang="zh-CN" altLang="en-US" sz="2000"/>
              <a:t>动机：</a:t>
            </a:r>
            <a:endParaRPr lang="zh-CN" altLang="en-US" sz="2000"/>
          </a:p>
          <a:p>
            <a:pPr marL="342900" indent="-342900">
              <a:buFont typeface="Wingdings" panose="05000000000000000000" charset="0"/>
              <a:buChar char="Ø"/>
            </a:pPr>
            <a:r>
              <a:rPr lang="zh-CN" altLang="en-US" sz="2000"/>
              <a:t>低资源问题：少量的训练数据不足以支撑模型所需的泛化能力，使得模型性能较差。</a:t>
            </a:r>
            <a:endParaRPr lang="zh-CN" altLang="en-US" sz="20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1571625" y="1247140"/>
            <a:ext cx="7718425" cy="3784600"/>
          </a:xfrm>
          <a:prstGeom prst="rect">
            <a:avLst/>
          </a:prstGeom>
          <a:noFill/>
        </p:spPr>
        <p:txBody>
          <a:bodyPr wrap="square" rtlCol="0">
            <a:spAutoFit/>
          </a:bodyPr>
          <a:p>
            <a:r>
              <a:rPr lang="zh-CN" altLang="en-US" sz="2000"/>
              <a:t>目的：</a:t>
            </a:r>
            <a:endParaRPr lang="zh-CN" altLang="en-US" sz="2000"/>
          </a:p>
          <a:p>
            <a:pPr marL="342900" indent="-342900">
              <a:buFont typeface="Wingdings" panose="05000000000000000000" charset="0"/>
              <a:buChar char="p"/>
            </a:pPr>
            <a:r>
              <a:rPr lang="zh-CN" altLang="en-US" sz="2000"/>
              <a:t>为低资源的目标任务引入其他任务和数据，更好地发掘隐藏在多个其他任务中的隐含知识，帮助目标任务的学习。</a:t>
            </a:r>
            <a:endParaRPr lang="zh-CN" altLang="en-US" sz="2000"/>
          </a:p>
          <a:p>
            <a:pPr marL="342900" indent="-342900">
              <a:buFont typeface="Wingdings" panose="05000000000000000000" charset="0"/>
              <a:buChar char="p"/>
            </a:pPr>
            <a:endParaRPr lang="zh-CN" altLang="en-US" sz="2000"/>
          </a:p>
          <a:p>
            <a:pPr indent="0">
              <a:buFont typeface="Wingdings" panose="05000000000000000000" charset="0"/>
              <a:buNone/>
            </a:pPr>
            <a:r>
              <a:rPr lang="zh-CN" altLang="en-US" sz="2000"/>
              <a:t>方法：</a:t>
            </a:r>
            <a:endParaRPr lang="zh-CN" altLang="en-US" sz="2000"/>
          </a:p>
          <a:p>
            <a:pPr marL="342900" indent="-342900">
              <a:buFont typeface="Wingdings" panose="05000000000000000000" charset="0"/>
              <a:buChar char="p"/>
            </a:pPr>
            <a:r>
              <a:rPr lang="zh-CN" altLang="en-US" sz="2000"/>
              <a:t>提出一个Multi-source Meta Transfer(MMT)框架，该框架结合了</a:t>
            </a:r>
            <a:r>
              <a:rPr lang="en-US" altLang="zh-CN" sz="2000"/>
              <a:t>meta-learning </a:t>
            </a:r>
            <a:r>
              <a:rPr lang="zh-CN" altLang="en-US" sz="2000"/>
              <a:t>和 </a:t>
            </a:r>
            <a:r>
              <a:rPr lang="en-US" altLang="zh-CN" sz="2000"/>
              <a:t>transfer learning </a:t>
            </a:r>
            <a:r>
              <a:rPr lang="zh-CN" altLang="en-US" sz="2000"/>
              <a:t>两项技术</a:t>
            </a:r>
            <a:endParaRPr lang="zh-CN" altLang="en-US" sz="2000"/>
          </a:p>
          <a:p>
            <a:pPr marL="342900" indent="-342900">
              <a:buFont typeface="Wingdings" panose="05000000000000000000" charset="0"/>
              <a:buChar char="p"/>
            </a:pPr>
            <a:r>
              <a:rPr lang="zh-CN" altLang="en-US" sz="2000"/>
              <a:t>包含两个组件：</a:t>
            </a:r>
            <a:endParaRPr lang="zh-CN" altLang="en-US" sz="2000"/>
          </a:p>
          <a:p>
            <a:pPr marL="342900" indent="-342900">
              <a:buFont typeface="Wingdings" panose="05000000000000000000" charset="0"/>
              <a:buChar char="Ø"/>
            </a:pPr>
            <a:r>
              <a:rPr lang="zh-CN" altLang="en-US" sz="2000"/>
              <a:t>multi-source meta learning (MML)：</a:t>
            </a:r>
            <a:endParaRPr lang="zh-CN" altLang="en-US" sz="2000"/>
          </a:p>
          <a:p>
            <a:pPr indent="0">
              <a:buFont typeface="Wingdings" panose="05000000000000000000" charset="0"/>
              <a:buNone/>
            </a:pPr>
            <a:r>
              <a:rPr lang="zh-CN" altLang="en-US" sz="2000"/>
              <a:t>将</a:t>
            </a:r>
            <a:r>
              <a:rPr lang="en-US" altLang="zh-CN" sz="2000"/>
              <a:t>meta-learning</a:t>
            </a:r>
            <a:r>
              <a:rPr lang="zh-CN" altLang="en-US" sz="2000"/>
              <a:t>技术扩展到多个数据源上</a:t>
            </a:r>
            <a:endParaRPr lang="zh-CN" altLang="en-US" sz="2000"/>
          </a:p>
          <a:p>
            <a:pPr marL="342900" indent="-342900">
              <a:buFont typeface="Wingdings" panose="05000000000000000000" charset="0"/>
              <a:buChar char="Ø"/>
            </a:pPr>
            <a:r>
              <a:rPr lang="zh-CN" altLang="en-US" sz="2000"/>
              <a:t>meta transfer learning (MTL)：</a:t>
            </a:r>
            <a:endParaRPr lang="zh-CN" altLang="en-US" sz="2000"/>
          </a:p>
          <a:p>
            <a:pPr indent="0">
              <a:buFont typeface="Wingdings" panose="05000000000000000000" charset="0"/>
              <a:buNone/>
            </a:pPr>
            <a:r>
              <a:rPr lang="zh-CN" altLang="en-US" sz="2000"/>
              <a:t>缩小原任务和目标任务训练数据的分布差异</a:t>
            </a:r>
            <a:endParaRPr lang="zh-CN" altLang="en-US" sz="20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03960" y="1077595"/>
            <a:ext cx="4739640" cy="3721735"/>
          </a:xfrm>
          <a:prstGeom prst="rect">
            <a:avLst/>
          </a:prstGeom>
        </p:spPr>
      </p:pic>
      <p:sp>
        <p:nvSpPr>
          <p:cNvPr id="3" name="椭圆 2"/>
          <p:cNvSpPr/>
          <p:nvPr/>
        </p:nvSpPr>
        <p:spPr>
          <a:xfrm>
            <a:off x="6668770" y="1656715"/>
            <a:ext cx="463550" cy="463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 name="椭圆 4"/>
          <p:cNvSpPr/>
          <p:nvPr/>
        </p:nvSpPr>
        <p:spPr>
          <a:xfrm>
            <a:off x="6668770" y="3711575"/>
            <a:ext cx="463550" cy="463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cxnSp>
        <p:nvCxnSpPr>
          <p:cNvPr id="7" name="直接连接符 6"/>
          <p:cNvCxnSpPr/>
          <p:nvPr/>
        </p:nvCxnSpPr>
        <p:spPr>
          <a:xfrm>
            <a:off x="1009650" y="2282190"/>
            <a:ext cx="683450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09650" y="3345815"/>
            <a:ext cx="6802120" cy="2476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10550" y="1721485"/>
            <a:ext cx="2985770" cy="4523105"/>
          </a:xfrm>
          <a:prstGeom prst="rect">
            <a:avLst/>
          </a:prstGeom>
          <a:noFill/>
        </p:spPr>
        <p:txBody>
          <a:bodyPr wrap="square" rtlCol="0">
            <a:spAutoFit/>
          </a:bodyPr>
          <a:p>
            <a:r>
              <a:rPr lang="en-US" altLang="zh-CN"/>
              <a:t>MMT model:</a:t>
            </a:r>
            <a:endParaRPr lang="en-US" altLang="zh-CN"/>
          </a:p>
          <a:p>
            <a:endParaRPr lang="en-US" altLang="zh-CN"/>
          </a:p>
          <a:p>
            <a:r>
              <a:rPr lang="zh-CN" altLang="en-US"/>
              <a:t>多个数据源通过</a:t>
            </a:r>
            <a:r>
              <a:rPr lang="en-US" altLang="zh-CN"/>
              <a:t>MAML</a:t>
            </a:r>
            <a:r>
              <a:rPr lang="zh-CN" altLang="en-US"/>
              <a:t>技术学习模型的最优初始化参数，主要分为</a:t>
            </a:r>
            <a:r>
              <a:rPr lang="en-US" altLang="zh-CN"/>
              <a:t>3</a:t>
            </a:r>
            <a:r>
              <a:rPr lang="zh-CN" altLang="en-US"/>
              <a:t>步：</a:t>
            </a:r>
            <a:endParaRPr lang="zh-CN" altLang="en-US"/>
          </a:p>
          <a:p>
            <a:endParaRPr lang="zh-CN" altLang="en-US"/>
          </a:p>
          <a:p>
            <a:r>
              <a:rPr lang="en-US" altLang="zh-CN"/>
              <a:t>1.</a:t>
            </a:r>
            <a:r>
              <a:rPr lang="zh-CN" altLang="en-US"/>
              <a:t>快速收敛：</a:t>
            </a:r>
            <a:endParaRPr lang="zh-CN" altLang="en-US"/>
          </a:p>
          <a:p>
            <a:r>
              <a:rPr lang="zh-CN" altLang="en-US"/>
              <a:t>多个源任务各自训练，累积</a:t>
            </a:r>
            <a:r>
              <a:rPr lang="en-US" altLang="zh-CN">
                <a:sym typeface="+mn-ea"/>
              </a:rPr>
              <a:t>supporting task</a:t>
            </a:r>
            <a:r>
              <a:rPr lang="zh-CN" altLang="en-US"/>
              <a:t>的梯度信息。</a:t>
            </a:r>
            <a:endParaRPr lang="zh-CN" altLang="en-US"/>
          </a:p>
          <a:p>
            <a:endParaRPr lang="zh-CN" altLang="en-US"/>
          </a:p>
          <a:p>
            <a:r>
              <a:rPr lang="en-US" altLang="zh-CN"/>
              <a:t>2.</a:t>
            </a:r>
            <a:r>
              <a:rPr lang="zh-CN" altLang="en-US"/>
              <a:t>元模型更新：</a:t>
            </a:r>
            <a:endParaRPr lang="zh-CN" altLang="en-US"/>
          </a:p>
          <a:p>
            <a:r>
              <a:rPr lang="zh-CN" altLang="en-US"/>
              <a:t>通过累积的梯度信息，更新</a:t>
            </a:r>
            <a:r>
              <a:rPr lang="en-US" altLang="zh-CN"/>
              <a:t>meta</a:t>
            </a:r>
            <a:r>
              <a:rPr lang="zh-CN" altLang="en-US"/>
              <a:t>模型的初始化参数。</a:t>
            </a:r>
            <a:endParaRPr lang="zh-CN" altLang="en-US"/>
          </a:p>
          <a:p>
            <a:endParaRPr lang="zh-CN" altLang="en-US"/>
          </a:p>
          <a:p>
            <a:r>
              <a:rPr lang="en-US" altLang="zh-CN"/>
              <a:t>3.</a:t>
            </a:r>
            <a:r>
              <a:rPr lang="zh-CN" altLang="en-US"/>
              <a:t>目标微调</a:t>
            </a:r>
            <a:endParaRPr lang="zh-CN" altLang="en-US"/>
          </a:p>
          <a:p>
            <a:r>
              <a:rPr lang="zh-CN" altLang="en-US"/>
              <a:t>在</a:t>
            </a:r>
            <a:r>
              <a:rPr lang="en-US" altLang="zh-CN"/>
              <a:t>query task</a:t>
            </a:r>
            <a:r>
              <a:rPr lang="zh-CN" altLang="en-US"/>
              <a:t>上训练。</a:t>
            </a:r>
            <a:endParaRPr lang="zh-CN" altLang="en-US"/>
          </a:p>
        </p:txBody>
      </p:sp>
      <p:cxnSp>
        <p:nvCxnSpPr>
          <p:cNvPr id="10" name="直接箭头连接符 9"/>
          <p:cNvCxnSpPr>
            <a:stCxn id="3" idx="6"/>
          </p:cNvCxnSpPr>
          <p:nvPr/>
        </p:nvCxnSpPr>
        <p:spPr>
          <a:xfrm flipV="1">
            <a:off x="7132320" y="1882775"/>
            <a:ext cx="991870"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p:cNvCxnSpPr>
          <p:nvPr/>
        </p:nvCxnSpPr>
        <p:spPr>
          <a:xfrm flipV="1">
            <a:off x="7132320" y="1990725"/>
            <a:ext cx="1067435" cy="1952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415030" y="5170805"/>
            <a:ext cx="4150360" cy="922020"/>
          </a:xfrm>
          <a:prstGeom prst="rect">
            <a:avLst/>
          </a:prstGeom>
          <a:noFill/>
        </p:spPr>
        <p:txBody>
          <a:bodyPr wrap="square" rtlCol="0">
            <a:spAutoFit/>
          </a:bodyPr>
          <a:p>
            <a:r>
              <a:rPr lang="en-US" altLang="zh-CN"/>
              <a:t>meta-learning</a:t>
            </a:r>
            <a:r>
              <a:rPr lang="zh-CN" altLang="en-US"/>
              <a:t>的优势在于仅仅依赖很少的数据就可以训练出一个泛化性较强的模型</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r="8105"/>
          <a:stretch>
            <a:fillRect/>
          </a:stretch>
        </p:blipFill>
        <p:spPr>
          <a:xfrm>
            <a:off x="3176905" y="987425"/>
            <a:ext cx="3542030" cy="4883150"/>
          </a:xfrm>
          <a:prstGeom prst="rect">
            <a:avLst/>
          </a:prstGeom>
        </p:spPr>
      </p:pic>
      <p:sp>
        <p:nvSpPr>
          <p:cNvPr id="6" name="矩形 5"/>
          <p:cNvSpPr/>
          <p:nvPr/>
        </p:nvSpPr>
        <p:spPr>
          <a:xfrm>
            <a:off x="3521075" y="1743075"/>
            <a:ext cx="3277235" cy="14554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380605" y="1764665"/>
            <a:ext cx="3158490" cy="645160"/>
          </a:xfrm>
          <a:prstGeom prst="rect">
            <a:avLst/>
          </a:prstGeom>
          <a:noFill/>
        </p:spPr>
        <p:txBody>
          <a:bodyPr wrap="square" rtlCol="0">
            <a:spAutoFit/>
          </a:bodyPr>
          <a:p>
            <a:r>
              <a:rPr lang="zh-CN" altLang="en-US"/>
              <a:t>累计</a:t>
            </a:r>
            <a:r>
              <a:rPr lang="en-US" altLang="zh-CN"/>
              <a:t>supporting task</a:t>
            </a:r>
            <a:r>
              <a:rPr lang="zh-CN" altLang="en-US"/>
              <a:t>梯度信息</a:t>
            </a:r>
            <a:endParaRPr lang="zh-CN" altLang="en-US"/>
          </a:p>
          <a:p>
            <a:r>
              <a:rPr lang="zh-CN" altLang="en-US"/>
              <a:t>（快速收敛）</a:t>
            </a:r>
            <a:endParaRPr lang="zh-CN" altLang="en-US"/>
          </a:p>
        </p:txBody>
      </p:sp>
      <p:sp>
        <p:nvSpPr>
          <p:cNvPr id="13" name="矩形 12"/>
          <p:cNvSpPr/>
          <p:nvPr/>
        </p:nvSpPr>
        <p:spPr>
          <a:xfrm>
            <a:off x="3518535" y="3402965"/>
            <a:ext cx="3266440" cy="6038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7402195" y="3456940"/>
            <a:ext cx="3243580" cy="368300"/>
          </a:xfrm>
          <a:prstGeom prst="rect">
            <a:avLst/>
          </a:prstGeom>
          <a:noFill/>
        </p:spPr>
        <p:txBody>
          <a:bodyPr wrap="square" rtlCol="0">
            <a:spAutoFit/>
          </a:bodyPr>
          <a:p>
            <a:r>
              <a:rPr lang="zh-CN" altLang="en-US"/>
              <a:t>更新</a:t>
            </a:r>
            <a:r>
              <a:rPr lang="en-US" altLang="zh-CN"/>
              <a:t>meta model </a:t>
            </a:r>
            <a:r>
              <a:rPr lang="zh-CN" altLang="en-US"/>
              <a:t>初始化参数</a:t>
            </a:r>
            <a:endParaRPr lang="zh-CN" altLang="en-US"/>
          </a:p>
        </p:txBody>
      </p:sp>
      <p:sp>
        <p:nvSpPr>
          <p:cNvPr id="15" name="矩形 14"/>
          <p:cNvSpPr/>
          <p:nvPr/>
        </p:nvSpPr>
        <p:spPr>
          <a:xfrm>
            <a:off x="3521075" y="4491990"/>
            <a:ext cx="3266440" cy="11207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7402195" y="4801870"/>
            <a:ext cx="3243580" cy="368300"/>
          </a:xfrm>
          <a:prstGeom prst="rect">
            <a:avLst/>
          </a:prstGeom>
          <a:noFill/>
        </p:spPr>
        <p:txBody>
          <a:bodyPr wrap="square" rtlCol="0">
            <a:spAutoFit/>
          </a:bodyPr>
          <a:p>
            <a:r>
              <a:rPr lang="zh-CN"/>
              <a:t>目标任务微调</a:t>
            </a:r>
            <a:endParaRPr 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userDrawn="1">
            <p:custDataLst>
              <p:tags r:id="rId1"/>
            </p:custDataLst>
          </p:nvPr>
        </p:nvSpPr>
        <p:spPr>
          <a:xfrm>
            <a:off x="1909560" y="2451207"/>
            <a:ext cx="2355828" cy="2355828"/>
          </a:xfrm>
          <a:prstGeom prst="ellipse">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p>
        </p:txBody>
      </p:sp>
      <p:sp>
        <p:nvSpPr>
          <p:cNvPr id="3" name="椭圆 2"/>
          <p:cNvSpPr/>
          <p:nvPr userDrawn="1">
            <p:custDataLst>
              <p:tags r:id="rId2"/>
            </p:custDataLst>
          </p:nvPr>
        </p:nvSpPr>
        <p:spPr>
          <a:xfrm>
            <a:off x="3406934" y="1984550"/>
            <a:ext cx="1132977" cy="1132977"/>
          </a:xfrm>
          <a:prstGeom prst="ellips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kumimoji="1" lang="zh-CN" altLang="en-US"/>
          </a:p>
        </p:txBody>
      </p:sp>
      <p:sp>
        <p:nvSpPr>
          <p:cNvPr id="5" name="TextBox 2"/>
          <p:cNvSpPr txBox="1"/>
          <p:nvPr>
            <p:custDataLst>
              <p:tags r:id="rId3"/>
            </p:custDataLst>
          </p:nvPr>
        </p:nvSpPr>
        <p:spPr>
          <a:xfrm>
            <a:off x="3057947" y="3711034"/>
            <a:ext cx="1974790" cy="338554"/>
          </a:xfrm>
          <a:prstGeom prst="rect">
            <a:avLst/>
          </a:prstGeom>
          <a:noFill/>
        </p:spPr>
        <p:txBody>
          <a:bodyPr wrap="square" rtlCol="0">
            <a:normAutofit/>
          </a:bodyPr>
          <a:lstStyle/>
          <a:p>
            <a:pPr marR="0" algn="ctr" defTabSz="914400" fontAlgn="auto">
              <a:spcBef>
                <a:spcPts val="0"/>
              </a:spcBef>
              <a:spcAft>
                <a:spcPts val="0"/>
              </a:spcAft>
              <a:buClrTx/>
              <a:buSzTx/>
              <a:buFontTx/>
            </a:pPr>
            <a:r>
              <a:rPr lang="en-US" altLang="zh-CN" sz="1600" spc="15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CONTENTS</a:t>
            </a:r>
            <a:endParaRPr lang="en-US" altLang="zh-CN" sz="1600" spc="15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6" name="TextBox 2"/>
          <p:cNvSpPr txBox="1"/>
          <p:nvPr>
            <p:custDataLst>
              <p:tags r:id="rId4"/>
            </p:custDataLst>
          </p:nvPr>
        </p:nvSpPr>
        <p:spPr>
          <a:xfrm>
            <a:off x="3060735" y="2675647"/>
            <a:ext cx="1910997" cy="923330"/>
          </a:xfrm>
          <a:prstGeom prst="rect">
            <a:avLst/>
          </a:prstGeom>
          <a:noFill/>
        </p:spPr>
        <p:txBody>
          <a:bodyPr wrap="square" rtlCol="0">
            <a:normAutofit/>
          </a:bodyPr>
          <a:lstStyle/>
          <a:p>
            <a:pPr marR="0" algn="ctr" defTabSz="914400" fontAlgn="auto">
              <a:spcBef>
                <a:spcPts val="0"/>
              </a:spcBef>
              <a:spcAft>
                <a:spcPts val="0"/>
              </a:spcAft>
              <a:buClrTx/>
              <a:buSzTx/>
              <a:buFontTx/>
            </a:pPr>
            <a:r>
              <a:rPr lang="zh-CN" altLang="en-US" sz="5400" spc="15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pitchFamily="34" charset="-122"/>
                <a:sym typeface="+mn-lt"/>
              </a:rPr>
              <a:t>目录</a:t>
            </a:r>
            <a:endParaRPr lang="zh-CN" altLang="en-US" sz="5400" spc="15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pitchFamily="34" charset="-122"/>
              <a:sym typeface="+mn-lt"/>
            </a:endParaRPr>
          </a:p>
        </p:txBody>
      </p:sp>
      <p:sp>
        <p:nvSpPr>
          <p:cNvPr id="7" name="文本框 12"/>
          <p:cNvSpPr txBox="1"/>
          <p:nvPr>
            <p:custDataLst>
              <p:tags r:id="rId5"/>
            </p:custDataLst>
          </p:nvPr>
        </p:nvSpPr>
        <p:spPr>
          <a:xfrm>
            <a:off x="6102373" y="1244718"/>
            <a:ext cx="527709" cy="830997"/>
          </a:xfrm>
          <a:prstGeom prst="rect">
            <a:avLst/>
          </a:prstGeom>
          <a:noFill/>
        </p:spPr>
        <p:txBody>
          <a:bodyPr wrap="square" rtlCol="0" anchor="b">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8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rPr>
              <a:t>1</a:t>
            </a:r>
            <a:endParaRPr lang="zh-CN" altLang="en-US" sz="48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 name="TextBox 2"/>
          <p:cNvSpPr txBox="1"/>
          <p:nvPr>
            <p:custDataLst>
              <p:tags r:id="rId6"/>
            </p:custDataLst>
          </p:nvPr>
        </p:nvSpPr>
        <p:spPr>
          <a:xfrm>
            <a:off x="7008495" y="1473200"/>
            <a:ext cx="3768725" cy="421640"/>
          </a:xfrm>
          <a:prstGeom prst="rect">
            <a:avLst/>
          </a:prstGeom>
          <a:noFill/>
        </p:spPr>
        <p:txBody>
          <a:bodyPr wrap="square" rtlCol="0">
            <a:noAutofit/>
          </a:bodyPr>
          <a:lstStyle/>
          <a:p>
            <a:r>
              <a:rPr lang="en-US" altLang="zh-CN" sz="2400">
                <a:ln/>
                <a:solidFill>
                  <a:schemeClr val="accent1"/>
                </a:solidFill>
                <a:effectLst>
                  <a:outerShdw blurRad="38100" dist="25400" dir="5400000" algn="ctr" rotWithShape="0">
                    <a:srgbClr val="6E747A">
                      <a:alpha val="43000"/>
                    </a:srgbClr>
                  </a:outerShdw>
                </a:effectLst>
                <a:sym typeface="+mn-ea"/>
              </a:rPr>
              <a:t>Meta Learning</a:t>
            </a:r>
            <a:endParaRPr lang="en-US" altLang="zh-CN" sz="2400" spc="15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4" name="椭圆 23"/>
          <p:cNvSpPr/>
          <p:nvPr>
            <p:custDataLst>
              <p:tags r:id="rId7"/>
            </p:custDataLst>
          </p:nvPr>
        </p:nvSpPr>
        <p:spPr>
          <a:xfrm flipH="1">
            <a:off x="6653167" y="1732995"/>
            <a:ext cx="162220" cy="16222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rgbClr val="042669"/>
              </a:solidFill>
              <a:latin typeface="Arial" panose="020B0604020202020204" pitchFamily="34" charset="0"/>
              <a:cs typeface="Arial" panose="020B0604020202020204" pitchFamily="34" charset="0"/>
            </a:endParaRPr>
          </a:p>
        </p:txBody>
      </p:sp>
      <p:sp>
        <p:nvSpPr>
          <p:cNvPr id="25" name="文本框 12"/>
          <p:cNvSpPr txBox="1"/>
          <p:nvPr>
            <p:custDataLst>
              <p:tags r:id="rId8"/>
            </p:custDataLst>
          </p:nvPr>
        </p:nvSpPr>
        <p:spPr>
          <a:xfrm>
            <a:off x="6102373" y="2463907"/>
            <a:ext cx="527709" cy="830997"/>
          </a:xfrm>
          <a:prstGeom prst="rect">
            <a:avLst/>
          </a:prstGeom>
          <a:noFill/>
        </p:spPr>
        <p:txBody>
          <a:bodyPr wrap="square" rtlCol="0" anchor="b">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8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rPr>
              <a:t>2</a:t>
            </a:r>
            <a:endParaRPr lang="zh-CN" altLang="en-US" sz="480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7" name="TextBox 2"/>
          <p:cNvSpPr txBox="1"/>
          <p:nvPr>
            <p:custDataLst>
              <p:tags r:id="rId9"/>
            </p:custDataLst>
          </p:nvPr>
        </p:nvSpPr>
        <p:spPr>
          <a:xfrm>
            <a:off x="7008495" y="2695575"/>
            <a:ext cx="3768725" cy="421640"/>
          </a:xfrm>
          <a:prstGeom prst="rect">
            <a:avLst/>
          </a:prstGeom>
          <a:noFill/>
        </p:spPr>
        <p:txBody>
          <a:bodyPr wrap="square" rtlCol="0">
            <a:noAutofit/>
          </a:bodyPr>
          <a:lstStyle/>
          <a:p>
            <a:r>
              <a:rPr lang="en-US" altLang="zh-CN" sz="2400">
                <a:ln/>
                <a:solidFill>
                  <a:schemeClr val="accent1"/>
                </a:solidFill>
                <a:effectLst>
                  <a:outerShdw blurRad="38100" dist="25400" dir="5400000" algn="ctr" rotWithShape="0">
                    <a:srgbClr val="6E747A">
                      <a:alpha val="43000"/>
                    </a:srgbClr>
                  </a:outerShdw>
                </a:effectLst>
                <a:sym typeface="+mn-ea"/>
              </a:rPr>
              <a:t>MAML</a:t>
            </a:r>
            <a:endParaRPr lang="en-US" altLang="zh-CN" sz="2400" spc="150">
              <a:ln/>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8" name="椭圆 27"/>
          <p:cNvSpPr/>
          <p:nvPr>
            <p:custDataLst>
              <p:tags r:id="rId10"/>
            </p:custDataLst>
          </p:nvPr>
        </p:nvSpPr>
        <p:spPr>
          <a:xfrm flipH="1">
            <a:off x="6653167" y="2952184"/>
            <a:ext cx="162220" cy="162220"/>
          </a:xfrm>
          <a:prstGeom prst="ellips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rgbClr val="042669"/>
              </a:solidFill>
              <a:latin typeface="Arial" panose="020B0604020202020204" pitchFamily="34" charset="0"/>
              <a:cs typeface="Arial" panose="020B0604020202020204" pitchFamily="34" charset="0"/>
            </a:endParaRPr>
          </a:p>
        </p:txBody>
      </p:sp>
      <p:sp>
        <p:nvSpPr>
          <p:cNvPr id="29" name="文本框 12"/>
          <p:cNvSpPr txBox="1"/>
          <p:nvPr>
            <p:custDataLst>
              <p:tags r:id="rId11"/>
            </p:custDataLst>
          </p:nvPr>
        </p:nvSpPr>
        <p:spPr>
          <a:xfrm>
            <a:off x="6102373" y="3683583"/>
            <a:ext cx="527709" cy="830997"/>
          </a:xfrm>
          <a:prstGeom prst="rect">
            <a:avLst/>
          </a:prstGeom>
          <a:noFill/>
        </p:spPr>
        <p:txBody>
          <a:bodyPr wrap="square" rtlCol="0" anchor="b">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80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mn-lt"/>
              </a:rPr>
              <a:t>3</a:t>
            </a:r>
            <a:endParaRPr lang="zh-CN" altLang="en-US" sz="4800" dirty="0">
              <a:solidFill>
                <a:schemeClr val="accent3"/>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31" name="TextBox 2"/>
          <p:cNvSpPr txBox="1"/>
          <p:nvPr>
            <p:custDataLst>
              <p:tags r:id="rId12"/>
            </p:custDataLst>
          </p:nvPr>
        </p:nvSpPr>
        <p:spPr>
          <a:xfrm>
            <a:off x="7008495" y="3912235"/>
            <a:ext cx="3768725" cy="421640"/>
          </a:xfrm>
          <a:prstGeom prst="rect">
            <a:avLst/>
          </a:prstGeom>
          <a:noFill/>
        </p:spPr>
        <p:txBody>
          <a:bodyPr wrap="square" rtlCol="0">
            <a:noAutofit/>
            <a:scene3d>
              <a:camera prst="orthographicFront"/>
              <a:lightRig rig="soft" dir="t">
                <a:rot lat="0" lon="0" rev="15600000"/>
              </a:lightRig>
            </a:scene3d>
            <a:sp3d extrusionH="57150" prstMaterial="softEdge">
              <a:bevelT w="25400" h="38100"/>
            </a:sp3d>
          </a:bodyPr>
          <a:lstStyle/>
          <a:p>
            <a:r>
              <a:rPr lang="zh-CN" altLang="en-US" sz="2400">
                <a:ln/>
                <a:solidFill>
                  <a:schemeClr val="accent4"/>
                </a:solidFill>
                <a:effectLst/>
                <a:sym typeface="+mn-ea"/>
              </a:rPr>
              <a:t>阅读理解元学习模型</a:t>
            </a:r>
            <a:r>
              <a:rPr lang="en-US" altLang="zh-CN" sz="2400">
                <a:ln/>
                <a:solidFill>
                  <a:schemeClr val="accent4"/>
                </a:solidFill>
                <a:effectLst/>
                <a:sym typeface="+mn-ea"/>
              </a:rPr>
              <a:t>MMT</a:t>
            </a:r>
            <a:endParaRPr lang="en-US" altLang="zh-CN" sz="2400">
              <a:ln/>
              <a:solidFill>
                <a:schemeClr val="accent4"/>
              </a:solidFill>
              <a:effectLst/>
            </a:endParaRPr>
          </a:p>
          <a:p>
            <a:endParaRPr lang="en-US" altLang="zh-CN" sz="2400" spc="150">
              <a:ln/>
              <a:solidFill>
                <a:schemeClr val="accent4"/>
              </a:solidFill>
              <a:effectLst/>
              <a:latin typeface="Arial" panose="020B0604020202020204" pitchFamily="34" charset="0"/>
              <a:ea typeface="微软雅黑" panose="020B0503020204020204" pitchFamily="34" charset="-122"/>
              <a:cs typeface="微软雅黑" panose="020B0503020204020204" pitchFamily="34" charset="-122"/>
              <a:sym typeface="+mn-lt"/>
            </a:endParaRPr>
          </a:p>
        </p:txBody>
      </p:sp>
      <p:sp>
        <p:nvSpPr>
          <p:cNvPr id="32" name="椭圆 31"/>
          <p:cNvSpPr/>
          <p:nvPr>
            <p:custDataLst>
              <p:tags r:id="rId13"/>
            </p:custDataLst>
          </p:nvPr>
        </p:nvSpPr>
        <p:spPr>
          <a:xfrm flipH="1">
            <a:off x="6653167" y="4171860"/>
            <a:ext cx="162220" cy="162220"/>
          </a:xfrm>
          <a:prstGeom prst="ellipse">
            <a:avLst/>
          </a:pr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rgbClr val="042669"/>
              </a:solidFill>
              <a:latin typeface="Arial" panose="020B0604020202020204" pitchFamily="34" charset="0"/>
              <a:cs typeface="Arial" panose="020B0604020202020204" pitchFamily="34" charset="0"/>
            </a:endParaRPr>
          </a:p>
        </p:txBody>
      </p:sp>
      <p:sp>
        <p:nvSpPr>
          <p:cNvPr id="33" name="文本框 12"/>
          <p:cNvSpPr txBox="1"/>
          <p:nvPr>
            <p:custDataLst>
              <p:tags r:id="rId14"/>
            </p:custDataLst>
          </p:nvPr>
        </p:nvSpPr>
        <p:spPr>
          <a:xfrm>
            <a:off x="6102373" y="4865616"/>
            <a:ext cx="527709" cy="830997"/>
          </a:xfrm>
          <a:prstGeom prst="rect">
            <a:avLst/>
          </a:prstGeom>
          <a:noFill/>
        </p:spPr>
        <p:txBody>
          <a:bodyPr wrap="square" rtlCol="0" anchor="b">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800" dirty="0">
                <a:solidFill>
                  <a:schemeClr val="accent4"/>
                </a:solidFill>
                <a:latin typeface="Arial" panose="020B0604020202020204" pitchFamily="34" charset="0"/>
                <a:ea typeface="微软雅黑" panose="020B0503020204020204" pitchFamily="34" charset="-122"/>
                <a:cs typeface="Arial" panose="020B0604020202020204" pitchFamily="34" charset="0"/>
                <a:sym typeface="+mn-lt"/>
              </a:rPr>
              <a:t>4</a:t>
            </a:r>
            <a:endParaRPr lang="zh-CN" altLang="en-US" sz="4800" dirty="0">
              <a:solidFill>
                <a:schemeClr val="accent4"/>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35" name="TextBox 2"/>
          <p:cNvSpPr txBox="1"/>
          <p:nvPr>
            <p:custDataLst>
              <p:tags r:id="rId15"/>
            </p:custDataLst>
          </p:nvPr>
        </p:nvSpPr>
        <p:spPr>
          <a:xfrm>
            <a:off x="7008495" y="5093970"/>
            <a:ext cx="3768725" cy="421640"/>
          </a:xfrm>
          <a:prstGeom prst="rect">
            <a:avLst/>
          </a:prstGeom>
          <a:noFill/>
        </p:spPr>
        <p:txBody>
          <a:bodyPr wrap="square" rtlCol="0">
            <a:noAutofit/>
          </a:bodyPr>
          <a:lstStyle/>
          <a:p>
            <a:r>
              <a:rPr lang="zh-CN" altLang="en-US" sz="2400" spc="150">
                <a:solidFill>
                  <a:schemeClr val="accent4"/>
                </a:solidFill>
                <a:latin typeface="Arial" panose="020B0604020202020204" pitchFamily="34" charset="0"/>
                <a:ea typeface="微软雅黑" panose="020B0503020204020204" pitchFamily="34" charset="-122"/>
                <a:cs typeface="微软雅黑" panose="020B0503020204020204" pitchFamily="34" charset="-122"/>
                <a:sym typeface="+mn-lt"/>
              </a:rPr>
              <a:t>技术展望</a:t>
            </a:r>
            <a:endParaRPr lang="zh-CN" altLang="en-US" sz="2400" spc="150">
              <a:solidFill>
                <a:schemeClr val="accent4"/>
              </a:solidFill>
              <a:latin typeface="Arial" panose="020B0604020202020204" pitchFamily="34" charset="0"/>
              <a:ea typeface="微软雅黑" panose="020B0503020204020204" pitchFamily="34" charset="-122"/>
              <a:cs typeface="微软雅黑" panose="020B0503020204020204" pitchFamily="34" charset="-122"/>
              <a:sym typeface="+mn-lt"/>
            </a:endParaRPr>
          </a:p>
        </p:txBody>
      </p:sp>
      <p:sp>
        <p:nvSpPr>
          <p:cNvPr id="36" name="椭圆 35"/>
          <p:cNvSpPr/>
          <p:nvPr>
            <p:custDataLst>
              <p:tags r:id="rId16"/>
            </p:custDataLst>
          </p:nvPr>
        </p:nvSpPr>
        <p:spPr>
          <a:xfrm flipH="1">
            <a:off x="6653167" y="5353893"/>
            <a:ext cx="162220" cy="162220"/>
          </a:xfrm>
          <a:prstGeom prst="ellipse">
            <a:avLst/>
          </a:prstGeom>
          <a:solidFill>
            <a:schemeClr val="accent4">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rgbClr val="042669"/>
              </a:solidFill>
              <a:latin typeface="Arial" panose="020B0604020202020204" pitchFamily="34" charset="0"/>
              <a:cs typeface="Arial" panose="020B0604020202020204" pitchFamily="34" charset="0"/>
            </a:endParaRPr>
          </a:p>
        </p:txBody>
      </p:sp>
    </p:spTree>
    <p:custDataLst>
      <p:tags r:id="rId1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03960" y="1077595"/>
            <a:ext cx="4739640" cy="3721735"/>
          </a:xfrm>
          <a:prstGeom prst="rect">
            <a:avLst/>
          </a:prstGeom>
        </p:spPr>
      </p:pic>
      <p:sp>
        <p:nvSpPr>
          <p:cNvPr id="3" name="椭圆 2"/>
          <p:cNvSpPr/>
          <p:nvPr/>
        </p:nvSpPr>
        <p:spPr>
          <a:xfrm>
            <a:off x="6668770" y="2582545"/>
            <a:ext cx="463550" cy="463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7" name="直接连接符 6"/>
          <p:cNvCxnSpPr/>
          <p:nvPr/>
        </p:nvCxnSpPr>
        <p:spPr>
          <a:xfrm>
            <a:off x="1009650" y="2282190"/>
            <a:ext cx="683450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09650" y="3345815"/>
            <a:ext cx="6802120" cy="2476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10550" y="2686685"/>
            <a:ext cx="2985770" cy="1476375"/>
          </a:xfrm>
          <a:prstGeom prst="rect">
            <a:avLst/>
          </a:prstGeom>
          <a:noFill/>
        </p:spPr>
        <p:txBody>
          <a:bodyPr wrap="square" rtlCol="0">
            <a:spAutoFit/>
          </a:bodyPr>
          <a:p>
            <a:r>
              <a:rPr lang="en-US" altLang="zh-CN"/>
              <a:t>MTL model:</a:t>
            </a:r>
            <a:endParaRPr lang="en-US" altLang="zh-CN"/>
          </a:p>
          <a:p>
            <a:endParaRPr lang="en-US" altLang="zh-CN"/>
          </a:p>
          <a:p>
            <a:r>
              <a:rPr lang="zh-CN" altLang="en-US"/>
              <a:t>重新采样多个源任务，将上一步学习到的模型再迁移到这些任务上分别微调</a:t>
            </a:r>
            <a:endParaRPr lang="zh-CN" altLang="en-US"/>
          </a:p>
        </p:txBody>
      </p:sp>
      <p:cxnSp>
        <p:nvCxnSpPr>
          <p:cNvPr id="10" name="直接箭头连接符 9"/>
          <p:cNvCxnSpPr>
            <a:stCxn id="3" idx="6"/>
          </p:cNvCxnSpPr>
          <p:nvPr/>
        </p:nvCxnSpPr>
        <p:spPr>
          <a:xfrm>
            <a:off x="7132320" y="2814320"/>
            <a:ext cx="89408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598545" y="5260975"/>
            <a:ext cx="7826375" cy="645160"/>
          </a:xfrm>
          <a:prstGeom prst="rect">
            <a:avLst/>
          </a:prstGeom>
          <a:noFill/>
        </p:spPr>
        <p:txBody>
          <a:bodyPr wrap="square" rtlCol="0">
            <a:spAutoFit/>
          </a:bodyPr>
          <a:p>
            <a:r>
              <a:rPr lang="zh-CN" altLang="en-US">
                <a:sym typeface="+mn-ea"/>
              </a:rPr>
              <a:t>由于多个数据源和目标数据的分布差异，仅仅使用</a:t>
            </a:r>
            <a:r>
              <a:rPr lang="en-US" altLang="zh-CN">
                <a:sym typeface="+mn-ea"/>
              </a:rPr>
              <a:t>meta-leaning</a:t>
            </a:r>
            <a:r>
              <a:rPr lang="zh-CN" altLang="en-US">
                <a:sym typeface="+mn-ea"/>
              </a:rPr>
              <a:t>不够，为了缩小多源数据和目标数据训练出来的表示之间的差异，又加了一层迁移学习</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17750" y="2188845"/>
            <a:ext cx="3848100" cy="1962150"/>
          </a:xfrm>
          <a:prstGeom prst="rect">
            <a:avLst/>
          </a:prstGeom>
        </p:spPr>
      </p:pic>
      <p:sp>
        <p:nvSpPr>
          <p:cNvPr id="3" name="文本框 2"/>
          <p:cNvSpPr txBox="1"/>
          <p:nvPr/>
        </p:nvSpPr>
        <p:spPr>
          <a:xfrm>
            <a:off x="6551930" y="2357120"/>
            <a:ext cx="4064000" cy="2030095"/>
          </a:xfrm>
          <a:prstGeom prst="rect">
            <a:avLst/>
          </a:prstGeom>
          <a:noFill/>
        </p:spPr>
        <p:txBody>
          <a:bodyPr wrap="square" rtlCol="0">
            <a:spAutoFit/>
          </a:bodyPr>
          <a:p>
            <a:r>
              <a:rPr lang="zh-CN" altLang="en-US"/>
              <a:t>重新采样一批数据集</a:t>
            </a:r>
            <a:endParaRPr lang="zh-CN" altLang="en-US"/>
          </a:p>
          <a:p>
            <a:r>
              <a:rPr lang="zh-CN" altLang="en-US"/>
              <a:t>将训练好的模型迁移到各个数据集，以更小的学习率做进一步的微调。</a:t>
            </a:r>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4062095" y="5106035"/>
            <a:ext cx="5669915" cy="1476375"/>
          </a:xfrm>
          <a:prstGeom prst="rect">
            <a:avLst/>
          </a:prstGeom>
          <a:noFill/>
        </p:spPr>
        <p:txBody>
          <a:bodyPr wrap="square" rtlCol="0">
            <a:spAutoFit/>
          </a:bodyPr>
          <a:p>
            <a:r>
              <a:rPr lang="zh-CN" altLang="en-US">
                <a:sym typeface="+mn-ea"/>
              </a:rPr>
              <a:t>问题：知识遗忘</a:t>
            </a:r>
            <a:endParaRPr lang="zh-CN" altLang="en-US"/>
          </a:p>
          <a:p>
            <a:r>
              <a:rPr lang="zh-CN" altLang="en-US">
                <a:sym typeface="+mn-ea"/>
              </a:rPr>
              <a:t>可改进点：</a:t>
            </a:r>
            <a:endParaRPr lang="zh-CN" altLang="en-US"/>
          </a:p>
          <a:p>
            <a:r>
              <a:rPr lang="en-US" altLang="zh-CN">
                <a:sym typeface="+mn-ea"/>
              </a:rPr>
              <a:t>1.</a:t>
            </a:r>
            <a:r>
              <a:rPr lang="zh-CN" altLang="en-US">
                <a:sym typeface="+mn-ea"/>
              </a:rPr>
              <a:t>多任务同时迁移</a:t>
            </a:r>
            <a:endParaRPr lang="zh-CN" altLang="en-US"/>
          </a:p>
          <a:p>
            <a:r>
              <a:rPr lang="en-US" altLang="zh-CN">
                <a:sym typeface="+mn-ea"/>
              </a:rPr>
              <a:t>2.</a:t>
            </a:r>
            <a:r>
              <a:rPr lang="zh-CN" altLang="en-US">
                <a:sym typeface="+mn-ea"/>
              </a:rPr>
              <a:t>迁移</a:t>
            </a:r>
            <a:r>
              <a:rPr lang="en-US" altLang="zh-CN">
                <a:sym typeface="+mn-ea"/>
              </a:rPr>
              <a:t>+</a:t>
            </a:r>
            <a:r>
              <a:rPr lang="zh-CN" altLang="en-US">
                <a:sym typeface="+mn-ea"/>
              </a:rPr>
              <a:t>蒸馏</a:t>
            </a:r>
            <a:endParaRPr lang="zh-CN" altLang="en-US"/>
          </a:p>
          <a:p>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438150" y="244475"/>
            <a:ext cx="5066665" cy="521970"/>
          </a:xfrm>
          <a:prstGeom prst="rect">
            <a:avLst/>
          </a:prstGeom>
          <a:noFill/>
        </p:spPr>
        <p:txBody>
          <a:bodyPr wrap="square" rtlCol="0">
            <a:spAutoFit/>
          </a:bodyPr>
          <a:p>
            <a:r>
              <a:rPr lang="zh-CN" altLang="en-US" sz="2800"/>
              <a:t>实验结果及分析</a:t>
            </a:r>
            <a:endParaRPr lang="zh-CN" altLang="en-US" sz="2800"/>
          </a:p>
        </p:txBody>
      </p:sp>
      <p:pic>
        <p:nvPicPr>
          <p:cNvPr id="5" name="图片 4"/>
          <p:cNvPicPr>
            <a:picLocks noChangeAspect="1"/>
          </p:cNvPicPr>
          <p:nvPr/>
        </p:nvPicPr>
        <p:blipFill>
          <a:blip r:embed="rId1"/>
          <a:stretch>
            <a:fillRect/>
          </a:stretch>
        </p:blipFill>
        <p:spPr>
          <a:xfrm>
            <a:off x="438150" y="1116330"/>
            <a:ext cx="8403590" cy="3169920"/>
          </a:xfrm>
          <a:prstGeom prst="rect">
            <a:avLst/>
          </a:prstGeom>
        </p:spPr>
      </p:pic>
      <p:sp>
        <p:nvSpPr>
          <p:cNvPr id="7" name="文本框 6"/>
          <p:cNvSpPr txBox="1"/>
          <p:nvPr/>
        </p:nvSpPr>
        <p:spPr>
          <a:xfrm>
            <a:off x="3027045" y="4500245"/>
            <a:ext cx="8451850" cy="1198880"/>
          </a:xfrm>
          <a:prstGeom prst="rect">
            <a:avLst/>
          </a:prstGeom>
          <a:noFill/>
        </p:spPr>
        <p:txBody>
          <a:bodyPr wrap="square" rtlCol="0">
            <a:spAutoFit/>
          </a:bodyPr>
          <a:p>
            <a:pPr marL="285750" indent="-285750">
              <a:buFont typeface="Wingdings" panose="05000000000000000000" charset="0"/>
              <a:buChar char="Ø"/>
            </a:pPr>
            <a:r>
              <a:rPr lang="en-US" altLang="zh-CN"/>
              <a:t>MMT(RoBERTa) achieves the best performances overall benchmark datasets</a:t>
            </a:r>
            <a:endParaRPr lang="en-US" altLang="zh-CN"/>
          </a:p>
          <a:p>
            <a:pPr marL="285750" indent="-285750">
              <a:buFont typeface="Wingdings" panose="05000000000000000000" charset="0"/>
              <a:buChar char="Ø"/>
            </a:pPr>
            <a:r>
              <a:rPr lang="en-US" altLang="zh-CN"/>
              <a:t>MMT is able to boost up perfor_x0002_mance over different pre-trained language models.</a:t>
            </a:r>
            <a:endParaRPr lang="en-US" altLang="zh-CN"/>
          </a:p>
          <a:p>
            <a:pPr marL="285750" indent="-285750">
              <a:buFont typeface="Wingdings" panose="05000000000000000000" charset="0"/>
              <a:buChar char="Ø"/>
            </a:pPr>
            <a:r>
              <a:rPr lang="en-US" altLang="zh-CN"/>
              <a:t>The weaker backbone network is, the bet_x0002_ter improvement MMT can achieve</a:t>
            </a:r>
            <a:endParaRPr lang="en-US" altLang="zh-CN"/>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438150" y="244475"/>
            <a:ext cx="5066665" cy="521970"/>
          </a:xfrm>
          <a:prstGeom prst="rect">
            <a:avLst/>
          </a:prstGeom>
          <a:noFill/>
        </p:spPr>
        <p:txBody>
          <a:bodyPr wrap="square" rtlCol="0">
            <a:spAutoFit/>
          </a:bodyPr>
          <a:p>
            <a:r>
              <a:rPr lang="zh-CN" altLang="en-US" sz="2800"/>
              <a:t>实验结果及分析</a:t>
            </a:r>
            <a:endParaRPr lang="zh-CN" altLang="en-US" sz="2800"/>
          </a:p>
        </p:txBody>
      </p:sp>
      <p:pic>
        <p:nvPicPr>
          <p:cNvPr id="2" name="图片 1"/>
          <p:cNvPicPr>
            <a:picLocks noChangeAspect="1"/>
          </p:cNvPicPr>
          <p:nvPr/>
        </p:nvPicPr>
        <p:blipFill>
          <a:blip r:embed="rId1"/>
          <a:stretch>
            <a:fillRect/>
          </a:stretch>
        </p:blipFill>
        <p:spPr>
          <a:xfrm>
            <a:off x="1394460" y="1306195"/>
            <a:ext cx="4013835" cy="3620135"/>
          </a:xfrm>
          <a:prstGeom prst="rect">
            <a:avLst/>
          </a:prstGeom>
        </p:spPr>
      </p:pic>
      <p:sp>
        <p:nvSpPr>
          <p:cNvPr id="3" name="文本框 2"/>
          <p:cNvSpPr txBox="1"/>
          <p:nvPr/>
        </p:nvSpPr>
        <p:spPr>
          <a:xfrm>
            <a:off x="6110605" y="993140"/>
            <a:ext cx="4592320" cy="4246245"/>
          </a:xfrm>
          <a:prstGeom prst="rect">
            <a:avLst/>
          </a:prstGeom>
          <a:noFill/>
        </p:spPr>
        <p:txBody>
          <a:bodyPr wrap="square" rtlCol="0">
            <a:spAutoFit/>
          </a:bodyPr>
          <a:p>
            <a:r>
              <a:rPr lang="en-US" altLang="zh-CN"/>
              <a:t>MMT = MML + MTL</a:t>
            </a:r>
            <a:endParaRPr lang="en-US" altLang="zh-CN"/>
          </a:p>
          <a:p>
            <a:r>
              <a:rPr lang="en-US" altLang="zh-CN"/>
              <a:t>MML : meta-learning</a:t>
            </a:r>
            <a:endParaRPr lang="en-US" altLang="zh-CN"/>
          </a:p>
          <a:p>
            <a:r>
              <a:rPr lang="en-US" altLang="zh-CN"/>
              <a:t>MTL  : transfer-learning</a:t>
            </a:r>
            <a:endParaRPr lang="en-US" altLang="zh-CN"/>
          </a:p>
          <a:p>
            <a:endParaRPr lang="en-US" altLang="zh-CN"/>
          </a:p>
          <a:p>
            <a:r>
              <a:rPr lang="en-US" altLang="zh-CN"/>
              <a:t>TL </a:t>
            </a:r>
            <a:r>
              <a:rPr lang="zh-CN" altLang="en-US"/>
              <a:t>是传统的迁移方法</a:t>
            </a:r>
            <a:endParaRPr lang="zh-CN" altLang="en-US"/>
          </a:p>
          <a:p>
            <a:r>
              <a:rPr lang="en-US" altLang="zh-CN">
                <a:sym typeface="+mn-ea"/>
              </a:rPr>
              <a:t>TL</a:t>
            </a:r>
            <a:r>
              <a:rPr lang="zh-CN" altLang="en-US"/>
              <a:t>（</a:t>
            </a:r>
            <a:r>
              <a:rPr lang="en-US" altLang="zh-CN"/>
              <a:t>R-M</a:t>
            </a:r>
            <a:r>
              <a:rPr lang="zh-CN" altLang="en-US"/>
              <a:t>）是先迁移到</a:t>
            </a:r>
            <a:r>
              <a:rPr lang="en-US" altLang="zh-CN"/>
              <a:t>R</a:t>
            </a:r>
            <a:r>
              <a:rPr lang="zh-CN" altLang="en-US"/>
              <a:t>数据集再迁移到</a:t>
            </a:r>
            <a:r>
              <a:rPr lang="en-US" altLang="zh-CN"/>
              <a:t>M</a:t>
            </a:r>
            <a:r>
              <a:rPr lang="zh-CN" altLang="en-US"/>
              <a:t>数据集</a:t>
            </a:r>
            <a:endParaRPr lang="zh-CN" altLang="en-US"/>
          </a:p>
          <a:p>
            <a:r>
              <a:rPr lang="en-US" altLang="zh-CN">
                <a:sym typeface="+mn-ea"/>
              </a:rPr>
              <a:t>TL</a:t>
            </a:r>
            <a:r>
              <a:rPr lang="zh-CN" altLang="en-US"/>
              <a:t>（</a:t>
            </a:r>
            <a:r>
              <a:rPr lang="en-US" altLang="zh-CN"/>
              <a:t>M+R</a:t>
            </a:r>
            <a:r>
              <a:rPr lang="zh-CN" altLang="en-US"/>
              <a:t>）是把</a:t>
            </a:r>
            <a:r>
              <a:rPr lang="en-US" altLang="zh-CN"/>
              <a:t>M</a:t>
            </a:r>
            <a:r>
              <a:rPr lang="zh-CN" altLang="en-US"/>
              <a:t>和</a:t>
            </a:r>
            <a:r>
              <a:rPr lang="en-US" altLang="zh-CN"/>
              <a:t>R</a:t>
            </a:r>
            <a:r>
              <a:rPr lang="zh-CN" altLang="en-US"/>
              <a:t>数据集合并成一个大的，再迁移</a:t>
            </a:r>
            <a:endParaRPr lang="zh-CN" altLang="en-US"/>
          </a:p>
          <a:p>
            <a:endParaRPr lang="zh-CN" altLang="en-US"/>
          </a:p>
          <a:p>
            <a:r>
              <a:rPr lang="en-US" altLang="zh-CN"/>
              <a:t>MML(M∪R)</a:t>
            </a:r>
            <a:r>
              <a:rPr lang="zh-CN" altLang="en-US"/>
              <a:t>是把两个数据合并成一个再做</a:t>
            </a:r>
            <a:r>
              <a:rPr lang="en-US" altLang="zh-CN"/>
              <a:t>meta-learning</a:t>
            </a:r>
            <a:r>
              <a:rPr lang="zh-CN" altLang="en-US"/>
              <a:t>，相当于单源</a:t>
            </a:r>
            <a:r>
              <a:rPr lang="en-US" altLang="zh-CN"/>
              <a:t>meta-learning</a:t>
            </a:r>
            <a:endParaRPr lang="en-US" altLang="zh-CN"/>
          </a:p>
          <a:p>
            <a:endParaRPr lang="zh-CN" altLang="en-US"/>
          </a:p>
          <a:p>
            <a:r>
              <a:rPr lang="en-US" altLang="zh-CN"/>
              <a:t>MMT(M+R)</a:t>
            </a:r>
            <a:r>
              <a:rPr lang="zh-CN" altLang="en-US"/>
              <a:t>是多个数据源做多源的</a:t>
            </a:r>
            <a:r>
              <a:rPr lang="en-US" altLang="zh-CN"/>
              <a:t>meta-learning</a:t>
            </a:r>
            <a:r>
              <a:rPr lang="zh-CN" altLang="en-US"/>
              <a:t>，把</a:t>
            </a:r>
            <a:r>
              <a:rPr lang="en-US" altLang="zh-CN"/>
              <a:t>M</a:t>
            </a:r>
            <a:r>
              <a:rPr lang="zh-CN" altLang="en-US"/>
              <a:t>和</a:t>
            </a:r>
            <a:r>
              <a:rPr lang="en-US" altLang="zh-CN"/>
              <a:t>R</a:t>
            </a:r>
            <a:r>
              <a:rPr lang="zh-CN" altLang="en-US"/>
              <a:t>当作独立的任务</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5714365" y="2434590"/>
            <a:ext cx="941070" cy="1297305"/>
          </a:xfrm>
          <a:prstGeom prst="rect">
            <a:avLst/>
          </a:prstGeom>
          <a:noFill/>
        </p:spPr>
        <p:txBody>
          <a:bodyPr wrap="square" rtlCol="0">
            <a:normAutofit lnSpcReduction="10000"/>
          </a:bodyPr>
          <a:p>
            <a:pPr marL="0" marR="0" indent="0" algn="ctr" defTabSz="914400" fontAlgn="auto">
              <a:lnSpc>
                <a:spcPct val="100000"/>
              </a:lnSpc>
              <a:spcBef>
                <a:spcPts val="0"/>
              </a:spcBef>
              <a:spcAft>
                <a:spcPts val="0"/>
              </a:spcAft>
              <a:buSzPct val="100000"/>
              <a:buFontTx/>
            </a:pPr>
            <a:r>
              <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rPr>
              <a:t>4</a:t>
            </a:r>
            <a:endPar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2" name="TextBox 3"/>
          <p:cNvSpPr txBox="1"/>
          <p:nvPr>
            <p:custDataLst>
              <p:tags r:id="rId2"/>
            </p:custDataLst>
          </p:nvPr>
        </p:nvSpPr>
        <p:spPr>
          <a:xfrm>
            <a:off x="5431364" y="1358345"/>
            <a:ext cx="1507224" cy="426790"/>
          </a:xfrm>
          <a:prstGeom prst="rect">
            <a:avLst/>
          </a:prstGeom>
          <a:noFill/>
        </p:spPr>
        <p:txBody>
          <a:bodyPr wrap="square" rtlCol="0">
            <a:normAutofit/>
          </a:bodyPr>
          <a:p>
            <a:pPr marR="0" algn="r" defTabSz="914400" fontAlgn="auto">
              <a:lnSpc>
                <a:spcPct val="150000"/>
              </a:lnSpc>
              <a:spcBef>
                <a:spcPts val="0"/>
              </a:spcBef>
              <a:spcAft>
                <a:spcPts val="0"/>
              </a:spcAft>
              <a:buClrTx/>
              <a:buSzTx/>
              <a:buFontTx/>
            </a:pPr>
            <a:r>
              <a:rPr lang="id-ID" sz="1600" kern="2600" spc="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600" kern="2600" cap="none" spc="2000" normalizeH="0" noProof="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6" name="文本占位符 5"/>
          <p:cNvSpPr>
            <a:spLocks noGrp="1"/>
          </p:cNvSpPr>
          <p:nvPr>
            <p:ph type="body" idx="1"/>
            <p:custDataLst>
              <p:tags r:id="rId3"/>
            </p:custDataLst>
          </p:nvPr>
        </p:nvSpPr>
        <p:spPr/>
        <p:txBody>
          <a:bodyPr>
            <a:normAutofit lnSpcReduction="10000"/>
          </a:bodyPr>
          <a:p>
            <a:pPr marL="0" indent="0" algn="ctr">
              <a:lnSpc>
                <a:spcPct val="130000"/>
              </a:lnSpc>
              <a:spcBef>
                <a:spcPts val="0"/>
              </a:spcBef>
              <a:spcAft>
                <a:spcPts val="1000"/>
              </a:spcAft>
              <a:buSzPct val="100000"/>
            </a:pPr>
            <a:r>
              <a:rPr lang="en-US" altLang="zh-CN"/>
              <a:t>future work</a:t>
            </a:r>
            <a:endParaRPr lang="en-US" altLang="zh-CN"/>
          </a:p>
        </p:txBody>
      </p:sp>
      <p:sp>
        <p:nvSpPr>
          <p:cNvPr id="7" name="标题 6"/>
          <p:cNvSpPr>
            <a:spLocks noGrp="1"/>
          </p:cNvSpPr>
          <p:nvPr>
            <p:ph type="title"/>
            <p:custDataLst>
              <p:tags r:id="rId4"/>
            </p:custDataLst>
          </p:nvPr>
        </p:nvSpPr>
        <p:spPr/>
        <p:txBody>
          <a:bodyPr/>
          <a:p>
            <a:pPr marL="0" indent="0" algn="ctr">
              <a:lnSpc>
                <a:spcPct val="100000"/>
              </a:lnSpc>
              <a:spcBef>
                <a:spcPts val="0"/>
              </a:spcBef>
              <a:spcAft>
                <a:spcPts val="0"/>
              </a:spcAft>
              <a:buSzPct val="100000"/>
            </a:pPr>
            <a:r>
              <a:rPr lang="zh-CN"/>
              <a:t>技术展望</a:t>
            </a:r>
            <a:endParaRPr lang="zh-CN"/>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1569720" y="1096010"/>
            <a:ext cx="8654415" cy="3046095"/>
          </a:xfrm>
          <a:prstGeom prst="rect">
            <a:avLst/>
          </a:prstGeom>
          <a:noFill/>
        </p:spPr>
        <p:txBody>
          <a:bodyPr wrap="square" rtlCol="0">
            <a:spAutoFit/>
          </a:bodyPr>
          <a:p>
            <a:pPr marL="342900" indent="-342900">
              <a:buFont typeface="Wingdings" panose="05000000000000000000" charset="0"/>
              <a:buChar char="Ø"/>
            </a:pPr>
            <a:r>
              <a:rPr lang="zh-CN" altLang="en-US" sz="2400">
                <a:solidFill>
                  <a:srgbClr val="FF0000"/>
                </a:solidFill>
              </a:rPr>
              <a:t>元学习的应用（目前图像领域较多，阅读理解首次提出）</a:t>
            </a:r>
            <a:endParaRPr lang="zh-CN" altLang="en-US" sz="2400">
              <a:solidFill>
                <a:srgbClr val="FF0000"/>
              </a:solidFill>
            </a:endParaRPr>
          </a:p>
          <a:p>
            <a:pPr marL="342900" indent="-342900">
              <a:buFont typeface="Wingdings" panose="05000000000000000000" charset="0"/>
              <a:buChar char="Ø"/>
            </a:pPr>
            <a:endParaRPr lang="zh-CN" altLang="en-US" sz="2400">
              <a:solidFill>
                <a:srgbClr val="FF0000"/>
              </a:solidFill>
            </a:endParaRPr>
          </a:p>
          <a:p>
            <a:pPr marL="342900" indent="-342900">
              <a:buFont typeface="Wingdings" panose="05000000000000000000" charset="0"/>
              <a:buChar char="Ø"/>
            </a:pPr>
            <a:r>
              <a:rPr lang="zh-CN" altLang="en-US" sz="2400">
                <a:solidFill>
                  <a:srgbClr val="FF0000"/>
                </a:solidFill>
              </a:rPr>
              <a:t>多种低资源学习方法交叉</a:t>
            </a:r>
            <a:endParaRPr lang="zh-CN" altLang="en-US" sz="2400">
              <a:solidFill>
                <a:srgbClr val="FF0000"/>
              </a:solidFill>
            </a:endParaRPr>
          </a:p>
          <a:p>
            <a:pPr marL="342900" indent="-342900">
              <a:buFont typeface="Wingdings" panose="05000000000000000000" charset="0"/>
              <a:buChar char="Ø"/>
            </a:pPr>
            <a:endParaRPr lang="zh-CN" altLang="en-US" sz="2400"/>
          </a:p>
          <a:p>
            <a:pPr marL="342900" indent="-342900">
              <a:buFont typeface="Wingdings" panose="05000000000000000000" charset="0"/>
              <a:buChar char="Ø"/>
            </a:pPr>
            <a:r>
              <a:rPr lang="zh-CN" altLang="en-US" sz="2400"/>
              <a:t>元学习的技术迭代：</a:t>
            </a:r>
            <a:endParaRPr lang="zh-CN" altLang="en-US" sz="2400"/>
          </a:p>
          <a:p>
            <a:pPr indent="0">
              <a:buFont typeface="Wingdings" panose="05000000000000000000" charset="0"/>
              <a:buNone/>
            </a:pPr>
            <a:endParaRPr lang="en-US" altLang="zh-CN" sz="2400"/>
          </a:p>
          <a:p>
            <a:pPr indent="0">
              <a:buFont typeface="Wingdings" panose="05000000000000000000" charset="0"/>
              <a:buNone/>
            </a:pPr>
            <a:r>
              <a:rPr lang="en-US" altLang="zh-CN" sz="2400"/>
              <a:t>1.F</a:t>
            </a:r>
            <a:r>
              <a:rPr lang="zh-CN" altLang="en-US" sz="2400">
                <a:sym typeface="+mn-ea"/>
              </a:rPr>
              <a:t>函数</a:t>
            </a:r>
            <a:r>
              <a:rPr lang="zh-CN" altLang="en-US" sz="2400"/>
              <a:t>学习模型初始参数，延伸至</a:t>
            </a:r>
            <a:r>
              <a:rPr lang="en-US" altLang="zh-CN" sz="2400"/>
              <a:t>F</a:t>
            </a:r>
            <a:r>
              <a:rPr lang="zh-CN" altLang="en-US" sz="2400">
                <a:sym typeface="+mn-ea"/>
              </a:rPr>
              <a:t>函数</a:t>
            </a:r>
            <a:r>
              <a:rPr lang="zh-CN" altLang="en-US" sz="2400"/>
              <a:t>学习更新参数（梯度）</a:t>
            </a:r>
            <a:endParaRPr lang="zh-CN" altLang="en-US" sz="2400"/>
          </a:p>
          <a:p>
            <a:pPr indent="0">
              <a:buFont typeface="Wingdings" panose="05000000000000000000" charset="0"/>
              <a:buNone/>
            </a:pPr>
            <a:r>
              <a:rPr lang="en-US" altLang="zh-CN" sz="2400"/>
              <a:t>2.F</a:t>
            </a:r>
            <a:r>
              <a:rPr lang="zh-CN" altLang="en-US" sz="2400"/>
              <a:t>函数黑盒化</a:t>
            </a:r>
            <a:endParaRPr lang="zh-CN" altLang="en-US" sz="24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910840" y="2480310"/>
            <a:ext cx="6369685" cy="1181735"/>
          </a:xfrm>
        </p:spPr>
        <p:txBody>
          <a:bodyPr>
            <a:normAutofit fontScale="90000"/>
          </a:bodyPr>
          <a:p>
            <a:r>
              <a:rPr lang="en-US" altLang="zh-CN" dirty="0"/>
              <a:t>THANKS</a:t>
            </a:r>
            <a:endParaRPr lang="en-US" altLang="zh-CN" dirty="0"/>
          </a:p>
        </p:txBody>
      </p:sp>
      <p:sp>
        <p:nvSpPr>
          <p:cNvPr id="5" name="文本占位符 4"/>
          <p:cNvSpPr>
            <a:spLocks noGrp="1"/>
          </p:cNvSpPr>
          <p:nvPr>
            <p:ph type="body" sz="quarter" idx="13"/>
            <p:custDataLst>
              <p:tags r:id="rId2"/>
            </p:custDataLst>
          </p:nvPr>
        </p:nvSpPr>
        <p:spPr/>
        <p:txBody>
          <a:bodyPr>
            <a:normAutofit fontScale="92500" lnSpcReduction="10000"/>
          </a:bodyPr>
          <a:p>
            <a:r>
              <a:rPr lang="zh-CN" altLang="en-US"/>
              <a:t>单击此处添加副标题内容</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5714365" y="2434590"/>
            <a:ext cx="941070" cy="1297305"/>
          </a:xfrm>
          <a:prstGeom prst="rect">
            <a:avLst/>
          </a:prstGeom>
          <a:noFill/>
        </p:spPr>
        <p:txBody>
          <a:bodyPr wrap="square" rtlCol="0">
            <a:normAutofit lnSpcReduction="10000"/>
          </a:bodyPr>
          <a:p>
            <a:pPr marR="0" algn="ctr" defTabSz="914400" fontAlgn="auto">
              <a:spcBef>
                <a:spcPts val="0"/>
              </a:spcBef>
              <a:spcAft>
                <a:spcPts val="0"/>
              </a:spcAft>
              <a:buClrTx/>
              <a:buSzTx/>
              <a:buFontTx/>
            </a:pPr>
            <a:r>
              <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rPr>
              <a:t>1</a:t>
            </a:r>
            <a:endPar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2" name="TextBox 3"/>
          <p:cNvSpPr txBox="1"/>
          <p:nvPr>
            <p:custDataLst>
              <p:tags r:id="rId2"/>
            </p:custDataLst>
          </p:nvPr>
        </p:nvSpPr>
        <p:spPr>
          <a:xfrm>
            <a:off x="5431364" y="1358345"/>
            <a:ext cx="1507224" cy="426790"/>
          </a:xfrm>
          <a:prstGeom prst="rect">
            <a:avLst/>
          </a:prstGeom>
          <a:noFill/>
        </p:spPr>
        <p:txBody>
          <a:bodyPr wrap="square" rtlCol="0">
            <a:normAutofit/>
          </a:bodyPr>
          <a:p>
            <a:pPr marR="0" algn="r" defTabSz="914400" fontAlgn="auto">
              <a:lnSpc>
                <a:spcPct val="150000"/>
              </a:lnSpc>
              <a:spcBef>
                <a:spcPts val="0"/>
              </a:spcBef>
              <a:spcAft>
                <a:spcPts val="0"/>
              </a:spcAft>
              <a:buClrTx/>
              <a:buSzTx/>
              <a:buFontTx/>
            </a:pPr>
            <a:r>
              <a:rPr lang="id-ID" sz="1600" kern="2600" spc="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ONE</a:t>
            </a:r>
            <a:endParaRPr kumimoji="0" lang="id-ID" sz="1600" kern="2600" cap="none" spc="2000" normalizeH="0" noProof="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6" name="文本占位符 5"/>
          <p:cNvSpPr>
            <a:spLocks noGrp="1"/>
          </p:cNvSpPr>
          <p:nvPr>
            <p:ph type="body" idx="1"/>
            <p:custDataLst>
              <p:tags r:id="rId3"/>
            </p:custDataLst>
          </p:nvPr>
        </p:nvSpPr>
        <p:spPr/>
        <p:txBody>
          <a:bodyPr>
            <a:normAutofit lnSpcReduction="10000"/>
          </a:bodyPr>
          <a:p>
            <a:pPr marL="0" indent="0" algn="ctr">
              <a:lnSpc>
                <a:spcPct val="130000"/>
              </a:lnSpc>
              <a:spcBef>
                <a:spcPts val="0"/>
              </a:spcBef>
              <a:spcAft>
                <a:spcPts val="1000"/>
              </a:spcAft>
              <a:buSzPct val="100000"/>
            </a:pPr>
            <a:r>
              <a:rPr lang="en-US" altLang="zh-CN"/>
              <a:t>learn how to learn</a:t>
            </a:r>
            <a:endParaRPr lang="en-US" altLang="zh-CN"/>
          </a:p>
        </p:txBody>
      </p:sp>
      <p:sp>
        <p:nvSpPr>
          <p:cNvPr id="7" name="标题 6"/>
          <p:cNvSpPr>
            <a:spLocks noGrp="1"/>
          </p:cNvSpPr>
          <p:nvPr>
            <p:ph type="title"/>
            <p:custDataLst>
              <p:tags r:id="rId4"/>
            </p:custDataLst>
          </p:nvPr>
        </p:nvSpPr>
        <p:spPr/>
        <p:txBody>
          <a:bodyPr/>
          <a:p>
            <a:pPr marL="0" indent="0" algn="ctr">
              <a:lnSpc>
                <a:spcPct val="100000"/>
              </a:lnSpc>
              <a:spcBef>
                <a:spcPts val="0"/>
              </a:spcBef>
              <a:spcAft>
                <a:spcPts val="0"/>
              </a:spcAft>
              <a:buSzPct val="100000"/>
            </a:pPr>
            <a:r>
              <a:rPr lang="en-US" altLang="zh-CN"/>
              <a:t>Meta Learning</a:t>
            </a:r>
            <a:endParaRPr lang="en-US" altLang="zh-CN"/>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etalearn1"/>
          <p:cNvPicPr>
            <a:picLocks noChangeAspect="1"/>
          </p:cNvPicPr>
          <p:nvPr>
            <p:custDataLst>
              <p:tags r:id="rId1"/>
            </p:custDataLst>
          </p:nvPr>
        </p:nvPicPr>
        <p:blipFill>
          <a:blip r:embed="rId2"/>
          <a:stretch>
            <a:fillRect/>
          </a:stretch>
        </p:blipFill>
        <p:spPr>
          <a:xfrm>
            <a:off x="381000" y="1607185"/>
            <a:ext cx="6461760" cy="3493135"/>
          </a:xfrm>
          <a:prstGeom prst="rect">
            <a:avLst/>
          </a:prstGeom>
        </p:spPr>
      </p:pic>
      <p:sp>
        <p:nvSpPr>
          <p:cNvPr id="7" name="文本框 6"/>
          <p:cNvSpPr txBox="1"/>
          <p:nvPr/>
        </p:nvSpPr>
        <p:spPr>
          <a:xfrm>
            <a:off x="397510" y="5978525"/>
            <a:ext cx="10154285" cy="460375"/>
          </a:xfrm>
          <a:prstGeom prst="rect">
            <a:avLst/>
          </a:prstGeom>
          <a:noFill/>
        </p:spPr>
        <p:txBody>
          <a:bodyPr wrap="square" rtlCol="0">
            <a:spAutoFit/>
          </a:bodyPr>
          <a:p>
            <a:r>
              <a:rPr lang="zh-CN" altLang="en-US" sz="2400"/>
              <a:t>李宏毅老师的视频教程：</a:t>
            </a:r>
            <a:r>
              <a:rPr lang="zh-CN" altLang="en-US" sz="2400">
                <a:hlinkClick r:id="rId3" action="ppaction://hlinkfile"/>
              </a:rPr>
              <a:t>https://www.bilibili.com/video/av46561029/?p=32</a:t>
            </a:r>
            <a:endParaRPr lang="zh-CN" altLang="en-US" sz="2400">
              <a:hlinkClick r:id="rId3" action="ppaction://hlinkfile"/>
            </a:endParaRPr>
          </a:p>
        </p:txBody>
      </p:sp>
      <p:sp>
        <p:nvSpPr>
          <p:cNvPr id="8" name="文本框 7"/>
          <p:cNvSpPr txBox="1"/>
          <p:nvPr/>
        </p:nvSpPr>
        <p:spPr>
          <a:xfrm>
            <a:off x="764540" y="343535"/>
            <a:ext cx="10553700" cy="460375"/>
          </a:xfrm>
          <a:prstGeom prst="rect">
            <a:avLst/>
          </a:prstGeom>
          <a:noFill/>
        </p:spPr>
        <p:txBody>
          <a:bodyPr wrap="square" rtlCol="0">
            <a:spAutoFit/>
          </a:bodyPr>
          <a:p>
            <a:r>
              <a:rPr lang="en-US" altLang="zh-CN" sz="2400"/>
              <a:t>Meta learning = learn to learn</a:t>
            </a:r>
            <a:endParaRPr lang="en-US" altLang="zh-CN" sz="2400"/>
          </a:p>
        </p:txBody>
      </p:sp>
      <p:grpSp>
        <p:nvGrpSpPr>
          <p:cNvPr id="14" name="组合 13"/>
          <p:cNvGrpSpPr/>
          <p:nvPr/>
        </p:nvGrpSpPr>
        <p:grpSpPr>
          <a:xfrm>
            <a:off x="7261860" y="1597025"/>
            <a:ext cx="4342765" cy="980440"/>
            <a:chOff x="11356" y="1923"/>
            <a:chExt cx="6839" cy="1544"/>
          </a:xfrm>
        </p:grpSpPr>
        <p:sp>
          <p:nvSpPr>
            <p:cNvPr id="9" name="圆角矩形 8"/>
            <p:cNvSpPr/>
            <p:nvPr/>
          </p:nvSpPr>
          <p:spPr>
            <a:xfrm>
              <a:off x="11356" y="1923"/>
              <a:ext cx="1749" cy="1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Task 1</a:t>
              </a:r>
              <a:endParaRPr lang="en-US" altLang="zh-CN"/>
            </a:p>
          </p:txBody>
        </p:sp>
        <p:sp>
          <p:nvSpPr>
            <p:cNvPr id="10" name="圆角矩形 9"/>
            <p:cNvSpPr/>
            <p:nvPr/>
          </p:nvSpPr>
          <p:spPr>
            <a:xfrm>
              <a:off x="13901" y="1923"/>
              <a:ext cx="1749" cy="15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sym typeface="+mn-ea"/>
                </a:rPr>
                <a:t>Task 2</a:t>
              </a:r>
              <a:endParaRPr lang="zh-CN" altLang="en-US">
                <a:sym typeface="+mn-ea"/>
              </a:endParaRPr>
            </a:p>
          </p:txBody>
        </p:sp>
        <p:sp>
          <p:nvSpPr>
            <p:cNvPr id="11" name="圆角矩形 10"/>
            <p:cNvSpPr/>
            <p:nvPr/>
          </p:nvSpPr>
          <p:spPr>
            <a:xfrm>
              <a:off x="16447" y="1923"/>
              <a:ext cx="1749" cy="15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sym typeface="+mn-ea"/>
                </a:rPr>
                <a:t>Task 3</a:t>
              </a:r>
              <a:endParaRPr lang="zh-CN" altLang="en-US"/>
            </a:p>
          </p:txBody>
        </p:sp>
        <p:cxnSp>
          <p:nvCxnSpPr>
            <p:cNvPr id="12" name="直接箭头连接符 11"/>
            <p:cNvCxnSpPr>
              <a:stCxn id="9" idx="3"/>
              <a:endCxn id="10" idx="1"/>
            </p:cNvCxnSpPr>
            <p:nvPr/>
          </p:nvCxnSpPr>
          <p:spPr>
            <a:xfrm>
              <a:off x="13105" y="2695"/>
              <a:ext cx="796"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10" idx="3"/>
              <a:endCxn id="11" idx="1"/>
            </p:cNvCxnSpPr>
            <p:nvPr/>
          </p:nvCxnSpPr>
          <p:spPr>
            <a:xfrm>
              <a:off x="15650" y="2695"/>
              <a:ext cx="797"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16" name="圆角矩形 15"/>
          <p:cNvSpPr/>
          <p:nvPr/>
        </p:nvSpPr>
        <p:spPr>
          <a:xfrm>
            <a:off x="7872095" y="3346450"/>
            <a:ext cx="1110615" cy="98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Task 1</a:t>
            </a:r>
            <a:endParaRPr lang="en-US" altLang="zh-CN"/>
          </a:p>
        </p:txBody>
      </p:sp>
      <p:sp>
        <p:nvSpPr>
          <p:cNvPr id="17" name="圆角矩形 16"/>
          <p:cNvSpPr/>
          <p:nvPr/>
        </p:nvSpPr>
        <p:spPr>
          <a:xfrm>
            <a:off x="7872095" y="4726305"/>
            <a:ext cx="1110615" cy="9804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sym typeface="+mn-ea"/>
              </a:rPr>
              <a:t>Task 2</a:t>
            </a:r>
            <a:endParaRPr lang="zh-CN" altLang="en-US">
              <a:sym typeface="+mn-ea"/>
            </a:endParaRPr>
          </a:p>
        </p:txBody>
      </p:sp>
      <p:sp>
        <p:nvSpPr>
          <p:cNvPr id="18" name="圆角矩形 17"/>
          <p:cNvSpPr/>
          <p:nvPr/>
        </p:nvSpPr>
        <p:spPr>
          <a:xfrm>
            <a:off x="9844405" y="4047490"/>
            <a:ext cx="1110615" cy="9804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a:sym typeface="+mn-ea"/>
              </a:rPr>
              <a:t>Task 3</a:t>
            </a:r>
            <a:endParaRPr lang="zh-CN" altLang="en-US"/>
          </a:p>
        </p:txBody>
      </p:sp>
      <p:cxnSp>
        <p:nvCxnSpPr>
          <p:cNvPr id="20" name="直接箭头连接符 19"/>
          <p:cNvCxnSpPr>
            <a:stCxn id="17" idx="3"/>
            <a:endCxn id="18" idx="1"/>
          </p:cNvCxnSpPr>
          <p:nvPr/>
        </p:nvCxnSpPr>
        <p:spPr>
          <a:xfrm flipV="1">
            <a:off x="8972550" y="4537710"/>
            <a:ext cx="861695" cy="6788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6" idx="3"/>
          </p:cNvCxnSpPr>
          <p:nvPr/>
        </p:nvCxnSpPr>
        <p:spPr>
          <a:xfrm>
            <a:off x="8972550" y="3836670"/>
            <a:ext cx="855345" cy="7042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下箭头 21"/>
          <p:cNvSpPr/>
          <p:nvPr/>
        </p:nvSpPr>
        <p:spPr>
          <a:xfrm>
            <a:off x="9228455" y="2893695"/>
            <a:ext cx="409575" cy="4527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a:xfrm>
            <a:off x="1109345" y="515620"/>
            <a:ext cx="9388475" cy="723900"/>
          </a:xfrm>
        </p:spPr>
        <p:txBody>
          <a:bodyPr lIns="91440" tIns="45720" rIns="91440" bIns="45720">
            <a:normAutofit fontScale="90000"/>
          </a:bodyPr>
          <a:lstStyle/>
          <a:p>
            <a:r>
              <a:rPr lang="en-US" altLang="zh-CN">
                <a:solidFill>
                  <a:schemeClr val="tx1">
                    <a:lumMod val="75000"/>
                  </a:schemeClr>
                </a:solidFill>
              </a:rPr>
              <a:t>meta learning </a:t>
            </a:r>
            <a:r>
              <a:rPr lang="en-US" altLang="zh-CN">
                <a:solidFill>
                  <a:srgbClr val="FF0000"/>
                </a:solidFill>
              </a:rPr>
              <a:t>vs</a:t>
            </a:r>
            <a:r>
              <a:rPr lang="en-US" altLang="zh-CN">
                <a:solidFill>
                  <a:schemeClr val="tx1">
                    <a:lumMod val="75000"/>
                  </a:schemeClr>
                </a:solidFill>
              </a:rPr>
              <a:t> transfer leaning </a:t>
            </a:r>
            <a:r>
              <a:rPr lang="en-US" altLang="zh-CN">
                <a:solidFill>
                  <a:srgbClr val="FF0000"/>
                </a:solidFill>
              </a:rPr>
              <a:t>vs</a:t>
            </a:r>
            <a:r>
              <a:rPr lang="en-US" altLang="zh-CN">
                <a:solidFill>
                  <a:schemeClr val="tx1">
                    <a:lumMod val="75000"/>
                  </a:schemeClr>
                </a:solidFill>
              </a:rPr>
              <a:t> multi-task learning </a:t>
            </a:r>
            <a:r>
              <a:rPr lang="en-US" altLang="zh-CN">
                <a:solidFill>
                  <a:srgbClr val="FF0000"/>
                </a:solidFill>
              </a:rPr>
              <a:t>vs</a:t>
            </a:r>
            <a:r>
              <a:rPr lang="en-US" altLang="zh-CN">
                <a:solidFill>
                  <a:schemeClr val="tx1">
                    <a:lumMod val="75000"/>
                  </a:schemeClr>
                </a:solidFill>
              </a:rPr>
              <a:t> </a:t>
            </a:r>
            <a:r>
              <a:rPr lang="en-US" altLang="zh-CN">
                <a:solidFill>
                  <a:schemeClr val="tx1">
                    <a:lumMod val="75000"/>
                  </a:schemeClr>
                </a:solidFill>
                <a:sym typeface="+mn-ea"/>
              </a:rPr>
              <a:t>few-shot learning</a:t>
            </a:r>
            <a:endParaRPr lang="en-US" altLang="zh-CN">
              <a:solidFill>
                <a:schemeClr val="tx1">
                  <a:lumMod val="75000"/>
                </a:schemeClr>
              </a:solidFill>
            </a:endParaRPr>
          </a:p>
        </p:txBody>
      </p:sp>
      <p:sp>
        <p:nvSpPr>
          <p:cNvPr id="4" name="圆角矩形 3"/>
          <p:cNvSpPr/>
          <p:nvPr/>
        </p:nvSpPr>
        <p:spPr>
          <a:xfrm>
            <a:off x="1174115" y="1604645"/>
            <a:ext cx="6673215" cy="4904740"/>
          </a:xfrm>
          <a:prstGeom prst="roundRect">
            <a:avLst/>
          </a:prstGeom>
          <a:gradFill>
            <a:gsLst>
              <a:gs pos="50000">
                <a:srgbClr val="ECCFCB"/>
              </a:gs>
              <a:gs pos="0">
                <a:srgbClr val="F2DFDC"/>
              </a:gs>
              <a:gs pos="100000">
                <a:srgbClr val="E5BEB9"/>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442720" y="2362200"/>
            <a:ext cx="3122295" cy="221805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2400">
                <a:solidFill>
                  <a:schemeClr val="tx1">
                    <a:lumMod val="75000"/>
                  </a:schemeClr>
                </a:solidFill>
                <a:sym typeface="+mn-ea"/>
              </a:rPr>
              <a:t>meta learning</a:t>
            </a:r>
            <a:endParaRPr lang="en-US" altLang="zh-CN" sz="2400">
              <a:solidFill>
                <a:schemeClr val="tx1">
                  <a:lumMod val="75000"/>
                </a:schemeClr>
              </a:solidFill>
              <a:sym typeface="+mn-ea"/>
            </a:endParaRPr>
          </a:p>
        </p:txBody>
      </p:sp>
      <p:sp>
        <p:nvSpPr>
          <p:cNvPr id="8" name="椭圆 7"/>
          <p:cNvSpPr/>
          <p:nvPr/>
        </p:nvSpPr>
        <p:spPr>
          <a:xfrm>
            <a:off x="4179570" y="2413000"/>
            <a:ext cx="3369945" cy="2218055"/>
          </a:xfrm>
          <a:prstGeom prst="ellipse">
            <a:avLst/>
          </a:prstGeom>
          <a:noFill/>
          <a:ln>
            <a:solidFill>
              <a:srgbClr val="FFC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r>
              <a:rPr lang="en-US" altLang="zh-CN" sz="2000">
                <a:solidFill>
                  <a:schemeClr val="tx1">
                    <a:lumMod val="75000"/>
                  </a:schemeClr>
                </a:solidFill>
                <a:sym typeface="+mn-ea"/>
              </a:rPr>
              <a:t> </a:t>
            </a:r>
            <a:r>
              <a:rPr lang="en-US" altLang="zh-CN" sz="2400">
                <a:solidFill>
                  <a:schemeClr val="tx1">
                    <a:lumMod val="75000"/>
                  </a:schemeClr>
                </a:solidFill>
                <a:sym typeface="+mn-ea"/>
              </a:rPr>
              <a:t>transfer leaning</a:t>
            </a:r>
            <a:endParaRPr lang="en-US" altLang="zh-CN" sz="2400">
              <a:solidFill>
                <a:schemeClr val="tx1">
                  <a:lumMod val="75000"/>
                </a:schemeClr>
              </a:solidFill>
              <a:sym typeface="+mn-ea"/>
            </a:endParaRPr>
          </a:p>
        </p:txBody>
      </p:sp>
      <p:sp>
        <p:nvSpPr>
          <p:cNvPr id="10" name="椭圆 9"/>
          <p:cNvSpPr/>
          <p:nvPr/>
        </p:nvSpPr>
        <p:spPr>
          <a:xfrm>
            <a:off x="2851785" y="4057015"/>
            <a:ext cx="2993390" cy="2218055"/>
          </a:xfrm>
          <a:prstGeom prst="ellipse">
            <a:avLst/>
          </a:prstGeom>
          <a:noFill/>
          <a:ln>
            <a:solidFill>
              <a:schemeClr val="accent2">
                <a:lumMod val="50000"/>
              </a:schemeClr>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p>
            <a:pPr algn="ctr"/>
            <a:r>
              <a:rPr lang="en-US" altLang="zh-CN" sz="2400">
                <a:solidFill>
                  <a:schemeClr val="tx1">
                    <a:lumMod val="75000"/>
                  </a:schemeClr>
                </a:solidFill>
                <a:sym typeface="+mn-ea"/>
              </a:rPr>
              <a:t>multi-task learning</a:t>
            </a:r>
            <a:endParaRPr lang="en-US" altLang="zh-CN" sz="2400">
              <a:solidFill>
                <a:schemeClr val="tx1">
                  <a:lumMod val="75000"/>
                </a:schemeClr>
              </a:solidFill>
              <a:sym typeface="+mn-ea"/>
            </a:endParaRPr>
          </a:p>
        </p:txBody>
      </p:sp>
      <p:sp>
        <p:nvSpPr>
          <p:cNvPr id="11" name="文本框 10"/>
          <p:cNvSpPr txBox="1"/>
          <p:nvPr/>
        </p:nvSpPr>
        <p:spPr>
          <a:xfrm>
            <a:off x="3002915" y="1724660"/>
            <a:ext cx="3380740" cy="521970"/>
          </a:xfrm>
          <a:prstGeom prst="rect">
            <a:avLst/>
          </a:prstGeom>
          <a:noFill/>
        </p:spPr>
        <p:txBody>
          <a:bodyPr wrap="square" rtlCol="0">
            <a:spAutoFit/>
          </a:bodyPr>
          <a:p>
            <a:r>
              <a:rPr lang="en-US" altLang="zh-CN" sz="2800">
                <a:solidFill>
                  <a:schemeClr val="tx1">
                    <a:lumMod val="75000"/>
                  </a:schemeClr>
                </a:solidFill>
                <a:sym typeface="+mn-ea"/>
              </a:rPr>
              <a:t>few-shot learning</a:t>
            </a:r>
            <a:endParaRPr lang="en-US" altLang="zh-CN" sz="2800">
              <a:solidFill>
                <a:schemeClr val="tx1">
                  <a:lumMod val="75000"/>
                </a:schemeClr>
              </a:solidFill>
              <a:sym typeface="+mn-ea"/>
            </a:endParaRPr>
          </a:p>
        </p:txBody>
      </p:sp>
      <p:sp>
        <p:nvSpPr>
          <p:cNvPr id="12" name="矩形 11"/>
          <p:cNvSpPr/>
          <p:nvPr/>
        </p:nvSpPr>
        <p:spPr>
          <a:xfrm>
            <a:off x="8332470" y="1712595"/>
            <a:ext cx="1939925" cy="115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T1</a:t>
            </a:r>
            <a:endParaRPr lang="en-US" altLang="zh-CN"/>
          </a:p>
        </p:txBody>
      </p:sp>
      <p:sp>
        <p:nvSpPr>
          <p:cNvPr id="13" name="矩形 12"/>
          <p:cNvSpPr/>
          <p:nvPr/>
        </p:nvSpPr>
        <p:spPr>
          <a:xfrm>
            <a:off x="10497820" y="1712595"/>
            <a:ext cx="679450" cy="115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T2</a:t>
            </a:r>
            <a:endParaRPr lang="en-US" altLang="zh-CN"/>
          </a:p>
        </p:txBody>
      </p:sp>
      <p:sp>
        <p:nvSpPr>
          <p:cNvPr id="14" name="矩形 13"/>
          <p:cNvSpPr/>
          <p:nvPr/>
        </p:nvSpPr>
        <p:spPr>
          <a:xfrm>
            <a:off x="8332470" y="3465830"/>
            <a:ext cx="1939925" cy="115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Model</a:t>
            </a:r>
            <a:endParaRPr lang="en-US" altLang="zh-CN"/>
          </a:p>
        </p:txBody>
      </p:sp>
      <p:sp>
        <p:nvSpPr>
          <p:cNvPr id="15" name="矩形 14"/>
          <p:cNvSpPr/>
          <p:nvPr/>
        </p:nvSpPr>
        <p:spPr>
          <a:xfrm>
            <a:off x="10497820" y="3465830"/>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T1</a:t>
            </a:r>
            <a:endParaRPr lang="en-US" altLang="zh-CN"/>
          </a:p>
        </p:txBody>
      </p:sp>
      <p:sp>
        <p:nvSpPr>
          <p:cNvPr id="16" name="矩形 15"/>
          <p:cNvSpPr/>
          <p:nvPr/>
        </p:nvSpPr>
        <p:spPr>
          <a:xfrm>
            <a:off x="10497820" y="4295140"/>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T3</a:t>
            </a:r>
            <a:endParaRPr lang="en-US" altLang="zh-CN"/>
          </a:p>
        </p:txBody>
      </p:sp>
      <p:sp>
        <p:nvSpPr>
          <p:cNvPr id="17" name="矩形 16"/>
          <p:cNvSpPr/>
          <p:nvPr/>
        </p:nvSpPr>
        <p:spPr>
          <a:xfrm>
            <a:off x="10497820" y="3880485"/>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T2</a:t>
            </a:r>
            <a:endParaRPr lang="en-US" altLang="zh-CN"/>
          </a:p>
        </p:txBody>
      </p:sp>
      <p:sp>
        <p:nvSpPr>
          <p:cNvPr id="18" name="矩形 17"/>
          <p:cNvSpPr/>
          <p:nvPr/>
        </p:nvSpPr>
        <p:spPr>
          <a:xfrm>
            <a:off x="8332470" y="5222240"/>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T1</a:t>
            </a:r>
            <a:endParaRPr lang="en-US" altLang="zh-CN"/>
          </a:p>
        </p:txBody>
      </p:sp>
      <p:sp>
        <p:nvSpPr>
          <p:cNvPr id="19" name="矩形 18"/>
          <p:cNvSpPr/>
          <p:nvPr/>
        </p:nvSpPr>
        <p:spPr>
          <a:xfrm>
            <a:off x="8332470" y="6051550"/>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T3</a:t>
            </a:r>
            <a:endParaRPr lang="en-US" altLang="zh-CN"/>
          </a:p>
        </p:txBody>
      </p:sp>
      <p:sp>
        <p:nvSpPr>
          <p:cNvPr id="20" name="矩形 19"/>
          <p:cNvSpPr/>
          <p:nvPr/>
        </p:nvSpPr>
        <p:spPr>
          <a:xfrm>
            <a:off x="8332470" y="5636895"/>
            <a:ext cx="6794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T2</a:t>
            </a:r>
            <a:endParaRPr lang="en-US" altLang="zh-CN"/>
          </a:p>
        </p:txBody>
      </p:sp>
      <p:sp>
        <p:nvSpPr>
          <p:cNvPr id="21" name="矩形 20"/>
          <p:cNvSpPr/>
          <p:nvPr/>
        </p:nvSpPr>
        <p:spPr>
          <a:xfrm>
            <a:off x="9237345" y="5222240"/>
            <a:ext cx="1035050" cy="115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Model</a:t>
            </a:r>
            <a:endParaRPr lang="zh-CN" altLang="en-US"/>
          </a:p>
        </p:txBody>
      </p:sp>
      <p:sp>
        <p:nvSpPr>
          <p:cNvPr id="22" name="矩形 21"/>
          <p:cNvSpPr/>
          <p:nvPr/>
        </p:nvSpPr>
        <p:spPr>
          <a:xfrm>
            <a:off x="10497820" y="5222240"/>
            <a:ext cx="679450" cy="115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T4</a:t>
            </a:r>
            <a:endParaRPr lang="en-US" altLang="zh-CN"/>
          </a:p>
        </p:txBody>
      </p:sp>
      <p:cxnSp>
        <p:nvCxnSpPr>
          <p:cNvPr id="23" name="直接连接符 22"/>
          <p:cNvCxnSpPr/>
          <p:nvPr/>
        </p:nvCxnSpPr>
        <p:spPr>
          <a:xfrm flipV="1">
            <a:off x="6402705" y="2305050"/>
            <a:ext cx="1800225" cy="970280"/>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flipV="1">
            <a:off x="5173980" y="4040505"/>
            <a:ext cx="3050540" cy="119697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2952750" y="3846830"/>
            <a:ext cx="5304155" cy="1908175"/>
          </a:xfrm>
          <a:prstGeom prst="line">
            <a:avLst/>
          </a:prstGeom>
        </p:spPr>
        <p:style>
          <a:lnRef idx="1">
            <a:schemeClr val="dk1"/>
          </a:lnRef>
          <a:fillRef idx="0">
            <a:schemeClr val="dk1"/>
          </a:fillRef>
          <a:effectRef idx="0">
            <a:schemeClr val="dk1"/>
          </a:effectRef>
          <a:fontRef idx="minor">
            <a:schemeClr val="tx1"/>
          </a:fontRef>
        </p:style>
      </p:cxn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title"/>
          </p:nvPr>
        </p:nvSpPr>
        <p:spPr/>
        <p:txBody>
          <a:bodyPr>
            <a:normAutofit fontScale="90000"/>
          </a:bodyPr>
          <a:p>
            <a:r>
              <a:rPr lang="en-US" altLang="zh-CN"/>
              <a:t>Common structure</a:t>
            </a:r>
            <a:endParaRPr lang="en-US" altLang="zh-CN"/>
          </a:p>
        </p:txBody>
      </p:sp>
      <p:pic>
        <p:nvPicPr>
          <p:cNvPr id="6" name="图片 5" descr="tradition"/>
          <p:cNvPicPr>
            <a:picLocks noChangeAspect="1"/>
          </p:cNvPicPr>
          <p:nvPr>
            <p:custDataLst>
              <p:tags r:id="rId1"/>
            </p:custDataLst>
          </p:nvPr>
        </p:nvPicPr>
        <p:blipFill>
          <a:blip r:embed="rId2"/>
          <a:stretch>
            <a:fillRect/>
          </a:stretch>
        </p:blipFill>
        <p:spPr>
          <a:xfrm>
            <a:off x="4998720" y="770255"/>
            <a:ext cx="6748145" cy="5015865"/>
          </a:xfrm>
          <a:prstGeom prst="rect">
            <a:avLst/>
          </a:prstGeom>
        </p:spPr>
      </p:pic>
      <p:sp>
        <p:nvSpPr>
          <p:cNvPr id="8" name="文本框 7"/>
          <p:cNvSpPr txBox="1"/>
          <p:nvPr/>
        </p:nvSpPr>
        <p:spPr>
          <a:xfrm>
            <a:off x="437515" y="2044700"/>
            <a:ext cx="3999230" cy="3169285"/>
          </a:xfrm>
          <a:prstGeom prst="rect">
            <a:avLst/>
          </a:prstGeom>
          <a:noFill/>
        </p:spPr>
        <p:txBody>
          <a:bodyPr wrap="square" rtlCol="0">
            <a:spAutoFit/>
          </a:bodyPr>
          <a:p>
            <a:r>
              <a:rPr lang="en-US" altLang="zh-CN" sz="2000"/>
              <a:t>1. A batch of data</a:t>
            </a:r>
            <a:endParaRPr lang="en-US" altLang="zh-CN" sz="2000"/>
          </a:p>
          <a:p>
            <a:endParaRPr lang="en-US" altLang="zh-CN" sz="2000"/>
          </a:p>
          <a:p>
            <a:r>
              <a:rPr lang="en-US" altLang="zh-CN" sz="2000"/>
              <a:t>2. A  neural network function</a:t>
            </a:r>
            <a:endParaRPr lang="en-US" altLang="zh-CN" sz="2000"/>
          </a:p>
          <a:p>
            <a:endParaRPr lang="en-US" altLang="zh-CN" sz="2000"/>
          </a:p>
          <a:p>
            <a:r>
              <a:rPr lang="en-US" altLang="zh-CN" sz="2000"/>
              <a:t>3. An artificially</a:t>
            </a:r>
            <a:r>
              <a:rPr lang="en-US" altLang="zh-CN" sz="2000">
                <a:sym typeface="+mn-ea"/>
              </a:rPr>
              <a:t> defined </a:t>
            </a:r>
            <a:r>
              <a:rPr lang="en-US" altLang="zh-CN" sz="2000"/>
              <a:t>learning method</a:t>
            </a:r>
            <a:endParaRPr lang="en-US" altLang="zh-CN" sz="2000"/>
          </a:p>
          <a:p>
            <a:endParaRPr lang="en-US" altLang="zh-CN" sz="2000"/>
          </a:p>
          <a:p>
            <a:r>
              <a:rPr lang="en-US" altLang="zh-CN" sz="2000"/>
              <a:t>TODO: use the function to fit the data by the designed learning algorithm</a:t>
            </a:r>
            <a:endParaRPr lang="en-US" altLang="zh-CN" sz="20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title"/>
          </p:nvPr>
        </p:nvSpPr>
        <p:spPr/>
        <p:txBody>
          <a:bodyPr>
            <a:normAutofit fontScale="90000"/>
          </a:bodyPr>
          <a:p>
            <a:r>
              <a:rPr lang="en-US" altLang="zh-CN"/>
              <a:t>Meta-learning structure</a:t>
            </a:r>
            <a:endParaRPr lang="en-US" altLang="zh-CN"/>
          </a:p>
        </p:txBody>
      </p:sp>
      <p:pic>
        <p:nvPicPr>
          <p:cNvPr id="6" name="图片 5" descr="C:\Users\qyt17862702530\Desktop\讨论班\meta.jpgmeta"/>
          <p:cNvPicPr>
            <a:picLocks noChangeAspect="1"/>
          </p:cNvPicPr>
          <p:nvPr>
            <p:custDataLst>
              <p:tags r:id="rId1"/>
            </p:custDataLst>
          </p:nvPr>
        </p:nvPicPr>
        <p:blipFill>
          <a:blip r:embed="rId2"/>
          <a:srcRect/>
          <a:stretch>
            <a:fillRect/>
          </a:stretch>
        </p:blipFill>
        <p:spPr>
          <a:xfrm>
            <a:off x="4911090" y="770890"/>
            <a:ext cx="6998335" cy="5069205"/>
          </a:xfrm>
          <a:prstGeom prst="rect">
            <a:avLst/>
          </a:prstGeom>
        </p:spPr>
      </p:pic>
      <p:sp>
        <p:nvSpPr>
          <p:cNvPr id="8" name="文本框 7"/>
          <p:cNvSpPr txBox="1"/>
          <p:nvPr/>
        </p:nvSpPr>
        <p:spPr>
          <a:xfrm>
            <a:off x="437515" y="2044700"/>
            <a:ext cx="3999230" cy="2861310"/>
          </a:xfrm>
          <a:prstGeom prst="rect">
            <a:avLst/>
          </a:prstGeom>
          <a:noFill/>
        </p:spPr>
        <p:txBody>
          <a:bodyPr wrap="square" rtlCol="0">
            <a:spAutoFit/>
          </a:bodyPr>
          <a:p>
            <a:r>
              <a:rPr lang="en-US" altLang="zh-CN" sz="2000"/>
              <a:t>1. A batch of data</a:t>
            </a:r>
            <a:endParaRPr lang="en-US" altLang="zh-CN" sz="2000"/>
          </a:p>
          <a:p>
            <a:endParaRPr lang="en-US" altLang="zh-CN" sz="2000"/>
          </a:p>
          <a:p>
            <a:r>
              <a:rPr lang="en-US" altLang="zh-CN" sz="2000"/>
              <a:t>2. A  neural network function</a:t>
            </a:r>
            <a:endParaRPr lang="en-US" altLang="zh-CN" sz="2000"/>
          </a:p>
          <a:p>
            <a:endParaRPr lang="en-US" altLang="zh-CN" sz="2000"/>
          </a:p>
          <a:p>
            <a:r>
              <a:rPr lang="en-US" altLang="zh-CN" sz="2000"/>
              <a:t>3. A machine </a:t>
            </a:r>
            <a:r>
              <a:rPr lang="en-US" altLang="zh-CN" sz="2000">
                <a:sym typeface="+mn-ea"/>
              </a:rPr>
              <a:t>designed </a:t>
            </a:r>
            <a:r>
              <a:rPr lang="en-US" altLang="zh-CN" sz="2000">
                <a:sym typeface="+mn-ea"/>
              </a:rPr>
              <a:t>learning method</a:t>
            </a:r>
            <a:endParaRPr lang="en-US" altLang="zh-CN" sz="2000"/>
          </a:p>
          <a:p>
            <a:endParaRPr lang="en-US" altLang="zh-CN" sz="2000"/>
          </a:p>
          <a:p>
            <a:r>
              <a:rPr lang="en-US" altLang="zh-CN" sz="2000"/>
              <a:t>TODO: </a:t>
            </a:r>
            <a:r>
              <a:rPr lang="en-US" altLang="zh-CN" sz="2000">
                <a:sym typeface="+mn-ea"/>
              </a:rPr>
              <a:t>machine learns to design the</a:t>
            </a:r>
            <a:r>
              <a:rPr lang="en-US" altLang="zh-CN" sz="2000">
                <a:sym typeface="+mn-ea"/>
              </a:rPr>
              <a:t> learning </a:t>
            </a:r>
            <a:r>
              <a:rPr lang="en-US" altLang="zh-CN" sz="2000">
                <a:sym typeface="+mn-ea"/>
              </a:rPr>
              <a:t>algorithm</a:t>
            </a:r>
            <a:endParaRPr lang="en-US" altLang="zh-CN" sz="20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custDataLst>
              <p:tags r:id="rId1"/>
            </p:custDataLst>
          </p:nvPr>
        </p:nvSpPr>
        <p:spPr/>
        <p:txBody>
          <a:bodyPr lIns="91440" tIns="45720" rIns="91440" bIns="45720">
            <a:normAutofit fontScale="90000"/>
          </a:bodyPr>
          <a:lstStyle/>
          <a:p>
            <a:r>
              <a:rPr lang="en-US" altLang="zh-CN"/>
              <a:t>What is f* ?</a:t>
            </a:r>
            <a:endParaRPr lang="en-US" altLang="zh-CN"/>
          </a:p>
        </p:txBody>
      </p:sp>
      <p:sp>
        <p:nvSpPr>
          <p:cNvPr id="4" name="标题 4"/>
          <p:cNvSpPr>
            <a:spLocks noGrp="1"/>
          </p:cNvSpPr>
          <p:nvPr>
            <p:custDataLst>
              <p:tags r:id="rId2"/>
            </p:custDataLst>
          </p:nvPr>
        </p:nvSpPr>
        <p:spPr>
          <a:xfrm>
            <a:off x="669882" y="3642364"/>
            <a:ext cx="10852237" cy="441964"/>
          </a:xfrm>
          <a:prstGeom prst="rect">
            <a:avLst/>
          </a:prstGeom>
        </p:spPr>
        <p:txBody>
          <a:bodyPr vert="horz" lIns="91440" tIns="45720" rIns="91440" bIns="45720" rtlCol="0" anchor="t" anchorCtr="0">
            <a:normAutofit fontScale="90000"/>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r>
              <a:rPr lang="en-US" altLang="zh-CN"/>
              <a:t>What is F ?</a:t>
            </a:r>
            <a:endParaRPr lang="en-US" altLang="zh-CN"/>
          </a:p>
        </p:txBody>
      </p:sp>
      <p:pic>
        <p:nvPicPr>
          <p:cNvPr id="9" name="图片 8" descr="process"/>
          <p:cNvPicPr>
            <a:picLocks noChangeAspect="1"/>
          </p:cNvPicPr>
          <p:nvPr/>
        </p:nvPicPr>
        <p:blipFill>
          <a:blip r:embed="rId3"/>
          <a:stretch>
            <a:fillRect/>
          </a:stretch>
        </p:blipFill>
        <p:spPr>
          <a:xfrm>
            <a:off x="669925" y="1074420"/>
            <a:ext cx="5057775" cy="2378710"/>
          </a:xfrm>
          <a:prstGeom prst="rect">
            <a:avLst/>
          </a:prstGeom>
        </p:spPr>
      </p:pic>
      <p:sp>
        <p:nvSpPr>
          <p:cNvPr id="10" name="文本框 9"/>
          <p:cNvSpPr txBox="1"/>
          <p:nvPr/>
        </p:nvSpPr>
        <p:spPr>
          <a:xfrm>
            <a:off x="6305550" y="1114425"/>
            <a:ext cx="4484370" cy="1938020"/>
          </a:xfrm>
          <a:prstGeom prst="rect">
            <a:avLst/>
          </a:prstGeom>
          <a:noFill/>
        </p:spPr>
        <p:txBody>
          <a:bodyPr wrap="square" rtlCol="0">
            <a:spAutoFit/>
          </a:bodyPr>
          <a:p>
            <a:r>
              <a:rPr lang="en-US" altLang="zh-CN" sz="2000"/>
              <a:t>f* refers to the the whole training process of the task.</a:t>
            </a:r>
            <a:endParaRPr lang="en-US" altLang="zh-CN" sz="2000"/>
          </a:p>
          <a:p>
            <a:endParaRPr lang="en-US" altLang="zh-CN" sz="2000"/>
          </a:p>
          <a:p>
            <a:pPr marL="342900" indent="-342900">
              <a:buFont typeface="Wingdings" panose="05000000000000000000" charset="0"/>
              <a:buChar char="Ø"/>
            </a:pPr>
            <a:r>
              <a:rPr lang="en-US" altLang="zh-CN" sz="2000"/>
              <a:t>network structure</a:t>
            </a:r>
            <a:endParaRPr lang="en-US" altLang="zh-CN" sz="2000"/>
          </a:p>
          <a:p>
            <a:pPr marL="342900" indent="-342900">
              <a:buFont typeface="Wingdings" panose="05000000000000000000" charset="0"/>
              <a:buChar char="Ø"/>
            </a:pPr>
            <a:r>
              <a:rPr lang="en-US" altLang="zh-CN" sz="2000"/>
              <a:t>Initial parameters</a:t>
            </a:r>
            <a:endParaRPr lang="en-US" altLang="zh-CN" sz="2000"/>
          </a:p>
          <a:p>
            <a:pPr marL="342900" indent="-342900">
              <a:buFont typeface="Wingdings" panose="05000000000000000000" charset="0"/>
              <a:buChar char="Ø"/>
            </a:pPr>
            <a:r>
              <a:rPr lang="en-US" altLang="zh-CN" sz="2000"/>
              <a:t>updating method</a:t>
            </a:r>
            <a:endParaRPr lang="en-US" altLang="zh-CN" sz="2000"/>
          </a:p>
        </p:txBody>
      </p:sp>
      <p:cxnSp>
        <p:nvCxnSpPr>
          <p:cNvPr id="11" name="直接箭头连接符 10"/>
          <p:cNvCxnSpPr/>
          <p:nvPr/>
        </p:nvCxnSpPr>
        <p:spPr>
          <a:xfrm flipV="1">
            <a:off x="8785225" y="2028190"/>
            <a:ext cx="549275" cy="19367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2" name="文本框 11"/>
          <p:cNvSpPr txBox="1"/>
          <p:nvPr/>
        </p:nvSpPr>
        <p:spPr>
          <a:xfrm>
            <a:off x="9334500" y="1694815"/>
            <a:ext cx="2690495" cy="368300"/>
          </a:xfrm>
          <a:prstGeom prst="rect">
            <a:avLst/>
          </a:prstGeom>
          <a:noFill/>
        </p:spPr>
        <p:txBody>
          <a:bodyPr wrap="square" rtlCol="0" anchor="t">
            <a:spAutoFit/>
          </a:bodyPr>
          <a:p>
            <a:r>
              <a:rPr lang="zh-CN" altLang="en-US"/>
              <a:t>神经网络架构搜索(NAS)</a:t>
            </a:r>
            <a:endParaRPr lang="zh-CN" altLang="en-US"/>
          </a:p>
        </p:txBody>
      </p:sp>
      <p:sp>
        <p:nvSpPr>
          <p:cNvPr id="13" name="右大括号 12"/>
          <p:cNvSpPr/>
          <p:nvPr/>
        </p:nvSpPr>
        <p:spPr>
          <a:xfrm>
            <a:off x="8780780" y="2486025"/>
            <a:ext cx="75565" cy="463550"/>
          </a:xfrm>
          <a:prstGeom prst="rightBrace">
            <a:avLst>
              <a:gd name="adj1" fmla="val 153361"/>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p>
            <a:pPr algn="ctr"/>
            <a:endParaRPr lang="zh-CN" altLang="en-US"/>
          </a:p>
        </p:txBody>
      </p:sp>
      <p:sp>
        <p:nvSpPr>
          <p:cNvPr id="14" name="文本框 13"/>
          <p:cNvSpPr txBox="1"/>
          <p:nvPr/>
        </p:nvSpPr>
        <p:spPr>
          <a:xfrm>
            <a:off x="9008110" y="2486025"/>
            <a:ext cx="2690495" cy="368300"/>
          </a:xfrm>
          <a:prstGeom prst="rect">
            <a:avLst/>
          </a:prstGeom>
          <a:noFill/>
        </p:spPr>
        <p:txBody>
          <a:bodyPr wrap="square" rtlCol="0" anchor="t">
            <a:spAutoFit/>
          </a:bodyPr>
          <a:p>
            <a:r>
              <a:rPr lang="en-US" altLang="zh-CN"/>
              <a:t>meta learning</a:t>
            </a:r>
            <a:endParaRPr lang="en-US" altLang="zh-CN"/>
          </a:p>
        </p:txBody>
      </p:sp>
      <p:pic>
        <p:nvPicPr>
          <p:cNvPr id="15" name="图片 14" descr="bigF"/>
          <p:cNvPicPr>
            <a:picLocks noChangeAspect="1"/>
          </p:cNvPicPr>
          <p:nvPr/>
        </p:nvPicPr>
        <p:blipFill>
          <a:blip r:embed="rId4"/>
          <a:stretch>
            <a:fillRect/>
          </a:stretch>
        </p:blipFill>
        <p:spPr>
          <a:xfrm>
            <a:off x="669925" y="4256405"/>
            <a:ext cx="4851400" cy="2462530"/>
          </a:xfrm>
          <a:prstGeom prst="rect">
            <a:avLst/>
          </a:prstGeom>
        </p:spPr>
      </p:pic>
      <p:sp>
        <p:nvSpPr>
          <p:cNvPr id="16" name="文本框 15"/>
          <p:cNvSpPr txBox="1"/>
          <p:nvPr/>
        </p:nvSpPr>
        <p:spPr>
          <a:xfrm>
            <a:off x="5852795" y="4178300"/>
            <a:ext cx="5907405" cy="2522855"/>
          </a:xfrm>
          <a:prstGeom prst="rect">
            <a:avLst/>
          </a:prstGeom>
          <a:noFill/>
        </p:spPr>
        <p:txBody>
          <a:bodyPr wrap="square" rtlCol="0">
            <a:spAutoFit/>
          </a:bodyPr>
          <a:p>
            <a:r>
              <a:rPr lang="en-US" altLang="zh-CN" sz="2000"/>
              <a:t>F is the set of f* , the function of F is to generate the best training process </a:t>
            </a:r>
            <a:r>
              <a:rPr lang="en-US" altLang="zh-CN" sz="2000">
                <a:sym typeface="+mn-ea"/>
              </a:rPr>
              <a:t>f*</a:t>
            </a:r>
            <a:r>
              <a:rPr lang="en-US" altLang="zh-CN" sz="1400">
                <a:sym typeface="+mn-ea"/>
              </a:rPr>
              <a:t>best</a:t>
            </a:r>
            <a:r>
              <a:rPr lang="en-US" altLang="zh-CN" sz="2000"/>
              <a:t>.</a:t>
            </a:r>
            <a:endParaRPr lang="en-US" altLang="zh-CN" sz="2000"/>
          </a:p>
          <a:p>
            <a:r>
              <a:rPr lang="en-US" altLang="zh-CN" sz="2000"/>
              <a:t>Find the best f* = optimaze F</a:t>
            </a:r>
            <a:endParaRPr lang="en-US" altLang="zh-CN" sz="2000"/>
          </a:p>
          <a:p>
            <a:endParaRPr lang="en-US" altLang="zh-CN" sz="1400"/>
          </a:p>
          <a:p>
            <a:r>
              <a:rPr lang="en-US" altLang="zh-CN" sz="2000"/>
              <a:t>define the loss function of F:</a:t>
            </a:r>
            <a:endParaRPr lang="en-US" altLang="zh-CN" sz="2000"/>
          </a:p>
          <a:p>
            <a:endParaRPr lang="en-US" altLang="zh-CN" sz="2000"/>
          </a:p>
          <a:p>
            <a:endParaRPr lang="en-US" altLang="zh-CN" sz="2000"/>
          </a:p>
          <a:p>
            <a:r>
              <a:rPr lang="en-US" altLang="zh-CN" sz="2400" b="1"/>
              <a:t>L(F) ---&gt; </a:t>
            </a:r>
            <a:r>
              <a:rPr lang="en-US" altLang="zh-CN" sz="2400" b="1">
                <a:latin typeface="Vivaldi" panose="03020602050506090804" charset="0"/>
                <a:ea typeface="+mj-ea"/>
                <a:cs typeface="Vivaldi" panose="03020602050506090804" charset="0"/>
              </a:rPr>
              <a:t>l</a:t>
            </a:r>
            <a:r>
              <a:rPr lang="en-US" altLang="zh-CN" sz="2400" b="1"/>
              <a:t> </a:t>
            </a:r>
            <a:r>
              <a:rPr lang="en-US" altLang="zh-CN" sz="2400" b="1" baseline="30000"/>
              <a:t>i</a:t>
            </a:r>
            <a:r>
              <a:rPr lang="en-US" altLang="zh-CN" sz="2400" b="1">
                <a:sym typeface="+mn-ea"/>
              </a:rPr>
              <a:t> ---&gt; f </a:t>
            </a:r>
            <a:r>
              <a:rPr lang="en-US" altLang="zh-CN" sz="2400" b="1" baseline="30000">
                <a:sym typeface="+mn-ea"/>
              </a:rPr>
              <a:t>i </a:t>
            </a:r>
            <a:r>
              <a:rPr lang="en-US" altLang="zh-CN" sz="2400" b="1">
                <a:sym typeface="+mn-ea"/>
              </a:rPr>
              <a:t>---&gt; θ </a:t>
            </a:r>
            <a:r>
              <a:rPr lang="en-US" altLang="zh-CN" sz="2400" b="1" baseline="30000">
                <a:sym typeface="+mn-ea"/>
              </a:rPr>
              <a:t>i </a:t>
            </a:r>
            <a:r>
              <a:rPr lang="en-US" altLang="zh-CN" sz="2400" b="1">
                <a:sym typeface="+mn-ea"/>
              </a:rPr>
              <a:t>---&gt;  θ </a:t>
            </a:r>
            <a:r>
              <a:rPr lang="en-US" altLang="zh-CN" sz="2400" b="1" baseline="30000">
                <a:sym typeface="+mn-ea"/>
              </a:rPr>
              <a:t>0</a:t>
            </a:r>
            <a:endParaRPr lang="en-US" altLang="zh-CN" sz="2400" b="1" baseline="30000">
              <a:sym typeface="+mn-ea"/>
            </a:endParaRPr>
          </a:p>
        </p:txBody>
      </p:sp>
      <p:pic>
        <p:nvPicPr>
          <p:cNvPr id="17" name="图片 16" descr="loss"/>
          <p:cNvPicPr>
            <a:picLocks noChangeAspect="1"/>
          </p:cNvPicPr>
          <p:nvPr/>
        </p:nvPicPr>
        <p:blipFill>
          <a:blip r:embed="rId5"/>
          <a:stretch>
            <a:fillRect/>
          </a:stretch>
        </p:blipFill>
        <p:spPr>
          <a:xfrm>
            <a:off x="9334500" y="5113655"/>
            <a:ext cx="1360170" cy="100393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custDataLst>
              <p:tags r:id="rId1"/>
            </p:custDataLst>
          </p:nvPr>
        </p:nvSpPr>
        <p:spPr>
          <a:xfrm>
            <a:off x="5714365" y="2434590"/>
            <a:ext cx="941070" cy="1297305"/>
          </a:xfrm>
          <a:prstGeom prst="rect">
            <a:avLst/>
          </a:prstGeom>
          <a:noFill/>
        </p:spPr>
        <p:txBody>
          <a:bodyPr wrap="square" rtlCol="0">
            <a:normAutofit lnSpcReduction="10000"/>
          </a:bodyPr>
          <a:lstStyle/>
          <a:p>
            <a:pPr marR="0" algn="ctr" defTabSz="914400" fontAlgn="auto">
              <a:spcBef>
                <a:spcPts val="0"/>
              </a:spcBef>
              <a:spcAft>
                <a:spcPts val="0"/>
              </a:spcAft>
              <a:buClrTx/>
              <a:buSzTx/>
              <a:buFontTx/>
            </a:pPr>
            <a:r>
              <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rPr>
              <a:t>2</a:t>
            </a:r>
            <a:endParaRPr kumimoji="0" lang="en-US" altLang="zh-CN" sz="8000" kern="1200" cap="none" spc="150" normalizeH="0" noProof="0">
              <a:solidFill>
                <a:schemeClr val="tx1">
                  <a:lumMod val="85000"/>
                  <a:lumOff val="15000"/>
                </a:schemeClr>
              </a:solidFill>
              <a:latin typeface="Arial" panose="020B0604020202020204" pitchFamily="34" charset="0"/>
              <a:ea typeface="汉仪旗黑-85S" panose="00020600040101010101" pitchFamily="18" charset="-122"/>
              <a:cs typeface="Arial" panose="020B0604020202020204" pitchFamily="34" charset="0"/>
              <a:sym typeface="+mn-lt"/>
            </a:endParaRPr>
          </a:p>
        </p:txBody>
      </p:sp>
      <p:sp>
        <p:nvSpPr>
          <p:cNvPr id="5" name="TextBox 3"/>
          <p:cNvSpPr txBox="1"/>
          <p:nvPr>
            <p:custDataLst>
              <p:tags r:id="rId2"/>
            </p:custDataLst>
          </p:nvPr>
        </p:nvSpPr>
        <p:spPr>
          <a:xfrm>
            <a:off x="5431364" y="1358345"/>
            <a:ext cx="1507224" cy="426790"/>
          </a:xfrm>
          <a:prstGeom prst="rect">
            <a:avLst/>
          </a:prstGeom>
          <a:noFill/>
        </p:spPr>
        <p:txBody>
          <a:bodyPr wrap="square" rtlCol="0">
            <a:normAutofit lnSpcReduction="20000"/>
          </a:bodyPr>
          <a:lstStyle/>
          <a:p>
            <a:pPr marR="0" algn="r" defTabSz="914400" fontAlgn="auto">
              <a:lnSpc>
                <a:spcPct val="150000"/>
              </a:lnSpc>
              <a:spcBef>
                <a:spcPts val="0"/>
              </a:spcBef>
              <a:spcAft>
                <a:spcPts val="0"/>
              </a:spcAft>
              <a:buClrTx/>
              <a:buSzTx/>
              <a:buFontTx/>
            </a:pPr>
            <a:r>
              <a:rPr lang="en-US" altLang="id-ID" sz="1600" kern="2600" spc="20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TWO</a:t>
            </a:r>
            <a:endParaRPr kumimoji="0" lang="en-US" altLang="id-ID" sz="1600" kern="2600" cap="none" spc="2000" normalizeH="0" noProof="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9" name="文本占位符 8"/>
          <p:cNvSpPr>
            <a:spLocks noGrp="1"/>
          </p:cNvSpPr>
          <p:nvPr>
            <p:ph type="body" idx="1"/>
            <p:custDataLst>
              <p:tags r:id="rId3"/>
            </p:custDataLst>
          </p:nvPr>
        </p:nvSpPr>
        <p:spPr/>
        <p:txBody>
          <a:bodyPr>
            <a:normAutofit lnSpcReduction="10000"/>
          </a:bodyPr>
          <a:lstStyle/>
          <a:p>
            <a:r>
              <a:rPr lang="en-US" altLang="zh-CN"/>
              <a:t>method of meta-learning</a:t>
            </a:r>
            <a:endParaRPr lang="en-US" altLang="zh-CN"/>
          </a:p>
        </p:txBody>
      </p:sp>
      <p:sp>
        <p:nvSpPr>
          <p:cNvPr id="8" name="标题 7"/>
          <p:cNvSpPr>
            <a:spLocks noGrp="1"/>
          </p:cNvSpPr>
          <p:nvPr>
            <p:ph type="title"/>
            <p:custDataLst>
              <p:tags r:id="rId4"/>
            </p:custDataLst>
          </p:nvPr>
        </p:nvSpPr>
        <p:spPr/>
        <p:txBody>
          <a:bodyPr/>
          <a:lstStyle/>
          <a:p>
            <a:r>
              <a:rPr lang="en-US" altLang="zh-CN"/>
              <a:t>MAML</a:t>
            </a:r>
            <a:endParaRPr lang="en-US" altLang="zh-CN"/>
          </a:p>
        </p:txBody>
      </p:sp>
    </p:spTree>
    <p:custDataLst>
      <p:tags r:id="rId5"/>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p="http://schemas.openxmlformats.org/presentationml/2006/main">
  <p:tag name="KSO_WM_UNIT_SHOW_EDIT_AREA_INDICATION" val="0"/>
  <p:tag name="KSO_WM_TEMPLATE_THUMBS_INDEX" val="1、4、7、8、10、11、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4"/>
</p:tagLst>
</file>

<file path=ppt/tags/tag16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4_1*a*1"/>
  <p:tag name="KSO_WM_TEMPLATE_CATEGORY" val="custom"/>
  <p:tag name="KSO_WM_TEMPLATE_INDEX" val="20202544"/>
  <p:tag name="KSO_WM_UNIT_LAYERLEVEL" val="1"/>
  <p:tag name="KSO_WM_TAG_VERSION" val="1.0"/>
  <p:tag name="KSO_WM_BEAUTIFY_FLAG" val="#wm#"/>
  <p:tag name="KSO_WM_UNIT_PRESET_TEXT" val="极简大气通用模板"/>
</p:tagLst>
</file>

<file path=ppt/tags/tag165.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202544_1*b*2"/>
  <p:tag name="KSO_WM_TEMPLATE_CATEGORY" val="custom"/>
  <p:tag name="KSO_WM_TEMPLATE_INDEX" val="20202544"/>
  <p:tag name="KSO_WM_UNIT_LAYERLEVEL" val="1"/>
  <p:tag name="KSO_WM_TAG_VERSION" val="1.0"/>
  <p:tag name="KSO_WM_BEAUTIFY_FLAG" val="#wm#"/>
  <p:tag name="KSO_WM_UNIT_PRESET_TEXT" val="汇报人姓名"/>
</p:tagLst>
</file>

<file path=ppt/tags/tag16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202544_1*b*3"/>
  <p:tag name="KSO_WM_TEMPLATE_CATEGORY" val="custom"/>
  <p:tag name="KSO_WM_TEMPLATE_INDEX" val="20202544"/>
  <p:tag name="KSO_WM_UNIT_LAYERLEVEL" val="1"/>
  <p:tag name="KSO_WM_TAG_VERSION" val="1.0"/>
  <p:tag name="KSO_WM_BEAUTIFY_FLAG" val="#wm#"/>
  <p:tag name="KSO_WM_UNIT_PRESET_TEXT" val="汇报人日期"/>
</p:tagLst>
</file>

<file path=ppt/tags/tag167.xml><?xml version="1.0" encoding="utf-8"?>
<p:tagLst xmlns:p="http://schemas.openxmlformats.org/presentationml/2006/main">
  <p:tag name="KSO_WM_TEMPLATE_THUMBS_INDEX" val="1、4、7、8、10、11、13、15"/>
  <p:tag name="KSO_WM_SLIDE_ID" val="custom2020254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4"/>
  <p:tag name="KSO_WM_SLIDE_LAYOUT" val="a_b"/>
  <p:tag name="KSO_WM_SLIDE_LAYOUT_CNT" val="1_3"/>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544_4*i*1"/>
  <p:tag name="KSO_WM_TEMPLATE_CATEGORY" val="custom"/>
  <p:tag name="KSO_WM_TEMPLATE_INDEX" val="20202544"/>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544_4*i*2"/>
  <p:tag name="KSO_WM_TEMPLATE_CATEGORY" val="custom"/>
  <p:tag name="KSO_WM_TEMPLATE_INDEX" val="20202544"/>
  <p:tag name="KSO_WM_UNIT_LAYERLEVEL" val="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44_4*b*1"/>
  <p:tag name="KSO_WM_TEMPLATE_CATEGORY" val="custom"/>
  <p:tag name="KSO_WM_TEMPLATE_INDEX" val="20202544"/>
  <p:tag name="KSO_WM_UNIT_LAYERLEVEL" val="1"/>
  <p:tag name="KSO_WM_TAG_VERSION" val="1.0"/>
  <p:tag name="KSO_WM_BEAUTIFY_FLAG" val="#wm#"/>
  <p:tag name="KSO_WM_UNIT_PRESET_TEXT" val="CONTENTS"/>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4_4*a*1"/>
  <p:tag name="KSO_WM_TEMPLATE_CATEGORY" val="custom"/>
  <p:tag name="KSO_WM_TEMPLATE_INDEX" val="20202544"/>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2544_4*l_h_i*1_1_2"/>
  <p:tag name="KSO_WM_TEMPLATE_CATEGORY" val="custom"/>
  <p:tag name="KSO_WM_TEMPLATE_INDEX" val="20202544"/>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73.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4_4*l_h_f*1_1_1"/>
  <p:tag name="KSO_WM_TEMPLATE_CATEGORY" val="custom"/>
  <p:tag name="KSO_WM_TEMPLATE_INDEX" val="20202544"/>
  <p:tag name="KSO_WM_UNIT_LAYERLEVEL" val="1_1_1"/>
  <p:tag name="KSO_WM_TAG_VERSION" val="1.0"/>
  <p:tag name="KSO_WM_BEAUTIFY_FLAG" val="#wm#"/>
  <p:tag name="KSO_WM_UNIT_PRESET_TEXT" val="单击此处添加文本具体内容"/>
  <p:tag name="KSO_WM_UNIT_TEXT_FILL_FORE_SCHEMECOLOR_INDEX" val="5"/>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4_4*l_h_i*1_1_1"/>
  <p:tag name="KSO_WM_TEMPLATE_CATEGORY" val="custom"/>
  <p:tag name="KSO_WM_TEMPLATE_INDEX" val="20202544"/>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2544_4*l_h_i*1_2_2"/>
  <p:tag name="KSO_WM_TEMPLATE_CATEGORY" val="custom"/>
  <p:tag name="KSO_WM_TEMPLATE_INDEX" val="20202544"/>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176.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4_4*l_h_f*1_2_1"/>
  <p:tag name="KSO_WM_TEMPLATE_CATEGORY" val="custom"/>
  <p:tag name="KSO_WM_TEMPLATE_INDEX" val="20202544"/>
  <p:tag name="KSO_WM_UNIT_LAYERLEVEL" val="1_1_1"/>
  <p:tag name="KSO_WM_TAG_VERSION" val="1.0"/>
  <p:tag name="KSO_WM_BEAUTIFY_FLAG" val="#wm#"/>
  <p:tag name="KSO_WM_UNIT_PRESET_TEXT" val="单击此处添加文本具体内容"/>
  <p:tag name="KSO_WM_UNIT_TEXT_FILL_FORE_SCHEMECOLOR_INDEX" val="6"/>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4_4*l_h_i*1_2_1"/>
  <p:tag name="KSO_WM_TEMPLATE_CATEGORY" val="custom"/>
  <p:tag name="KSO_WM_TEMPLATE_INDEX" val="20202544"/>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2544_4*l_h_i*1_3_2"/>
  <p:tag name="KSO_WM_TEMPLATE_CATEGORY" val="custom"/>
  <p:tag name="KSO_WM_TEMPLATE_INDEX" val="20202544"/>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179.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4_4*l_h_f*1_3_1"/>
  <p:tag name="KSO_WM_TEMPLATE_CATEGORY" val="custom"/>
  <p:tag name="KSO_WM_TEMPLATE_INDEX" val="20202544"/>
  <p:tag name="KSO_WM_UNIT_LAYERLEVEL" val="1_1_1"/>
  <p:tag name="KSO_WM_TAG_VERSION" val="1.0"/>
  <p:tag name="KSO_WM_BEAUTIFY_FLAG" val="#wm#"/>
  <p:tag name="KSO_WM_UNIT_PRESET_TEXT" val="单击此处添加文本具体内容"/>
  <p:tag name="KSO_WM_UNIT_TEXT_FILL_FORE_SCHEMECOLOR_INDEX" val="7"/>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4_4*l_h_i*1_3_1"/>
  <p:tag name="KSO_WM_TEMPLATE_CATEGORY" val="custom"/>
  <p:tag name="KSO_WM_TEMPLATE_INDEX" val="20202544"/>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2544_4*l_h_i*1_4_2"/>
  <p:tag name="KSO_WM_TEMPLATE_CATEGORY" val="custom"/>
  <p:tag name="KSO_WM_TEMPLATE_INDEX" val="20202544"/>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182.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544_4*l_h_f*1_4_1"/>
  <p:tag name="KSO_WM_TEMPLATE_CATEGORY" val="custom"/>
  <p:tag name="KSO_WM_TEMPLATE_INDEX" val="20202544"/>
  <p:tag name="KSO_WM_UNIT_LAYERLEVEL" val="1_1_1"/>
  <p:tag name="KSO_WM_TAG_VERSION" val="1.0"/>
  <p:tag name="KSO_WM_BEAUTIFY_FLAG" val="#wm#"/>
  <p:tag name="KSO_WM_UNIT_PRESET_TEXT" val="单击此处添加文本具体内容"/>
  <p:tag name="KSO_WM_UNIT_TEXT_FILL_FORE_SCHEMECOLOR_INDEX" val="8"/>
  <p:tag name="KSO_WM_UNIT_TEXT_FILL_TYPE" val="1"/>
  <p:tag name="KSO_WM_UNIT_USESOURCEFORMAT_APPLY"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44_4*l_h_i*1_4_1"/>
  <p:tag name="KSO_WM_TEMPLATE_CATEGORY" val="custom"/>
  <p:tag name="KSO_WM_TEMPLATE_INDEX" val="20202544"/>
  <p:tag name="KSO_WM_UNIT_LAYERLEVEL" val="1_1_1"/>
  <p:tag name="KSO_WM_TAG_VERSION" val="1.0"/>
  <p:tag name="KSO_WM_BEAUTIFY_FLAG" val="#wm#"/>
  <p:tag name="KSO_WM_UNIT_FILL_FORE_SCHEMECOLOR_INDEX" val="8"/>
  <p:tag name="KSO_WM_UNIT_FILL_TYPE" val="1"/>
  <p:tag name="KSO_WM_UNIT_USESOURCEFORMAT_APPLY" val="1"/>
</p:tagLst>
</file>

<file path=ppt/tags/tag184.xml><?xml version="1.0" encoding="utf-8"?>
<p:tagLst xmlns:p="http://schemas.openxmlformats.org/presentationml/2006/main">
  <p:tag name="KSO_WM_SLIDE_ID" val="custom20202544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544"/>
  <p:tag name="KSO_WM_SLIDE_LAYOUT" val="a_b_l"/>
  <p:tag name="KSO_WM_SLIDE_LAYOUT_CNT" val="1_1_1"/>
</p:tagLst>
</file>

<file path=ppt/tags/tag185.xml><?xml version="1.0" encoding="utf-8"?>
<p:tagLst xmlns:p="http://schemas.openxmlformats.org/presentationml/2006/main">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4_7*e*1"/>
  <p:tag name="KSO_WM_TEMPLATE_CATEGORY" val="custom"/>
  <p:tag name="KSO_WM_TEMPLATE_INDEX" val="20202544"/>
  <p:tag name="KSO_WM_UNIT_LAYERLEVEL" val="1"/>
  <p:tag name="KSO_WM_TAG_VERSION" val="1.0"/>
  <p:tag name="KSO_WM_BEAUTIFY_FLAG" val="#wm#"/>
  <p:tag name="KSO_WM_UNIT_PRESET_TEX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4_7*i*1"/>
  <p:tag name="KSO_WM_TEMPLATE_CATEGORY" val="custom"/>
  <p:tag name="KSO_WM_TEMPLATE_INDEX" val="20202544"/>
  <p:tag name="KSO_WM_UNIT_LAYERLEVEL" val="1"/>
  <p:tag name="KSO_WM_TAG_VERSION" val="1.0"/>
  <p:tag name="KSO_WM_BEAUTIFY_FLAG" val="#wm#"/>
</p:tagLst>
</file>

<file path=ppt/tags/tag18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2544_7*b*1"/>
  <p:tag name="KSO_WM_TEMPLATE_CATEGORY" val="custom"/>
  <p:tag name="KSO_WM_TEMPLATE_INDEX" val="20202544"/>
  <p:tag name="KSO_WM_UNIT_LAYERLEVEL" val="1"/>
  <p:tag name="KSO_WM_TAG_VERSION" val="1.0"/>
  <p:tag name="KSO_WM_BEAUTIFY_FLAG" val="#wm#"/>
  <p:tag name="KSO_WM_UNIT_PRESET_TEXT" val="单击此处添加文本"/>
</p:tagLst>
</file>

<file path=ppt/tags/tag18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4_7*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189.xml><?xml version="1.0" encoding="utf-8"?>
<p:tagLst xmlns:p="http://schemas.openxmlformats.org/presentationml/2006/main">
  <p:tag name="KSO_WM_SLIDE_ID" val="custom202025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4"/>
  <p:tag name="KSO_WM_SLIDE_LAYOUT" val="a_b_e"/>
  <p:tag name="KSO_WM_SLIDE_LAYOUT_CNT" val="1_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PLACING_PICTURE_USER_VIEWPORT" val="{&quot;height&quot;:3600,&quot;width&quot;:6660}"/>
</p:tagLst>
</file>

<file path=ppt/tags/tag191.xml><?xml version="1.0" encoding="utf-8"?>
<p:tagLst xmlns:p="http://schemas.openxmlformats.org/presentationml/2006/main">
  <p:tag name="KSO_WM_SLIDE_ID" val="custom20202544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2544"/>
  <p:tag name="KSO_WM_SLIDE_LAYOUT" val="a_d_f"/>
  <p:tag name="KSO_WM_SLIDE_LAYOUT_CNT" val="1_1_1"/>
</p:tagLst>
</file>

<file path=ppt/tags/tag192.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4_9*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193.xml><?xml version="1.0" encoding="utf-8"?>
<p:tagLst xmlns:p="http://schemas.openxmlformats.org/presentationml/2006/main">
  <p:tag name="KSO_WM_SLIDE_ID" val="custom20202544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4"/>
  <p:tag name="KSO_WM_SLIDE_LAYOUT" val="a_f"/>
  <p:tag name="KSO_WM_SLIDE_LAYOUT_CNT" val="1_1"/>
</p:tagLst>
</file>

<file path=ppt/tags/tag194.xml><?xml version="1.0" encoding="utf-8"?>
<p:tagLst xmlns:p="http://schemas.openxmlformats.org/presentationml/2006/main">
  <p:tag name="KSO_WM_UNIT_PLACING_PICTURE_USER_VIEWPORT" val="{&quot;height&quot;:3300,&quot;width&quot;:4440}"/>
</p:tagLst>
</file>

<file path=ppt/tags/tag195.xml><?xml version="1.0" encoding="utf-8"?>
<p:tagLst xmlns:p="http://schemas.openxmlformats.org/presentationml/2006/main">
  <p:tag name="KSO_WM_SLIDE_ID" val="custom2020254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544"/>
  <p:tag name="KSO_WM_SLIDE_LAYOUT" val="a_d_f"/>
  <p:tag name="KSO_WM_SLIDE_LAYOUT_CNT" val="1_1_1"/>
</p:tagLst>
</file>

<file path=ppt/tags/tag196.xml><?xml version="1.0" encoding="utf-8"?>
<p:tagLst xmlns:p="http://schemas.openxmlformats.org/presentationml/2006/main">
  <p:tag name="KSO_WM_UNIT_PLACING_PICTURE_USER_VIEWPORT" val="{&quot;height&quot;:3300,&quot;width&quot;:4440}"/>
</p:tagLst>
</file>

<file path=ppt/tags/tag197.xml><?xml version="1.0" encoding="utf-8"?>
<p:tagLst xmlns:p="http://schemas.openxmlformats.org/presentationml/2006/main">
  <p:tag name="KSO_WM_SLIDE_ID" val="custom2020254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202544"/>
  <p:tag name="KSO_WM_SLIDE_LAYOUT" val="a_d_f"/>
  <p:tag name="KSO_WM_SLIDE_LAYOUT_CNT" val="1_1_1"/>
</p:tagLst>
</file>

<file path=ppt/tags/tag198.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44_12*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199.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44_12*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ID" val="custom20202544_12"/>
  <p:tag name="KSO_WM_TEMPLATE_SUBCATEGORY" val="0"/>
  <p:tag name="KSO_WM_TEMPLATE_MASTER_TYPE" val="1"/>
  <p:tag name="KSO_WM_TEMPLATE_COLOR_TYPE" val="1"/>
  <p:tag name="KSO_WM_SLIDE_TYPE" val="text"/>
  <p:tag name="KSO_WM_SLIDE_SUBTYPE" val="pureTxt"/>
  <p:tag name="KSO_WM_SLIDE_ITEM_CNT" val="0"/>
  <p:tag name="KSO_WM_SLIDE_INDEX" val="12"/>
  <p:tag name="KSO_WM_SLIDE_SIZE" val="855*465"/>
  <p:tag name="KSO_WM_SLIDE_POSITION" val="52*34"/>
  <p:tag name="KSO_WM_TAG_VERSION" val="1.0"/>
  <p:tag name="KSO_WM_BEAUTIFY_FLAG" val="#wm#"/>
  <p:tag name="KSO_WM_TEMPLATE_CATEGORY" val="custom"/>
  <p:tag name="KSO_WM_TEMPLATE_INDEX" val="20202544"/>
  <p:tag name="KSO_WM_SLIDE_LAYOUT" val="a_f"/>
  <p:tag name="KSO_WM_SLIDE_LAYOUT_CNT" val="1_2"/>
</p:tagLst>
</file>

<file path=ppt/tags/tag201.xml><?xml version="1.0" encoding="utf-8"?>
<p:tagLst xmlns:p="http://schemas.openxmlformats.org/presentationml/2006/main">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4_7*e*1"/>
  <p:tag name="KSO_WM_TEMPLATE_CATEGORY" val="custom"/>
  <p:tag name="KSO_WM_TEMPLATE_INDEX" val="20202544"/>
  <p:tag name="KSO_WM_UNIT_LAYERLEVEL" val="1"/>
  <p:tag name="KSO_WM_TAG_VERSION" val="1.0"/>
  <p:tag name="KSO_WM_BEAUTIFY_FLAG" val="#wm#"/>
  <p:tag name="KSO_WM_UNIT_PRESET_TEXT"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4_7*i*1"/>
  <p:tag name="KSO_WM_TEMPLATE_CATEGORY" val="custom"/>
  <p:tag name="KSO_WM_TEMPLATE_INDEX" val="20202544"/>
  <p:tag name="KSO_WM_UNIT_LAYERLEVEL" val="1"/>
  <p:tag name="KSO_WM_TAG_VERSION" val="1.0"/>
  <p:tag name="KSO_WM_BEAUTIFY_FLAG" val="#wm#"/>
</p:tagLst>
</file>

<file path=ppt/tags/tag20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2544_7*b*1"/>
  <p:tag name="KSO_WM_TEMPLATE_CATEGORY" val="custom"/>
  <p:tag name="KSO_WM_TEMPLATE_INDEX" val="20202544"/>
  <p:tag name="KSO_WM_UNIT_LAYERLEVEL" val="1"/>
  <p:tag name="KSO_WM_TAG_VERSION" val="1.0"/>
  <p:tag name="KSO_WM_BEAUTIFY_FLAG" val="#wm#"/>
  <p:tag name="KSO_WM_UNIT_PRESET_TEXT" val="单击此处添加文本"/>
</p:tagLst>
</file>

<file path=ppt/tags/tag20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4_7*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05.xml><?xml version="1.0" encoding="utf-8"?>
<p:tagLst xmlns:p="http://schemas.openxmlformats.org/presentationml/2006/main">
  <p:tag name="KSO_WM_SLIDE_ID" val="custom202025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4"/>
  <p:tag name="KSO_WM_SLIDE_LAYOUT" val="a_b_e"/>
  <p:tag name="KSO_WM_SLIDE_LAYOUT_CNT" val="1_1_1"/>
</p:tagLst>
</file>

<file path=ppt/tags/tag20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4_11*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07.xml><?xml version="1.0" encoding="utf-8"?>
<p:tagLst xmlns:p="http://schemas.openxmlformats.org/presentationml/2006/main">
  <p:tag name="KSO_WM_SLIDE_ID" val="custom20202544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544"/>
  <p:tag name="KSO_WM_SLIDE_LAYOUT" val="a_d_f"/>
  <p:tag name="KSO_WM_SLIDE_LAYOUT_CNT" val="1_1_1"/>
</p:tagLst>
</file>

<file path=ppt/tags/tag20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4_11*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09.xml><?xml version="1.0" encoding="utf-8"?>
<p:tagLst xmlns:p="http://schemas.openxmlformats.org/presentationml/2006/main">
  <p:tag name="KSO_WM_SLIDE_ID" val="custom20202544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544"/>
  <p:tag name="KSO_WM_SLIDE_LAYOUT" val="a_d_f"/>
  <p:tag name="KSO_WM_SLIDE_LAYOUT_CNT" val="1_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4_11*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11.xml><?xml version="1.0" encoding="utf-8"?>
<p:tagLst xmlns:p="http://schemas.openxmlformats.org/presentationml/2006/main">
  <p:tag name="KSO_WM_SLIDE_ID" val="custom20202544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544"/>
  <p:tag name="KSO_WM_SLIDE_LAYOUT" val="a_d_f"/>
  <p:tag name="KSO_WM_SLIDE_LAYOUT_CNT" val="1_1_1"/>
</p:tagLst>
</file>

<file path=ppt/tags/tag21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4_11*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13.xml><?xml version="1.0" encoding="utf-8"?>
<p:tagLst xmlns:p="http://schemas.openxmlformats.org/presentationml/2006/main">
  <p:tag name="KSO_WM_SLIDE_ID" val="custom20202544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544"/>
  <p:tag name="KSO_WM_SLIDE_LAYOUT" val="a_d_f"/>
  <p:tag name="KSO_WM_SLIDE_LAYOUT_CNT" val="1_1_1"/>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2544_13*i*1"/>
  <p:tag name="KSO_WM_TEMPLATE_CATEGORY" val="custom"/>
  <p:tag name="KSO_WM_TEMPLATE_INDEX" val="20202544"/>
  <p:tag name="KSO_WM_UNIT_BK_DARK_LIGHT" val="1"/>
  <p:tag name="KSO_WM_UNIT_LAYERLEVEL" val="1"/>
  <p:tag name="KSO_WM_TAG_VERSION" val="1.0"/>
  <p:tag name="KSO_WM_BEAUTIFY_FLAG" val="#wm#"/>
</p:tagLst>
</file>

<file path=ppt/tags/tag21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44_13*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16.xml><?xml version="1.0" encoding="utf-8"?>
<p:tagLst xmlns:p="http://schemas.openxmlformats.org/presentationml/2006/main">
  <p:tag name="KSO_WM_UNIT_SUBTYPE" val="a"/>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544_13*f*1"/>
  <p:tag name="KSO_WM_TEMPLATE_CATEGORY" val="custom"/>
  <p:tag name="KSO_WM_TEMPLATE_INDEX" val="2020254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Lst>
</file>

<file path=ppt/tags/tag217.xml><?xml version="1.0" encoding="utf-8"?>
<p:tagLst xmlns:p="http://schemas.openxmlformats.org/presentationml/2006/main">
  <p:tag name="KSO_WM_SLIDE_ID" val="custom20202544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960*487"/>
  <p:tag name="KSO_WM_SLIDE_POSITION" val="0*52"/>
  <p:tag name="KSO_WM_TAG_VERSION" val="1.0"/>
  <p:tag name="KSO_WM_BEAUTIFY_FLAG" val="#wm#"/>
  <p:tag name="KSO_WM_TEMPLATE_CATEGORY" val="custom"/>
  <p:tag name="KSO_WM_TEMPLATE_INDEX" val="20202544"/>
  <p:tag name="KSO_WM_SLIDE_LAYOUT" val="a_d_f_i"/>
  <p:tag name="KSO_WM_SLIDE_LAYOUT_CNT" val="1_1_1_1"/>
</p:tagLst>
</file>

<file path=ppt/tags/tag218.xml><?xml version="1.0" encoding="utf-8"?>
<p:tagLst xmlns:p="http://schemas.openxmlformats.org/presentationml/2006/main">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4_7*e*1"/>
  <p:tag name="KSO_WM_TEMPLATE_CATEGORY" val="custom"/>
  <p:tag name="KSO_WM_TEMPLATE_INDEX" val="20202544"/>
  <p:tag name="KSO_WM_UNIT_LAYERLEVEL" val="1"/>
  <p:tag name="KSO_WM_TAG_VERSION" val="1.0"/>
  <p:tag name="KSO_WM_BEAUTIFY_FLAG" val="#wm#"/>
  <p:tag name="KSO_WM_UNIT_PRESET_TEXT"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4_7*i*1"/>
  <p:tag name="KSO_WM_TEMPLATE_CATEGORY" val="custom"/>
  <p:tag name="KSO_WM_TEMPLATE_INDEX" val="2020254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2544_7*b*1"/>
  <p:tag name="KSO_WM_TEMPLATE_CATEGORY" val="custom"/>
  <p:tag name="KSO_WM_TEMPLATE_INDEX" val="20202544"/>
  <p:tag name="KSO_WM_UNIT_LAYERLEVEL" val="1"/>
  <p:tag name="KSO_WM_TAG_VERSION" val="1.0"/>
  <p:tag name="KSO_WM_BEAUTIFY_FLAG" val="#wm#"/>
  <p:tag name="KSO_WM_UNIT_PRESET_TEXT" val="单击此处添加文本"/>
</p:tagLst>
</file>

<file path=ppt/tags/tag2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4_7*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22.xml><?xml version="1.0" encoding="utf-8"?>
<p:tagLst xmlns:p="http://schemas.openxmlformats.org/presentationml/2006/main">
  <p:tag name="KSO_WM_SLIDE_ID" val="custom202025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4"/>
  <p:tag name="KSO_WM_SLIDE_LAYOUT" val="a_b_e"/>
  <p:tag name="KSO_WM_SLIDE_LAYOUT_CNT" val="1_1_1"/>
</p:tagLst>
</file>

<file path=ppt/tags/tag223.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4.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5.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6.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7.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8.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29.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31.xml><?xml version="1.0" encoding="utf-8"?>
<p:tagLst xmlns:p="http://schemas.openxmlformats.org/presentationml/2006/main">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4_7*e*1"/>
  <p:tag name="KSO_WM_TEMPLATE_CATEGORY" val="custom"/>
  <p:tag name="KSO_WM_TEMPLATE_INDEX" val="20202544"/>
  <p:tag name="KSO_WM_UNIT_LAYERLEVEL" val="1"/>
  <p:tag name="KSO_WM_TAG_VERSION" val="1.0"/>
  <p:tag name="KSO_WM_BEAUTIFY_FLAG" val="#wm#"/>
  <p:tag name="KSO_WM_UNIT_PRESET_TEXT"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4_7*i*1"/>
  <p:tag name="KSO_WM_TEMPLATE_CATEGORY" val="custom"/>
  <p:tag name="KSO_WM_TEMPLATE_INDEX" val="20202544"/>
  <p:tag name="KSO_WM_UNIT_LAYERLEVEL" val="1"/>
  <p:tag name="KSO_WM_TAG_VERSION" val="1.0"/>
  <p:tag name="KSO_WM_BEAUTIFY_FLAG" val="#wm#"/>
</p:tagLst>
</file>

<file path=ppt/tags/tag23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2544_7*b*1"/>
  <p:tag name="KSO_WM_TEMPLATE_CATEGORY" val="custom"/>
  <p:tag name="KSO_WM_TEMPLATE_INDEX" val="20202544"/>
  <p:tag name="KSO_WM_UNIT_LAYERLEVEL" val="1"/>
  <p:tag name="KSO_WM_TAG_VERSION" val="1.0"/>
  <p:tag name="KSO_WM_BEAUTIFY_FLAG" val="#wm#"/>
  <p:tag name="KSO_WM_UNIT_PRESET_TEXT" val="单击此处添加文本"/>
</p:tagLst>
</file>

<file path=ppt/tags/tag2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4_7*a*1"/>
  <p:tag name="KSO_WM_TEMPLATE_CATEGORY" val="custom"/>
  <p:tag name="KSO_WM_TEMPLATE_INDEX" val="20202544"/>
  <p:tag name="KSO_WM_UNIT_LAYERLEVEL" val="1"/>
  <p:tag name="KSO_WM_TAG_VERSION" val="1.0"/>
  <p:tag name="KSO_WM_BEAUTIFY_FLAG" val="#wm#"/>
  <p:tag name="KSO_WM_UNIT_PRESET_TEXT" val="单击此处添加标题"/>
</p:tagLst>
</file>

<file path=ppt/tags/tag235.xml><?xml version="1.0" encoding="utf-8"?>
<p:tagLst xmlns:p="http://schemas.openxmlformats.org/presentationml/2006/main">
  <p:tag name="KSO_WM_SLIDE_ID" val="custom202025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4"/>
  <p:tag name="KSO_WM_SLIDE_LAYOUT" val="a_b_e"/>
  <p:tag name="KSO_WM_SLIDE_LAYOUT_CNT" val="1_1_1"/>
</p:tagLst>
</file>

<file path=ppt/tags/tag236.xml><?xml version="1.0" encoding="utf-8"?>
<p:tagLst xmlns:p="http://schemas.openxmlformats.org/presentationml/2006/main">
  <p:tag name="KSO_WM_SLIDE_ID" val="custom20202544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544"/>
  <p:tag name="KSO_WM_SLIDE_LAYOUT" val="a_f"/>
  <p:tag name="KSO_WM_SLIDE_LAYOUT_CNT" val="1_1"/>
</p:tagLst>
</file>

<file path=ppt/tags/tag237.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4_15*a*1"/>
  <p:tag name="KSO_WM_TEMPLATE_CATEGORY" val="custom"/>
  <p:tag name="KSO_WM_TEMPLATE_INDEX" val="20202544"/>
  <p:tag name="KSO_WM_UNIT_LAYERLEVEL" val="1"/>
  <p:tag name="KSO_WM_TAG_VERSION" val="1.0"/>
  <p:tag name="KSO_WM_BEAUTIFY_FLAG" val="#wm#"/>
  <p:tag name="KSO_WM_UNIT_PRESET_TEXT" val="THANKS"/>
</p:tagLst>
</file>

<file path=ppt/tags/tag238.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b"/>
  <p:tag name="KSO_WM_UNIT_INDEX" val="1"/>
  <p:tag name="KSO_WM_UNIT_ID" val="custom20202544_15*b*1"/>
  <p:tag name="KSO_WM_TEMPLATE_CATEGORY" val="custom"/>
  <p:tag name="KSO_WM_TEMPLATE_INDEX" val="20202544"/>
  <p:tag name="KSO_WM_UNIT_LAYERLEVEL" val="1"/>
  <p:tag name="KSO_WM_TAG_VERSION" val="1.0"/>
  <p:tag name="KSO_WM_BEAUTIFY_FLAG" val="#wm#"/>
  <p:tag name="KSO_WM_UNIT_PRESET_TEXT" val="单击此处添加副标题内容"/>
</p:tagLst>
</file>

<file path=ppt/tags/tag239.xml><?xml version="1.0" encoding="utf-8"?>
<p:tagLst xmlns:p="http://schemas.openxmlformats.org/presentationml/2006/main">
  <p:tag name="KSO_WM_SLIDE_ID" val="custom20202544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4"/>
  <p:tag name="KSO_WM_SLIDE_LAYOUT" val="a_b"/>
  <p:tag name="KSO_WM_SLIDE_LAYOUT_CNT"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24">
      <a:dk1>
        <a:srgbClr val="000000"/>
      </a:dk1>
      <a:lt1>
        <a:srgbClr val="FFFFFF"/>
      </a:lt1>
      <a:dk2>
        <a:srgbClr val="F2F2F2"/>
      </a:dk2>
      <a:lt2>
        <a:srgbClr val="FFFFFF"/>
      </a:lt2>
      <a:accent1>
        <a:srgbClr val="6EACF7"/>
      </a:accent1>
      <a:accent2>
        <a:srgbClr val="8CA2E6"/>
      </a:accent2>
      <a:accent3>
        <a:srgbClr val="A595D7"/>
      </a:accent3>
      <a:accent4>
        <a:srgbClr val="BC86C8"/>
      </a:accent4>
      <a:accent5>
        <a:srgbClr val="D676B9"/>
      </a:accent5>
      <a:accent6>
        <a:srgbClr val="F166AC"/>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4">
    <a:dk1>
      <a:srgbClr val="000000"/>
    </a:dk1>
    <a:lt1>
      <a:srgbClr val="FFFFFF"/>
    </a:lt1>
    <a:dk2>
      <a:srgbClr val="F2F2F2"/>
    </a:dk2>
    <a:lt2>
      <a:srgbClr val="FFFFFF"/>
    </a:lt2>
    <a:accent1>
      <a:srgbClr val="6EACF7"/>
    </a:accent1>
    <a:accent2>
      <a:srgbClr val="8CA2E6"/>
    </a:accent2>
    <a:accent3>
      <a:srgbClr val="A595D7"/>
    </a:accent3>
    <a:accent4>
      <a:srgbClr val="BC86C8"/>
    </a:accent4>
    <a:accent5>
      <a:srgbClr val="D676B9"/>
    </a:accent5>
    <a:accent6>
      <a:srgbClr val="F166AC"/>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3584</Words>
  <Application>WPS 演示</Application>
  <PresentationFormat>宽屏</PresentationFormat>
  <Paragraphs>314</Paragraphs>
  <Slides>26</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26</vt:i4>
      </vt:variant>
    </vt:vector>
  </HeadingPairs>
  <TitlesOfParts>
    <vt:vector size="48" baseType="lpstr">
      <vt:lpstr>Arial</vt:lpstr>
      <vt:lpstr>宋体</vt:lpstr>
      <vt:lpstr>Wingdings</vt:lpstr>
      <vt:lpstr>微软雅黑</vt:lpstr>
      <vt:lpstr>汉仪旗黑-85S</vt:lpstr>
      <vt:lpstr>Viner Hand ITC</vt:lpstr>
      <vt:lpstr>Arial Unicode MS</vt:lpstr>
      <vt:lpstr>Calibri</vt:lpstr>
      <vt:lpstr>Wingdings</vt:lpstr>
      <vt:lpstr>Times New Roman</vt:lpstr>
      <vt:lpstr>Trebuchet MS</vt:lpstr>
      <vt:lpstr>Tw Cen MT</vt:lpstr>
      <vt:lpstr>Tw Cen MT Condensed</vt:lpstr>
      <vt:lpstr>Tw Cen MT Condensed Extra Bold</vt:lpstr>
      <vt:lpstr>Verdana</vt:lpstr>
      <vt:lpstr>Vivaldi</vt:lpstr>
      <vt:lpstr>Vladimir Script</vt:lpstr>
      <vt:lpstr>1_Office 主题​​</vt:lpstr>
      <vt:lpstr>Equation.KSEE3</vt:lpstr>
      <vt:lpstr>Equation.KSEE3</vt:lpstr>
      <vt:lpstr>Equation.KSEE3</vt:lpstr>
      <vt:lpstr>Equation.KSEE3</vt:lpstr>
      <vt:lpstr>Meta Learning in reading comprehension</vt:lpstr>
      <vt:lpstr>PowerPoint 演示文稿</vt:lpstr>
      <vt:lpstr>Meta Learning</vt:lpstr>
      <vt:lpstr>PowerPoint 演示文稿</vt:lpstr>
      <vt:lpstr>meta learning vs transfer leaning vs multi-task learning vs few-shot learning</vt:lpstr>
      <vt:lpstr>单击此处添加标题</vt:lpstr>
      <vt:lpstr>Common structure</vt:lpstr>
      <vt:lpstr>What is f* ?</vt:lpstr>
      <vt:lpstr>Meta Learning</vt:lpstr>
      <vt:lpstr>单击此处添加标题</vt:lpstr>
      <vt:lpstr>Meta Learning的简单实例：MAML</vt:lpstr>
      <vt:lpstr>Meta Learning的简单实例：MAML</vt:lpstr>
      <vt:lpstr>Meta Learning的简单实例：MAML</vt:lpstr>
      <vt:lpstr>单击此处添加标题</vt:lpstr>
      <vt:lpstr>MAML</vt:lpstr>
      <vt:lpstr>单击此处添加标题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技术展望</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Easy_Eyes_Snipper</cp:lastModifiedBy>
  <cp:revision>168</cp:revision>
  <dcterms:created xsi:type="dcterms:W3CDTF">2019-06-19T02:08:00Z</dcterms:created>
  <dcterms:modified xsi:type="dcterms:W3CDTF">2020-09-01T05:54:17Z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