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sldIdLst>
    <p:sldId id="258" r:id="rId2"/>
    <p:sldId id="259" r:id="rId3"/>
    <p:sldId id="263" r:id="rId4"/>
    <p:sldId id="260" r:id="rId5"/>
    <p:sldId id="292" r:id="rId6"/>
    <p:sldId id="293" r:id="rId7"/>
    <p:sldId id="294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6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5" r:id="rId39"/>
    <p:sldId id="296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DC9"/>
    <a:srgbClr val="44BB91"/>
    <a:srgbClr val="E66464"/>
    <a:srgbClr val="F1C84C"/>
    <a:srgbClr val="F4EFE8"/>
    <a:srgbClr val="FFFFFF"/>
    <a:srgbClr val="C2F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75" autoAdjust="0"/>
  </p:normalViewPr>
  <p:slideViewPr>
    <p:cSldViewPr snapToGrid="0" showGuides="1">
      <p:cViewPr varScale="1">
        <p:scale>
          <a:sx n="77" d="100"/>
          <a:sy n="77" d="100"/>
        </p:scale>
        <p:origin x="83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A2C5E-7A6E-4FAD-AD04-A242D9E11FCF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AA495-A5D4-4C3D-8674-38909FF27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9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首先介绍一下情感分析</a:t>
            </a:r>
            <a:r>
              <a:rPr lang="en-US" altLang="zh-CN" dirty="0"/>
              <a:t>, </a:t>
            </a:r>
            <a:r>
              <a:rPr lang="zh-CN" altLang="en-US" dirty="0"/>
              <a:t>然后再说一下细粒度情感分析的优势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介绍平时见过的细粒度情感分析怎么做的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A495-A5D4-4C3D-8674-38909FF272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9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一句话里面不止一个</a:t>
            </a:r>
            <a:r>
              <a:rPr lang="en-US" altLang="zh-CN" dirty="0"/>
              <a:t>aspect.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A495-A5D4-4C3D-8674-38909FF2721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26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CRF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A495-A5D4-4C3D-8674-38909FF2721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681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第一部分转移特征按照常规的</a:t>
            </a:r>
            <a:r>
              <a:rPr lang="en-US" altLang="zh-CN" dirty="0"/>
              <a:t>CRF</a:t>
            </a:r>
            <a:r>
              <a:rPr lang="zh-CN" altLang="en-US" dirty="0"/>
              <a:t>操作</a:t>
            </a:r>
            <a:r>
              <a:rPr lang="en-US" altLang="zh-CN" dirty="0"/>
              <a:t>, </a:t>
            </a:r>
            <a:r>
              <a:rPr lang="zh-CN" altLang="en-US" dirty="0"/>
              <a:t>主要的设计在于状态特征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A495-A5D4-4C3D-8674-38909FF272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98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维特比算法</a:t>
            </a:r>
            <a:r>
              <a:rPr lang="en-US" altLang="zh-CN" dirty="0"/>
              <a:t>, </a:t>
            </a:r>
            <a:r>
              <a:rPr lang="zh-CN" altLang="en-US" dirty="0"/>
              <a:t>动态规划呗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A495-A5D4-4C3D-8674-38909FF2721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7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A495-A5D4-4C3D-8674-38909FF2721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4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c303d4dd06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c303d4dd06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50967" y="4524959"/>
            <a:ext cx="5144800" cy="121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" name="Google Shape;10;p2"/>
          <p:cNvSpPr/>
          <p:nvPr/>
        </p:nvSpPr>
        <p:spPr>
          <a:xfrm>
            <a:off x="950967" y="1092200"/>
            <a:ext cx="10290000" cy="28780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" name="Google Shape;11;p2"/>
          <p:cNvSpPr/>
          <p:nvPr/>
        </p:nvSpPr>
        <p:spPr>
          <a:xfrm>
            <a:off x="6096100" y="3970183"/>
            <a:ext cx="5144800" cy="17720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2" name="Google Shape;12;p2"/>
          <p:cNvGrpSpPr/>
          <p:nvPr/>
        </p:nvGrpSpPr>
        <p:grpSpPr>
          <a:xfrm>
            <a:off x="7310853" y="4583122"/>
            <a:ext cx="2715295" cy="546124"/>
            <a:chOff x="5483058" y="1490660"/>
            <a:chExt cx="2036471" cy="409593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483058" y="1490660"/>
              <a:ext cx="417751" cy="409593"/>
              <a:chOff x="4792008" y="1760944"/>
              <a:chExt cx="302367" cy="296463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 rot="5400000">
                <a:off x="4791399" y="1761552"/>
                <a:ext cx="296463" cy="295246"/>
                <a:chOff x="5398572" y="2002095"/>
                <a:chExt cx="324784" cy="312000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 rot="2700000">
                  <a:off x="5460219" y="2046153"/>
                  <a:ext cx="216375" cy="221890"/>
                </a:xfrm>
                <a:prstGeom prst="teardrop">
                  <a:avLst>
                    <a:gd name="adj" fmla="val 184126"/>
                  </a:avLst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 rot="-2700000" flipH="1">
                  <a:off x="5446385" y="2045665"/>
                  <a:ext cx="216375" cy="224860"/>
                </a:xfrm>
                <a:prstGeom prst="teardrop">
                  <a:avLst>
                    <a:gd name="adj" fmla="val 184126"/>
                  </a:avLst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17" name="Google Shape;17;p2"/>
              <p:cNvSpPr/>
              <p:nvPr/>
            </p:nvSpPr>
            <p:spPr>
              <a:xfrm rot="2700000">
                <a:off x="4851035" y="1807305"/>
                <a:ext cx="198980" cy="207889"/>
              </a:xfrm>
              <a:prstGeom prst="teardrop">
                <a:avLst>
                  <a:gd name="adj" fmla="val 184126"/>
                </a:avLst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-2700000" flipH="1">
                <a:off x="4839427" y="1809317"/>
                <a:ext cx="193464" cy="207465"/>
              </a:xfrm>
              <a:prstGeom prst="teardrop">
                <a:avLst>
                  <a:gd name="adj" fmla="val 184126"/>
                </a:avLst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6292418" y="1490660"/>
              <a:ext cx="417751" cy="409593"/>
              <a:chOff x="4792008" y="1760944"/>
              <a:chExt cx="302367" cy="296463"/>
            </a:xfrm>
          </p:grpSpPr>
          <p:grpSp>
            <p:nvGrpSpPr>
              <p:cNvPr id="20" name="Google Shape;20;p2"/>
              <p:cNvGrpSpPr/>
              <p:nvPr/>
            </p:nvGrpSpPr>
            <p:grpSpPr>
              <a:xfrm rot="5400000">
                <a:off x="4791399" y="1761552"/>
                <a:ext cx="296463" cy="295246"/>
                <a:chOff x="5398572" y="2002095"/>
                <a:chExt cx="324784" cy="312000"/>
              </a:xfrm>
            </p:grpSpPr>
            <p:sp>
              <p:nvSpPr>
                <p:cNvPr id="21" name="Google Shape;21;p2"/>
                <p:cNvSpPr/>
                <p:nvPr/>
              </p:nvSpPr>
              <p:spPr>
                <a:xfrm rot="2700000">
                  <a:off x="5460219" y="2046153"/>
                  <a:ext cx="216375" cy="221890"/>
                </a:xfrm>
                <a:prstGeom prst="teardrop">
                  <a:avLst>
                    <a:gd name="adj" fmla="val 184126"/>
                  </a:avLst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 rot="-2700000" flipH="1">
                  <a:off x="5446385" y="2045665"/>
                  <a:ext cx="216375" cy="224860"/>
                </a:xfrm>
                <a:prstGeom prst="teardrop">
                  <a:avLst>
                    <a:gd name="adj" fmla="val 184126"/>
                  </a:avLst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23" name="Google Shape;23;p2"/>
              <p:cNvSpPr/>
              <p:nvPr/>
            </p:nvSpPr>
            <p:spPr>
              <a:xfrm rot="2700000">
                <a:off x="4851035" y="1807305"/>
                <a:ext cx="198980" cy="207889"/>
              </a:xfrm>
              <a:prstGeom prst="teardrop">
                <a:avLst>
                  <a:gd name="adj" fmla="val 184126"/>
                </a:avLst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-2700000" flipH="1">
                <a:off x="4839427" y="1809317"/>
                <a:ext cx="193464" cy="207465"/>
              </a:xfrm>
              <a:prstGeom prst="teardrop">
                <a:avLst>
                  <a:gd name="adj" fmla="val 184126"/>
                </a:avLst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7101779" y="1490660"/>
              <a:ext cx="417751" cy="409593"/>
              <a:chOff x="4792008" y="1760944"/>
              <a:chExt cx="302367" cy="296463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 rot="5400000">
                <a:off x="4791399" y="1761552"/>
                <a:ext cx="296463" cy="295246"/>
                <a:chOff x="5398572" y="2002095"/>
                <a:chExt cx="324784" cy="312000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 rot="2700000">
                  <a:off x="5460219" y="2046153"/>
                  <a:ext cx="216375" cy="221890"/>
                </a:xfrm>
                <a:prstGeom prst="teardrop">
                  <a:avLst>
                    <a:gd name="adj" fmla="val 184126"/>
                  </a:avLst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-2700000" flipH="1">
                  <a:off x="5446385" y="2045665"/>
                  <a:ext cx="216375" cy="224860"/>
                </a:xfrm>
                <a:prstGeom prst="teardrop">
                  <a:avLst>
                    <a:gd name="adj" fmla="val 184126"/>
                  </a:avLst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29" name="Google Shape;29;p2"/>
              <p:cNvSpPr/>
              <p:nvPr/>
            </p:nvSpPr>
            <p:spPr>
              <a:xfrm rot="2700000">
                <a:off x="4851035" y="1807305"/>
                <a:ext cx="198980" cy="207889"/>
              </a:xfrm>
              <a:prstGeom prst="teardrop">
                <a:avLst>
                  <a:gd name="adj" fmla="val 184126"/>
                </a:avLst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-2700000" flipH="1">
                <a:off x="4839427" y="1809317"/>
                <a:ext cx="193464" cy="207465"/>
              </a:xfrm>
              <a:prstGeom prst="teardrop">
                <a:avLst>
                  <a:gd name="adj" fmla="val 184126"/>
                </a:avLst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1" name="Google Shape;31;p2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" name="Google Shape;32;p2"/>
          <p:cNvSpPr/>
          <p:nvPr/>
        </p:nvSpPr>
        <p:spPr>
          <a:xfrm>
            <a:off x="0" y="6483815"/>
            <a:ext cx="12192000" cy="395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3" name="Google Shape;33;p2"/>
          <p:cNvGrpSpPr/>
          <p:nvPr/>
        </p:nvGrpSpPr>
        <p:grpSpPr>
          <a:xfrm>
            <a:off x="950767" y="3970183"/>
            <a:ext cx="5144917" cy="554780"/>
            <a:chOff x="238125" y="2530325"/>
            <a:chExt cx="7129875" cy="600325"/>
          </a:xfrm>
        </p:grpSpPr>
        <p:sp>
          <p:nvSpPr>
            <p:cNvPr id="34" name="Google Shape;34;p2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45" name="Google Shape;45;p2"/>
          <p:cNvSpPr txBox="1">
            <a:spLocks noGrp="1"/>
          </p:cNvSpPr>
          <p:nvPr>
            <p:ph type="ctrTitle"/>
          </p:nvPr>
        </p:nvSpPr>
        <p:spPr>
          <a:xfrm>
            <a:off x="2048256" y="1402080"/>
            <a:ext cx="8095600" cy="16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subTitle" idx="1"/>
          </p:nvPr>
        </p:nvSpPr>
        <p:spPr>
          <a:xfrm>
            <a:off x="1901952" y="4693920"/>
            <a:ext cx="32432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None/>
              <a:defRPr sz="24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3733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3733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3733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3733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3733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3733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3733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3733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2"/>
          </p:nvPr>
        </p:nvSpPr>
        <p:spPr>
          <a:xfrm>
            <a:off x="2042467" y="3121152"/>
            <a:ext cx="8095600" cy="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copate"/>
              <a:buNone/>
              <a:defRPr sz="4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581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 flipH="1">
            <a:off x="951000" y="1097267"/>
            <a:ext cx="10290000" cy="4645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6" name="Google Shape;186;p11"/>
          <p:cNvSpPr/>
          <p:nvPr/>
        </p:nvSpPr>
        <p:spPr>
          <a:xfrm rot="10800000">
            <a:off x="951000" y="5308431"/>
            <a:ext cx="10290000" cy="4340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87" name="Google Shape;187;p11"/>
          <p:cNvGrpSpPr/>
          <p:nvPr/>
        </p:nvGrpSpPr>
        <p:grpSpPr>
          <a:xfrm rot="10800000">
            <a:off x="951038" y="1097274"/>
            <a:ext cx="5144917" cy="395173"/>
            <a:chOff x="238125" y="2530325"/>
            <a:chExt cx="7129875" cy="600325"/>
          </a:xfrm>
        </p:grpSpPr>
        <p:sp>
          <p:nvSpPr>
            <p:cNvPr id="188" name="Google Shape;188;p11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0" name="Google Shape;200;p11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01" name="Google Shape;201;p11"/>
          <p:cNvGrpSpPr/>
          <p:nvPr/>
        </p:nvGrpSpPr>
        <p:grpSpPr>
          <a:xfrm rot="10800000">
            <a:off x="6075176" y="1091630"/>
            <a:ext cx="5165832" cy="395173"/>
            <a:chOff x="238125" y="2530325"/>
            <a:chExt cx="7129875" cy="600325"/>
          </a:xfrm>
        </p:grpSpPr>
        <p:sp>
          <p:nvSpPr>
            <p:cNvPr id="202" name="Google Shape;202;p11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13" name="Google Shape;213;p11"/>
          <p:cNvSpPr txBox="1">
            <a:spLocks noGrp="1"/>
          </p:cNvSpPr>
          <p:nvPr>
            <p:ph type="subTitle" idx="1"/>
          </p:nvPr>
        </p:nvSpPr>
        <p:spPr>
          <a:xfrm>
            <a:off x="2133600" y="4031777"/>
            <a:ext cx="7924800" cy="4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1"/>
          <p:cNvSpPr txBox="1">
            <a:spLocks noGrp="1"/>
          </p:cNvSpPr>
          <p:nvPr>
            <p:ph type="title" hasCustomPrompt="1"/>
          </p:nvPr>
        </p:nvSpPr>
        <p:spPr>
          <a:xfrm>
            <a:off x="2133533" y="2561247"/>
            <a:ext cx="7924800" cy="13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0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215" name="Google Shape;215;p11"/>
          <p:cNvGrpSpPr/>
          <p:nvPr/>
        </p:nvGrpSpPr>
        <p:grpSpPr>
          <a:xfrm>
            <a:off x="5963927" y="5163164"/>
            <a:ext cx="264155" cy="264155"/>
            <a:chOff x="7378950" y="2568645"/>
            <a:chExt cx="409585" cy="409585"/>
          </a:xfrm>
        </p:grpSpPr>
        <p:grpSp>
          <p:nvGrpSpPr>
            <p:cNvPr id="216" name="Google Shape;216;p11"/>
            <p:cNvGrpSpPr/>
            <p:nvPr/>
          </p:nvGrpSpPr>
          <p:grpSpPr>
            <a:xfrm rot="10800000">
              <a:off x="7378950" y="2569483"/>
              <a:ext cx="409585" cy="407909"/>
              <a:chOff x="5398572" y="2002095"/>
              <a:chExt cx="324784" cy="312000"/>
            </a:xfrm>
          </p:grpSpPr>
          <p:sp>
            <p:nvSpPr>
              <p:cNvPr id="217" name="Google Shape;217;p11"/>
              <p:cNvSpPr/>
              <p:nvPr/>
            </p:nvSpPr>
            <p:spPr>
              <a:xfrm rot="2700000">
                <a:off x="5460219" y="2046153"/>
                <a:ext cx="216375" cy="221890"/>
              </a:xfrm>
              <a:prstGeom prst="teardrop">
                <a:avLst>
                  <a:gd name="adj" fmla="val 184126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rot="-2700000" flipH="1">
                <a:off x="5446385" y="2045665"/>
                <a:ext cx="216375" cy="224860"/>
              </a:xfrm>
              <a:prstGeom prst="teardrop">
                <a:avLst>
                  <a:gd name="adj" fmla="val 184126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 rot="-5400000" flipH="1">
              <a:off x="7378938" y="2569483"/>
              <a:ext cx="409585" cy="407909"/>
              <a:chOff x="5398572" y="2002095"/>
              <a:chExt cx="324784" cy="312000"/>
            </a:xfrm>
          </p:grpSpPr>
          <p:sp>
            <p:nvSpPr>
              <p:cNvPr id="220" name="Google Shape;220;p11"/>
              <p:cNvSpPr/>
              <p:nvPr/>
            </p:nvSpPr>
            <p:spPr>
              <a:xfrm rot="2700000">
                <a:off x="5460219" y="2046153"/>
                <a:ext cx="216375" cy="221890"/>
              </a:xfrm>
              <a:prstGeom prst="teardrop">
                <a:avLst>
                  <a:gd name="adj" fmla="val 184126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rot="-2700000" flipH="1">
                <a:off x="5446385" y="2045665"/>
                <a:ext cx="216375" cy="224860"/>
              </a:xfrm>
              <a:prstGeom prst="teardrop">
                <a:avLst>
                  <a:gd name="adj" fmla="val 184126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866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23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>
            <a:spLocks noGrp="1"/>
          </p:cNvSpPr>
          <p:nvPr>
            <p:ph type="title"/>
          </p:nvPr>
        </p:nvSpPr>
        <p:spPr>
          <a:xfrm>
            <a:off x="1426467" y="1780032"/>
            <a:ext cx="4389200" cy="16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"/>
          </p:nvPr>
        </p:nvSpPr>
        <p:spPr>
          <a:xfrm>
            <a:off x="6368300" y="1438967"/>
            <a:ext cx="3998800" cy="3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2"/>
          </p:nvPr>
        </p:nvSpPr>
        <p:spPr>
          <a:xfrm>
            <a:off x="6368300" y="1806597"/>
            <a:ext cx="33164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3"/>
          </p:nvPr>
        </p:nvSpPr>
        <p:spPr>
          <a:xfrm>
            <a:off x="6368300" y="2483579"/>
            <a:ext cx="3998800" cy="3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4"/>
          </p:nvPr>
        </p:nvSpPr>
        <p:spPr>
          <a:xfrm>
            <a:off x="6368300" y="2851177"/>
            <a:ext cx="33164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5"/>
          </p:nvPr>
        </p:nvSpPr>
        <p:spPr>
          <a:xfrm>
            <a:off x="6368300" y="3528157"/>
            <a:ext cx="3998800" cy="3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6"/>
          </p:nvPr>
        </p:nvSpPr>
        <p:spPr>
          <a:xfrm>
            <a:off x="6368300" y="3895756"/>
            <a:ext cx="33164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7"/>
          </p:nvPr>
        </p:nvSpPr>
        <p:spPr>
          <a:xfrm>
            <a:off x="6368300" y="4568000"/>
            <a:ext cx="3998800" cy="3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8"/>
          </p:nvPr>
        </p:nvSpPr>
        <p:spPr>
          <a:xfrm>
            <a:off x="6368300" y="4935600"/>
            <a:ext cx="33164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3" name="Google Shape;233;p13"/>
          <p:cNvGrpSpPr/>
          <p:nvPr/>
        </p:nvGrpSpPr>
        <p:grpSpPr>
          <a:xfrm>
            <a:off x="0" y="0"/>
            <a:ext cx="12192000" cy="6860200"/>
            <a:chOff x="0" y="0"/>
            <a:chExt cx="9144000" cy="5145150"/>
          </a:xfrm>
        </p:grpSpPr>
        <p:grpSp>
          <p:nvGrpSpPr>
            <p:cNvPr id="234" name="Google Shape;234;p13"/>
            <p:cNvGrpSpPr/>
            <p:nvPr/>
          </p:nvGrpSpPr>
          <p:grpSpPr>
            <a:xfrm>
              <a:off x="0" y="0"/>
              <a:ext cx="9144000" cy="5145150"/>
              <a:chOff x="0" y="0"/>
              <a:chExt cx="9144000" cy="5145150"/>
            </a:xfrm>
          </p:grpSpPr>
          <p:sp>
            <p:nvSpPr>
              <p:cNvPr id="235" name="Google Shape;235;p13"/>
              <p:cNvSpPr/>
              <p:nvPr/>
            </p:nvSpPr>
            <p:spPr>
              <a:xfrm flipH="1">
                <a:off x="713225" y="3590800"/>
                <a:ext cx="3858900" cy="716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 flipH="1">
                <a:off x="713225" y="819150"/>
                <a:ext cx="3858900" cy="23538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grpSp>
            <p:nvGrpSpPr>
              <p:cNvPr id="237" name="Google Shape;237;p13"/>
              <p:cNvGrpSpPr/>
              <p:nvPr/>
            </p:nvGrpSpPr>
            <p:grpSpPr>
              <a:xfrm flipH="1">
                <a:off x="713445" y="3177186"/>
                <a:ext cx="3858688" cy="409482"/>
                <a:chOff x="238125" y="2530325"/>
                <a:chExt cx="7129875" cy="600325"/>
              </a:xfrm>
            </p:grpSpPr>
            <p:sp>
              <p:nvSpPr>
                <p:cNvPr id="238" name="Google Shape;238;p13"/>
                <p:cNvSpPr/>
                <p:nvPr/>
              </p:nvSpPr>
              <p:spPr>
                <a:xfrm>
                  <a:off x="3391000" y="2533400"/>
                  <a:ext cx="1493900" cy="59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56" h="23767" extrusionOk="0">
                      <a:moveTo>
                        <a:pt x="56607" y="23704"/>
                      </a:moveTo>
                      <a:cubicBezTo>
                        <a:pt x="56977" y="19692"/>
                        <a:pt x="57286" y="15433"/>
                        <a:pt x="57780" y="11482"/>
                      </a:cubicBezTo>
                      <a:cubicBezTo>
                        <a:pt x="58089" y="9445"/>
                        <a:pt x="58335" y="7717"/>
                        <a:pt x="58644" y="5680"/>
                      </a:cubicBezTo>
                      <a:cubicBezTo>
                        <a:pt x="58953" y="3828"/>
                        <a:pt x="59570" y="1667"/>
                        <a:pt x="59755" y="0"/>
                      </a:cubicBezTo>
                      <a:lnTo>
                        <a:pt x="124" y="62"/>
                      </a:lnTo>
                      <a:cubicBezTo>
                        <a:pt x="618" y="1358"/>
                        <a:pt x="0" y="2470"/>
                        <a:pt x="62" y="5803"/>
                      </a:cubicBezTo>
                      <a:cubicBezTo>
                        <a:pt x="62" y="10988"/>
                        <a:pt x="432" y="13704"/>
                        <a:pt x="1729" y="18457"/>
                      </a:cubicBezTo>
                      <a:cubicBezTo>
                        <a:pt x="2222" y="20309"/>
                        <a:pt x="3025" y="22038"/>
                        <a:pt x="3457" y="23766"/>
                      </a:cubicBezTo>
                      <a:lnTo>
                        <a:pt x="56607" y="2370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39" name="Google Shape;239;p13"/>
                <p:cNvSpPr/>
                <p:nvPr/>
              </p:nvSpPr>
              <p:spPr>
                <a:xfrm>
                  <a:off x="1556050" y="2534950"/>
                  <a:ext cx="1240800" cy="59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32" h="23766" extrusionOk="0">
                      <a:moveTo>
                        <a:pt x="803" y="5062"/>
                      </a:moveTo>
                      <a:lnTo>
                        <a:pt x="1914" y="6235"/>
                      </a:lnTo>
                      <a:cubicBezTo>
                        <a:pt x="5742" y="10679"/>
                        <a:pt x="10495" y="18025"/>
                        <a:pt x="10865" y="23766"/>
                      </a:cubicBezTo>
                      <a:lnTo>
                        <a:pt x="44817" y="23704"/>
                      </a:lnTo>
                      <a:cubicBezTo>
                        <a:pt x="44755" y="21297"/>
                        <a:pt x="44447" y="20371"/>
                        <a:pt x="44508" y="16667"/>
                      </a:cubicBezTo>
                      <a:cubicBezTo>
                        <a:pt x="44632" y="9877"/>
                        <a:pt x="47225" y="5371"/>
                        <a:pt x="49632" y="0"/>
                      </a:cubicBezTo>
                      <a:lnTo>
                        <a:pt x="1235" y="62"/>
                      </a:lnTo>
                      <a:lnTo>
                        <a:pt x="1" y="4136"/>
                      </a:lnTo>
                      <a:lnTo>
                        <a:pt x="803" y="5062"/>
                      </a:lnTo>
                      <a:close/>
                    </a:path>
                  </a:pathLst>
                </a:custGeom>
                <a:solidFill>
                  <a:srgbClr val="4C91CF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40" name="Google Shape;240;p13"/>
                <p:cNvSpPr/>
                <p:nvPr/>
              </p:nvSpPr>
              <p:spPr>
                <a:xfrm>
                  <a:off x="752025" y="2536475"/>
                  <a:ext cx="1075675" cy="59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7" h="23767" extrusionOk="0">
                      <a:moveTo>
                        <a:pt x="43026" y="23705"/>
                      </a:moveTo>
                      <a:cubicBezTo>
                        <a:pt x="42471" y="14878"/>
                        <a:pt x="33828" y="5742"/>
                        <a:pt x="28396" y="1"/>
                      </a:cubicBezTo>
                      <a:lnTo>
                        <a:pt x="1914" y="63"/>
                      </a:lnTo>
                      <a:cubicBezTo>
                        <a:pt x="2161" y="1915"/>
                        <a:pt x="2469" y="3581"/>
                        <a:pt x="2716" y="5742"/>
                      </a:cubicBezTo>
                      <a:cubicBezTo>
                        <a:pt x="3087" y="9445"/>
                        <a:pt x="2840" y="14692"/>
                        <a:pt x="1790" y="18396"/>
                      </a:cubicBezTo>
                      <a:cubicBezTo>
                        <a:pt x="1358" y="19878"/>
                        <a:pt x="741" y="22717"/>
                        <a:pt x="0" y="2376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41" name="Google Shape;241;p13"/>
                <p:cNvSpPr/>
                <p:nvPr/>
              </p:nvSpPr>
              <p:spPr>
                <a:xfrm>
                  <a:off x="6471350" y="2530325"/>
                  <a:ext cx="896650" cy="59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66" h="23766" extrusionOk="0">
                      <a:moveTo>
                        <a:pt x="9877" y="0"/>
                      </a:moveTo>
                      <a:cubicBezTo>
                        <a:pt x="6482" y="7099"/>
                        <a:pt x="4877" y="8704"/>
                        <a:pt x="1852" y="17346"/>
                      </a:cubicBezTo>
                      <a:cubicBezTo>
                        <a:pt x="1420" y="18580"/>
                        <a:pt x="185" y="22099"/>
                        <a:pt x="0" y="23766"/>
                      </a:cubicBezTo>
                      <a:lnTo>
                        <a:pt x="35865" y="23704"/>
                      </a:lnTo>
                      <a:lnTo>
                        <a:pt x="35063" y="0"/>
                      </a:lnTo>
                      <a:lnTo>
                        <a:pt x="9877" y="0"/>
                      </a:lnTo>
                      <a:close/>
                    </a:path>
                  </a:pathLst>
                </a:custGeom>
                <a:solidFill>
                  <a:srgbClr val="F4EFE8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42" name="Google Shape;242;p13"/>
                <p:cNvSpPr/>
                <p:nvPr/>
              </p:nvSpPr>
              <p:spPr>
                <a:xfrm>
                  <a:off x="5721325" y="2530325"/>
                  <a:ext cx="996950" cy="59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78" h="23766" extrusionOk="0">
                      <a:moveTo>
                        <a:pt x="30001" y="23766"/>
                      </a:moveTo>
                      <a:cubicBezTo>
                        <a:pt x="30186" y="22099"/>
                        <a:pt x="31421" y="18580"/>
                        <a:pt x="31853" y="17346"/>
                      </a:cubicBezTo>
                      <a:cubicBezTo>
                        <a:pt x="34878" y="8704"/>
                        <a:pt x="36483" y="7099"/>
                        <a:pt x="39878" y="0"/>
                      </a:cubicBezTo>
                      <a:lnTo>
                        <a:pt x="14568" y="62"/>
                      </a:lnTo>
                      <a:cubicBezTo>
                        <a:pt x="13828" y="1420"/>
                        <a:pt x="13272" y="1667"/>
                        <a:pt x="12531" y="2716"/>
                      </a:cubicBezTo>
                      <a:cubicBezTo>
                        <a:pt x="6050" y="11296"/>
                        <a:pt x="9877" y="11482"/>
                        <a:pt x="2161" y="21235"/>
                      </a:cubicBezTo>
                      <a:cubicBezTo>
                        <a:pt x="1358" y="22222"/>
                        <a:pt x="617" y="22778"/>
                        <a:pt x="0" y="23766"/>
                      </a:cubicBezTo>
                      <a:lnTo>
                        <a:pt x="30001" y="23766"/>
                      </a:lnTo>
                      <a:close/>
                    </a:path>
                  </a:pathLst>
                </a:custGeom>
                <a:solidFill>
                  <a:srgbClr val="4C91CF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43" name="Google Shape;243;p13"/>
                <p:cNvSpPr/>
                <p:nvPr/>
              </p:nvSpPr>
              <p:spPr>
                <a:xfrm>
                  <a:off x="5025300" y="2531850"/>
                  <a:ext cx="1060250" cy="59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10" h="23767" extrusionOk="0">
                      <a:moveTo>
                        <a:pt x="27841" y="23705"/>
                      </a:moveTo>
                      <a:cubicBezTo>
                        <a:pt x="28458" y="22717"/>
                        <a:pt x="29199" y="22161"/>
                        <a:pt x="30002" y="21174"/>
                      </a:cubicBezTo>
                      <a:cubicBezTo>
                        <a:pt x="37718" y="11421"/>
                        <a:pt x="33891" y="11235"/>
                        <a:pt x="40372" y="2655"/>
                      </a:cubicBezTo>
                      <a:cubicBezTo>
                        <a:pt x="41113" y="1606"/>
                        <a:pt x="41669" y="1359"/>
                        <a:pt x="42409" y="1"/>
                      </a:cubicBezTo>
                      <a:lnTo>
                        <a:pt x="23582" y="1"/>
                      </a:lnTo>
                      <a:cubicBezTo>
                        <a:pt x="22594" y="1359"/>
                        <a:pt x="18828" y="4877"/>
                        <a:pt x="17717" y="6174"/>
                      </a:cubicBezTo>
                      <a:cubicBezTo>
                        <a:pt x="15125" y="8951"/>
                        <a:pt x="10310" y="13458"/>
                        <a:pt x="7161" y="16421"/>
                      </a:cubicBezTo>
                      <a:lnTo>
                        <a:pt x="2717" y="20865"/>
                      </a:lnTo>
                      <a:cubicBezTo>
                        <a:pt x="1914" y="21729"/>
                        <a:pt x="741" y="22717"/>
                        <a:pt x="1" y="23766"/>
                      </a:cubicBezTo>
                      <a:close/>
                    </a:path>
                  </a:pathLst>
                </a:custGeom>
                <a:solidFill>
                  <a:srgbClr val="F4EFE8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44" name="Google Shape;244;p13"/>
                <p:cNvSpPr/>
                <p:nvPr/>
              </p:nvSpPr>
              <p:spPr>
                <a:xfrm>
                  <a:off x="238125" y="2538025"/>
                  <a:ext cx="591075" cy="59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43" h="23705" extrusionOk="0">
                      <a:moveTo>
                        <a:pt x="20556" y="23704"/>
                      </a:moveTo>
                      <a:cubicBezTo>
                        <a:pt x="21297" y="22655"/>
                        <a:pt x="21914" y="19816"/>
                        <a:pt x="22346" y="18334"/>
                      </a:cubicBezTo>
                      <a:cubicBezTo>
                        <a:pt x="23396" y="14630"/>
                        <a:pt x="23643" y="9383"/>
                        <a:pt x="23272" y="5680"/>
                      </a:cubicBezTo>
                      <a:cubicBezTo>
                        <a:pt x="23025" y="3519"/>
                        <a:pt x="22717" y="1853"/>
                        <a:pt x="22470" y="1"/>
                      </a:cubicBezTo>
                      <a:lnTo>
                        <a:pt x="0" y="1"/>
                      </a:lnTo>
                      <a:lnTo>
                        <a:pt x="185" y="23704"/>
                      </a:lnTo>
                      <a:lnTo>
                        <a:pt x="20556" y="23704"/>
                      </a:lnTo>
                      <a:close/>
                    </a:path>
                  </a:pathLst>
                </a:custGeom>
                <a:solidFill>
                  <a:srgbClr val="F4EFE8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45" name="Google Shape;245;p13"/>
                <p:cNvSpPr/>
                <p:nvPr/>
              </p:nvSpPr>
              <p:spPr>
                <a:xfrm>
                  <a:off x="4806150" y="2531850"/>
                  <a:ext cx="808700" cy="59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8" h="23767" extrusionOk="0">
                      <a:moveTo>
                        <a:pt x="8767" y="23766"/>
                      </a:moveTo>
                      <a:cubicBezTo>
                        <a:pt x="9507" y="22717"/>
                        <a:pt x="10680" y="21729"/>
                        <a:pt x="11483" y="20865"/>
                      </a:cubicBezTo>
                      <a:lnTo>
                        <a:pt x="15927" y="16421"/>
                      </a:lnTo>
                      <a:cubicBezTo>
                        <a:pt x="19076" y="13458"/>
                        <a:pt x="23891" y="8951"/>
                        <a:pt x="26483" y="6174"/>
                      </a:cubicBezTo>
                      <a:cubicBezTo>
                        <a:pt x="27594" y="4877"/>
                        <a:pt x="31360" y="1359"/>
                        <a:pt x="32348" y="1"/>
                      </a:cubicBezTo>
                      <a:lnTo>
                        <a:pt x="3149" y="62"/>
                      </a:lnTo>
                      <a:cubicBezTo>
                        <a:pt x="2964" y="1729"/>
                        <a:pt x="2347" y="3890"/>
                        <a:pt x="2038" y="5742"/>
                      </a:cubicBezTo>
                      <a:cubicBezTo>
                        <a:pt x="1729" y="7779"/>
                        <a:pt x="1483" y="9507"/>
                        <a:pt x="1174" y="11544"/>
                      </a:cubicBezTo>
                      <a:cubicBezTo>
                        <a:pt x="680" y="15495"/>
                        <a:pt x="371" y="19754"/>
                        <a:pt x="1" y="23766"/>
                      </a:cubicBezTo>
                      <a:close/>
                    </a:path>
                  </a:pathLst>
                </a:custGeom>
                <a:solidFill>
                  <a:srgbClr val="01000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46" name="Google Shape;246;p13"/>
                <p:cNvSpPr/>
                <p:nvPr/>
              </p:nvSpPr>
              <p:spPr>
                <a:xfrm>
                  <a:off x="2667200" y="2534950"/>
                  <a:ext cx="547875" cy="59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15" h="23705" extrusionOk="0">
                      <a:moveTo>
                        <a:pt x="21915" y="23704"/>
                      </a:moveTo>
                      <a:cubicBezTo>
                        <a:pt x="21545" y="12655"/>
                        <a:pt x="19322" y="9198"/>
                        <a:pt x="16791" y="0"/>
                      </a:cubicBezTo>
                      <a:lnTo>
                        <a:pt x="5186" y="0"/>
                      </a:lnTo>
                      <a:cubicBezTo>
                        <a:pt x="2779" y="5371"/>
                        <a:pt x="186" y="9877"/>
                        <a:pt x="62" y="16667"/>
                      </a:cubicBezTo>
                      <a:cubicBezTo>
                        <a:pt x="1" y="20371"/>
                        <a:pt x="309" y="21297"/>
                        <a:pt x="371" y="23704"/>
                      </a:cubicBezTo>
                      <a:lnTo>
                        <a:pt x="21915" y="23704"/>
                      </a:lnTo>
                      <a:close/>
                    </a:path>
                  </a:pathLst>
                </a:custGeom>
                <a:solidFill>
                  <a:srgbClr val="F4EFE8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47" name="Google Shape;247;p13"/>
                <p:cNvSpPr/>
                <p:nvPr/>
              </p:nvSpPr>
              <p:spPr>
                <a:xfrm>
                  <a:off x="3086975" y="2534950"/>
                  <a:ext cx="390475" cy="59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9" h="23705" extrusionOk="0">
                      <a:moveTo>
                        <a:pt x="15618" y="23704"/>
                      </a:moveTo>
                      <a:cubicBezTo>
                        <a:pt x="15186" y="21976"/>
                        <a:pt x="14383" y="20247"/>
                        <a:pt x="13890" y="18395"/>
                      </a:cubicBezTo>
                      <a:cubicBezTo>
                        <a:pt x="12593" y="13642"/>
                        <a:pt x="12223" y="10926"/>
                        <a:pt x="12223" y="5741"/>
                      </a:cubicBezTo>
                      <a:cubicBezTo>
                        <a:pt x="12161" y="2408"/>
                        <a:pt x="13087" y="1296"/>
                        <a:pt x="12655" y="0"/>
                      </a:cubicBezTo>
                      <a:lnTo>
                        <a:pt x="0" y="0"/>
                      </a:lnTo>
                      <a:cubicBezTo>
                        <a:pt x="432" y="2716"/>
                        <a:pt x="2408" y="8148"/>
                        <a:pt x="3272" y="11050"/>
                      </a:cubicBezTo>
                      <a:cubicBezTo>
                        <a:pt x="4198" y="14815"/>
                        <a:pt x="5124" y="19321"/>
                        <a:pt x="5124" y="23704"/>
                      </a:cubicBezTo>
                      <a:lnTo>
                        <a:pt x="15618" y="23704"/>
                      </a:lnTo>
                      <a:close/>
                    </a:path>
                  </a:pathLst>
                </a:custGeom>
                <a:solidFill>
                  <a:srgbClr val="01000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48" name="Google Shape;248;p13"/>
                <p:cNvSpPr/>
                <p:nvPr/>
              </p:nvSpPr>
              <p:spPr>
                <a:xfrm>
                  <a:off x="1461925" y="2536475"/>
                  <a:ext cx="125025" cy="10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" h="4076" extrusionOk="0">
                      <a:moveTo>
                        <a:pt x="3766" y="4075"/>
                      </a:moveTo>
                      <a:lnTo>
                        <a:pt x="0" y="63"/>
                      </a:lnTo>
                      <a:lnTo>
                        <a:pt x="5000" y="1"/>
                      </a:lnTo>
                      <a:close/>
                    </a:path>
                  </a:pathLst>
                </a:custGeom>
                <a:solidFill>
                  <a:srgbClr val="F4EFE8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249" name="Google Shape;249;p13"/>
              <p:cNvSpPr/>
              <p:nvPr/>
            </p:nvSpPr>
            <p:spPr>
              <a:xfrm flipH="1">
                <a:off x="4571850" y="819150"/>
                <a:ext cx="3858900" cy="3487800"/>
              </a:xfrm>
              <a:prstGeom prst="rec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50" name="Google Shape;250;p13"/>
              <p:cNvSpPr/>
              <p:nvPr/>
            </p:nvSpPr>
            <p:spPr>
              <a:xfrm>
                <a:off x="0" y="0"/>
                <a:ext cx="9144000" cy="2964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51" name="Google Shape;251;p13"/>
              <p:cNvSpPr/>
              <p:nvPr/>
            </p:nvSpPr>
            <p:spPr>
              <a:xfrm>
                <a:off x="0" y="4848750"/>
                <a:ext cx="9144000" cy="2964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grpSp>
            <p:nvGrpSpPr>
              <p:cNvPr id="252" name="Google Shape;252;p13"/>
              <p:cNvGrpSpPr/>
              <p:nvPr/>
            </p:nvGrpSpPr>
            <p:grpSpPr>
              <a:xfrm>
                <a:off x="7664560" y="1153839"/>
                <a:ext cx="409593" cy="2818421"/>
                <a:chOff x="5165610" y="1087208"/>
                <a:chExt cx="409593" cy="2818421"/>
              </a:xfrm>
            </p:grpSpPr>
            <p:grpSp>
              <p:nvGrpSpPr>
                <p:cNvPr id="253" name="Google Shape;253;p13"/>
                <p:cNvGrpSpPr/>
                <p:nvPr/>
              </p:nvGrpSpPr>
              <p:grpSpPr>
                <a:xfrm rot="5400000">
                  <a:off x="5161531" y="1091287"/>
                  <a:ext cx="417751" cy="409593"/>
                  <a:chOff x="4792008" y="1760944"/>
                  <a:chExt cx="302367" cy="296463"/>
                </a:xfrm>
              </p:grpSpPr>
              <p:grpSp>
                <p:nvGrpSpPr>
                  <p:cNvPr id="254" name="Google Shape;254;p13"/>
                  <p:cNvGrpSpPr/>
                  <p:nvPr/>
                </p:nvGrpSpPr>
                <p:grpSpPr>
                  <a:xfrm rot="5400000">
                    <a:off x="4791399" y="1761552"/>
                    <a:ext cx="296463" cy="295246"/>
                    <a:chOff x="5398572" y="2002095"/>
                    <a:chExt cx="324784" cy="312000"/>
                  </a:xfrm>
                </p:grpSpPr>
                <p:sp>
                  <p:nvSpPr>
                    <p:cNvPr id="255" name="Google Shape;255;p13"/>
                    <p:cNvSpPr/>
                    <p:nvPr/>
                  </p:nvSpPr>
                  <p:spPr>
                    <a:xfrm rot="2700000">
                      <a:off x="5460219" y="2046153"/>
                      <a:ext cx="216375" cy="221890"/>
                    </a:xfrm>
                    <a:prstGeom prst="teardrop">
                      <a:avLst>
                        <a:gd name="adj" fmla="val 184126"/>
                      </a:avLst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p:txBody>
                </p:sp>
                <p:sp>
                  <p:nvSpPr>
                    <p:cNvPr id="256" name="Google Shape;256;p13"/>
                    <p:cNvSpPr/>
                    <p:nvPr/>
                  </p:nvSpPr>
                  <p:spPr>
                    <a:xfrm rot="-2700000" flipH="1">
                      <a:off x="5446385" y="2045665"/>
                      <a:ext cx="216375" cy="224860"/>
                    </a:xfrm>
                    <a:prstGeom prst="teardrop">
                      <a:avLst>
                        <a:gd name="adj" fmla="val 184126"/>
                      </a:avLst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p:txBody>
                </p:sp>
              </p:grpSp>
              <p:sp>
                <p:nvSpPr>
                  <p:cNvPr id="257" name="Google Shape;257;p13"/>
                  <p:cNvSpPr/>
                  <p:nvPr/>
                </p:nvSpPr>
                <p:spPr>
                  <a:xfrm rot="2700000">
                    <a:off x="4851035" y="1807305"/>
                    <a:ext cx="198980" cy="207889"/>
                  </a:xfrm>
                  <a:prstGeom prst="teardrop">
                    <a:avLst>
                      <a:gd name="adj" fmla="val 184126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  <p:sp>
                <p:nvSpPr>
                  <p:cNvPr id="258" name="Google Shape;258;p13"/>
                  <p:cNvSpPr/>
                  <p:nvPr/>
                </p:nvSpPr>
                <p:spPr>
                  <a:xfrm rot="-2700000" flipH="1">
                    <a:off x="4839427" y="1809317"/>
                    <a:ext cx="193464" cy="207465"/>
                  </a:xfrm>
                  <a:prstGeom prst="teardrop">
                    <a:avLst>
                      <a:gd name="adj" fmla="val 184126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259" name="Google Shape;259;p13"/>
                <p:cNvGrpSpPr/>
                <p:nvPr/>
              </p:nvGrpSpPr>
              <p:grpSpPr>
                <a:xfrm rot="5400000">
                  <a:off x="5161531" y="1891511"/>
                  <a:ext cx="417751" cy="409593"/>
                  <a:chOff x="4792008" y="1760944"/>
                  <a:chExt cx="302367" cy="296463"/>
                </a:xfrm>
              </p:grpSpPr>
              <p:grpSp>
                <p:nvGrpSpPr>
                  <p:cNvPr id="260" name="Google Shape;260;p13"/>
                  <p:cNvGrpSpPr/>
                  <p:nvPr/>
                </p:nvGrpSpPr>
                <p:grpSpPr>
                  <a:xfrm rot="5400000">
                    <a:off x="4791399" y="1761552"/>
                    <a:ext cx="296463" cy="295246"/>
                    <a:chOff x="5398572" y="2002095"/>
                    <a:chExt cx="324784" cy="312000"/>
                  </a:xfrm>
                </p:grpSpPr>
                <p:sp>
                  <p:nvSpPr>
                    <p:cNvPr id="261" name="Google Shape;261;p13"/>
                    <p:cNvSpPr/>
                    <p:nvPr/>
                  </p:nvSpPr>
                  <p:spPr>
                    <a:xfrm rot="2700000">
                      <a:off x="5460219" y="2046153"/>
                      <a:ext cx="216375" cy="221890"/>
                    </a:xfrm>
                    <a:prstGeom prst="teardrop">
                      <a:avLst>
                        <a:gd name="adj" fmla="val 184126"/>
                      </a:avLst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p:txBody>
                </p:sp>
                <p:sp>
                  <p:nvSpPr>
                    <p:cNvPr id="262" name="Google Shape;262;p13"/>
                    <p:cNvSpPr/>
                    <p:nvPr/>
                  </p:nvSpPr>
                  <p:spPr>
                    <a:xfrm rot="-2700000" flipH="1">
                      <a:off x="5446385" y="2045665"/>
                      <a:ext cx="216375" cy="224860"/>
                    </a:xfrm>
                    <a:prstGeom prst="teardrop">
                      <a:avLst>
                        <a:gd name="adj" fmla="val 184126"/>
                      </a:avLst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p:txBody>
                </p:sp>
              </p:grpSp>
              <p:sp>
                <p:nvSpPr>
                  <p:cNvPr id="263" name="Google Shape;263;p13"/>
                  <p:cNvSpPr/>
                  <p:nvPr/>
                </p:nvSpPr>
                <p:spPr>
                  <a:xfrm rot="2700000">
                    <a:off x="4851035" y="1807305"/>
                    <a:ext cx="198980" cy="207889"/>
                  </a:xfrm>
                  <a:prstGeom prst="teardrop">
                    <a:avLst>
                      <a:gd name="adj" fmla="val 184126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  <p:sp>
                <p:nvSpPr>
                  <p:cNvPr id="264" name="Google Shape;264;p13"/>
                  <p:cNvSpPr/>
                  <p:nvPr/>
                </p:nvSpPr>
                <p:spPr>
                  <a:xfrm rot="-2700000" flipH="1">
                    <a:off x="4839427" y="1809317"/>
                    <a:ext cx="193464" cy="207465"/>
                  </a:xfrm>
                  <a:prstGeom prst="teardrop">
                    <a:avLst>
                      <a:gd name="adj" fmla="val 184126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265" name="Google Shape;265;p13"/>
                <p:cNvGrpSpPr/>
                <p:nvPr/>
              </p:nvGrpSpPr>
              <p:grpSpPr>
                <a:xfrm rot="5400000">
                  <a:off x="5161531" y="2691734"/>
                  <a:ext cx="417751" cy="409593"/>
                  <a:chOff x="4792008" y="1760944"/>
                  <a:chExt cx="302367" cy="296463"/>
                </a:xfrm>
              </p:grpSpPr>
              <p:grpSp>
                <p:nvGrpSpPr>
                  <p:cNvPr id="266" name="Google Shape;266;p13"/>
                  <p:cNvGrpSpPr/>
                  <p:nvPr/>
                </p:nvGrpSpPr>
                <p:grpSpPr>
                  <a:xfrm rot="5400000">
                    <a:off x="4791399" y="1761552"/>
                    <a:ext cx="296463" cy="295246"/>
                    <a:chOff x="5398572" y="2002095"/>
                    <a:chExt cx="324784" cy="312000"/>
                  </a:xfrm>
                </p:grpSpPr>
                <p:sp>
                  <p:nvSpPr>
                    <p:cNvPr id="267" name="Google Shape;267;p13"/>
                    <p:cNvSpPr/>
                    <p:nvPr/>
                  </p:nvSpPr>
                  <p:spPr>
                    <a:xfrm rot="2700000">
                      <a:off x="5460219" y="2046153"/>
                      <a:ext cx="216375" cy="221890"/>
                    </a:xfrm>
                    <a:prstGeom prst="teardrop">
                      <a:avLst>
                        <a:gd name="adj" fmla="val 184126"/>
                      </a:avLst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p:txBody>
                </p:sp>
                <p:sp>
                  <p:nvSpPr>
                    <p:cNvPr id="268" name="Google Shape;268;p13"/>
                    <p:cNvSpPr/>
                    <p:nvPr/>
                  </p:nvSpPr>
                  <p:spPr>
                    <a:xfrm rot="-2700000" flipH="1">
                      <a:off x="5446385" y="2045665"/>
                      <a:ext cx="216375" cy="224860"/>
                    </a:xfrm>
                    <a:prstGeom prst="teardrop">
                      <a:avLst>
                        <a:gd name="adj" fmla="val 184126"/>
                      </a:avLst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p:txBody>
                </p:sp>
              </p:grpSp>
              <p:sp>
                <p:nvSpPr>
                  <p:cNvPr id="269" name="Google Shape;269;p13"/>
                  <p:cNvSpPr/>
                  <p:nvPr/>
                </p:nvSpPr>
                <p:spPr>
                  <a:xfrm rot="2700000">
                    <a:off x="4851035" y="1807305"/>
                    <a:ext cx="198980" cy="207889"/>
                  </a:xfrm>
                  <a:prstGeom prst="teardrop">
                    <a:avLst>
                      <a:gd name="adj" fmla="val 184126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  <p:sp>
                <p:nvSpPr>
                  <p:cNvPr id="270" name="Google Shape;270;p13"/>
                  <p:cNvSpPr/>
                  <p:nvPr/>
                </p:nvSpPr>
                <p:spPr>
                  <a:xfrm rot="-2700000" flipH="1">
                    <a:off x="4839427" y="1809317"/>
                    <a:ext cx="193464" cy="207465"/>
                  </a:xfrm>
                  <a:prstGeom prst="teardrop">
                    <a:avLst>
                      <a:gd name="adj" fmla="val 184126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271" name="Google Shape;271;p13"/>
                <p:cNvGrpSpPr/>
                <p:nvPr/>
              </p:nvGrpSpPr>
              <p:grpSpPr>
                <a:xfrm rot="5400000">
                  <a:off x="5161531" y="3491958"/>
                  <a:ext cx="417751" cy="409593"/>
                  <a:chOff x="4792008" y="1760944"/>
                  <a:chExt cx="302367" cy="296463"/>
                </a:xfrm>
              </p:grpSpPr>
              <p:grpSp>
                <p:nvGrpSpPr>
                  <p:cNvPr id="272" name="Google Shape;272;p13"/>
                  <p:cNvGrpSpPr/>
                  <p:nvPr/>
                </p:nvGrpSpPr>
                <p:grpSpPr>
                  <a:xfrm rot="5400000">
                    <a:off x="4791399" y="1761552"/>
                    <a:ext cx="296463" cy="295246"/>
                    <a:chOff x="5398572" y="2002095"/>
                    <a:chExt cx="324784" cy="312000"/>
                  </a:xfrm>
                </p:grpSpPr>
                <p:sp>
                  <p:nvSpPr>
                    <p:cNvPr id="273" name="Google Shape;273;p13"/>
                    <p:cNvSpPr/>
                    <p:nvPr/>
                  </p:nvSpPr>
                  <p:spPr>
                    <a:xfrm rot="2700000">
                      <a:off x="5460219" y="2046153"/>
                      <a:ext cx="216375" cy="221890"/>
                    </a:xfrm>
                    <a:prstGeom prst="teardrop">
                      <a:avLst>
                        <a:gd name="adj" fmla="val 184126"/>
                      </a:avLst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p:txBody>
                </p:sp>
                <p:sp>
                  <p:nvSpPr>
                    <p:cNvPr id="274" name="Google Shape;274;p13"/>
                    <p:cNvSpPr/>
                    <p:nvPr/>
                  </p:nvSpPr>
                  <p:spPr>
                    <a:xfrm rot="-2700000" flipH="1">
                      <a:off x="5446385" y="2045665"/>
                      <a:ext cx="216375" cy="224860"/>
                    </a:xfrm>
                    <a:prstGeom prst="teardrop">
                      <a:avLst>
                        <a:gd name="adj" fmla="val 184126"/>
                      </a:avLst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p:txBody>
                </p:sp>
              </p:grpSp>
              <p:sp>
                <p:nvSpPr>
                  <p:cNvPr id="275" name="Google Shape;275;p13"/>
                  <p:cNvSpPr/>
                  <p:nvPr/>
                </p:nvSpPr>
                <p:spPr>
                  <a:xfrm rot="2700000">
                    <a:off x="4851035" y="1807305"/>
                    <a:ext cx="198980" cy="207889"/>
                  </a:xfrm>
                  <a:prstGeom prst="teardrop">
                    <a:avLst>
                      <a:gd name="adj" fmla="val 184126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  <p:sp>
                <p:nvSpPr>
                  <p:cNvPr id="276" name="Google Shape;276;p13"/>
                  <p:cNvSpPr/>
                  <p:nvPr/>
                </p:nvSpPr>
                <p:spPr>
                  <a:xfrm rot="-2700000" flipH="1">
                    <a:off x="4839427" y="1809317"/>
                    <a:ext cx="193464" cy="207465"/>
                  </a:xfrm>
                  <a:prstGeom prst="teardrop">
                    <a:avLst>
                      <a:gd name="adj" fmla="val 184126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cxnSp>
          <p:nvCxnSpPr>
            <p:cNvPr id="277" name="Google Shape;277;p13"/>
            <p:cNvCxnSpPr/>
            <p:nvPr/>
          </p:nvCxnSpPr>
          <p:spPr>
            <a:xfrm>
              <a:off x="713932" y="3120825"/>
              <a:ext cx="0" cy="9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83154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/>
          <p:nvPr/>
        </p:nvSpPr>
        <p:spPr>
          <a:xfrm flipH="1">
            <a:off x="951000" y="1097267"/>
            <a:ext cx="10290000" cy="4645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0" name="Google Shape;280;p14"/>
          <p:cNvSpPr/>
          <p:nvPr/>
        </p:nvSpPr>
        <p:spPr>
          <a:xfrm rot="10800000">
            <a:off x="951000" y="5308431"/>
            <a:ext cx="10290000" cy="4340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81" name="Google Shape;281;p14"/>
          <p:cNvGrpSpPr/>
          <p:nvPr/>
        </p:nvGrpSpPr>
        <p:grpSpPr>
          <a:xfrm rot="10800000">
            <a:off x="951038" y="1097274"/>
            <a:ext cx="5144917" cy="395173"/>
            <a:chOff x="238125" y="2530325"/>
            <a:chExt cx="7129875" cy="600325"/>
          </a:xfrm>
        </p:grpSpPr>
        <p:sp>
          <p:nvSpPr>
            <p:cNvPr id="282" name="Google Shape;282;p14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93" name="Google Shape;293;p14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4" name="Google Shape;294;p14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5" name="Google Shape;295;p14"/>
          <p:cNvSpPr txBox="1">
            <a:spLocks noGrp="1"/>
          </p:cNvSpPr>
          <p:nvPr>
            <p:ph type="title"/>
          </p:nvPr>
        </p:nvSpPr>
        <p:spPr>
          <a:xfrm>
            <a:off x="3523600" y="4310067"/>
            <a:ext cx="5144800" cy="4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grpSp>
        <p:nvGrpSpPr>
          <p:cNvPr id="296" name="Google Shape;296;p14"/>
          <p:cNvGrpSpPr/>
          <p:nvPr/>
        </p:nvGrpSpPr>
        <p:grpSpPr>
          <a:xfrm rot="10800000">
            <a:off x="6080879" y="1092763"/>
            <a:ext cx="5160128" cy="395173"/>
            <a:chOff x="238125" y="2530325"/>
            <a:chExt cx="7129875" cy="600325"/>
          </a:xfrm>
        </p:grpSpPr>
        <p:sp>
          <p:nvSpPr>
            <p:cNvPr id="297" name="Google Shape;297;p14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308" name="Google Shape;308;p14"/>
          <p:cNvSpPr txBox="1">
            <a:spLocks noGrp="1"/>
          </p:cNvSpPr>
          <p:nvPr>
            <p:ph type="subTitle" idx="1"/>
          </p:nvPr>
        </p:nvSpPr>
        <p:spPr>
          <a:xfrm>
            <a:off x="2133600" y="2151933"/>
            <a:ext cx="7924800" cy="19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73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"/>
          <p:cNvSpPr/>
          <p:nvPr/>
        </p:nvSpPr>
        <p:spPr>
          <a:xfrm flipH="1">
            <a:off x="951000" y="1092233"/>
            <a:ext cx="10290000" cy="4650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11" name="Google Shape;311;p15"/>
          <p:cNvGrpSpPr/>
          <p:nvPr/>
        </p:nvGrpSpPr>
        <p:grpSpPr>
          <a:xfrm flipH="1">
            <a:off x="951050" y="5189948"/>
            <a:ext cx="2559149" cy="552619"/>
            <a:chOff x="238125" y="2530325"/>
            <a:chExt cx="7129875" cy="600325"/>
          </a:xfrm>
        </p:grpSpPr>
        <p:sp>
          <p:nvSpPr>
            <p:cNvPr id="312" name="Google Shape;312;p15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323" name="Google Shape;323;p15"/>
          <p:cNvSpPr/>
          <p:nvPr/>
        </p:nvSpPr>
        <p:spPr>
          <a:xfrm flipH="1">
            <a:off x="3510200" y="5196667"/>
            <a:ext cx="7730800" cy="5460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4" name="Google Shape;324;p15"/>
          <p:cNvSpPr/>
          <p:nvPr/>
        </p:nvSpPr>
        <p:spPr>
          <a:xfrm flipH="1">
            <a:off x="951000" y="1092200"/>
            <a:ext cx="10290000" cy="8652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5" name="Google Shape;325;p15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6" name="Google Shape;326;p15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7" name="Google Shape;327;p15"/>
          <p:cNvSpPr txBox="1">
            <a:spLocks noGrp="1"/>
          </p:cNvSpPr>
          <p:nvPr>
            <p:ph type="title"/>
          </p:nvPr>
        </p:nvSpPr>
        <p:spPr>
          <a:xfrm>
            <a:off x="950967" y="1175197"/>
            <a:ext cx="10290000" cy="6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116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"/>
          <p:cNvSpPr/>
          <p:nvPr/>
        </p:nvSpPr>
        <p:spPr>
          <a:xfrm flipH="1">
            <a:off x="951000" y="1957400"/>
            <a:ext cx="10290000" cy="3785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30" name="Google Shape;330;p16"/>
          <p:cNvSpPr/>
          <p:nvPr/>
        </p:nvSpPr>
        <p:spPr>
          <a:xfrm flipH="1">
            <a:off x="951000" y="1097273"/>
            <a:ext cx="10290000" cy="865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31" name="Google Shape;331;p16"/>
          <p:cNvGrpSpPr/>
          <p:nvPr/>
        </p:nvGrpSpPr>
        <p:grpSpPr>
          <a:xfrm flipH="1">
            <a:off x="951038" y="1957288"/>
            <a:ext cx="5144917" cy="395173"/>
            <a:chOff x="238125" y="2530325"/>
            <a:chExt cx="7129875" cy="600325"/>
          </a:xfrm>
        </p:grpSpPr>
        <p:sp>
          <p:nvSpPr>
            <p:cNvPr id="332" name="Google Shape;332;p16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343" name="Google Shape;343;p16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44" name="Google Shape;344;p16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45" name="Google Shape;345;p16"/>
          <p:cNvSpPr txBox="1">
            <a:spLocks noGrp="1"/>
          </p:cNvSpPr>
          <p:nvPr>
            <p:ph type="title"/>
          </p:nvPr>
        </p:nvSpPr>
        <p:spPr>
          <a:xfrm>
            <a:off x="1426467" y="1148073"/>
            <a:ext cx="9338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grpSp>
        <p:nvGrpSpPr>
          <p:cNvPr id="346" name="Google Shape;346;p16"/>
          <p:cNvGrpSpPr/>
          <p:nvPr/>
        </p:nvGrpSpPr>
        <p:grpSpPr>
          <a:xfrm flipH="1">
            <a:off x="6096016" y="1957288"/>
            <a:ext cx="5144917" cy="395173"/>
            <a:chOff x="238125" y="2530325"/>
            <a:chExt cx="7129875" cy="600325"/>
          </a:xfrm>
        </p:grpSpPr>
        <p:sp>
          <p:nvSpPr>
            <p:cNvPr id="347" name="Google Shape;347;p16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2166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/>
          <p:nvPr/>
        </p:nvSpPr>
        <p:spPr>
          <a:xfrm flipH="1">
            <a:off x="951000" y="1092233"/>
            <a:ext cx="10290000" cy="4650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60" name="Google Shape;360;p17"/>
          <p:cNvGrpSpPr/>
          <p:nvPr/>
        </p:nvGrpSpPr>
        <p:grpSpPr>
          <a:xfrm flipH="1">
            <a:off x="951051" y="5189081"/>
            <a:ext cx="2559149" cy="553180"/>
            <a:chOff x="238125" y="2530325"/>
            <a:chExt cx="7129875" cy="600325"/>
          </a:xfrm>
        </p:grpSpPr>
        <p:sp>
          <p:nvSpPr>
            <p:cNvPr id="361" name="Google Shape;361;p17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372" name="Google Shape;372;p17"/>
          <p:cNvSpPr/>
          <p:nvPr/>
        </p:nvSpPr>
        <p:spPr>
          <a:xfrm flipH="1">
            <a:off x="3510200" y="5196667"/>
            <a:ext cx="7730800" cy="546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3" name="Google Shape;373;p17"/>
          <p:cNvSpPr/>
          <p:nvPr/>
        </p:nvSpPr>
        <p:spPr>
          <a:xfrm flipH="1">
            <a:off x="951000" y="1092200"/>
            <a:ext cx="10290000" cy="8652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4" name="Google Shape;374;p17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5" name="Google Shape;375;p17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6" name="Google Shape;376;p17"/>
          <p:cNvSpPr txBox="1">
            <a:spLocks noGrp="1"/>
          </p:cNvSpPr>
          <p:nvPr>
            <p:ph type="title"/>
          </p:nvPr>
        </p:nvSpPr>
        <p:spPr>
          <a:xfrm>
            <a:off x="950967" y="1183000"/>
            <a:ext cx="10290000" cy="6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7747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"/>
          <p:cNvSpPr/>
          <p:nvPr/>
        </p:nvSpPr>
        <p:spPr>
          <a:xfrm flipH="1">
            <a:off x="951000" y="1957400"/>
            <a:ext cx="10290000" cy="3785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9" name="Google Shape;379;p18"/>
          <p:cNvSpPr/>
          <p:nvPr/>
        </p:nvSpPr>
        <p:spPr>
          <a:xfrm flipH="1">
            <a:off x="951000" y="1097273"/>
            <a:ext cx="10290000" cy="865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0" name="Google Shape;380;p18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1" name="Google Shape;381;p18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2" name="Google Shape;382;p18"/>
          <p:cNvSpPr txBox="1">
            <a:spLocks noGrp="1"/>
          </p:cNvSpPr>
          <p:nvPr>
            <p:ph type="title"/>
          </p:nvPr>
        </p:nvSpPr>
        <p:spPr>
          <a:xfrm>
            <a:off x="950867" y="1182624"/>
            <a:ext cx="102900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0912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"/>
          <p:cNvSpPr/>
          <p:nvPr/>
        </p:nvSpPr>
        <p:spPr>
          <a:xfrm>
            <a:off x="950967" y="1092233"/>
            <a:ext cx="10290000" cy="4650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165602" y="5196701"/>
            <a:ext cx="3075353" cy="545976"/>
            <a:chOff x="238125" y="2530325"/>
            <a:chExt cx="7129875" cy="600325"/>
          </a:xfrm>
        </p:grpSpPr>
        <p:sp>
          <p:nvSpPr>
            <p:cNvPr id="386" name="Google Shape;386;p19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8165643" y="1957400"/>
            <a:ext cx="3075200" cy="3239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98" name="Google Shape;398;p19"/>
          <p:cNvSpPr/>
          <p:nvPr/>
        </p:nvSpPr>
        <p:spPr>
          <a:xfrm>
            <a:off x="950967" y="5196667"/>
            <a:ext cx="7214800" cy="5460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99" name="Google Shape;399;p19"/>
          <p:cNvSpPr/>
          <p:nvPr/>
        </p:nvSpPr>
        <p:spPr>
          <a:xfrm>
            <a:off x="950967" y="1092200"/>
            <a:ext cx="10290000" cy="8652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00" name="Google Shape;400;p19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01" name="Google Shape;401;p19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02" name="Google Shape;402;p19"/>
          <p:cNvSpPr txBox="1">
            <a:spLocks noGrp="1"/>
          </p:cNvSpPr>
          <p:nvPr>
            <p:ph type="title"/>
          </p:nvPr>
        </p:nvSpPr>
        <p:spPr>
          <a:xfrm flipH="1">
            <a:off x="951000" y="1183000"/>
            <a:ext cx="10290000" cy="6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subTitle" idx="1"/>
          </p:nvPr>
        </p:nvSpPr>
        <p:spPr>
          <a:xfrm flipH="1">
            <a:off x="1432567" y="2163700"/>
            <a:ext cx="6251600" cy="28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3445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"/>
          <p:cNvSpPr/>
          <p:nvPr/>
        </p:nvSpPr>
        <p:spPr>
          <a:xfrm flipH="1">
            <a:off x="951000" y="1092233"/>
            <a:ext cx="10290000" cy="4650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06" name="Google Shape;406;p20"/>
          <p:cNvGrpSpPr/>
          <p:nvPr/>
        </p:nvGrpSpPr>
        <p:grpSpPr>
          <a:xfrm flipH="1">
            <a:off x="951051" y="5188573"/>
            <a:ext cx="2559149" cy="554060"/>
            <a:chOff x="238125" y="2530325"/>
            <a:chExt cx="7129875" cy="600325"/>
          </a:xfrm>
        </p:grpSpPr>
        <p:sp>
          <p:nvSpPr>
            <p:cNvPr id="407" name="Google Shape;407;p20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418" name="Google Shape;418;p20"/>
          <p:cNvSpPr/>
          <p:nvPr/>
        </p:nvSpPr>
        <p:spPr>
          <a:xfrm flipH="1">
            <a:off x="3510200" y="5196667"/>
            <a:ext cx="7730800" cy="5460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19" name="Google Shape;419;p20"/>
          <p:cNvSpPr/>
          <p:nvPr/>
        </p:nvSpPr>
        <p:spPr>
          <a:xfrm flipH="1">
            <a:off x="951000" y="1092200"/>
            <a:ext cx="10290000" cy="8652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20" name="Google Shape;420;p20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21" name="Google Shape;421;p20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22" name="Google Shape;422;p20"/>
          <p:cNvSpPr txBox="1">
            <a:spLocks noGrp="1"/>
          </p:cNvSpPr>
          <p:nvPr>
            <p:ph type="title"/>
          </p:nvPr>
        </p:nvSpPr>
        <p:spPr>
          <a:xfrm>
            <a:off x="950967" y="1175197"/>
            <a:ext cx="10290000" cy="6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0"/>
          <p:cNvSpPr txBox="1">
            <a:spLocks noGrp="1"/>
          </p:cNvSpPr>
          <p:nvPr>
            <p:ph type="subTitle" idx="1"/>
          </p:nvPr>
        </p:nvSpPr>
        <p:spPr>
          <a:xfrm flipH="1">
            <a:off x="1706880" y="2584704"/>
            <a:ext cx="42184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7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3"/>
          <p:cNvGrpSpPr/>
          <p:nvPr/>
        </p:nvGrpSpPr>
        <p:grpSpPr>
          <a:xfrm>
            <a:off x="0" y="0"/>
            <a:ext cx="12192000" cy="6860200"/>
            <a:chOff x="0" y="0"/>
            <a:chExt cx="9144000" cy="5145150"/>
          </a:xfrm>
        </p:grpSpPr>
        <p:sp>
          <p:nvSpPr>
            <p:cNvPr id="50" name="Google Shape;50;p3"/>
            <p:cNvSpPr/>
            <p:nvPr/>
          </p:nvSpPr>
          <p:spPr>
            <a:xfrm flipH="1">
              <a:off x="713225" y="3657925"/>
              <a:ext cx="3858900" cy="648900"/>
            </a:xfrm>
            <a:prstGeom prst="rect">
              <a:avLst/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" name="Google Shape;51;p3"/>
            <p:cNvSpPr/>
            <p:nvPr/>
          </p:nvSpPr>
          <p:spPr>
            <a:xfrm flipH="1">
              <a:off x="713225" y="819150"/>
              <a:ext cx="7717500" cy="24294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2" name="Google Shape;52;p3"/>
            <p:cNvGrpSpPr/>
            <p:nvPr/>
          </p:nvGrpSpPr>
          <p:grpSpPr>
            <a:xfrm flipH="1">
              <a:off x="713225" y="3248436"/>
              <a:ext cx="3858688" cy="409482"/>
              <a:chOff x="238125" y="2530325"/>
              <a:chExt cx="7129875" cy="600325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3391000" y="2533400"/>
                <a:ext cx="1493900" cy="594175"/>
              </a:xfrm>
              <a:custGeom>
                <a:avLst/>
                <a:gdLst/>
                <a:ahLst/>
                <a:cxnLst/>
                <a:rect l="l" t="t" r="r" b="b"/>
                <a:pathLst>
                  <a:path w="59756" h="23767" extrusionOk="0">
                    <a:moveTo>
                      <a:pt x="56607" y="23704"/>
                    </a:moveTo>
                    <a:cubicBezTo>
                      <a:pt x="56977" y="19692"/>
                      <a:pt x="57286" y="15433"/>
                      <a:pt x="57780" y="11482"/>
                    </a:cubicBezTo>
                    <a:cubicBezTo>
                      <a:pt x="58089" y="9445"/>
                      <a:pt x="58335" y="7717"/>
                      <a:pt x="58644" y="5680"/>
                    </a:cubicBezTo>
                    <a:cubicBezTo>
                      <a:pt x="58953" y="3828"/>
                      <a:pt x="59570" y="1667"/>
                      <a:pt x="59755" y="0"/>
                    </a:cubicBezTo>
                    <a:lnTo>
                      <a:pt x="124" y="62"/>
                    </a:lnTo>
                    <a:cubicBezTo>
                      <a:pt x="618" y="1358"/>
                      <a:pt x="0" y="2470"/>
                      <a:pt x="62" y="5803"/>
                    </a:cubicBezTo>
                    <a:cubicBezTo>
                      <a:pt x="62" y="10988"/>
                      <a:pt x="432" y="13704"/>
                      <a:pt x="1729" y="18457"/>
                    </a:cubicBezTo>
                    <a:cubicBezTo>
                      <a:pt x="2222" y="20309"/>
                      <a:pt x="3025" y="22038"/>
                      <a:pt x="3457" y="23766"/>
                    </a:cubicBezTo>
                    <a:lnTo>
                      <a:pt x="56607" y="23704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556050" y="2534950"/>
                <a:ext cx="1240800" cy="594150"/>
              </a:xfrm>
              <a:custGeom>
                <a:avLst/>
                <a:gdLst/>
                <a:ahLst/>
                <a:cxnLst/>
                <a:rect l="l" t="t" r="r" b="b"/>
                <a:pathLst>
                  <a:path w="49632" h="23766" extrusionOk="0">
                    <a:moveTo>
                      <a:pt x="803" y="5062"/>
                    </a:moveTo>
                    <a:lnTo>
                      <a:pt x="1914" y="6235"/>
                    </a:lnTo>
                    <a:cubicBezTo>
                      <a:pt x="5742" y="10679"/>
                      <a:pt x="10495" y="18025"/>
                      <a:pt x="10865" y="23766"/>
                    </a:cubicBezTo>
                    <a:lnTo>
                      <a:pt x="44817" y="23704"/>
                    </a:lnTo>
                    <a:cubicBezTo>
                      <a:pt x="44755" y="21297"/>
                      <a:pt x="44447" y="20371"/>
                      <a:pt x="44508" y="16667"/>
                    </a:cubicBezTo>
                    <a:cubicBezTo>
                      <a:pt x="44632" y="9877"/>
                      <a:pt x="47225" y="5371"/>
                      <a:pt x="49632" y="0"/>
                    </a:cubicBezTo>
                    <a:lnTo>
                      <a:pt x="1235" y="62"/>
                    </a:lnTo>
                    <a:lnTo>
                      <a:pt x="1" y="4136"/>
                    </a:lnTo>
                    <a:lnTo>
                      <a:pt x="803" y="5062"/>
                    </a:lnTo>
                    <a:close/>
                  </a:path>
                </a:pathLst>
              </a:custGeom>
              <a:solidFill>
                <a:srgbClr val="4C91C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752025" y="2536475"/>
                <a:ext cx="1075675" cy="594175"/>
              </a:xfrm>
              <a:custGeom>
                <a:avLst/>
                <a:gdLst/>
                <a:ahLst/>
                <a:cxnLst/>
                <a:rect l="l" t="t" r="r" b="b"/>
                <a:pathLst>
                  <a:path w="43027" h="23767" extrusionOk="0">
                    <a:moveTo>
                      <a:pt x="43026" y="23705"/>
                    </a:moveTo>
                    <a:cubicBezTo>
                      <a:pt x="42471" y="14878"/>
                      <a:pt x="33828" y="5742"/>
                      <a:pt x="28396" y="1"/>
                    </a:cubicBezTo>
                    <a:lnTo>
                      <a:pt x="1914" y="63"/>
                    </a:lnTo>
                    <a:cubicBezTo>
                      <a:pt x="2161" y="1915"/>
                      <a:pt x="2469" y="3581"/>
                      <a:pt x="2716" y="5742"/>
                    </a:cubicBezTo>
                    <a:cubicBezTo>
                      <a:pt x="3087" y="9445"/>
                      <a:pt x="2840" y="14692"/>
                      <a:pt x="1790" y="18396"/>
                    </a:cubicBezTo>
                    <a:cubicBezTo>
                      <a:pt x="1358" y="19878"/>
                      <a:pt x="741" y="22717"/>
                      <a:pt x="0" y="2376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6471350" y="2530325"/>
                <a:ext cx="896650" cy="594150"/>
              </a:xfrm>
              <a:custGeom>
                <a:avLst/>
                <a:gdLst/>
                <a:ahLst/>
                <a:cxnLst/>
                <a:rect l="l" t="t" r="r" b="b"/>
                <a:pathLst>
                  <a:path w="35866" h="23766" extrusionOk="0">
                    <a:moveTo>
                      <a:pt x="9877" y="0"/>
                    </a:moveTo>
                    <a:cubicBezTo>
                      <a:pt x="6482" y="7099"/>
                      <a:pt x="4877" y="8704"/>
                      <a:pt x="1852" y="17346"/>
                    </a:cubicBezTo>
                    <a:cubicBezTo>
                      <a:pt x="1420" y="18580"/>
                      <a:pt x="185" y="22099"/>
                      <a:pt x="0" y="23766"/>
                    </a:cubicBezTo>
                    <a:lnTo>
                      <a:pt x="35865" y="23704"/>
                    </a:lnTo>
                    <a:lnTo>
                      <a:pt x="35063" y="0"/>
                    </a:lnTo>
                    <a:lnTo>
                      <a:pt x="9877" y="0"/>
                    </a:lnTo>
                    <a:close/>
                  </a:path>
                </a:pathLst>
              </a:custGeom>
              <a:solidFill>
                <a:srgbClr val="F4EFE8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5721325" y="2530325"/>
                <a:ext cx="996950" cy="594150"/>
              </a:xfrm>
              <a:custGeom>
                <a:avLst/>
                <a:gdLst/>
                <a:ahLst/>
                <a:cxnLst/>
                <a:rect l="l" t="t" r="r" b="b"/>
                <a:pathLst>
                  <a:path w="39878" h="23766" extrusionOk="0">
                    <a:moveTo>
                      <a:pt x="30001" y="23766"/>
                    </a:moveTo>
                    <a:cubicBezTo>
                      <a:pt x="30186" y="22099"/>
                      <a:pt x="31421" y="18580"/>
                      <a:pt x="31853" y="17346"/>
                    </a:cubicBezTo>
                    <a:cubicBezTo>
                      <a:pt x="34878" y="8704"/>
                      <a:pt x="36483" y="7099"/>
                      <a:pt x="39878" y="0"/>
                    </a:cubicBezTo>
                    <a:lnTo>
                      <a:pt x="14568" y="62"/>
                    </a:lnTo>
                    <a:cubicBezTo>
                      <a:pt x="13828" y="1420"/>
                      <a:pt x="13272" y="1667"/>
                      <a:pt x="12531" y="2716"/>
                    </a:cubicBezTo>
                    <a:cubicBezTo>
                      <a:pt x="6050" y="11296"/>
                      <a:pt x="9877" y="11482"/>
                      <a:pt x="2161" y="21235"/>
                    </a:cubicBezTo>
                    <a:cubicBezTo>
                      <a:pt x="1358" y="22222"/>
                      <a:pt x="617" y="22778"/>
                      <a:pt x="0" y="23766"/>
                    </a:cubicBezTo>
                    <a:lnTo>
                      <a:pt x="30001" y="23766"/>
                    </a:lnTo>
                    <a:close/>
                  </a:path>
                </a:pathLst>
              </a:custGeom>
              <a:solidFill>
                <a:srgbClr val="4C91C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5025300" y="2531850"/>
                <a:ext cx="1060250" cy="594175"/>
              </a:xfrm>
              <a:custGeom>
                <a:avLst/>
                <a:gdLst/>
                <a:ahLst/>
                <a:cxnLst/>
                <a:rect l="l" t="t" r="r" b="b"/>
                <a:pathLst>
                  <a:path w="42410" h="23767" extrusionOk="0">
                    <a:moveTo>
                      <a:pt x="27841" y="23705"/>
                    </a:moveTo>
                    <a:cubicBezTo>
                      <a:pt x="28458" y="22717"/>
                      <a:pt x="29199" y="22161"/>
                      <a:pt x="30002" y="21174"/>
                    </a:cubicBezTo>
                    <a:cubicBezTo>
                      <a:pt x="37718" y="11421"/>
                      <a:pt x="33891" y="11235"/>
                      <a:pt x="40372" y="2655"/>
                    </a:cubicBezTo>
                    <a:cubicBezTo>
                      <a:pt x="41113" y="1606"/>
                      <a:pt x="41669" y="1359"/>
                      <a:pt x="42409" y="1"/>
                    </a:cubicBezTo>
                    <a:lnTo>
                      <a:pt x="23582" y="1"/>
                    </a:lnTo>
                    <a:cubicBezTo>
                      <a:pt x="22594" y="1359"/>
                      <a:pt x="18828" y="4877"/>
                      <a:pt x="17717" y="6174"/>
                    </a:cubicBezTo>
                    <a:cubicBezTo>
                      <a:pt x="15125" y="8951"/>
                      <a:pt x="10310" y="13458"/>
                      <a:pt x="7161" y="16421"/>
                    </a:cubicBezTo>
                    <a:lnTo>
                      <a:pt x="2717" y="20865"/>
                    </a:lnTo>
                    <a:cubicBezTo>
                      <a:pt x="1914" y="21729"/>
                      <a:pt x="741" y="22717"/>
                      <a:pt x="1" y="23766"/>
                    </a:cubicBezTo>
                    <a:close/>
                  </a:path>
                </a:pathLst>
              </a:custGeom>
              <a:solidFill>
                <a:srgbClr val="F4EFE8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38125" y="2538025"/>
                <a:ext cx="591075" cy="592625"/>
              </a:xfrm>
              <a:custGeom>
                <a:avLst/>
                <a:gdLst/>
                <a:ahLst/>
                <a:cxnLst/>
                <a:rect l="l" t="t" r="r" b="b"/>
                <a:pathLst>
                  <a:path w="23643" h="23705" extrusionOk="0">
                    <a:moveTo>
                      <a:pt x="20556" y="23704"/>
                    </a:moveTo>
                    <a:cubicBezTo>
                      <a:pt x="21297" y="22655"/>
                      <a:pt x="21914" y="19816"/>
                      <a:pt x="22346" y="18334"/>
                    </a:cubicBezTo>
                    <a:cubicBezTo>
                      <a:pt x="23396" y="14630"/>
                      <a:pt x="23643" y="9383"/>
                      <a:pt x="23272" y="5680"/>
                    </a:cubicBezTo>
                    <a:cubicBezTo>
                      <a:pt x="23025" y="3519"/>
                      <a:pt x="22717" y="1853"/>
                      <a:pt x="22470" y="1"/>
                    </a:cubicBezTo>
                    <a:lnTo>
                      <a:pt x="0" y="1"/>
                    </a:lnTo>
                    <a:lnTo>
                      <a:pt x="185" y="23704"/>
                    </a:lnTo>
                    <a:lnTo>
                      <a:pt x="20556" y="23704"/>
                    </a:lnTo>
                    <a:close/>
                  </a:path>
                </a:pathLst>
              </a:custGeom>
              <a:solidFill>
                <a:srgbClr val="F4EFE8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4806150" y="2531850"/>
                <a:ext cx="808700" cy="594175"/>
              </a:xfrm>
              <a:custGeom>
                <a:avLst/>
                <a:gdLst/>
                <a:ahLst/>
                <a:cxnLst/>
                <a:rect l="l" t="t" r="r" b="b"/>
                <a:pathLst>
                  <a:path w="32348" h="23767" extrusionOk="0">
                    <a:moveTo>
                      <a:pt x="8767" y="23766"/>
                    </a:moveTo>
                    <a:cubicBezTo>
                      <a:pt x="9507" y="22717"/>
                      <a:pt x="10680" y="21729"/>
                      <a:pt x="11483" y="20865"/>
                    </a:cubicBezTo>
                    <a:lnTo>
                      <a:pt x="15927" y="16421"/>
                    </a:lnTo>
                    <a:cubicBezTo>
                      <a:pt x="19076" y="13458"/>
                      <a:pt x="23891" y="8951"/>
                      <a:pt x="26483" y="6174"/>
                    </a:cubicBezTo>
                    <a:cubicBezTo>
                      <a:pt x="27594" y="4877"/>
                      <a:pt x="31360" y="1359"/>
                      <a:pt x="32348" y="1"/>
                    </a:cubicBezTo>
                    <a:lnTo>
                      <a:pt x="3149" y="62"/>
                    </a:lnTo>
                    <a:cubicBezTo>
                      <a:pt x="2964" y="1729"/>
                      <a:pt x="2347" y="3890"/>
                      <a:pt x="2038" y="5742"/>
                    </a:cubicBezTo>
                    <a:cubicBezTo>
                      <a:pt x="1729" y="7779"/>
                      <a:pt x="1483" y="9507"/>
                      <a:pt x="1174" y="11544"/>
                    </a:cubicBezTo>
                    <a:cubicBezTo>
                      <a:pt x="680" y="15495"/>
                      <a:pt x="371" y="19754"/>
                      <a:pt x="1" y="23766"/>
                    </a:cubicBezTo>
                    <a:close/>
                  </a:path>
                </a:pathLst>
              </a:custGeom>
              <a:solidFill>
                <a:srgbClr val="01000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667200" y="2534950"/>
                <a:ext cx="547875" cy="592625"/>
              </a:xfrm>
              <a:custGeom>
                <a:avLst/>
                <a:gdLst/>
                <a:ahLst/>
                <a:cxnLst/>
                <a:rect l="l" t="t" r="r" b="b"/>
                <a:pathLst>
                  <a:path w="21915" h="23705" extrusionOk="0">
                    <a:moveTo>
                      <a:pt x="21915" y="23704"/>
                    </a:moveTo>
                    <a:cubicBezTo>
                      <a:pt x="21545" y="12655"/>
                      <a:pt x="19322" y="9198"/>
                      <a:pt x="16791" y="0"/>
                    </a:cubicBezTo>
                    <a:lnTo>
                      <a:pt x="5186" y="0"/>
                    </a:lnTo>
                    <a:cubicBezTo>
                      <a:pt x="2779" y="5371"/>
                      <a:pt x="186" y="9877"/>
                      <a:pt x="62" y="16667"/>
                    </a:cubicBezTo>
                    <a:cubicBezTo>
                      <a:pt x="1" y="20371"/>
                      <a:pt x="309" y="21297"/>
                      <a:pt x="371" y="23704"/>
                    </a:cubicBezTo>
                    <a:lnTo>
                      <a:pt x="21915" y="23704"/>
                    </a:lnTo>
                    <a:close/>
                  </a:path>
                </a:pathLst>
              </a:custGeom>
              <a:solidFill>
                <a:srgbClr val="F4EFE8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086975" y="2534950"/>
                <a:ext cx="390475" cy="592625"/>
              </a:xfrm>
              <a:custGeom>
                <a:avLst/>
                <a:gdLst/>
                <a:ahLst/>
                <a:cxnLst/>
                <a:rect l="l" t="t" r="r" b="b"/>
                <a:pathLst>
                  <a:path w="15619" h="23705" extrusionOk="0">
                    <a:moveTo>
                      <a:pt x="15618" y="23704"/>
                    </a:moveTo>
                    <a:cubicBezTo>
                      <a:pt x="15186" y="21976"/>
                      <a:pt x="14383" y="20247"/>
                      <a:pt x="13890" y="18395"/>
                    </a:cubicBezTo>
                    <a:cubicBezTo>
                      <a:pt x="12593" y="13642"/>
                      <a:pt x="12223" y="10926"/>
                      <a:pt x="12223" y="5741"/>
                    </a:cubicBezTo>
                    <a:cubicBezTo>
                      <a:pt x="12161" y="2408"/>
                      <a:pt x="13087" y="1296"/>
                      <a:pt x="12655" y="0"/>
                    </a:cubicBezTo>
                    <a:lnTo>
                      <a:pt x="0" y="0"/>
                    </a:lnTo>
                    <a:cubicBezTo>
                      <a:pt x="432" y="2716"/>
                      <a:pt x="2408" y="8148"/>
                      <a:pt x="3272" y="11050"/>
                    </a:cubicBezTo>
                    <a:cubicBezTo>
                      <a:pt x="4198" y="14815"/>
                      <a:pt x="5124" y="19321"/>
                      <a:pt x="5124" y="23704"/>
                    </a:cubicBezTo>
                    <a:lnTo>
                      <a:pt x="15618" y="23704"/>
                    </a:lnTo>
                    <a:close/>
                  </a:path>
                </a:pathLst>
              </a:custGeom>
              <a:solidFill>
                <a:srgbClr val="01000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1461925" y="2536475"/>
                <a:ext cx="125025" cy="101900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4076" extrusionOk="0">
                    <a:moveTo>
                      <a:pt x="3766" y="4075"/>
                    </a:moveTo>
                    <a:lnTo>
                      <a:pt x="0" y="63"/>
                    </a:lnTo>
                    <a:lnTo>
                      <a:pt x="5000" y="1"/>
                    </a:lnTo>
                    <a:close/>
                  </a:path>
                </a:pathLst>
              </a:custGeom>
              <a:solidFill>
                <a:srgbClr val="F4EFE8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sp>
          <p:nvSpPr>
            <p:cNvPr id="64" name="Google Shape;64;p3"/>
            <p:cNvSpPr/>
            <p:nvPr/>
          </p:nvSpPr>
          <p:spPr>
            <a:xfrm flipH="1">
              <a:off x="4571850" y="3248425"/>
              <a:ext cx="3858900" cy="1058400"/>
            </a:xfrm>
            <a:prstGeom prst="rect">
              <a:avLst/>
            </a:prstGeom>
            <a:solidFill>
              <a:schemeClr val="accent5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0" y="0"/>
              <a:ext cx="9144000" cy="2964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0" y="4848750"/>
              <a:ext cx="9144000" cy="296400"/>
            </a:xfrm>
            <a:prstGeom prst="rect">
              <a:avLst/>
            </a:pr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67" name="Google Shape;67;p3"/>
          <p:cNvSpPr txBox="1">
            <a:spLocks noGrp="1"/>
          </p:cNvSpPr>
          <p:nvPr>
            <p:ph type="subTitle" idx="1"/>
          </p:nvPr>
        </p:nvSpPr>
        <p:spPr>
          <a:xfrm>
            <a:off x="6571500" y="4317800"/>
            <a:ext cx="4194000" cy="1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1426400" y="2664600"/>
            <a:ext cx="933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title" idx="2" hasCustomPrompt="1"/>
          </p:nvPr>
        </p:nvSpPr>
        <p:spPr>
          <a:xfrm>
            <a:off x="2819333" y="1700993"/>
            <a:ext cx="6604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70" name="Google Shape;70;p3"/>
          <p:cNvCxnSpPr/>
          <p:nvPr/>
        </p:nvCxnSpPr>
        <p:spPr>
          <a:xfrm>
            <a:off x="952452" y="4317100"/>
            <a:ext cx="0" cy="636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05522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21"/>
          <p:cNvGrpSpPr/>
          <p:nvPr/>
        </p:nvGrpSpPr>
        <p:grpSpPr>
          <a:xfrm flipH="1">
            <a:off x="6096016" y="1971390"/>
            <a:ext cx="5144917" cy="622977"/>
            <a:chOff x="238125" y="2530325"/>
            <a:chExt cx="7129875" cy="600325"/>
          </a:xfrm>
        </p:grpSpPr>
        <p:sp>
          <p:nvSpPr>
            <p:cNvPr id="426" name="Google Shape;426;p21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37" name="Google Shape;437;p21"/>
          <p:cNvGrpSpPr/>
          <p:nvPr/>
        </p:nvGrpSpPr>
        <p:grpSpPr>
          <a:xfrm flipH="1">
            <a:off x="951042" y="1962718"/>
            <a:ext cx="5144917" cy="622977"/>
            <a:chOff x="238125" y="2530325"/>
            <a:chExt cx="7129875" cy="600325"/>
          </a:xfrm>
        </p:grpSpPr>
        <p:sp>
          <p:nvSpPr>
            <p:cNvPr id="438" name="Google Shape;438;p21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449" name="Google Shape;449;p21"/>
          <p:cNvSpPr/>
          <p:nvPr/>
        </p:nvSpPr>
        <p:spPr>
          <a:xfrm flipH="1">
            <a:off x="951000" y="2370667"/>
            <a:ext cx="10290000" cy="3372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50" name="Google Shape;450;p21"/>
          <p:cNvSpPr/>
          <p:nvPr/>
        </p:nvSpPr>
        <p:spPr>
          <a:xfrm flipH="1">
            <a:off x="951033" y="1092200"/>
            <a:ext cx="10290000" cy="865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51" name="Google Shape;451;p21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52" name="Google Shape;452;p21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53" name="Google Shape;453;p21"/>
          <p:cNvSpPr txBox="1">
            <a:spLocks noGrp="1"/>
          </p:cNvSpPr>
          <p:nvPr>
            <p:ph type="title"/>
          </p:nvPr>
        </p:nvSpPr>
        <p:spPr>
          <a:xfrm>
            <a:off x="1426467" y="1182624"/>
            <a:ext cx="93388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454" name="Google Shape;454;p21"/>
          <p:cNvSpPr txBox="1">
            <a:spLocks noGrp="1"/>
          </p:cNvSpPr>
          <p:nvPr>
            <p:ph type="subTitle" idx="1"/>
          </p:nvPr>
        </p:nvSpPr>
        <p:spPr>
          <a:xfrm>
            <a:off x="1170333" y="4166323"/>
            <a:ext cx="32152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5" name="Google Shape;455;p21"/>
          <p:cNvSpPr txBox="1">
            <a:spLocks noGrp="1"/>
          </p:cNvSpPr>
          <p:nvPr>
            <p:ph type="subTitle" idx="2"/>
          </p:nvPr>
        </p:nvSpPr>
        <p:spPr>
          <a:xfrm>
            <a:off x="1171933" y="4457984"/>
            <a:ext cx="3212000" cy="10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1"/>
          <p:cNvSpPr txBox="1">
            <a:spLocks noGrp="1"/>
          </p:cNvSpPr>
          <p:nvPr>
            <p:ph type="subTitle" idx="3"/>
          </p:nvPr>
        </p:nvSpPr>
        <p:spPr>
          <a:xfrm>
            <a:off x="4483600" y="4166323"/>
            <a:ext cx="32152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7" name="Google Shape;457;p21"/>
          <p:cNvSpPr txBox="1">
            <a:spLocks noGrp="1"/>
          </p:cNvSpPr>
          <p:nvPr>
            <p:ph type="subTitle" idx="4"/>
          </p:nvPr>
        </p:nvSpPr>
        <p:spPr>
          <a:xfrm>
            <a:off x="4485200" y="4457984"/>
            <a:ext cx="3212000" cy="10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1"/>
          <p:cNvSpPr txBox="1">
            <a:spLocks noGrp="1"/>
          </p:cNvSpPr>
          <p:nvPr>
            <p:ph type="subTitle" idx="5"/>
          </p:nvPr>
        </p:nvSpPr>
        <p:spPr>
          <a:xfrm>
            <a:off x="7796867" y="4166323"/>
            <a:ext cx="32152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9" name="Google Shape;459;p21"/>
          <p:cNvSpPr txBox="1">
            <a:spLocks noGrp="1"/>
          </p:cNvSpPr>
          <p:nvPr>
            <p:ph type="subTitle" idx="6"/>
          </p:nvPr>
        </p:nvSpPr>
        <p:spPr>
          <a:xfrm>
            <a:off x="7798467" y="4457984"/>
            <a:ext cx="3212000" cy="10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60" name="Google Shape;460;p21"/>
          <p:cNvCxnSpPr/>
          <p:nvPr/>
        </p:nvCxnSpPr>
        <p:spPr>
          <a:xfrm>
            <a:off x="950865" y="1878700"/>
            <a:ext cx="0" cy="636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49837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2"/>
          <p:cNvSpPr/>
          <p:nvPr/>
        </p:nvSpPr>
        <p:spPr>
          <a:xfrm flipH="1">
            <a:off x="951000" y="1099333"/>
            <a:ext cx="10290000" cy="4643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63" name="Google Shape;463;p22"/>
          <p:cNvSpPr/>
          <p:nvPr/>
        </p:nvSpPr>
        <p:spPr>
          <a:xfrm>
            <a:off x="1533499" y="2231417"/>
            <a:ext cx="3980000" cy="838000"/>
          </a:xfrm>
          <a:prstGeom prst="wedgeRoundRectCallout">
            <a:avLst>
              <a:gd name="adj1" fmla="val 4510"/>
              <a:gd name="adj2" fmla="val 60911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4" name="Google Shape;464;p22"/>
          <p:cNvSpPr/>
          <p:nvPr/>
        </p:nvSpPr>
        <p:spPr>
          <a:xfrm flipH="1">
            <a:off x="951033" y="1099341"/>
            <a:ext cx="10290000" cy="873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65" name="Google Shape;465;p22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66" name="Google Shape;466;p22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67" name="Google Shape;467;p22"/>
          <p:cNvGrpSpPr/>
          <p:nvPr/>
        </p:nvGrpSpPr>
        <p:grpSpPr>
          <a:xfrm flipH="1">
            <a:off x="951034" y="5457324"/>
            <a:ext cx="5144917" cy="286235"/>
            <a:chOff x="238125" y="2530325"/>
            <a:chExt cx="7129875" cy="600325"/>
          </a:xfrm>
        </p:grpSpPr>
        <p:sp>
          <p:nvSpPr>
            <p:cNvPr id="468" name="Google Shape;468;p22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479" name="Google Shape;479;p22"/>
          <p:cNvSpPr txBox="1">
            <a:spLocks noGrp="1"/>
          </p:cNvSpPr>
          <p:nvPr>
            <p:ph type="title"/>
          </p:nvPr>
        </p:nvSpPr>
        <p:spPr>
          <a:xfrm>
            <a:off x="1426467" y="1138720"/>
            <a:ext cx="9338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480" name="Google Shape;480;p22"/>
          <p:cNvSpPr txBox="1">
            <a:spLocks noGrp="1"/>
          </p:cNvSpPr>
          <p:nvPr>
            <p:ph type="subTitle" idx="1"/>
          </p:nvPr>
        </p:nvSpPr>
        <p:spPr>
          <a:xfrm>
            <a:off x="1964365" y="3247927"/>
            <a:ext cx="32152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81" name="Google Shape;481;p22"/>
          <p:cNvSpPr txBox="1">
            <a:spLocks noGrp="1"/>
          </p:cNvSpPr>
          <p:nvPr>
            <p:ph type="subTitle" idx="2"/>
          </p:nvPr>
        </p:nvSpPr>
        <p:spPr>
          <a:xfrm>
            <a:off x="2151577" y="2378485"/>
            <a:ext cx="28408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2"/>
          <p:cNvSpPr/>
          <p:nvPr/>
        </p:nvSpPr>
        <p:spPr>
          <a:xfrm>
            <a:off x="6112133" y="5458232"/>
            <a:ext cx="5144800" cy="286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83" name="Google Shape;483;p22"/>
          <p:cNvSpPr/>
          <p:nvPr/>
        </p:nvSpPr>
        <p:spPr>
          <a:xfrm>
            <a:off x="6573800" y="2231417"/>
            <a:ext cx="3980000" cy="838000"/>
          </a:xfrm>
          <a:prstGeom prst="wedgeRoundRectCallout">
            <a:avLst>
              <a:gd name="adj1" fmla="val 4510"/>
              <a:gd name="adj2" fmla="val 60911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4" name="Google Shape;484;p22"/>
          <p:cNvSpPr txBox="1">
            <a:spLocks noGrp="1"/>
          </p:cNvSpPr>
          <p:nvPr>
            <p:ph type="subTitle" idx="3"/>
          </p:nvPr>
        </p:nvSpPr>
        <p:spPr>
          <a:xfrm>
            <a:off x="7004865" y="3247927"/>
            <a:ext cx="32152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85" name="Google Shape;485;p22"/>
          <p:cNvSpPr txBox="1">
            <a:spLocks noGrp="1"/>
          </p:cNvSpPr>
          <p:nvPr>
            <p:ph type="subTitle" idx="4"/>
          </p:nvPr>
        </p:nvSpPr>
        <p:spPr>
          <a:xfrm>
            <a:off x="7192077" y="2378485"/>
            <a:ext cx="28408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22"/>
          <p:cNvSpPr/>
          <p:nvPr/>
        </p:nvSpPr>
        <p:spPr>
          <a:xfrm>
            <a:off x="1533509" y="3911071"/>
            <a:ext cx="3980000" cy="838000"/>
          </a:xfrm>
          <a:prstGeom prst="wedgeRoundRectCallout">
            <a:avLst>
              <a:gd name="adj1" fmla="val 4510"/>
              <a:gd name="adj2" fmla="val 60911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7" name="Google Shape;487;p22"/>
          <p:cNvSpPr txBox="1">
            <a:spLocks noGrp="1"/>
          </p:cNvSpPr>
          <p:nvPr>
            <p:ph type="subTitle" idx="5"/>
          </p:nvPr>
        </p:nvSpPr>
        <p:spPr>
          <a:xfrm>
            <a:off x="1964373" y="4927568"/>
            <a:ext cx="32152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88" name="Google Shape;488;p22"/>
          <p:cNvSpPr txBox="1">
            <a:spLocks noGrp="1"/>
          </p:cNvSpPr>
          <p:nvPr>
            <p:ph type="subTitle" idx="6"/>
          </p:nvPr>
        </p:nvSpPr>
        <p:spPr>
          <a:xfrm>
            <a:off x="2151585" y="4058127"/>
            <a:ext cx="28408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2"/>
          <p:cNvSpPr/>
          <p:nvPr/>
        </p:nvSpPr>
        <p:spPr>
          <a:xfrm>
            <a:off x="6573809" y="3911076"/>
            <a:ext cx="3980000" cy="838000"/>
          </a:xfrm>
          <a:prstGeom prst="wedgeRoundRectCallout">
            <a:avLst>
              <a:gd name="adj1" fmla="val 4510"/>
              <a:gd name="adj2" fmla="val 60911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0" name="Google Shape;490;p22"/>
          <p:cNvSpPr txBox="1">
            <a:spLocks noGrp="1"/>
          </p:cNvSpPr>
          <p:nvPr>
            <p:ph type="subTitle" idx="7"/>
          </p:nvPr>
        </p:nvSpPr>
        <p:spPr>
          <a:xfrm>
            <a:off x="7004873" y="4927568"/>
            <a:ext cx="32152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1867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1" name="Google Shape;491;p22"/>
          <p:cNvSpPr txBox="1">
            <a:spLocks noGrp="1"/>
          </p:cNvSpPr>
          <p:nvPr>
            <p:ph type="subTitle" idx="8"/>
          </p:nvPr>
        </p:nvSpPr>
        <p:spPr>
          <a:xfrm>
            <a:off x="7192085" y="4058127"/>
            <a:ext cx="28408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920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"/>
          <p:cNvSpPr/>
          <p:nvPr/>
        </p:nvSpPr>
        <p:spPr>
          <a:xfrm flipH="1">
            <a:off x="951000" y="1962600"/>
            <a:ext cx="10290000" cy="3780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94" name="Google Shape;494;p23"/>
          <p:cNvSpPr/>
          <p:nvPr/>
        </p:nvSpPr>
        <p:spPr>
          <a:xfrm flipH="1">
            <a:off x="951033" y="1092200"/>
            <a:ext cx="10290000" cy="8704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95" name="Google Shape;495;p23"/>
          <p:cNvGrpSpPr/>
          <p:nvPr/>
        </p:nvGrpSpPr>
        <p:grpSpPr>
          <a:xfrm flipH="1">
            <a:off x="6096000" y="5196624"/>
            <a:ext cx="5144917" cy="545976"/>
            <a:chOff x="238125" y="2530325"/>
            <a:chExt cx="7129875" cy="600325"/>
          </a:xfrm>
        </p:grpSpPr>
        <p:sp>
          <p:nvSpPr>
            <p:cNvPr id="496" name="Google Shape;496;p23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507" name="Google Shape;507;p23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08" name="Google Shape;508;p23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09" name="Google Shape;509;p23"/>
          <p:cNvGrpSpPr/>
          <p:nvPr/>
        </p:nvGrpSpPr>
        <p:grpSpPr>
          <a:xfrm flipH="1">
            <a:off x="951034" y="5196624"/>
            <a:ext cx="5144917" cy="545976"/>
            <a:chOff x="238125" y="2530325"/>
            <a:chExt cx="7129875" cy="600325"/>
          </a:xfrm>
        </p:grpSpPr>
        <p:sp>
          <p:nvSpPr>
            <p:cNvPr id="510" name="Google Shape;510;p23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521" name="Google Shape;521;p23"/>
          <p:cNvSpPr txBox="1">
            <a:spLocks noGrp="1"/>
          </p:cNvSpPr>
          <p:nvPr>
            <p:ph type="title"/>
          </p:nvPr>
        </p:nvSpPr>
        <p:spPr>
          <a:xfrm>
            <a:off x="1426467" y="1138011"/>
            <a:ext cx="9338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522" name="Google Shape;522;p23"/>
          <p:cNvSpPr txBox="1">
            <a:spLocks noGrp="1"/>
          </p:cNvSpPr>
          <p:nvPr>
            <p:ph type="subTitle" idx="1"/>
          </p:nvPr>
        </p:nvSpPr>
        <p:spPr>
          <a:xfrm>
            <a:off x="1170333" y="3813544"/>
            <a:ext cx="32152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3" name="Google Shape;523;p23"/>
          <p:cNvSpPr txBox="1">
            <a:spLocks noGrp="1"/>
          </p:cNvSpPr>
          <p:nvPr>
            <p:ph type="subTitle" idx="2"/>
          </p:nvPr>
        </p:nvSpPr>
        <p:spPr>
          <a:xfrm>
            <a:off x="1170333" y="4232344"/>
            <a:ext cx="32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3"/>
          <p:cNvSpPr txBox="1">
            <a:spLocks noGrp="1"/>
          </p:cNvSpPr>
          <p:nvPr>
            <p:ph type="subTitle" idx="3"/>
          </p:nvPr>
        </p:nvSpPr>
        <p:spPr>
          <a:xfrm>
            <a:off x="4483600" y="3814956"/>
            <a:ext cx="32152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5" name="Google Shape;525;p23"/>
          <p:cNvSpPr txBox="1">
            <a:spLocks noGrp="1"/>
          </p:cNvSpPr>
          <p:nvPr>
            <p:ph type="subTitle" idx="4"/>
          </p:nvPr>
        </p:nvSpPr>
        <p:spPr>
          <a:xfrm>
            <a:off x="4483600" y="4235061"/>
            <a:ext cx="32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3"/>
          <p:cNvSpPr txBox="1">
            <a:spLocks noGrp="1"/>
          </p:cNvSpPr>
          <p:nvPr>
            <p:ph type="subTitle" idx="5"/>
          </p:nvPr>
        </p:nvSpPr>
        <p:spPr>
          <a:xfrm>
            <a:off x="7796867" y="3816367"/>
            <a:ext cx="32152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7" name="Google Shape;527;p23"/>
          <p:cNvSpPr txBox="1">
            <a:spLocks noGrp="1"/>
          </p:cNvSpPr>
          <p:nvPr>
            <p:ph type="subTitle" idx="6"/>
          </p:nvPr>
        </p:nvSpPr>
        <p:spPr>
          <a:xfrm>
            <a:off x="7796867" y="4237777"/>
            <a:ext cx="32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23"/>
          <p:cNvSpPr txBox="1">
            <a:spLocks noGrp="1"/>
          </p:cNvSpPr>
          <p:nvPr>
            <p:ph type="subTitle" idx="7"/>
          </p:nvPr>
        </p:nvSpPr>
        <p:spPr>
          <a:xfrm>
            <a:off x="1170333" y="2374844"/>
            <a:ext cx="32152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9" name="Google Shape;529;p23"/>
          <p:cNvSpPr txBox="1">
            <a:spLocks noGrp="1"/>
          </p:cNvSpPr>
          <p:nvPr>
            <p:ph type="subTitle" idx="8"/>
          </p:nvPr>
        </p:nvSpPr>
        <p:spPr>
          <a:xfrm>
            <a:off x="1170333" y="2793644"/>
            <a:ext cx="32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3"/>
          <p:cNvSpPr txBox="1">
            <a:spLocks noGrp="1"/>
          </p:cNvSpPr>
          <p:nvPr>
            <p:ph type="subTitle" idx="9"/>
          </p:nvPr>
        </p:nvSpPr>
        <p:spPr>
          <a:xfrm>
            <a:off x="4483600" y="2376256"/>
            <a:ext cx="32152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subTitle" idx="13"/>
          </p:nvPr>
        </p:nvSpPr>
        <p:spPr>
          <a:xfrm>
            <a:off x="4483600" y="2796361"/>
            <a:ext cx="32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14"/>
          </p:nvPr>
        </p:nvSpPr>
        <p:spPr>
          <a:xfrm>
            <a:off x="7796867" y="2377667"/>
            <a:ext cx="32152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3" name="Google Shape;533;p23"/>
          <p:cNvSpPr txBox="1">
            <a:spLocks noGrp="1"/>
          </p:cNvSpPr>
          <p:nvPr>
            <p:ph type="subTitle" idx="15"/>
          </p:nvPr>
        </p:nvSpPr>
        <p:spPr>
          <a:xfrm>
            <a:off x="7796867" y="2799077"/>
            <a:ext cx="32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34" name="Google Shape;534;p23"/>
          <p:cNvGrpSpPr/>
          <p:nvPr/>
        </p:nvGrpSpPr>
        <p:grpSpPr>
          <a:xfrm>
            <a:off x="5963927" y="5061564"/>
            <a:ext cx="264155" cy="264155"/>
            <a:chOff x="7378950" y="2568645"/>
            <a:chExt cx="409585" cy="409585"/>
          </a:xfrm>
        </p:grpSpPr>
        <p:grpSp>
          <p:nvGrpSpPr>
            <p:cNvPr id="535" name="Google Shape;535;p23"/>
            <p:cNvGrpSpPr/>
            <p:nvPr/>
          </p:nvGrpSpPr>
          <p:grpSpPr>
            <a:xfrm rot="10800000">
              <a:off x="7378950" y="2569483"/>
              <a:ext cx="409585" cy="407909"/>
              <a:chOff x="5398572" y="2002095"/>
              <a:chExt cx="324784" cy="312000"/>
            </a:xfrm>
          </p:grpSpPr>
          <p:sp>
            <p:nvSpPr>
              <p:cNvPr id="536" name="Google Shape;536;p23"/>
              <p:cNvSpPr/>
              <p:nvPr/>
            </p:nvSpPr>
            <p:spPr>
              <a:xfrm rot="2700000">
                <a:off x="5460219" y="2046153"/>
                <a:ext cx="216375" cy="221890"/>
              </a:xfrm>
              <a:prstGeom prst="teardrop">
                <a:avLst>
                  <a:gd name="adj" fmla="val 184126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 rot="-2700000" flipH="1">
                <a:off x="5446385" y="2045665"/>
                <a:ext cx="216375" cy="224860"/>
              </a:xfrm>
              <a:prstGeom prst="teardrop">
                <a:avLst>
                  <a:gd name="adj" fmla="val 184126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538" name="Google Shape;538;p23"/>
            <p:cNvGrpSpPr/>
            <p:nvPr/>
          </p:nvGrpSpPr>
          <p:grpSpPr>
            <a:xfrm rot="-5400000" flipH="1">
              <a:off x="7378938" y="2569483"/>
              <a:ext cx="409585" cy="407909"/>
              <a:chOff x="5398572" y="2002095"/>
              <a:chExt cx="324784" cy="312000"/>
            </a:xfrm>
          </p:grpSpPr>
          <p:sp>
            <p:nvSpPr>
              <p:cNvPr id="539" name="Google Shape;539;p23"/>
              <p:cNvSpPr/>
              <p:nvPr/>
            </p:nvSpPr>
            <p:spPr>
              <a:xfrm rot="2700000">
                <a:off x="5460219" y="2046153"/>
                <a:ext cx="216375" cy="221890"/>
              </a:xfrm>
              <a:prstGeom prst="teardrop">
                <a:avLst>
                  <a:gd name="adj" fmla="val 184126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 rot="-2700000" flipH="1">
                <a:off x="5446385" y="2045665"/>
                <a:ext cx="216375" cy="224860"/>
              </a:xfrm>
              <a:prstGeom prst="teardrop">
                <a:avLst>
                  <a:gd name="adj" fmla="val 184126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1829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4"/>
          <p:cNvSpPr/>
          <p:nvPr/>
        </p:nvSpPr>
        <p:spPr>
          <a:xfrm flipH="1">
            <a:off x="957603" y="2779700"/>
            <a:ext cx="3421200" cy="29880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43" name="Google Shape;543;p24"/>
          <p:cNvSpPr/>
          <p:nvPr/>
        </p:nvSpPr>
        <p:spPr>
          <a:xfrm flipH="1">
            <a:off x="4379989" y="2779700"/>
            <a:ext cx="3421200" cy="2988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44" name="Google Shape;544;p24"/>
          <p:cNvSpPr/>
          <p:nvPr/>
        </p:nvSpPr>
        <p:spPr>
          <a:xfrm flipH="1">
            <a:off x="7808367" y="2779700"/>
            <a:ext cx="3421200" cy="2988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45" name="Google Shape;545;p24"/>
          <p:cNvGrpSpPr/>
          <p:nvPr/>
        </p:nvGrpSpPr>
        <p:grpSpPr>
          <a:xfrm flipH="1">
            <a:off x="6096016" y="2155776"/>
            <a:ext cx="5144917" cy="622977"/>
            <a:chOff x="238125" y="2530325"/>
            <a:chExt cx="7129875" cy="600325"/>
          </a:xfrm>
        </p:grpSpPr>
        <p:sp>
          <p:nvSpPr>
            <p:cNvPr id="546" name="Google Shape;546;p24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57" name="Google Shape;557;p24"/>
          <p:cNvGrpSpPr/>
          <p:nvPr/>
        </p:nvGrpSpPr>
        <p:grpSpPr>
          <a:xfrm flipH="1">
            <a:off x="951042" y="2147104"/>
            <a:ext cx="5144917" cy="622977"/>
            <a:chOff x="238125" y="2530325"/>
            <a:chExt cx="7129875" cy="600325"/>
          </a:xfrm>
        </p:grpSpPr>
        <p:sp>
          <p:nvSpPr>
            <p:cNvPr id="558" name="Google Shape;558;p24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569" name="Google Shape;569;p24"/>
          <p:cNvSpPr/>
          <p:nvPr/>
        </p:nvSpPr>
        <p:spPr>
          <a:xfrm flipH="1">
            <a:off x="951033" y="1092200"/>
            <a:ext cx="10290000" cy="10604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70" name="Google Shape;570;p24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71" name="Google Shape;571;p24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72" name="Google Shape;572;p24"/>
          <p:cNvSpPr txBox="1">
            <a:spLocks noGrp="1"/>
          </p:cNvSpPr>
          <p:nvPr>
            <p:ph type="title"/>
          </p:nvPr>
        </p:nvSpPr>
        <p:spPr>
          <a:xfrm>
            <a:off x="1426467" y="1182624"/>
            <a:ext cx="93388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ubTitle" idx="1"/>
          </p:nvPr>
        </p:nvSpPr>
        <p:spPr>
          <a:xfrm>
            <a:off x="1176200" y="4298967"/>
            <a:ext cx="29840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2133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74" name="Google Shape;574;p24"/>
          <p:cNvSpPr txBox="1">
            <a:spLocks noGrp="1"/>
          </p:cNvSpPr>
          <p:nvPr>
            <p:ph type="subTitle" idx="2"/>
          </p:nvPr>
        </p:nvSpPr>
        <p:spPr>
          <a:xfrm>
            <a:off x="1177700" y="4717767"/>
            <a:ext cx="29812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24"/>
          <p:cNvSpPr txBox="1">
            <a:spLocks noGrp="1"/>
          </p:cNvSpPr>
          <p:nvPr>
            <p:ph type="subTitle" idx="3"/>
          </p:nvPr>
        </p:nvSpPr>
        <p:spPr>
          <a:xfrm>
            <a:off x="4599133" y="4300367"/>
            <a:ext cx="29872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2133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76" name="Google Shape;576;p24"/>
          <p:cNvSpPr txBox="1">
            <a:spLocks noGrp="1"/>
          </p:cNvSpPr>
          <p:nvPr>
            <p:ph type="subTitle" idx="4"/>
          </p:nvPr>
        </p:nvSpPr>
        <p:spPr>
          <a:xfrm>
            <a:off x="4600833" y="4721540"/>
            <a:ext cx="29840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4"/>
          <p:cNvSpPr txBox="1">
            <a:spLocks noGrp="1"/>
          </p:cNvSpPr>
          <p:nvPr>
            <p:ph type="subTitle" idx="5"/>
          </p:nvPr>
        </p:nvSpPr>
        <p:spPr>
          <a:xfrm>
            <a:off x="8025267" y="4301800"/>
            <a:ext cx="29872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sz="2133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None/>
              <a:defRPr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78" name="Google Shape;578;p24"/>
          <p:cNvSpPr txBox="1">
            <a:spLocks noGrp="1"/>
          </p:cNvSpPr>
          <p:nvPr>
            <p:ph type="subTitle" idx="6"/>
          </p:nvPr>
        </p:nvSpPr>
        <p:spPr>
          <a:xfrm>
            <a:off x="8026767" y="4725296"/>
            <a:ext cx="29844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9855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5"/>
          <p:cNvSpPr/>
          <p:nvPr/>
        </p:nvSpPr>
        <p:spPr>
          <a:xfrm rot="10800000">
            <a:off x="951000" y="1097267"/>
            <a:ext cx="10290000" cy="4645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81" name="Google Shape;581;p25"/>
          <p:cNvSpPr/>
          <p:nvPr/>
        </p:nvSpPr>
        <p:spPr>
          <a:xfrm flipH="1">
            <a:off x="951000" y="1097303"/>
            <a:ext cx="10290000" cy="4340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82" name="Google Shape;582;p25"/>
          <p:cNvGrpSpPr/>
          <p:nvPr/>
        </p:nvGrpSpPr>
        <p:grpSpPr>
          <a:xfrm flipH="1">
            <a:off x="951038" y="5347287"/>
            <a:ext cx="5144917" cy="395173"/>
            <a:chOff x="238125" y="2530325"/>
            <a:chExt cx="7129875" cy="600325"/>
          </a:xfrm>
        </p:grpSpPr>
        <p:sp>
          <p:nvSpPr>
            <p:cNvPr id="583" name="Google Shape;583;p25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594" name="Google Shape;594;p25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95" name="Google Shape;595;p25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96" name="Google Shape;596;p25"/>
          <p:cNvGrpSpPr/>
          <p:nvPr/>
        </p:nvGrpSpPr>
        <p:grpSpPr>
          <a:xfrm flipH="1">
            <a:off x="6096016" y="5347287"/>
            <a:ext cx="5144917" cy="395173"/>
            <a:chOff x="238125" y="2530325"/>
            <a:chExt cx="7129875" cy="600325"/>
          </a:xfrm>
        </p:grpSpPr>
        <p:sp>
          <p:nvSpPr>
            <p:cNvPr id="597" name="Google Shape;597;p25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608" name="Google Shape;608;p25"/>
          <p:cNvSpPr txBox="1">
            <a:spLocks noGrp="1"/>
          </p:cNvSpPr>
          <p:nvPr>
            <p:ph type="subTitle" idx="1"/>
          </p:nvPr>
        </p:nvSpPr>
        <p:spPr>
          <a:xfrm>
            <a:off x="2024016" y="2831400"/>
            <a:ext cx="8144000" cy="4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9" name="Google Shape;609;p25"/>
          <p:cNvSpPr txBox="1">
            <a:spLocks noGrp="1"/>
          </p:cNvSpPr>
          <p:nvPr>
            <p:ph type="title" hasCustomPrompt="1"/>
          </p:nvPr>
        </p:nvSpPr>
        <p:spPr>
          <a:xfrm>
            <a:off x="2023933" y="1759333"/>
            <a:ext cx="8144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0" name="Google Shape;610;p25"/>
          <p:cNvSpPr txBox="1">
            <a:spLocks noGrp="1"/>
          </p:cNvSpPr>
          <p:nvPr>
            <p:ph type="subTitle" idx="2"/>
          </p:nvPr>
        </p:nvSpPr>
        <p:spPr>
          <a:xfrm>
            <a:off x="2024056" y="4533836"/>
            <a:ext cx="8144000" cy="4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25"/>
          <p:cNvSpPr txBox="1">
            <a:spLocks noGrp="1"/>
          </p:cNvSpPr>
          <p:nvPr>
            <p:ph type="title" idx="3" hasCustomPrompt="1"/>
          </p:nvPr>
        </p:nvSpPr>
        <p:spPr>
          <a:xfrm>
            <a:off x="2023975" y="3461769"/>
            <a:ext cx="8144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12" name="Google Shape;612;p25"/>
          <p:cNvGrpSpPr/>
          <p:nvPr/>
        </p:nvGrpSpPr>
        <p:grpSpPr>
          <a:xfrm>
            <a:off x="5963927" y="5213964"/>
            <a:ext cx="264155" cy="264155"/>
            <a:chOff x="7378950" y="2568645"/>
            <a:chExt cx="409585" cy="409585"/>
          </a:xfrm>
        </p:grpSpPr>
        <p:grpSp>
          <p:nvGrpSpPr>
            <p:cNvPr id="613" name="Google Shape;613;p25"/>
            <p:cNvGrpSpPr/>
            <p:nvPr/>
          </p:nvGrpSpPr>
          <p:grpSpPr>
            <a:xfrm rot="10800000">
              <a:off x="7378950" y="2569483"/>
              <a:ext cx="409585" cy="407909"/>
              <a:chOff x="5398572" y="2002095"/>
              <a:chExt cx="324784" cy="312000"/>
            </a:xfrm>
          </p:grpSpPr>
          <p:sp>
            <p:nvSpPr>
              <p:cNvPr id="614" name="Google Shape;614;p25"/>
              <p:cNvSpPr/>
              <p:nvPr/>
            </p:nvSpPr>
            <p:spPr>
              <a:xfrm rot="2700000">
                <a:off x="5460219" y="2046153"/>
                <a:ext cx="216375" cy="221890"/>
              </a:xfrm>
              <a:prstGeom prst="teardrop">
                <a:avLst>
                  <a:gd name="adj" fmla="val 184126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 rot="-2700000" flipH="1">
                <a:off x="5446385" y="2045665"/>
                <a:ext cx="216375" cy="224860"/>
              </a:xfrm>
              <a:prstGeom prst="teardrop">
                <a:avLst>
                  <a:gd name="adj" fmla="val 184126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616" name="Google Shape;616;p25"/>
            <p:cNvGrpSpPr/>
            <p:nvPr/>
          </p:nvGrpSpPr>
          <p:grpSpPr>
            <a:xfrm rot="-5400000" flipH="1">
              <a:off x="7378938" y="2569483"/>
              <a:ext cx="409585" cy="407909"/>
              <a:chOff x="5398572" y="2002095"/>
              <a:chExt cx="324784" cy="312000"/>
            </a:xfrm>
          </p:grpSpPr>
          <p:sp>
            <p:nvSpPr>
              <p:cNvPr id="617" name="Google Shape;617;p25"/>
              <p:cNvSpPr/>
              <p:nvPr/>
            </p:nvSpPr>
            <p:spPr>
              <a:xfrm rot="2700000">
                <a:off x="5460219" y="2046153"/>
                <a:ext cx="216375" cy="221890"/>
              </a:xfrm>
              <a:prstGeom prst="teardrop">
                <a:avLst>
                  <a:gd name="adj" fmla="val 184126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 rot="-2700000" flipH="1">
                <a:off x="5446385" y="2045665"/>
                <a:ext cx="216375" cy="224860"/>
              </a:xfrm>
              <a:prstGeom prst="teardrop">
                <a:avLst>
                  <a:gd name="adj" fmla="val 184126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34378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6"/>
          <p:cNvSpPr/>
          <p:nvPr/>
        </p:nvSpPr>
        <p:spPr>
          <a:xfrm flipH="1">
            <a:off x="950967" y="3209300"/>
            <a:ext cx="5145200" cy="2533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21" name="Google Shape;621;p26"/>
          <p:cNvSpPr/>
          <p:nvPr/>
        </p:nvSpPr>
        <p:spPr>
          <a:xfrm flipH="1">
            <a:off x="950967" y="1092200"/>
            <a:ext cx="5145200" cy="15680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22" name="Google Shape;622;p26"/>
          <p:cNvGrpSpPr/>
          <p:nvPr/>
        </p:nvGrpSpPr>
        <p:grpSpPr>
          <a:xfrm flipH="1">
            <a:off x="950967" y="2663339"/>
            <a:ext cx="5144917" cy="545976"/>
            <a:chOff x="238125" y="2530325"/>
            <a:chExt cx="7129875" cy="600325"/>
          </a:xfrm>
        </p:grpSpPr>
        <p:sp>
          <p:nvSpPr>
            <p:cNvPr id="623" name="Google Shape;623;p26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rgbClr val="4C91C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rgbClr val="F4EFE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rgbClr val="4C91C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rgbClr val="F4EFE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rgbClr val="F4EFE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rgbClr val="01000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rgbClr val="F4EFE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rgbClr val="01000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634" name="Google Shape;634;p26"/>
          <p:cNvSpPr/>
          <p:nvPr/>
        </p:nvSpPr>
        <p:spPr>
          <a:xfrm flipH="1">
            <a:off x="6095800" y="1092200"/>
            <a:ext cx="5145200" cy="46504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35" name="Google Shape;635;p26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36" name="Google Shape;636;p26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37" name="Google Shape;637;p26"/>
          <p:cNvSpPr txBox="1">
            <a:spLocks noGrp="1"/>
          </p:cNvSpPr>
          <p:nvPr>
            <p:ph type="title"/>
          </p:nvPr>
        </p:nvSpPr>
        <p:spPr>
          <a:xfrm>
            <a:off x="1428600" y="1522267"/>
            <a:ext cx="4194000" cy="731600"/>
          </a:xfrm>
          <a:prstGeom prst="rect">
            <a:avLst/>
          </a:prstGeom>
          <a:ln w="28575"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8" name="Google Shape;638;p26"/>
          <p:cNvSpPr txBox="1">
            <a:spLocks noGrp="1"/>
          </p:cNvSpPr>
          <p:nvPr>
            <p:ph type="subTitle" idx="1"/>
          </p:nvPr>
        </p:nvSpPr>
        <p:spPr>
          <a:xfrm>
            <a:off x="6385851" y="1696567"/>
            <a:ext cx="4598400" cy="581200"/>
          </a:xfrm>
          <a:prstGeom prst="rect">
            <a:avLst/>
          </a:prstGeom>
          <a:ln w="28575"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39" name="Google Shape;639;p26"/>
          <p:cNvSpPr txBox="1">
            <a:spLocks noGrp="1"/>
          </p:cNvSpPr>
          <p:nvPr>
            <p:ph type="subTitle" idx="2"/>
          </p:nvPr>
        </p:nvSpPr>
        <p:spPr>
          <a:xfrm>
            <a:off x="6385851" y="2492663"/>
            <a:ext cx="4598400" cy="972000"/>
          </a:xfrm>
          <a:prstGeom prst="rect">
            <a:avLst/>
          </a:prstGeom>
          <a:ln w="28575"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40" name="Google Shape;640;p26"/>
          <p:cNvSpPr txBox="1"/>
          <p:nvPr/>
        </p:nvSpPr>
        <p:spPr>
          <a:xfrm>
            <a:off x="6385843" y="3679559"/>
            <a:ext cx="45984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1" name="Google Shape;641;p26"/>
          <p:cNvSpPr txBox="1">
            <a:spLocks noGrp="1"/>
          </p:cNvSpPr>
          <p:nvPr>
            <p:ph type="subTitle" idx="3"/>
          </p:nvPr>
        </p:nvSpPr>
        <p:spPr>
          <a:xfrm>
            <a:off x="2296167" y="3584612"/>
            <a:ext cx="3504000" cy="395200"/>
          </a:xfrm>
          <a:prstGeom prst="rect">
            <a:avLst/>
          </a:prstGeom>
          <a:ln w="28575"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2" name="Google Shape;642;p26"/>
          <p:cNvSpPr txBox="1">
            <a:spLocks noGrp="1"/>
          </p:cNvSpPr>
          <p:nvPr>
            <p:ph type="subTitle" idx="4"/>
          </p:nvPr>
        </p:nvSpPr>
        <p:spPr>
          <a:xfrm>
            <a:off x="2296167" y="4288845"/>
            <a:ext cx="3504000" cy="395200"/>
          </a:xfrm>
          <a:prstGeom prst="rect">
            <a:avLst/>
          </a:prstGeom>
          <a:ln w="28575"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3" name="Google Shape;643;p26"/>
          <p:cNvSpPr txBox="1">
            <a:spLocks noGrp="1"/>
          </p:cNvSpPr>
          <p:nvPr>
            <p:ph type="subTitle" idx="5"/>
          </p:nvPr>
        </p:nvSpPr>
        <p:spPr>
          <a:xfrm>
            <a:off x="2296167" y="4993079"/>
            <a:ext cx="3504000" cy="395200"/>
          </a:xfrm>
          <a:prstGeom prst="rect">
            <a:avLst/>
          </a:prstGeom>
          <a:ln w="28575"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644" name="Google Shape;644;p26"/>
          <p:cNvCxnSpPr/>
          <p:nvPr/>
        </p:nvCxnSpPr>
        <p:spPr>
          <a:xfrm>
            <a:off x="946103" y="2589900"/>
            <a:ext cx="0" cy="63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86059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27"/>
          <p:cNvGrpSpPr/>
          <p:nvPr/>
        </p:nvGrpSpPr>
        <p:grpSpPr>
          <a:xfrm>
            <a:off x="0" y="0"/>
            <a:ext cx="12192000" cy="6860200"/>
            <a:chOff x="0" y="0"/>
            <a:chExt cx="9144000" cy="5145150"/>
          </a:xfrm>
        </p:grpSpPr>
        <p:grpSp>
          <p:nvGrpSpPr>
            <p:cNvPr id="647" name="Google Shape;647;p27"/>
            <p:cNvGrpSpPr/>
            <p:nvPr/>
          </p:nvGrpSpPr>
          <p:grpSpPr>
            <a:xfrm>
              <a:off x="4571842" y="2571673"/>
              <a:ext cx="3858688" cy="409482"/>
              <a:chOff x="238125" y="2530325"/>
              <a:chExt cx="7129875" cy="600325"/>
            </a:xfrm>
          </p:grpSpPr>
          <p:sp>
            <p:nvSpPr>
              <p:cNvPr id="648" name="Google Shape;648;p27"/>
              <p:cNvSpPr/>
              <p:nvPr/>
            </p:nvSpPr>
            <p:spPr>
              <a:xfrm>
                <a:off x="3391000" y="2533400"/>
                <a:ext cx="1493900" cy="594175"/>
              </a:xfrm>
              <a:custGeom>
                <a:avLst/>
                <a:gdLst/>
                <a:ahLst/>
                <a:cxnLst/>
                <a:rect l="l" t="t" r="r" b="b"/>
                <a:pathLst>
                  <a:path w="59756" h="23767" extrusionOk="0">
                    <a:moveTo>
                      <a:pt x="56607" y="23704"/>
                    </a:moveTo>
                    <a:cubicBezTo>
                      <a:pt x="56977" y="19692"/>
                      <a:pt x="57286" y="15433"/>
                      <a:pt x="57780" y="11482"/>
                    </a:cubicBezTo>
                    <a:cubicBezTo>
                      <a:pt x="58089" y="9445"/>
                      <a:pt x="58335" y="7717"/>
                      <a:pt x="58644" y="5680"/>
                    </a:cubicBezTo>
                    <a:cubicBezTo>
                      <a:pt x="58953" y="3828"/>
                      <a:pt x="59570" y="1667"/>
                      <a:pt x="59755" y="0"/>
                    </a:cubicBezTo>
                    <a:lnTo>
                      <a:pt x="124" y="62"/>
                    </a:lnTo>
                    <a:cubicBezTo>
                      <a:pt x="618" y="1358"/>
                      <a:pt x="0" y="2470"/>
                      <a:pt x="62" y="5803"/>
                    </a:cubicBezTo>
                    <a:cubicBezTo>
                      <a:pt x="62" y="10988"/>
                      <a:pt x="432" y="13704"/>
                      <a:pt x="1729" y="18457"/>
                    </a:cubicBezTo>
                    <a:cubicBezTo>
                      <a:pt x="2222" y="20309"/>
                      <a:pt x="3025" y="22038"/>
                      <a:pt x="3457" y="23766"/>
                    </a:cubicBezTo>
                    <a:lnTo>
                      <a:pt x="56607" y="23704"/>
                    </a:lnTo>
                    <a:close/>
                  </a:path>
                </a:pathLst>
              </a:custGeom>
              <a:solidFill>
                <a:srgbClr val="EBB74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49" name="Google Shape;649;p27"/>
              <p:cNvSpPr/>
              <p:nvPr/>
            </p:nvSpPr>
            <p:spPr>
              <a:xfrm>
                <a:off x="1556050" y="2534950"/>
                <a:ext cx="1240800" cy="594150"/>
              </a:xfrm>
              <a:custGeom>
                <a:avLst/>
                <a:gdLst/>
                <a:ahLst/>
                <a:cxnLst/>
                <a:rect l="l" t="t" r="r" b="b"/>
                <a:pathLst>
                  <a:path w="49632" h="23766" extrusionOk="0">
                    <a:moveTo>
                      <a:pt x="803" y="5062"/>
                    </a:moveTo>
                    <a:lnTo>
                      <a:pt x="1914" y="6235"/>
                    </a:lnTo>
                    <a:cubicBezTo>
                      <a:pt x="5742" y="10679"/>
                      <a:pt x="10495" y="18025"/>
                      <a:pt x="10865" y="23766"/>
                    </a:cubicBezTo>
                    <a:lnTo>
                      <a:pt x="44817" y="23704"/>
                    </a:lnTo>
                    <a:cubicBezTo>
                      <a:pt x="44755" y="21297"/>
                      <a:pt x="44447" y="20371"/>
                      <a:pt x="44508" y="16667"/>
                    </a:cubicBezTo>
                    <a:cubicBezTo>
                      <a:pt x="44632" y="9877"/>
                      <a:pt x="47225" y="5371"/>
                      <a:pt x="49632" y="0"/>
                    </a:cubicBezTo>
                    <a:lnTo>
                      <a:pt x="1235" y="62"/>
                    </a:lnTo>
                    <a:lnTo>
                      <a:pt x="1" y="4136"/>
                    </a:lnTo>
                    <a:lnTo>
                      <a:pt x="803" y="5062"/>
                    </a:lnTo>
                    <a:close/>
                  </a:path>
                </a:pathLst>
              </a:custGeom>
              <a:solidFill>
                <a:srgbClr val="4C91C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50" name="Google Shape;650;p27"/>
              <p:cNvSpPr/>
              <p:nvPr/>
            </p:nvSpPr>
            <p:spPr>
              <a:xfrm>
                <a:off x="752025" y="2536475"/>
                <a:ext cx="1075675" cy="594175"/>
              </a:xfrm>
              <a:custGeom>
                <a:avLst/>
                <a:gdLst/>
                <a:ahLst/>
                <a:cxnLst/>
                <a:rect l="l" t="t" r="r" b="b"/>
                <a:pathLst>
                  <a:path w="43027" h="23767" extrusionOk="0">
                    <a:moveTo>
                      <a:pt x="43026" y="23705"/>
                    </a:moveTo>
                    <a:cubicBezTo>
                      <a:pt x="42471" y="14878"/>
                      <a:pt x="33828" y="5742"/>
                      <a:pt x="28396" y="1"/>
                    </a:cubicBezTo>
                    <a:lnTo>
                      <a:pt x="1914" y="63"/>
                    </a:lnTo>
                    <a:cubicBezTo>
                      <a:pt x="2161" y="1915"/>
                      <a:pt x="2469" y="3581"/>
                      <a:pt x="2716" y="5742"/>
                    </a:cubicBezTo>
                    <a:cubicBezTo>
                      <a:pt x="3087" y="9445"/>
                      <a:pt x="2840" y="14692"/>
                      <a:pt x="1790" y="18396"/>
                    </a:cubicBezTo>
                    <a:cubicBezTo>
                      <a:pt x="1358" y="19878"/>
                      <a:pt x="741" y="22717"/>
                      <a:pt x="0" y="23766"/>
                    </a:cubicBezTo>
                    <a:close/>
                  </a:path>
                </a:pathLst>
              </a:custGeom>
              <a:solidFill>
                <a:srgbClr val="EBB74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51" name="Google Shape;651;p27"/>
              <p:cNvSpPr/>
              <p:nvPr/>
            </p:nvSpPr>
            <p:spPr>
              <a:xfrm>
                <a:off x="6471350" y="2530325"/>
                <a:ext cx="896650" cy="594150"/>
              </a:xfrm>
              <a:custGeom>
                <a:avLst/>
                <a:gdLst/>
                <a:ahLst/>
                <a:cxnLst/>
                <a:rect l="l" t="t" r="r" b="b"/>
                <a:pathLst>
                  <a:path w="35866" h="23766" extrusionOk="0">
                    <a:moveTo>
                      <a:pt x="9877" y="0"/>
                    </a:moveTo>
                    <a:cubicBezTo>
                      <a:pt x="6482" y="7099"/>
                      <a:pt x="4877" y="8704"/>
                      <a:pt x="1852" y="17346"/>
                    </a:cubicBezTo>
                    <a:cubicBezTo>
                      <a:pt x="1420" y="18580"/>
                      <a:pt x="185" y="22099"/>
                      <a:pt x="0" y="23766"/>
                    </a:cubicBezTo>
                    <a:lnTo>
                      <a:pt x="35865" y="23704"/>
                    </a:lnTo>
                    <a:lnTo>
                      <a:pt x="35063" y="0"/>
                    </a:lnTo>
                    <a:lnTo>
                      <a:pt x="9877" y="0"/>
                    </a:lnTo>
                    <a:close/>
                  </a:path>
                </a:pathLst>
              </a:custGeom>
              <a:solidFill>
                <a:srgbClr val="F4EFE8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52" name="Google Shape;652;p27"/>
              <p:cNvSpPr/>
              <p:nvPr/>
            </p:nvSpPr>
            <p:spPr>
              <a:xfrm>
                <a:off x="5721325" y="2530325"/>
                <a:ext cx="996950" cy="594150"/>
              </a:xfrm>
              <a:custGeom>
                <a:avLst/>
                <a:gdLst/>
                <a:ahLst/>
                <a:cxnLst/>
                <a:rect l="l" t="t" r="r" b="b"/>
                <a:pathLst>
                  <a:path w="39878" h="23766" extrusionOk="0">
                    <a:moveTo>
                      <a:pt x="30001" y="23766"/>
                    </a:moveTo>
                    <a:cubicBezTo>
                      <a:pt x="30186" y="22099"/>
                      <a:pt x="31421" y="18580"/>
                      <a:pt x="31853" y="17346"/>
                    </a:cubicBezTo>
                    <a:cubicBezTo>
                      <a:pt x="34878" y="8704"/>
                      <a:pt x="36483" y="7099"/>
                      <a:pt x="39878" y="0"/>
                    </a:cubicBezTo>
                    <a:lnTo>
                      <a:pt x="14568" y="62"/>
                    </a:lnTo>
                    <a:cubicBezTo>
                      <a:pt x="13828" y="1420"/>
                      <a:pt x="13272" y="1667"/>
                      <a:pt x="12531" y="2716"/>
                    </a:cubicBezTo>
                    <a:cubicBezTo>
                      <a:pt x="6050" y="11296"/>
                      <a:pt x="9877" y="11482"/>
                      <a:pt x="2161" y="21235"/>
                    </a:cubicBezTo>
                    <a:cubicBezTo>
                      <a:pt x="1358" y="22222"/>
                      <a:pt x="617" y="22778"/>
                      <a:pt x="0" y="23766"/>
                    </a:cubicBezTo>
                    <a:lnTo>
                      <a:pt x="30001" y="23766"/>
                    </a:lnTo>
                    <a:close/>
                  </a:path>
                </a:pathLst>
              </a:custGeom>
              <a:solidFill>
                <a:srgbClr val="4C91C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53" name="Google Shape;653;p27"/>
              <p:cNvSpPr/>
              <p:nvPr/>
            </p:nvSpPr>
            <p:spPr>
              <a:xfrm>
                <a:off x="5025300" y="2531850"/>
                <a:ext cx="1060250" cy="594175"/>
              </a:xfrm>
              <a:custGeom>
                <a:avLst/>
                <a:gdLst/>
                <a:ahLst/>
                <a:cxnLst/>
                <a:rect l="l" t="t" r="r" b="b"/>
                <a:pathLst>
                  <a:path w="42410" h="23767" extrusionOk="0">
                    <a:moveTo>
                      <a:pt x="27841" y="23705"/>
                    </a:moveTo>
                    <a:cubicBezTo>
                      <a:pt x="28458" y="22717"/>
                      <a:pt x="29199" y="22161"/>
                      <a:pt x="30002" y="21174"/>
                    </a:cubicBezTo>
                    <a:cubicBezTo>
                      <a:pt x="37718" y="11421"/>
                      <a:pt x="33891" y="11235"/>
                      <a:pt x="40372" y="2655"/>
                    </a:cubicBezTo>
                    <a:cubicBezTo>
                      <a:pt x="41113" y="1606"/>
                      <a:pt x="41669" y="1359"/>
                      <a:pt x="42409" y="1"/>
                    </a:cubicBezTo>
                    <a:lnTo>
                      <a:pt x="23582" y="1"/>
                    </a:lnTo>
                    <a:cubicBezTo>
                      <a:pt x="22594" y="1359"/>
                      <a:pt x="18828" y="4877"/>
                      <a:pt x="17717" y="6174"/>
                    </a:cubicBezTo>
                    <a:cubicBezTo>
                      <a:pt x="15125" y="8951"/>
                      <a:pt x="10310" y="13458"/>
                      <a:pt x="7161" y="16421"/>
                    </a:cubicBezTo>
                    <a:lnTo>
                      <a:pt x="2717" y="20865"/>
                    </a:lnTo>
                    <a:cubicBezTo>
                      <a:pt x="1914" y="21729"/>
                      <a:pt x="741" y="22717"/>
                      <a:pt x="1" y="23766"/>
                    </a:cubicBezTo>
                    <a:close/>
                  </a:path>
                </a:pathLst>
              </a:custGeom>
              <a:solidFill>
                <a:srgbClr val="F4EFE8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54" name="Google Shape;654;p27"/>
              <p:cNvSpPr/>
              <p:nvPr/>
            </p:nvSpPr>
            <p:spPr>
              <a:xfrm>
                <a:off x="238125" y="2538025"/>
                <a:ext cx="591075" cy="592625"/>
              </a:xfrm>
              <a:custGeom>
                <a:avLst/>
                <a:gdLst/>
                <a:ahLst/>
                <a:cxnLst/>
                <a:rect l="l" t="t" r="r" b="b"/>
                <a:pathLst>
                  <a:path w="23643" h="23705" extrusionOk="0">
                    <a:moveTo>
                      <a:pt x="20556" y="23704"/>
                    </a:moveTo>
                    <a:cubicBezTo>
                      <a:pt x="21297" y="22655"/>
                      <a:pt x="21914" y="19816"/>
                      <a:pt x="22346" y="18334"/>
                    </a:cubicBezTo>
                    <a:cubicBezTo>
                      <a:pt x="23396" y="14630"/>
                      <a:pt x="23643" y="9383"/>
                      <a:pt x="23272" y="5680"/>
                    </a:cubicBezTo>
                    <a:cubicBezTo>
                      <a:pt x="23025" y="3519"/>
                      <a:pt x="22717" y="1853"/>
                      <a:pt x="22470" y="1"/>
                    </a:cubicBezTo>
                    <a:lnTo>
                      <a:pt x="0" y="1"/>
                    </a:lnTo>
                    <a:lnTo>
                      <a:pt x="185" y="23704"/>
                    </a:lnTo>
                    <a:lnTo>
                      <a:pt x="20556" y="23704"/>
                    </a:lnTo>
                    <a:close/>
                  </a:path>
                </a:pathLst>
              </a:custGeom>
              <a:solidFill>
                <a:srgbClr val="F4EFE8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55" name="Google Shape;655;p27"/>
              <p:cNvSpPr/>
              <p:nvPr/>
            </p:nvSpPr>
            <p:spPr>
              <a:xfrm>
                <a:off x="4806150" y="2531850"/>
                <a:ext cx="808700" cy="594175"/>
              </a:xfrm>
              <a:custGeom>
                <a:avLst/>
                <a:gdLst/>
                <a:ahLst/>
                <a:cxnLst/>
                <a:rect l="l" t="t" r="r" b="b"/>
                <a:pathLst>
                  <a:path w="32348" h="23767" extrusionOk="0">
                    <a:moveTo>
                      <a:pt x="8767" y="23766"/>
                    </a:moveTo>
                    <a:cubicBezTo>
                      <a:pt x="9507" y="22717"/>
                      <a:pt x="10680" y="21729"/>
                      <a:pt x="11483" y="20865"/>
                    </a:cubicBezTo>
                    <a:lnTo>
                      <a:pt x="15927" y="16421"/>
                    </a:lnTo>
                    <a:cubicBezTo>
                      <a:pt x="19076" y="13458"/>
                      <a:pt x="23891" y="8951"/>
                      <a:pt x="26483" y="6174"/>
                    </a:cubicBezTo>
                    <a:cubicBezTo>
                      <a:pt x="27594" y="4877"/>
                      <a:pt x="31360" y="1359"/>
                      <a:pt x="32348" y="1"/>
                    </a:cubicBezTo>
                    <a:lnTo>
                      <a:pt x="3149" y="62"/>
                    </a:lnTo>
                    <a:cubicBezTo>
                      <a:pt x="2964" y="1729"/>
                      <a:pt x="2347" y="3890"/>
                      <a:pt x="2038" y="5742"/>
                    </a:cubicBezTo>
                    <a:cubicBezTo>
                      <a:pt x="1729" y="7779"/>
                      <a:pt x="1483" y="9507"/>
                      <a:pt x="1174" y="11544"/>
                    </a:cubicBezTo>
                    <a:cubicBezTo>
                      <a:pt x="680" y="15495"/>
                      <a:pt x="371" y="19754"/>
                      <a:pt x="1" y="23766"/>
                    </a:cubicBezTo>
                    <a:close/>
                  </a:path>
                </a:pathLst>
              </a:custGeom>
              <a:solidFill>
                <a:srgbClr val="01000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56" name="Google Shape;656;p27"/>
              <p:cNvSpPr/>
              <p:nvPr/>
            </p:nvSpPr>
            <p:spPr>
              <a:xfrm>
                <a:off x="2667200" y="2534950"/>
                <a:ext cx="547875" cy="592625"/>
              </a:xfrm>
              <a:custGeom>
                <a:avLst/>
                <a:gdLst/>
                <a:ahLst/>
                <a:cxnLst/>
                <a:rect l="l" t="t" r="r" b="b"/>
                <a:pathLst>
                  <a:path w="21915" h="23705" extrusionOk="0">
                    <a:moveTo>
                      <a:pt x="21915" y="23704"/>
                    </a:moveTo>
                    <a:cubicBezTo>
                      <a:pt x="21545" y="12655"/>
                      <a:pt x="19322" y="9198"/>
                      <a:pt x="16791" y="0"/>
                    </a:cubicBezTo>
                    <a:lnTo>
                      <a:pt x="5186" y="0"/>
                    </a:lnTo>
                    <a:cubicBezTo>
                      <a:pt x="2779" y="5371"/>
                      <a:pt x="186" y="9877"/>
                      <a:pt x="62" y="16667"/>
                    </a:cubicBezTo>
                    <a:cubicBezTo>
                      <a:pt x="1" y="20371"/>
                      <a:pt x="309" y="21297"/>
                      <a:pt x="371" y="23704"/>
                    </a:cubicBezTo>
                    <a:lnTo>
                      <a:pt x="21915" y="23704"/>
                    </a:lnTo>
                    <a:close/>
                  </a:path>
                </a:pathLst>
              </a:custGeom>
              <a:solidFill>
                <a:srgbClr val="F4EFE8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57" name="Google Shape;657;p27"/>
              <p:cNvSpPr/>
              <p:nvPr/>
            </p:nvSpPr>
            <p:spPr>
              <a:xfrm>
                <a:off x="3086975" y="2534950"/>
                <a:ext cx="390475" cy="592625"/>
              </a:xfrm>
              <a:custGeom>
                <a:avLst/>
                <a:gdLst/>
                <a:ahLst/>
                <a:cxnLst/>
                <a:rect l="l" t="t" r="r" b="b"/>
                <a:pathLst>
                  <a:path w="15619" h="23705" extrusionOk="0">
                    <a:moveTo>
                      <a:pt x="15618" y="23704"/>
                    </a:moveTo>
                    <a:cubicBezTo>
                      <a:pt x="15186" y="21976"/>
                      <a:pt x="14383" y="20247"/>
                      <a:pt x="13890" y="18395"/>
                    </a:cubicBezTo>
                    <a:cubicBezTo>
                      <a:pt x="12593" y="13642"/>
                      <a:pt x="12223" y="10926"/>
                      <a:pt x="12223" y="5741"/>
                    </a:cubicBezTo>
                    <a:cubicBezTo>
                      <a:pt x="12161" y="2408"/>
                      <a:pt x="13087" y="1296"/>
                      <a:pt x="12655" y="0"/>
                    </a:cubicBezTo>
                    <a:lnTo>
                      <a:pt x="0" y="0"/>
                    </a:lnTo>
                    <a:cubicBezTo>
                      <a:pt x="432" y="2716"/>
                      <a:pt x="2408" y="8148"/>
                      <a:pt x="3272" y="11050"/>
                    </a:cubicBezTo>
                    <a:cubicBezTo>
                      <a:pt x="4198" y="14815"/>
                      <a:pt x="5124" y="19321"/>
                      <a:pt x="5124" y="23704"/>
                    </a:cubicBezTo>
                    <a:lnTo>
                      <a:pt x="15618" y="23704"/>
                    </a:lnTo>
                    <a:close/>
                  </a:path>
                </a:pathLst>
              </a:custGeom>
              <a:solidFill>
                <a:srgbClr val="01000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58" name="Google Shape;658;p27"/>
              <p:cNvSpPr/>
              <p:nvPr/>
            </p:nvSpPr>
            <p:spPr>
              <a:xfrm>
                <a:off x="1461925" y="2536475"/>
                <a:ext cx="125025" cy="101900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4076" extrusionOk="0">
                    <a:moveTo>
                      <a:pt x="3766" y="4075"/>
                    </a:moveTo>
                    <a:lnTo>
                      <a:pt x="0" y="63"/>
                    </a:lnTo>
                    <a:lnTo>
                      <a:pt x="5000" y="1"/>
                    </a:lnTo>
                    <a:close/>
                  </a:path>
                </a:pathLst>
              </a:custGeom>
              <a:solidFill>
                <a:srgbClr val="F4EFE8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sp>
          <p:nvSpPr>
            <p:cNvPr id="659" name="Google Shape;659;p27"/>
            <p:cNvSpPr/>
            <p:nvPr/>
          </p:nvSpPr>
          <p:spPr>
            <a:xfrm>
              <a:off x="713225" y="819150"/>
              <a:ext cx="3858900" cy="3487800"/>
            </a:xfrm>
            <a:prstGeom prst="rect">
              <a:avLst/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571850" y="819150"/>
              <a:ext cx="3858900" cy="1752600"/>
            </a:xfrm>
            <a:prstGeom prst="rect">
              <a:avLst/>
            </a:prstGeom>
            <a:solidFill>
              <a:schemeClr val="accent5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661" name="Google Shape;661;p27"/>
            <p:cNvGrpSpPr/>
            <p:nvPr/>
          </p:nvGrpSpPr>
          <p:grpSpPr>
            <a:xfrm>
              <a:off x="5483058" y="1490660"/>
              <a:ext cx="417751" cy="409593"/>
              <a:chOff x="4792008" y="1760944"/>
              <a:chExt cx="302367" cy="296463"/>
            </a:xfrm>
          </p:grpSpPr>
          <p:grpSp>
            <p:nvGrpSpPr>
              <p:cNvPr id="662" name="Google Shape;662;p27"/>
              <p:cNvGrpSpPr/>
              <p:nvPr/>
            </p:nvGrpSpPr>
            <p:grpSpPr>
              <a:xfrm rot="5400000">
                <a:off x="4791399" y="1761552"/>
                <a:ext cx="296463" cy="295246"/>
                <a:chOff x="5398572" y="2002095"/>
                <a:chExt cx="324784" cy="312000"/>
              </a:xfrm>
            </p:grpSpPr>
            <p:sp>
              <p:nvSpPr>
                <p:cNvPr id="663" name="Google Shape;663;p27"/>
                <p:cNvSpPr/>
                <p:nvPr/>
              </p:nvSpPr>
              <p:spPr>
                <a:xfrm rot="2700000">
                  <a:off x="5460219" y="2046153"/>
                  <a:ext cx="216375" cy="221890"/>
                </a:xfrm>
                <a:prstGeom prst="teardrop">
                  <a:avLst>
                    <a:gd name="adj" fmla="val 184126"/>
                  </a:avLst>
                </a:pr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664" name="Google Shape;664;p27"/>
                <p:cNvSpPr/>
                <p:nvPr/>
              </p:nvSpPr>
              <p:spPr>
                <a:xfrm rot="-2700000" flipH="1">
                  <a:off x="5446385" y="2045665"/>
                  <a:ext cx="216375" cy="224860"/>
                </a:xfrm>
                <a:prstGeom prst="teardrop">
                  <a:avLst>
                    <a:gd name="adj" fmla="val 184126"/>
                  </a:avLst>
                </a:pr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665" name="Google Shape;665;p27"/>
              <p:cNvSpPr/>
              <p:nvPr/>
            </p:nvSpPr>
            <p:spPr>
              <a:xfrm rot="2700000">
                <a:off x="4851035" y="1807305"/>
                <a:ext cx="198980" cy="207889"/>
              </a:xfrm>
              <a:prstGeom prst="teardrop">
                <a:avLst>
                  <a:gd name="adj" fmla="val 184126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66" name="Google Shape;666;p27"/>
              <p:cNvSpPr/>
              <p:nvPr/>
            </p:nvSpPr>
            <p:spPr>
              <a:xfrm rot="-2700000" flipH="1">
                <a:off x="4839427" y="1809317"/>
                <a:ext cx="193464" cy="207465"/>
              </a:xfrm>
              <a:prstGeom prst="teardrop">
                <a:avLst>
                  <a:gd name="adj" fmla="val 184126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667" name="Google Shape;667;p27"/>
            <p:cNvGrpSpPr/>
            <p:nvPr/>
          </p:nvGrpSpPr>
          <p:grpSpPr>
            <a:xfrm>
              <a:off x="6292418" y="1490660"/>
              <a:ext cx="417751" cy="409593"/>
              <a:chOff x="4792008" y="1760944"/>
              <a:chExt cx="302367" cy="296463"/>
            </a:xfrm>
          </p:grpSpPr>
          <p:grpSp>
            <p:nvGrpSpPr>
              <p:cNvPr id="668" name="Google Shape;668;p27"/>
              <p:cNvGrpSpPr/>
              <p:nvPr/>
            </p:nvGrpSpPr>
            <p:grpSpPr>
              <a:xfrm rot="5400000">
                <a:off x="4791399" y="1761552"/>
                <a:ext cx="296463" cy="295246"/>
                <a:chOff x="5398572" y="2002095"/>
                <a:chExt cx="324784" cy="312000"/>
              </a:xfrm>
            </p:grpSpPr>
            <p:sp>
              <p:nvSpPr>
                <p:cNvPr id="669" name="Google Shape;669;p27"/>
                <p:cNvSpPr/>
                <p:nvPr/>
              </p:nvSpPr>
              <p:spPr>
                <a:xfrm rot="2700000">
                  <a:off x="5460219" y="2046153"/>
                  <a:ext cx="216375" cy="221890"/>
                </a:xfrm>
                <a:prstGeom prst="teardrop">
                  <a:avLst>
                    <a:gd name="adj" fmla="val 184126"/>
                  </a:avLst>
                </a:pr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670" name="Google Shape;670;p27"/>
                <p:cNvSpPr/>
                <p:nvPr/>
              </p:nvSpPr>
              <p:spPr>
                <a:xfrm rot="-2700000" flipH="1">
                  <a:off x="5446385" y="2045665"/>
                  <a:ext cx="216375" cy="224860"/>
                </a:xfrm>
                <a:prstGeom prst="teardrop">
                  <a:avLst>
                    <a:gd name="adj" fmla="val 184126"/>
                  </a:avLst>
                </a:pr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671" name="Google Shape;671;p27"/>
              <p:cNvSpPr/>
              <p:nvPr/>
            </p:nvSpPr>
            <p:spPr>
              <a:xfrm rot="2700000">
                <a:off x="4851035" y="1807305"/>
                <a:ext cx="198980" cy="207889"/>
              </a:xfrm>
              <a:prstGeom prst="teardrop">
                <a:avLst>
                  <a:gd name="adj" fmla="val 184126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72" name="Google Shape;672;p27"/>
              <p:cNvSpPr/>
              <p:nvPr/>
            </p:nvSpPr>
            <p:spPr>
              <a:xfrm rot="-2700000" flipH="1">
                <a:off x="4839427" y="1809317"/>
                <a:ext cx="193464" cy="207465"/>
              </a:xfrm>
              <a:prstGeom prst="teardrop">
                <a:avLst>
                  <a:gd name="adj" fmla="val 184126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673" name="Google Shape;673;p27"/>
            <p:cNvGrpSpPr/>
            <p:nvPr/>
          </p:nvGrpSpPr>
          <p:grpSpPr>
            <a:xfrm>
              <a:off x="7101779" y="1490660"/>
              <a:ext cx="417751" cy="409593"/>
              <a:chOff x="4792008" y="1760944"/>
              <a:chExt cx="302367" cy="296463"/>
            </a:xfrm>
          </p:grpSpPr>
          <p:grpSp>
            <p:nvGrpSpPr>
              <p:cNvPr id="674" name="Google Shape;674;p27"/>
              <p:cNvGrpSpPr/>
              <p:nvPr/>
            </p:nvGrpSpPr>
            <p:grpSpPr>
              <a:xfrm rot="5400000">
                <a:off x="4791399" y="1761552"/>
                <a:ext cx="296463" cy="295246"/>
                <a:chOff x="5398572" y="2002095"/>
                <a:chExt cx="324784" cy="312000"/>
              </a:xfrm>
            </p:grpSpPr>
            <p:sp>
              <p:nvSpPr>
                <p:cNvPr id="675" name="Google Shape;675;p27"/>
                <p:cNvSpPr/>
                <p:nvPr/>
              </p:nvSpPr>
              <p:spPr>
                <a:xfrm rot="2700000">
                  <a:off x="5460219" y="2046153"/>
                  <a:ext cx="216375" cy="221890"/>
                </a:xfrm>
                <a:prstGeom prst="teardrop">
                  <a:avLst>
                    <a:gd name="adj" fmla="val 184126"/>
                  </a:avLst>
                </a:pr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676" name="Google Shape;676;p27"/>
                <p:cNvSpPr/>
                <p:nvPr/>
              </p:nvSpPr>
              <p:spPr>
                <a:xfrm rot="-2700000" flipH="1">
                  <a:off x="5446385" y="2045665"/>
                  <a:ext cx="216375" cy="224860"/>
                </a:xfrm>
                <a:prstGeom prst="teardrop">
                  <a:avLst>
                    <a:gd name="adj" fmla="val 184126"/>
                  </a:avLst>
                </a:pr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677" name="Google Shape;677;p27"/>
              <p:cNvSpPr/>
              <p:nvPr/>
            </p:nvSpPr>
            <p:spPr>
              <a:xfrm rot="2700000">
                <a:off x="4851035" y="1807305"/>
                <a:ext cx="198980" cy="207889"/>
              </a:xfrm>
              <a:prstGeom prst="teardrop">
                <a:avLst>
                  <a:gd name="adj" fmla="val 184126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 rot="-2700000" flipH="1">
                <a:off x="4839427" y="1809317"/>
                <a:ext cx="193464" cy="207465"/>
              </a:xfrm>
              <a:prstGeom prst="teardrop">
                <a:avLst>
                  <a:gd name="adj" fmla="val 184126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sp>
          <p:nvSpPr>
            <p:cNvPr id="679" name="Google Shape;679;p27"/>
            <p:cNvSpPr/>
            <p:nvPr/>
          </p:nvSpPr>
          <p:spPr>
            <a:xfrm>
              <a:off x="0" y="0"/>
              <a:ext cx="9144000" cy="2964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0" y="4848750"/>
              <a:ext cx="9144000" cy="296400"/>
            </a:xfrm>
            <a:prstGeom prst="rect">
              <a:avLst/>
            </a:pr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4571850" y="2981250"/>
              <a:ext cx="3858900" cy="1325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0882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1_Background 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8"/>
          <p:cNvSpPr/>
          <p:nvPr/>
        </p:nvSpPr>
        <p:spPr>
          <a:xfrm flipH="1">
            <a:off x="950967" y="3209300"/>
            <a:ext cx="5145200" cy="2533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84" name="Google Shape;684;p28"/>
          <p:cNvSpPr/>
          <p:nvPr/>
        </p:nvSpPr>
        <p:spPr>
          <a:xfrm flipH="1">
            <a:off x="950967" y="1092200"/>
            <a:ext cx="5145200" cy="15680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85" name="Google Shape;685;p28"/>
          <p:cNvGrpSpPr/>
          <p:nvPr/>
        </p:nvGrpSpPr>
        <p:grpSpPr>
          <a:xfrm flipH="1">
            <a:off x="950967" y="2663339"/>
            <a:ext cx="5144917" cy="545976"/>
            <a:chOff x="238125" y="2530325"/>
            <a:chExt cx="7129875" cy="600325"/>
          </a:xfrm>
        </p:grpSpPr>
        <p:sp>
          <p:nvSpPr>
            <p:cNvPr id="686" name="Google Shape;686;p28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rgbClr val="4C91C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rgbClr val="F4EFE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rgbClr val="4C91C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rgbClr val="F4EFE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rgbClr val="F4EFE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rgbClr val="01000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rgbClr val="F4EFE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rgbClr val="01000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697" name="Google Shape;697;p28"/>
          <p:cNvSpPr/>
          <p:nvPr/>
        </p:nvSpPr>
        <p:spPr>
          <a:xfrm flipH="1">
            <a:off x="6095800" y="1092200"/>
            <a:ext cx="5145200" cy="46504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98" name="Google Shape;698;p28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99" name="Google Shape;699;p28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912247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1_Background 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8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99" name="Google Shape;699;p28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52117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9"/>
          <p:cNvSpPr/>
          <p:nvPr userDrawn="1"/>
        </p:nvSpPr>
        <p:spPr>
          <a:xfrm flipH="1">
            <a:off x="951000" y="1097267"/>
            <a:ext cx="10290000" cy="4645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02" name="Google Shape;702;p29"/>
          <p:cNvSpPr/>
          <p:nvPr userDrawn="1"/>
        </p:nvSpPr>
        <p:spPr>
          <a:xfrm rot="10800000">
            <a:off x="951000" y="5308431"/>
            <a:ext cx="10290000" cy="4340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703" name="Google Shape;703;p29"/>
          <p:cNvGrpSpPr/>
          <p:nvPr userDrawn="1"/>
        </p:nvGrpSpPr>
        <p:grpSpPr>
          <a:xfrm rot="10800000">
            <a:off x="951038" y="1097274"/>
            <a:ext cx="5144917" cy="395173"/>
            <a:chOff x="238125" y="2530325"/>
            <a:chExt cx="7129875" cy="600325"/>
          </a:xfrm>
        </p:grpSpPr>
        <p:sp>
          <p:nvSpPr>
            <p:cNvPr id="704" name="Google Shape;704;p29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715" name="Google Shape;715;p29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16" name="Google Shape;716;p29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717" name="Google Shape;717;p29"/>
          <p:cNvGrpSpPr/>
          <p:nvPr userDrawn="1"/>
        </p:nvGrpSpPr>
        <p:grpSpPr>
          <a:xfrm rot="10800000">
            <a:off x="6096016" y="1097274"/>
            <a:ext cx="5144917" cy="395173"/>
            <a:chOff x="238125" y="2530325"/>
            <a:chExt cx="7129875" cy="600325"/>
          </a:xfrm>
        </p:grpSpPr>
        <p:sp>
          <p:nvSpPr>
            <p:cNvPr id="718" name="Google Shape;718;p29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10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" name="Google Shape;73;p4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967705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 preserve="1">
  <p:cSld name="1_Background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9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16" name="Google Shape;716;p29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1337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/>
          <p:nvPr/>
        </p:nvSpPr>
        <p:spPr>
          <a:xfrm flipH="1">
            <a:off x="951000" y="1099333"/>
            <a:ext cx="10290000" cy="464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0" name="Google Shape;80;p5"/>
          <p:cNvSpPr/>
          <p:nvPr/>
        </p:nvSpPr>
        <p:spPr>
          <a:xfrm flipH="1">
            <a:off x="951033" y="1099341"/>
            <a:ext cx="10290000" cy="873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1" name="Google Shape;81;p5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2" name="Google Shape;82;p5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83" name="Google Shape;83;p5"/>
          <p:cNvGrpSpPr/>
          <p:nvPr/>
        </p:nvGrpSpPr>
        <p:grpSpPr>
          <a:xfrm flipH="1">
            <a:off x="951034" y="5457861"/>
            <a:ext cx="5144917" cy="286235"/>
            <a:chOff x="238125" y="2530325"/>
            <a:chExt cx="7129875" cy="600325"/>
          </a:xfrm>
        </p:grpSpPr>
        <p:sp>
          <p:nvSpPr>
            <p:cNvPr id="84" name="Google Shape;84;p5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934800" y="1138712"/>
            <a:ext cx="1032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Syncopate"/>
              <a:buNone/>
              <a:defRPr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 dirty="0"/>
          </a:p>
        </p:txBody>
      </p:sp>
      <p:sp>
        <p:nvSpPr>
          <p:cNvPr id="96" name="Google Shape;96;p5"/>
          <p:cNvSpPr/>
          <p:nvPr/>
        </p:nvSpPr>
        <p:spPr>
          <a:xfrm>
            <a:off x="6094191" y="5457779"/>
            <a:ext cx="5144800" cy="2864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1"/>
          </p:nvPr>
        </p:nvSpPr>
        <p:spPr>
          <a:xfrm>
            <a:off x="1426467" y="2716400"/>
            <a:ext cx="36284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2"/>
          </p:nvPr>
        </p:nvSpPr>
        <p:spPr>
          <a:xfrm>
            <a:off x="1426467" y="2935928"/>
            <a:ext cx="3212000" cy="18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3"/>
          </p:nvPr>
        </p:nvSpPr>
        <p:spPr>
          <a:xfrm>
            <a:off x="7550333" y="2716405"/>
            <a:ext cx="32152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None/>
              <a:defRPr sz="2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4"/>
          </p:nvPr>
        </p:nvSpPr>
        <p:spPr>
          <a:xfrm>
            <a:off x="7553533" y="2935928"/>
            <a:ext cx="3212000" cy="18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062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 flipH="1">
            <a:off x="951000" y="1092233"/>
            <a:ext cx="10290000" cy="46504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03" name="Google Shape;103;p6"/>
          <p:cNvGrpSpPr/>
          <p:nvPr/>
        </p:nvGrpSpPr>
        <p:grpSpPr>
          <a:xfrm flipH="1">
            <a:off x="951019" y="5196704"/>
            <a:ext cx="2559149" cy="545976"/>
            <a:chOff x="238125" y="2530325"/>
            <a:chExt cx="7129875" cy="600325"/>
          </a:xfrm>
        </p:grpSpPr>
        <p:sp>
          <p:nvSpPr>
            <p:cNvPr id="104" name="Google Shape;104;p6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15" name="Google Shape;115;p6"/>
          <p:cNvSpPr/>
          <p:nvPr/>
        </p:nvSpPr>
        <p:spPr>
          <a:xfrm flipH="1">
            <a:off x="950933" y="1957400"/>
            <a:ext cx="2559200" cy="3239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6" name="Google Shape;116;p6"/>
          <p:cNvSpPr/>
          <p:nvPr/>
        </p:nvSpPr>
        <p:spPr>
          <a:xfrm flipH="1">
            <a:off x="3510200" y="5196667"/>
            <a:ext cx="7730800" cy="5460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" name="Google Shape;117;p6"/>
          <p:cNvSpPr/>
          <p:nvPr/>
        </p:nvSpPr>
        <p:spPr>
          <a:xfrm flipH="1">
            <a:off x="951000" y="1092200"/>
            <a:ext cx="10290000" cy="8652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8" name="Google Shape;118;p6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9" name="Google Shape;119;p6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950967" y="1183000"/>
            <a:ext cx="10290000" cy="6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8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 rot="10800000">
            <a:off x="950967" y="1092367"/>
            <a:ext cx="5145200" cy="2326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3" name="Google Shape;123;p7"/>
          <p:cNvSpPr/>
          <p:nvPr/>
        </p:nvSpPr>
        <p:spPr>
          <a:xfrm rot="10800000">
            <a:off x="950967" y="3402433"/>
            <a:ext cx="5145200" cy="23400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24" name="Google Shape;124;p7"/>
          <p:cNvGrpSpPr/>
          <p:nvPr/>
        </p:nvGrpSpPr>
        <p:grpSpPr>
          <a:xfrm rot="10800000">
            <a:off x="950967" y="3157109"/>
            <a:ext cx="5144917" cy="545976"/>
            <a:chOff x="238125" y="2530325"/>
            <a:chExt cx="7129875" cy="600325"/>
          </a:xfrm>
        </p:grpSpPr>
        <p:sp>
          <p:nvSpPr>
            <p:cNvPr id="125" name="Google Shape;125;p7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rgbClr val="4C91C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rgbClr val="4C91C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rgbClr val="01000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rgbClr val="01000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36" name="Google Shape;136;p7"/>
          <p:cNvSpPr/>
          <p:nvPr/>
        </p:nvSpPr>
        <p:spPr>
          <a:xfrm flipH="1">
            <a:off x="6095800" y="1092200"/>
            <a:ext cx="5145200" cy="4650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7" name="Google Shape;137;p7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8" name="Google Shape;138;p7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426467" y="1490667"/>
            <a:ext cx="4213200" cy="11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subTitle" idx="1"/>
          </p:nvPr>
        </p:nvSpPr>
        <p:spPr>
          <a:xfrm>
            <a:off x="1426467" y="3985475"/>
            <a:ext cx="43068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06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/>
          <p:nvPr/>
        </p:nvSpPr>
        <p:spPr>
          <a:xfrm flipH="1">
            <a:off x="951000" y="1092233"/>
            <a:ext cx="10290000" cy="4650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43" name="Google Shape;143;p8"/>
          <p:cNvGrpSpPr/>
          <p:nvPr/>
        </p:nvGrpSpPr>
        <p:grpSpPr>
          <a:xfrm flipH="1">
            <a:off x="950717" y="5189949"/>
            <a:ext cx="2579113" cy="553020"/>
            <a:chOff x="238125" y="2530325"/>
            <a:chExt cx="7129875" cy="600325"/>
          </a:xfrm>
        </p:grpSpPr>
        <p:sp>
          <p:nvSpPr>
            <p:cNvPr id="144" name="Google Shape;144;p8"/>
            <p:cNvSpPr/>
            <p:nvPr/>
          </p:nvSpPr>
          <p:spPr>
            <a:xfrm>
              <a:off x="3391000" y="2533400"/>
              <a:ext cx="1493900" cy="594175"/>
            </a:xfrm>
            <a:custGeom>
              <a:avLst/>
              <a:gdLst/>
              <a:ahLst/>
              <a:cxnLst/>
              <a:rect l="l" t="t" r="r" b="b"/>
              <a:pathLst>
                <a:path w="59756" h="23767" extrusionOk="0">
                  <a:moveTo>
                    <a:pt x="56607" y="23704"/>
                  </a:moveTo>
                  <a:cubicBezTo>
                    <a:pt x="56977" y="19692"/>
                    <a:pt x="57286" y="15433"/>
                    <a:pt x="57780" y="11482"/>
                  </a:cubicBezTo>
                  <a:cubicBezTo>
                    <a:pt x="58089" y="9445"/>
                    <a:pt x="58335" y="7717"/>
                    <a:pt x="58644" y="5680"/>
                  </a:cubicBezTo>
                  <a:cubicBezTo>
                    <a:pt x="58953" y="3828"/>
                    <a:pt x="59570" y="1667"/>
                    <a:pt x="59755" y="0"/>
                  </a:cubicBezTo>
                  <a:lnTo>
                    <a:pt x="124" y="62"/>
                  </a:lnTo>
                  <a:cubicBezTo>
                    <a:pt x="618" y="1358"/>
                    <a:pt x="0" y="2470"/>
                    <a:pt x="62" y="5803"/>
                  </a:cubicBezTo>
                  <a:cubicBezTo>
                    <a:pt x="62" y="10988"/>
                    <a:pt x="432" y="13704"/>
                    <a:pt x="1729" y="18457"/>
                  </a:cubicBezTo>
                  <a:cubicBezTo>
                    <a:pt x="2222" y="20309"/>
                    <a:pt x="3025" y="22038"/>
                    <a:pt x="3457" y="23766"/>
                  </a:cubicBezTo>
                  <a:lnTo>
                    <a:pt x="56607" y="23704"/>
                  </a:ln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1556050" y="2534950"/>
              <a:ext cx="1240800" cy="594150"/>
            </a:xfrm>
            <a:custGeom>
              <a:avLst/>
              <a:gdLst/>
              <a:ahLst/>
              <a:cxnLst/>
              <a:rect l="l" t="t" r="r" b="b"/>
              <a:pathLst>
                <a:path w="49632" h="23766" extrusionOk="0">
                  <a:moveTo>
                    <a:pt x="803" y="5062"/>
                  </a:moveTo>
                  <a:lnTo>
                    <a:pt x="1914" y="6235"/>
                  </a:lnTo>
                  <a:cubicBezTo>
                    <a:pt x="5742" y="10679"/>
                    <a:pt x="10495" y="18025"/>
                    <a:pt x="10865" y="23766"/>
                  </a:cubicBezTo>
                  <a:lnTo>
                    <a:pt x="44817" y="23704"/>
                  </a:lnTo>
                  <a:cubicBezTo>
                    <a:pt x="44755" y="21297"/>
                    <a:pt x="44447" y="20371"/>
                    <a:pt x="44508" y="16667"/>
                  </a:cubicBezTo>
                  <a:cubicBezTo>
                    <a:pt x="44632" y="9877"/>
                    <a:pt x="47225" y="5371"/>
                    <a:pt x="49632" y="0"/>
                  </a:cubicBezTo>
                  <a:lnTo>
                    <a:pt x="1235" y="62"/>
                  </a:lnTo>
                  <a:lnTo>
                    <a:pt x="1" y="4136"/>
                  </a:lnTo>
                  <a:lnTo>
                    <a:pt x="803" y="5062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752025" y="2536475"/>
              <a:ext cx="1075675" cy="594175"/>
            </a:xfrm>
            <a:custGeom>
              <a:avLst/>
              <a:gdLst/>
              <a:ahLst/>
              <a:cxnLst/>
              <a:rect l="l" t="t" r="r" b="b"/>
              <a:pathLst>
                <a:path w="43027" h="23767" extrusionOk="0">
                  <a:moveTo>
                    <a:pt x="43026" y="23705"/>
                  </a:moveTo>
                  <a:cubicBezTo>
                    <a:pt x="42471" y="14878"/>
                    <a:pt x="33828" y="5742"/>
                    <a:pt x="28396" y="1"/>
                  </a:cubicBezTo>
                  <a:lnTo>
                    <a:pt x="1914" y="63"/>
                  </a:lnTo>
                  <a:cubicBezTo>
                    <a:pt x="2161" y="1915"/>
                    <a:pt x="2469" y="3581"/>
                    <a:pt x="2716" y="5742"/>
                  </a:cubicBezTo>
                  <a:cubicBezTo>
                    <a:pt x="3087" y="9445"/>
                    <a:pt x="2840" y="14692"/>
                    <a:pt x="1790" y="18396"/>
                  </a:cubicBezTo>
                  <a:cubicBezTo>
                    <a:pt x="1358" y="19878"/>
                    <a:pt x="741" y="22717"/>
                    <a:pt x="0" y="23766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6471350" y="2530325"/>
              <a:ext cx="896650" cy="594150"/>
            </a:xfrm>
            <a:custGeom>
              <a:avLst/>
              <a:gdLst/>
              <a:ahLst/>
              <a:cxnLst/>
              <a:rect l="l" t="t" r="r" b="b"/>
              <a:pathLst>
                <a:path w="35866" h="23766" extrusionOk="0">
                  <a:moveTo>
                    <a:pt x="9877" y="0"/>
                  </a:moveTo>
                  <a:cubicBezTo>
                    <a:pt x="6482" y="7099"/>
                    <a:pt x="4877" y="8704"/>
                    <a:pt x="1852" y="17346"/>
                  </a:cubicBezTo>
                  <a:cubicBezTo>
                    <a:pt x="1420" y="18580"/>
                    <a:pt x="185" y="22099"/>
                    <a:pt x="0" y="23766"/>
                  </a:cubicBezTo>
                  <a:lnTo>
                    <a:pt x="35865" y="23704"/>
                  </a:lnTo>
                  <a:lnTo>
                    <a:pt x="35063" y="0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5721325" y="2530325"/>
              <a:ext cx="996950" cy="594150"/>
            </a:xfrm>
            <a:custGeom>
              <a:avLst/>
              <a:gdLst/>
              <a:ahLst/>
              <a:cxnLst/>
              <a:rect l="l" t="t" r="r" b="b"/>
              <a:pathLst>
                <a:path w="39878" h="23766" extrusionOk="0">
                  <a:moveTo>
                    <a:pt x="30001" y="23766"/>
                  </a:moveTo>
                  <a:cubicBezTo>
                    <a:pt x="30186" y="22099"/>
                    <a:pt x="31421" y="18580"/>
                    <a:pt x="31853" y="17346"/>
                  </a:cubicBezTo>
                  <a:cubicBezTo>
                    <a:pt x="34878" y="8704"/>
                    <a:pt x="36483" y="7099"/>
                    <a:pt x="39878" y="0"/>
                  </a:cubicBezTo>
                  <a:lnTo>
                    <a:pt x="14568" y="62"/>
                  </a:lnTo>
                  <a:cubicBezTo>
                    <a:pt x="13828" y="1420"/>
                    <a:pt x="13272" y="1667"/>
                    <a:pt x="12531" y="2716"/>
                  </a:cubicBezTo>
                  <a:cubicBezTo>
                    <a:pt x="6050" y="11296"/>
                    <a:pt x="9877" y="11482"/>
                    <a:pt x="2161" y="21235"/>
                  </a:cubicBezTo>
                  <a:cubicBezTo>
                    <a:pt x="1358" y="22222"/>
                    <a:pt x="617" y="22778"/>
                    <a:pt x="0" y="23766"/>
                  </a:cubicBezTo>
                  <a:lnTo>
                    <a:pt x="30001" y="23766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5025300" y="2531850"/>
              <a:ext cx="1060250" cy="594175"/>
            </a:xfrm>
            <a:custGeom>
              <a:avLst/>
              <a:gdLst/>
              <a:ahLst/>
              <a:cxnLst/>
              <a:rect l="l" t="t" r="r" b="b"/>
              <a:pathLst>
                <a:path w="42410" h="23767" extrusionOk="0">
                  <a:moveTo>
                    <a:pt x="27841" y="23705"/>
                  </a:moveTo>
                  <a:cubicBezTo>
                    <a:pt x="28458" y="22717"/>
                    <a:pt x="29199" y="22161"/>
                    <a:pt x="30002" y="21174"/>
                  </a:cubicBezTo>
                  <a:cubicBezTo>
                    <a:pt x="37718" y="11421"/>
                    <a:pt x="33891" y="11235"/>
                    <a:pt x="40372" y="2655"/>
                  </a:cubicBezTo>
                  <a:cubicBezTo>
                    <a:pt x="41113" y="1606"/>
                    <a:pt x="41669" y="1359"/>
                    <a:pt x="42409" y="1"/>
                  </a:cubicBezTo>
                  <a:lnTo>
                    <a:pt x="23582" y="1"/>
                  </a:lnTo>
                  <a:cubicBezTo>
                    <a:pt x="22594" y="1359"/>
                    <a:pt x="18828" y="4877"/>
                    <a:pt x="17717" y="6174"/>
                  </a:cubicBezTo>
                  <a:cubicBezTo>
                    <a:pt x="15125" y="8951"/>
                    <a:pt x="10310" y="13458"/>
                    <a:pt x="7161" y="16421"/>
                  </a:cubicBezTo>
                  <a:lnTo>
                    <a:pt x="2717" y="20865"/>
                  </a:lnTo>
                  <a:cubicBezTo>
                    <a:pt x="1914" y="21729"/>
                    <a:pt x="741" y="22717"/>
                    <a:pt x="1" y="23766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38125" y="2538025"/>
              <a:ext cx="591075" cy="592625"/>
            </a:xfrm>
            <a:custGeom>
              <a:avLst/>
              <a:gdLst/>
              <a:ahLst/>
              <a:cxnLst/>
              <a:rect l="l" t="t" r="r" b="b"/>
              <a:pathLst>
                <a:path w="23643" h="23705" extrusionOk="0">
                  <a:moveTo>
                    <a:pt x="20556" y="23704"/>
                  </a:moveTo>
                  <a:cubicBezTo>
                    <a:pt x="21297" y="22655"/>
                    <a:pt x="21914" y="19816"/>
                    <a:pt x="22346" y="18334"/>
                  </a:cubicBezTo>
                  <a:cubicBezTo>
                    <a:pt x="23396" y="14630"/>
                    <a:pt x="23643" y="9383"/>
                    <a:pt x="23272" y="5680"/>
                  </a:cubicBezTo>
                  <a:cubicBezTo>
                    <a:pt x="23025" y="3519"/>
                    <a:pt x="22717" y="1853"/>
                    <a:pt x="22470" y="1"/>
                  </a:cubicBezTo>
                  <a:lnTo>
                    <a:pt x="0" y="1"/>
                  </a:lnTo>
                  <a:lnTo>
                    <a:pt x="185" y="23704"/>
                  </a:lnTo>
                  <a:lnTo>
                    <a:pt x="20556" y="23704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4806150" y="2531850"/>
              <a:ext cx="808700" cy="594175"/>
            </a:xfrm>
            <a:custGeom>
              <a:avLst/>
              <a:gdLst/>
              <a:ahLst/>
              <a:cxnLst/>
              <a:rect l="l" t="t" r="r" b="b"/>
              <a:pathLst>
                <a:path w="32348" h="23767" extrusionOk="0">
                  <a:moveTo>
                    <a:pt x="8767" y="23766"/>
                  </a:moveTo>
                  <a:cubicBezTo>
                    <a:pt x="9507" y="22717"/>
                    <a:pt x="10680" y="21729"/>
                    <a:pt x="11483" y="20865"/>
                  </a:cubicBezTo>
                  <a:lnTo>
                    <a:pt x="15927" y="16421"/>
                  </a:lnTo>
                  <a:cubicBezTo>
                    <a:pt x="19076" y="13458"/>
                    <a:pt x="23891" y="8951"/>
                    <a:pt x="26483" y="6174"/>
                  </a:cubicBezTo>
                  <a:cubicBezTo>
                    <a:pt x="27594" y="4877"/>
                    <a:pt x="31360" y="1359"/>
                    <a:pt x="32348" y="1"/>
                  </a:cubicBezTo>
                  <a:lnTo>
                    <a:pt x="3149" y="62"/>
                  </a:lnTo>
                  <a:cubicBezTo>
                    <a:pt x="2964" y="1729"/>
                    <a:pt x="2347" y="3890"/>
                    <a:pt x="2038" y="5742"/>
                  </a:cubicBezTo>
                  <a:cubicBezTo>
                    <a:pt x="1729" y="7779"/>
                    <a:pt x="1483" y="9507"/>
                    <a:pt x="1174" y="11544"/>
                  </a:cubicBezTo>
                  <a:cubicBezTo>
                    <a:pt x="680" y="15495"/>
                    <a:pt x="371" y="19754"/>
                    <a:pt x="1" y="23766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667200" y="2534950"/>
              <a:ext cx="547875" cy="592625"/>
            </a:xfrm>
            <a:custGeom>
              <a:avLst/>
              <a:gdLst/>
              <a:ahLst/>
              <a:cxnLst/>
              <a:rect l="l" t="t" r="r" b="b"/>
              <a:pathLst>
                <a:path w="21915" h="23705" extrusionOk="0">
                  <a:moveTo>
                    <a:pt x="21915" y="23704"/>
                  </a:moveTo>
                  <a:cubicBezTo>
                    <a:pt x="21545" y="12655"/>
                    <a:pt x="19322" y="9198"/>
                    <a:pt x="16791" y="0"/>
                  </a:cubicBezTo>
                  <a:lnTo>
                    <a:pt x="5186" y="0"/>
                  </a:lnTo>
                  <a:cubicBezTo>
                    <a:pt x="2779" y="5371"/>
                    <a:pt x="186" y="9877"/>
                    <a:pt x="62" y="16667"/>
                  </a:cubicBezTo>
                  <a:cubicBezTo>
                    <a:pt x="1" y="20371"/>
                    <a:pt x="309" y="21297"/>
                    <a:pt x="371" y="23704"/>
                  </a:cubicBezTo>
                  <a:lnTo>
                    <a:pt x="21915" y="23704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3086975" y="2534950"/>
              <a:ext cx="390475" cy="592625"/>
            </a:xfrm>
            <a:custGeom>
              <a:avLst/>
              <a:gdLst/>
              <a:ahLst/>
              <a:cxnLst/>
              <a:rect l="l" t="t" r="r" b="b"/>
              <a:pathLst>
                <a:path w="15619" h="23705" extrusionOk="0">
                  <a:moveTo>
                    <a:pt x="15618" y="23704"/>
                  </a:moveTo>
                  <a:cubicBezTo>
                    <a:pt x="15186" y="21976"/>
                    <a:pt x="14383" y="20247"/>
                    <a:pt x="13890" y="18395"/>
                  </a:cubicBezTo>
                  <a:cubicBezTo>
                    <a:pt x="12593" y="13642"/>
                    <a:pt x="12223" y="10926"/>
                    <a:pt x="12223" y="5741"/>
                  </a:cubicBezTo>
                  <a:cubicBezTo>
                    <a:pt x="12161" y="2408"/>
                    <a:pt x="13087" y="1296"/>
                    <a:pt x="12655" y="0"/>
                  </a:cubicBezTo>
                  <a:lnTo>
                    <a:pt x="0" y="0"/>
                  </a:lnTo>
                  <a:cubicBezTo>
                    <a:pt x="432" y="2716"/>
                    <a:pt x="2408" y="8148"/>
                    <a:pt x="3272" y="11050"/>
                  </a:cubicBezTo>
                  <a:cubicBezTo>
                    <a:pt x="4198" y="14815"/>
                    <a:pt x="5124" y="19321"/>
                    <a:pt x="5124" y="23704"/>
                  </a:cubicBezTo>
                  <a:lnTo>
                    <a:pt x="15618" y="23704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461925" y="2536475"/>
              <a:ext cx="125025" cy="101900"/>
            </a:xfrm>
            <a:custGeom>
              <a:avLst/>
              <a:gdLst/>
              <a:ahLst/>
              <a:cxnLst/>
              <a:rect l="l" t="t" r="r" b="b"/>
              <a:pathLst>
                <a:path w="5001" h="4076" extrusionOk="0">
                  <a:moveTo>
                    <a:pt x="3766" y="4075"/>
                  </a:moveTo>
                  <a:lnTo>
                    <a:pt x="0" y="63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rgbClr val="F4EFE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55" name="Google Shape;155;p8"/>
          <p:cNvSpPr/>
          <p:nvPr/>
        </p:nvSpPr>
        <p:spPr>
          <a:xfrm flipH="1">
            <a:off x="3510200" y="5196667"/>
            <a:ext cx="7730800" cy="5460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6" name="Google Shape;156;p8"/>
          <p:cNvSpPr/>
          <p:nvPr/>
        </p:nvSpPr>
        <p:spPr>
          <a:xfrm flipH="1">
            <a:off x="951000" y="1092200"/>
            <a:ext cx="10290000" cy="865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7" name="Google Shape;157;p8"/>
          <p:cNvSpPr/>
          <p:nvPr/>
        </p:nvSpPr>
        <p:spPr>
          <a:xfrm>
            <a:off x="0" y="0"/>
            <a:ext cx="12192000" cy="395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8" name="Google Shape;158;p8"/>
          <p:cNvSpPr/>
          <p:nvPr/>
        </p:nvSpPr>
        <p:spPr>
          <a:xfrm>
            <a:off x="0" y="6465000"/>
            <a:ext cx="12192000" cy="395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2286267" y="2518867"/>
            <a:ext cx="76196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7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988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9"/>
          <p:cNvGrpSpPr/>
          <p:nvPr/>
        </p:nvGrpSpPr>
        <p:grpSpPr>
          <a:xfrm>
            <a:off x="0" y="0"/>
            <a:ext cx="12192000" cy="6860200"/>
            <a:chOff x="0" y="0"/>
            <a:chExt cx="9144000" cy="5145150"/>
          </a:xfrm>
        </p:grpSpPr>
        <p:sp>
          <p:nvSpPr>
            <p:cNvPr id="162" name="Google Shape;162;p9"/>
            <p:cNvSpPr/>
            <p:nvPr/>
          </p:nvSpPr>
          <p:spPr>
            <a:xfrm flipH="1">
              <a:off x="713225" y="3657925"/>
              <a:ext cx="3858900" cy="6489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3" name="Google Shape;163;p9"/>
            <p:cNvSpPr/>
            <p:nvPr/>
          </p:nvSpPr>
          <p:spPr>
            <a:xfrm flipH="1">
              <a:off x="713225" y="819150"/>
              <a:ext cx="3858900" cy="24294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64" name="Google Shape;164;p9"/>
            <p:cNvGrpSpPr/>
            <p:nvPr/>
          </p:nvGrpSpPr>
          <p:grpSpPr>
            <a:xfrm flipH="1">
              <a:off x="713225" y="3248436"/>
              <a:ext cx="3858688" cy="409482"/>
              <a:chOff x="238125" y="2530325"/>
              <a:chExt cx="7129875" cy="600325"/>
            </a:xfrm>
          </p:grpSpPr>
          <p:sp>
            <p:nvSpPr>
              <p:cNvPr id="165" name="Google Shape;165;p9"/>
              <p:cNvSpPr/>
              <p:nvPr/>
            </p:nvSpPr>
            <p:spPr>
              <a:xfrm>
                <a:off x="3391000" y="2533400"/>
                <a:ext cx="1493900" cy="594175"/>
              </a:xfrm>
              <a:custGeom>
                <a:avLst/>
                <a:gdLst/>
                <a:ahLst/>
                <a:cxnLst/>
                <a:rect l="l" t="t" r="r" b="b"/>
                <a:pathLst>
                  <a:path w="59756" h="23767" extrusionOk="0">
                    <a:moveTo>
                      <a:pt x="56607" y="23704"/>
                    </a:moveTo>
                    <a:cubicBezTo>
                      <a:pt x="56977" y="19692"/>
                      <a:pt x="57286" y="15433"/>
                      <a:pt x="57780" y="11482"/>
                    </a:cubicBezTo>
                    <a:cubicBezTo>
                      <a:pt x="58089" y="9445"/>
                      <a:pt x="58335" y="7717"/>
                      <a:pt x="58644" y="5680"/>
                    </a:cubicBezTo>
                    <a:cubicBezTo>
                      <a:pt x="58953" y="3828"/>
                      <a:pt x="59570" y="1667"/>
                      <a:pt x="59755" y="0"/>
                    </a:cubicBezTo>
                    <a:lnTo>
                      <a:pt x="124" y="62"/>
                    </a:lnTo>
                    <a:cubicBezTo>
                      <a:pt x="618" y="1358"/>
                      <a:pt x="0" y="2470"/>
                      <a:pt x="62" y="5803"/>
                    </a:cubicBezTo>
                    <a:cubicBezTo>
                      <a:pt x="62" y="10988"/>
                      <a:pt x="432" y="13704"/>
                      <a:pt x="1729" y="18457"/>
                    </a:cubicBezTo>
                    <a:cubicBezTo>
                      <a:pt x="2222" y="20309"/>
                      <a:pt x="3025" y="22038"/>
                      <a:pt x="3457" y="23766"/>
                    </a:cubicBezTo>
                    <a:lnTo>
                      <a:pt x="56607" y="23704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1556050" y="2534950"/>
                <a:ext cx="1240800" cy="594150"/>
              </a:xfrm>
              <a:custGeom>
                <a:avLst/>
                <a:gdLst/>
                <a:ahLst/>
                <a:cxnLst/>
                <a:rect l="l" t="t" r="r" b="b"/>
                <a:pathLst>
                  <a:path w="49632" h="23766" extrusionOk="0">
                    <a:moveTo>
                      <a:pt x="803" y="5062"/>
                    </a:moveTo>
                    <a:lnTo>
                      <a:pt x="1914" y="6235"/>
                    </a:lnTo>
                    <a:cubicBezTo>
                      <a:pt x="5742" y="10679"/>
                      <a:pt x="10495" y="18025"/>
                      <a:pt x="10865" y="23766"/>
                    </a:cubicBezTo>
                    <a:lnTo>
                      <a:pt x="44817" y="23704"/>
                    </a:lnTo>
                    <a:cubicBezTo>
                      <a:pt x="44755" y="21297"/>
                      <a:pt x="44447" y="20371"/>
                      <a:pt x="44508" y="16667"/>
                    </a:cubicBezTo>
                    <a:cubicBezTo>
                      <a:pt x="44632" y="9877"/>
                      <a:pt x="47225" y="5371"/>
                      <a:pt x="49632" y="0"/>
                    </a:cubicBezTo>
                    <a:lnTo>
                      <a:pt x="1235" y="62"/>
                    </a:lnTo>
                    <a:lnTo>
                      <a:pt x="1" y="4136"/>
                    </a:lnTo>
                    <a:lnTo>
                      <a:pt x="803" y="5062"/>
                    </a:lnTo>
                    <a:close/>
                  </a:path>
                </a:pathLst>
              </a:custGeom>
              <a:solidFill>
                <a:srgbClr val="4C91C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752025" y="2536475"/>
                <a:ext cx="1075675" cy="594175"/>
              </a:xfrm>
              <a:custGeom>
                <a:avLst/>
                <a:gdLst/>
                <a:ahLst/>
                <a:cxnLst/>
                <a:rect l="l" t="t" r="r" b="b"/>
                <a:pathLst>
                  <a:path w="43027" h="23767" extrusionOk="0">
                    <a:moveTo>
                      <a:pt x="43026" y="23705"/>
                    </a:moveTo>
                    <a:cubicBezTo>
                      <a:pt x="42471" y="14878"/>
                      <a:pt x="33828" y="5742"/>
                      <a:pt x="28396" y="1"/>
                    </a:cubicBezTo>
                    <a:lnTo>
                      <a:pt x="1914" y="63"/>
                    </a:lnTo>
                    <a:cubicBezTo>
                      <a:pt x="2161" y="1915"/>
                      <a:pt x="2469" y="3581"/>
                      <a:pt x="2716" y="5742"/>
                    </a:cubicBezTo>
                    <a:cubicBezTo>
                      <a:pt x="3087" y="9445"/>
                      <a:pt x="2840" y="14692"/>
                      <a:pt x="1790" y="18396"/>
                    </a:cubicBezTo>
                    <a:cubicBezTo>
                      <a:pt x="1358" y="19878"/>
                      <a:pt x="741" y="22717"/>
                      <a:pt x="0" y="2376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6471350" y="2530325"/>
                <a:ext cx="896650" cy="594150"/>
              </a:xfrm>
              <a:custGeom>
                <a:avLst/>
                <a:gdLst/>
                <a:ahLst/>
                <a:cxnLst/>
                <a:rect l="l" t="t" r="r" b="b"/>
                <a:pathLst>
                  <a:path w="35866" h="23766" extrusionOk="0">
                    <a:moveTo>
                      <a:pt x="9877" y="0"/>
                    </a:moveTo>
                    <a:cubicBezTo>
                      <a:pt x="6482" y="7099"/>
                      <a:pt x="4877" y="8704"/>
                      <a:pt x="1852" y="17346"/>
                    </a:cubicBezTo>
                    <a:cubicBezTo>
                      <a:pt x="1420" y="18580"/>
                      <a:pt x="185" y="22099"/>
                      <a:pt x="0" y="23766"/>
                    </a:cubicBezTo>
                    <a:lnTo>
                      <a:pt x="35865" y="23704"/>
                    </a:lnTo>
                    <a:lnTo>
                      <a:pt x="35063" y="0"/>
                    </a:lnTo>
                    <a:lnTo>
                      <a:pt x="9877" y="0"/>
                    </a:lnTo>
                    <a:close/>
                  </a:path>
                </a:pathLst>
              </a:custGeom>
              <a:solidFill>
                <a:srgbClr val="F4EFE8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5721325" y="2530325"/>
                <a:ext cx="996950" cy="594150"/>
              </a:xfrm>
              <a:custGeom>
                <a:avLst/>
                <a:gdLst/>
                <a:ahLst/>
                <a:cxnLst/>
                <a:rect l="l" t="t" r="r" b="b"/>
                <a:pathLst>
                  <a:path w="39878" h="23766" extrusionOk="0">
                    <a:moveTo>
                      <a:pt x="30001" y="23766"/>
                    </a:moveTo>
                    <a:cubicBezTo>
                      <a:pt x="30186" y="22099"/>
                      <a:pt x="31421" y="18580"/>
                      <a:pt x="31853" y="17346"/>
                    </a:cubicBezTo>
                    <a:cubicBezTo>
                      <a:pt x="34878" y="8704"/>
                      <a:pt x="36483" y="7099"/>
                      <a:pt x="39878" y="0"/>
                    </a:cubicBezTo>
                    <a:lnTo>
                      <a:pt x="14568" y="62"/>
                    </a:lnTo>
                    <a:cubicBezTo>
                      <a:pt x="13828" y="1420"/>
                      <a:pt x="13272" y="1667"/>
                      <a:pt x="12531" y="2716"/>
                    </a:cubicBezTo>
                    <a:cubicBezTo>
                      <a:pt x="6050" y="11296"/>
                      <a:pt x="9877" y="11482"/>
                      <a:pt x="2161" y="21235"/>
                    </a:cubicBezTo>
                    <a:cubicBezTo>
                      <a:pt x="1358" y="22222"/>
                      <a:pt x="617" y="22778"/>
                      <a:pt x="0" y="23766"/>
                    </a:cubicBezTo>
                    <a:lnTo>
                      <a:pt x="30001" y="23766"/>
                    </a:lnTo>
                    <a:close/>
                  </a:path>
                </a:pathLst>
              </a:custGeom>
              <a:solidFill>
                <a:srgbClr val="4C91C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5025300" y="2531850"/>
                <a:ext cx="1060250" cy="594175"/>
              </a:xfrm>
              <a:custGeom>
                <a:avLst/>
                <a:gdLst/>
                <a:ahLst/>
                <a:cxnLst/>
                <a:rect l="l" t="t" r="r" b="b"/>
                <a:pathLst>
                  <a:path w="42410" h="23767" extrusionOk="0">
                    <a:moveTo>
                      <a:pt x="27841" y="23705"/>
                    </a:moveTo>
                    <a:cubicBezTo>
                      <a:pt x="28458" y="22717"/>
                      <a:pt x="29199" y="22161"/>
                      <a:pt x="30002" y="21174"/>
                    </a:cubicBezTo>
                    <a:cubicBezTo>
                      <a:pt x="37718" y="11421"/>
                      <a:pt x="33891" y="11235"/>
                      <a:pt x="40372" y="2655"/>
                    </a:cubicBezTo>
                    <a:cubicBezTo>
                      <a:pt x="41113" y="1606"/>
                      <a:pt x="41669" y="1359"/>
                      <a:pt x="42409" y="1"/>
                    </a:cubicBezTo>
                    <a:lnTo>
                      <a:pt x="23582" y="1"/>
                    </a:lnTo>
                    <a:cubicBezTo>
                      <a:pt x="22594" y="1359"/>
                      <a:pt x="18828" y="4877"/>
                      <a:pt x="17717" y="6174"/>
                    </a:cubicBezTo>
                    <a:cubicBezTo>
                      <a:pt x="15125" y="8951"/>
                      <a:pt x="10310" y="13458"/>
                      <a:pt x="7161" y="16421"/>
                    </a:cubicBezTo>
                    <a:lnTo>
                      <a:pt x="2717" y="20865"/>
                    </a:lnTo>
                    <a:cubicBezTo>
                      <a:pt x="1914" y="21729"/>
                      <a:pt x="741" y="22717"/>
                      <a:pt x="1" y="23766"/>
                    </a:cubicBezTo>
                    <a:close/>
                  </a:path>
                </a:pathLst>
              </a:custGeom>
              <a:solidFill>
                <a:srgbClr val="F4EFE8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238125" y="2538025"/>
                <a:ext cx="591075" cy="592625"/>
              </a:xfrm>
              <a:custGeom>
                <a:avLst/>
                <a:gdLst/>
                <a:ahLst/>
                <a:cxnLst/>
                <a:rect l="l" t="t" r="r" b="b"/>
                <a:pathLst>
                  <a:path w="23643" h="23705" extrusionOk="0">
                    <a:moveTo>
                      <a:pt x="20556" y="23704"/>
                    </a:moveTo>
                    <a:cubicBezTo>
                      <a:pt x="21297" y="22655"/>
                      <a:pt x="21914" y="19816"/>
                      <a:pt x="22346" y="18334"/>
                    </a:cubicBezTo>
                    <a:cubicBezTo>
                      <a:pt x="23396" y="14630"/>
                      <a:pt x="23643" y="9383"/>
                      <a:pt x="23272" y="5680"/>
                    </a:cubicBezTo>
                    <a:cubicBezTo>
                      <a:pt x="23025" y="3519"/>
                      <a:pt x="22717" y="1853"/>
                      <a:pt x="22470" y="1"/>
                    </a:cubicBezTo>
                    <a:lnTo>
                      <a:pt x="0" y="1"/>
                    </a:lnTo>
                    <a:lnTo>
                      <a:pt x="185" y="23704"/>
                    </a:lnTo>
                    <a:lnTo>
                      <a:pt x="20556" y="23704"/>
                    </a:lnTo>
                    <a:close/>
                  </a:path>
                </a:pathLst>
              </a:custGeom>
              <a:solidFill>
                <a:srgbClr val="F4EFE8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4806150" y="2531850"/>
                <a:ext cx="808700" cy="594175"/>
              </a:xfrm>
              <a:custGeom>
                <a:avLst/>
                <a:gdLst/>
                <a:ahLst/>
                <a:cxnLst/>
                <a:rect l="l" t="t" r="r" b="b"/>
                <a:pathLst>
                  <a:path w="32348" h="23767" extrusionOk="0">
                    <a:moveTo>
                      <a:pt x="8767" y="23766"/>
                    </a:moveTo>
                    <a:cubicBezTo>
                      <a:pt x="9507" y="22717"/>
                      <a:pt x="10680" y="21729"/>
                      <a:pt x="11483" y="20865"/>
                    </a:cubicBezTo>
                    <a:lnTo>
                      <a:pt x="15927" y="16421"/>
                    </a:lnTo>
                    <a:cubicBezTo>
                      <a:pt x="19076" y="13458"/>
                      <a:pt x="23891" y="8951"/>
                      <a:pt x="26483" y="6174"/>
                    </a:cubicBezTo>
                    <a:cubicBezTo>
                      <a:pt x="27594" y="4877"/>
                      <a:pt x="31360" y="1359"/>
                      <a:pt x="32348" y="1"/>
                    </a:cubicBezTo>
                    <a:lnTo>
                      <a:pt x="3149" y="62"/>
                    </a:lnTo>
                    <a:cubicBezTo>
                      <a:pt x="2964" y="1729"/>
                      <a:pt x="2347" y="3890"/>
                      <a:pt x="2038" y="5742"/>
                    </a:cubicBezTo>
                    <a:cubicBezTo>
                      <a:pt x="1729" y="7779"/>
                      <a:pt x="1483" y="9507"/>
                      <a:pt x="1174" y="11544"/>
                    </a:cubicBezTo>
                    <a:cubicBezTo>
                      <a:pt x="680" y="15495"/>
                      <a:pt x="371" y="19754"/>
                      <a:pt x="1" y="23766"/>
                    </a:cubicBezTo>
                    <a:close/>
                  </a:path>
                </a:pathLst>
              </a:custGeom>
              <a:solidFill>
                <a:srgbClr val="01000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2667200" y="2534950"/>
                <a:ext cx="547875" cy="592625"/>
              </a:xfrm>
              <a:custGeom>
                <a:avLst/>
                <a:gdLst/>
                <a:ahLst/>
                <a:cxnLst/>
                <a:rect l="l" t="t" r="r" b="b"/>
                <a:pathLst>
                  <a:path w="21915" h="23705" extrusionOk="0">
                    <a:moveTo>
                      <a:pt x="21915" y="23704"/>
                    </a:moveTo>
                    <a:cubicBezTo>
                      <a:pt x="21545" y="12655"/>
                      <a:pt x="19322" y="9198"/>
                      <a:pt x="16791" y="0"/>
                    </a:cubicBezTo>
                    <a:lnTo>
                      <a:pt x="5186" y="0"/>
                    </a:lnTo>
                    <a:cubicBezTo>
                      <a:pt x="2779" y="5371"/>
                      <a:pt x="186" y="9877"/>
                      <a:pt x="62" y="16667"/>
                    </a:cubicBezTo>
                    <a:cubicBezTo>
                      <a:pt x="1" y="20371"/>
                      <a:pt x="309" y="21297"/>
                      <a:pt x="371" y="23704"/>
                    </a:cubicBezTo>
                    <a:lnTo>
                      <a:pt x="21915" y="23704"/>
                    </a:lnTo>
                    <a:close/>
                  </a:path>
                </a:pathLst>
              </a:custGeom>
              <a:solidFill>
                <a:srgbClr val="F4EFE8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3086975" y="2534950"/>
                <a:ext cx="390475" cy="592625"/>
              </a:xfrm>
              <a:custGeom>
                <a:avLst/>
                <a:gdLst/>
                <a:ahLst/>
                <a:cxnLst/>
                <a:rect l="l" t="t" r="r" b="b"/>
                <a:pathLst>
                  <a:path w="15619" h="23705" extrusionOk="0">
                    <a:moveTo>
                      <a:pt x="15618" y="23704"/>
                    </a:moveTo>
                    <a:cubicBezTo>
                      <a:pt x="15186" y="21976"/>
                      <a:pt x="14383" y="20247"/>
                      <a:pt x="13890" y="18395"/>
                    </a:cubicBezTo>
                    <a:cubicBezTo>
                      <a:pt x="12593" y="13642"/>
                      <a:pt x="12223" y="10926"/>
                      <a:pt x="12223" y="5741"/>
                    </a:cubicBezTo>
                    <a:cubicBezTo>
                      <a:pt x="12161" y="2408"/>
                      <a:pt x="13087" y="1296"/>
                      <a:pt x="12655" y="0"/>
                    </a:cubicBezTo>
                    <a:lnTo>
                      <a:pt x="0" y="0"/>
                    </a:lnTo>
                    <a:cubicBezTo>
                      <a:pt x="432" y="2716"/>
                      <a:pt x="2408" y="8148"/>
                      <a:pt x="3272" y="11050"/>
                    </a:cubicBezTo>
                    <a:cubicBezTo>
                      <a:pt x="4198" y="14815"/>
                      <a:pt x="5124" y="19321"/>
                      <a:pt x="5124" y="23704"/>
                    </a:cubicBezTo>
                    <a:lnTo>
                      <a:pt x="15618" y="23704"/>
                    </a:lnTo>
                    <a:close/>
                  </a:path>
                </a:pathLst>
              </a:custGeom>
              <a:solidFill>
                <a:srgbClr val="01000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1461925" y="2536475"/>
                <a:ext cx="125025" cy="101900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4076" extrusionOk="0">
                    <a:moveTo>
                      <a:pt x="3766" y="4075"/>
                    </a:moveTo>
                    <a:lnTo>
                      <a:pt x="0" y="63"/>
                    </a:lnTo>
                    <a:lnTo>
                      <a:pt x="5000" y="1"/>
                    </a:lnTo>
                    <a:close/>
                  </a:path>
                </a:pathLst>
              </a:custGeom>
              <a:solidFill>
                <a:srgbClr val="F4EFE8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sp>
          <p:nvSpPr>
            <p:cNvPr id="176" name="Google Shape;176;p9"/>
            <p:cNvSpPr/>
            <p:nvPr/>
          </p:nvSpPr>
          <p:spPr>
            <a:xfrm flipH="1">
              <a:off x="4571850" y="819150"/>
              <a:ext cx="3858900" cy="34878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0" y="0"/>
              <a:ext cx="9144000" cy="2964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0" y="4848750"/>
              <a:ext cx="9144000" cy="296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1267968" y="2353056"/>
            <a:ext cx="46696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6571488" y="1828800"/>
            <a:ext cx="4194000" cy="21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cxnSp>
        <p:nvCxnSpPr>
          <p:cNvPr id="181" name="Google Shape;181;p9"/>
          <p:cNvCxnSpPr/>
          <p:nvPr/>
        </p:nvCxnSpPr>
        <p:spPr>
          <a:xfrm>
            <a:off x="952452" y="4317100"/>
            <a:ext cx="0" cy="636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6502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body" idx="1"/>
          </p:nvPr>
        </p:nvSpPr>
        <p:spPr>
          <a:xfrm>
            <a:off x="963200" y="1097280"/>
            <a:ext cx="10265600" cy="1792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yncopate"/>
              <a:buNone/>
              <a:defRPr sz="3333" b="1">
                <a:solidFill>
                  <a:schemeClr val="accent3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272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yncopate"/>
              <a:buNone/>
              <a:defRPr sz="2500" b="1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03583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91" r:id="rId28"/>
    <p:sldLayoutId id="2147483689" r:id="rId29"/>
    <p:sldLayoutId id="2147483690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68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12" Type="http://schemas.openxmlformats.org/officeDocument/2006/relationships/image" Target="../media/image7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3.png"/><Relationship Id="rId11" Type="http://schemas.openxmlformats.org/officeDocument/2006/relationships/image" Target="../media/image76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Relationship Id="rId1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 txBox="1">
            <a:spLocks noGrp="1"/>
          </p:cNvSpPr>
          <p:nvPr>
            <p:ph type="subTitle" idx="2"/>
          </p:nvPr>
        </p:nvSpPr>
        <p:spPr>
          <a:xfrm>
            <a:off x="2042467" y="3121152"/>
            <a:ext cx="8095600" cy="5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ak Pro" panose="020B0504020101020102" pitchFamily="34" charset="0"/>
                <a:ea typeface="等线" panose="02010600030101010101" pitchFamily="2" charset="-122"/>
                <a:cs typeface="+mn-cs"/>
              </a:rPr>
              <a:t>A near complete solution of Aspect-based Sentiment Analysis</a:t>
            </a:r>
            <a:endParaRPr sz="2400" dirty="0">
              <a:latin typeface="Speak Pro" panose="020B0504020101020102" pitchFamily="34" charset="0"/>
            </a:endParaRPr>
          </a:p>
        </p:txBody>
      </p:sp>
      <p:sp>
        <p:nvSpPr>
          <p:cNvPr id="743" name="Google Shape;743;p34"/>
          <p:cNvSpPr txBox="1">
            <a:spLocks noGrp="1"/>
          </p:cNvSpPr>
          <p:nvPr>
            <p:ph type="subTitle" idx="1"/>
          </p:nvPr>
        </p:nvSpPr>
        <p:spPr>
          <a:xfrm>
            <a:off x="1901952" y="4693920"/>
            <a:ext cx="3243200" cy="89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>
                <a:solidFill>
                  <a:schemeClr val="dk1"/>
                </a:solidFill>
                <a:latin typeface="Speak Pro" panose="020B0504020101020102" pitchFamily="34" charset="0"/>
              </a:rPr>
              <a:t>Li Jiangnan</a:t>
            </a:r>
          </a:p>
          <a:p>
            <a:pPr marL="0" indent="0"/>
            <a:r>
              <a:rPr lang="en-US" dirty="0">
                <a:latin typeface="Speak Pro" panose="020B0504020101020102" pitchFamily="34" charset="0"/>
              </a:rPr>
              <a:t>2021/4/13</a:t>
            </a:r>
            <a:endParaRPr dirty="0">
              <a:solidFill>
                <a:schemeClr val="dk1"/>
              </a:solidFill>
              <a:latin typeface="Speak Pro" panose="020B0504020101020102" pitchFamily="34" charset="0"/>
            </a:endParaRPr>
          </a:p>
        </p:txBody>
      </p:sp>
      <p:sp>
        <p:nvSpPr>
          <p:cNvPr id="742" name="Google Shape;742;p34"/>
          <p:cNvSpPr txBox="1">
            <a:spLocks noGrp="1"/>
          </p:cNvSpPr>
          <p:nvPr>
            <p:ph type="ctrTitle"/>
          </p:nvPr>
        </p:nvSpPr>
        <p:spPr>
          <a:xfrm>
            <a:off x="2048256" y="1402080"/>
            <a:ext cx="8095600" cy="162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CN" sz="40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ASPECT SENTIMENT TRIPLET EXTRACTION</a:t>
            </a:r>
            <a:endParaRPr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66B4400-0F44-4E57-97F9-28BFA1961972}"/>
              </a:ext>
            </a:extLst>
          </p:cNvPr>
          <p:cNvGrpSpPr/>
          <p:nvPr/>
        </p:nvGrpSpPr>
        <p:grpSpPr>
          <a:xfrm>
            <a:off x="211014" y="1830518"/>
            <a:ext cx="11720148" cy="4341682"/>
            <a:chOff x="211014" y="1830518"/>
            <a:chExt cx="11720148" cy="434168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2FDCE43-18B6-43B2-BCE8-BF8096D38A73}"/>
                </a:ext>
              </a:extLst>
            </p:cNvPr>
            <p:cNvSpPr/>
            <p:nvPr/>
          </p:nvSpPr>
          <p:spPr>
            <a:xfrm>
              <a:off x="211015" y="1830518"/>
              <a:ext cx="11720147" cy="4341682"/>
            </a:xfrm>
            <a:prstGeom prst="rect">
              <a:avLst/>
            </a:prstGeom>
            <a:solidFill>
              <a:srgbClr val="F4EF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B0B65A-6345-4518-8EFC-5FE2B78AD8DC}"/>
                </a:ext>
              </a:extLst>
            </p:cNvPr>
            <p:cNvSpPr/>
            <p:nvPr/>
          </p:nvSpPr>
          <p:spPr>
            <a:xfrm>
              <a:off x="211014" y="5879123"/>
              <a:ext cx="11720147" cy="293077"/>
            </a:xfrm>
            <a:prstGeom prst="rect">
              <a:avLst/>
            </a:prstGeom>
            <a:solidFill>
              <a:srgbClr val="E6646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D7B696A-998E-4FC0-95C1-CBF8014685F5}"/>
              </a:ext>
            </a:extLst>
          </p:cNvPr>
          <p:cNvSpPr/>
          <p:nvPr/>
        </p:nvSpPr>
        <p:spPr>
          <a:xfrm>
            <a:off x="211013" y="1820584"/>
            <a:ext cx="11720147" cy="1864842"/>
          </a:xfrm>
          <a:prstGeom prst="rect">
            <a:avLst/>
          </a:prstGeom>
          <a:solidFill>
            <a:srgbClr val="F4EF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11409B-70D0-41C5-AF7A-E6142DE1E7BD}"/>
              </a:ext>
            </a:extLst>
          </p:cNvPr>
          <p:cNvSpPr txBox="1"/>
          <p:nvPr/>
        </p:nvSpPr>
        <p:spPr>
          <a:xfrm>
            <a:off x="123446" y="513101"/>
            <a:ext cx="787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Position-Aware Tagging for Aspect Sentiment Triplet Extraction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EDBBAE-32A5-41C3-986E-C86A22DDFDEC}"/>
              </a:ext>
            </a:extLst>
          </p:cNvPr>
          <p:cNvSpPr txBox="1"/>
          <p:nvPr/>
        </p:nvSpPr>
        <p:spPr>
          <a:xfrm>
            <a:off x="123446" y="1049703"/>
            <a:ext cx="3244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Conference: EMNLP2020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6A52B2-6D6F-44EE-BA0B-856AB97365FF}"/>
              </a:ext>
            </a:extLst>
          </p:cNvPr>
          <p:cNvSpPr txBox="1"/>
          <p:nvPr/>
        </p:nvSpPr>
        <p:spPr>
          <a:xfrm>
            <a:off x="123446" y="1355472"/>
            <a:ext cx="8739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Institutes: Singapore University of Technology and Design; DAMO Academy; ByteDance.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D66489-3637-4A7E-833A-8DB0C6C999F5}"/>
              </a:ext>
            </a:extLst>
          </p:cNvPr>
          <p:cNvSpPr txBox="1"/>
          <p:nvPr/>
        </p:nvSpPr>
        <p:spPr>
          <a:xfrm>
            <a:off x="260838" y="1969117"/>
            <a:ext cx="5295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Background: Previous works use pipeline approaches.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90966F-66A9-455C-B3AB-9FD1CB37FE03}"/>
              </a:ext>
            </a:extLst>
          </p:cNvPr>
          <p:cNvSpPr txBox="1"/>
          <p:nvPr/>
        </p:nvSpPr>
        <p:spPr>
          <a:xfrm>
            <a:off x="6178063" y="1967010"/>
            <a:ext cx="5688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(2 stages: Extracting terms + pairing for classification)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6EA7DB-05B0-474C-8B63-D845BE36ABBC}"/>
              </a:ext>
            </a:extLst>
          </p:cNvPr>
          <p:cNvSpPr txBox="1"/>
          <p:nvPr/>
        </p:nvSpPr>
        <p:spPr>
          <a:xfrm>
            <a:off x="237330" y="3142251"/>
            <a:ext cx="56886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Extracting terms: sequence tagging with BIOES system. 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34CC24-C9D7-4AEA-8C86-B2C2B5EFD848}"/>
              </a:ext>
            </a:extLst>
          </p:cNvPr>
          <p:cNvSpPr txBox="1"/>
          <p:nvPr/>
        </p:nvSpPr>
        <p:spPr>
          <a:xfrm>
            <a:off x="260838" y="2533559"/>
            <a:ext cx="56886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2 stages and independent extraction.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DD7DC2B-F9CD-4A06-BA6C-4F404C111887}"/>
              </a:ext>
            </a:extLst>
          </p:cNvPr>
          <p:cNvGrpSpPr/>
          <p:nvPr/>
        </p:nvGrpSpPr>
        <p:grpSpPr>
          <a:xfrm>
            <a:off x="6242540" y="2293582"/>
            <a:ext cx="4686298" cy="575685"/>
            <a:chOff x="6242540" y="2293582"/>
            <a:chExt cx="4686298" cy="57568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6502E88-0F31-4340-BF9C-1D828317FFF3}"/>
                </a:ext>
              </a:extLst>
            </p:cNvPr>
            <p:cNvSpPr txBox="1"/>
            <p:nvPr/>
          </p:nvSpPr>
          <p:spPr>
            <a:xfrm>
              <a:off x="6242540" y="2530713"/>
              <a:ext cx="46862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MV Boli" panose="02000500030200090000" pitchFamily="2" charset="0"/>
                  <a:cs typeface="MV Boli" panose="02000500030200090000" pitchFamily="2" charset="0"/>
                </a:rPr>
                <a:t>e.g. </a:t>
              </a:r>
              <a:r>
                <a:rPr lang="en-US" altLang="zh-CN" sz="1600" dirty="0">
                  <a:solidFill>
                    <a:srgbClr val="4B8DC9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fresh</a:t>
              </a:r>
              <a:r>
                <a:rPr lang="en-US" altLang="zh-CN" sz="16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r>
                <a:rPr lang="en-US" altLang="zh-CN" sz="1600" dirty="0">
                  <a:latin typeface="Bell MT" panose="02020503060305020303" pitchFamily="18" charset="0"/>
                  <a:cs typeface="MV Boli" panose="02000500030200090000" pitchFamily="2" charset="0"/>
                </a:rPr>
                <a:t>RelatedTo</a:t>
              </a:r>
              <a:r>
                <a:rPr lang="en-US" altLang="zh-CN" sz="16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r>
                <a:rPr lang="en-US" altLang="zh-CN" sz="1600" dirty="0">
                  <a:solidFill>
                    <a:srgbClr val="F1C84C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food</a:t>
              </a:r>
              <a:r>
                <a:rPr lang="en-US" altLang="zh-CN" sz="1600" dirty="0">
                  <a:latin typeface="MV Boli" panose="02000500030200090000" pitchFamily="2" charset="0"/>
                  <a:cs typeface="MV Boli" panose="02000500030200090000" pitchFamily="2" charset="0"/>
                </a:rPr>
                <a:t>, </a:t>
              </a:r>
              <a:r>
                <a:rPr lang="en-US" altLang="zh-CN" sz="1600" dirty="0">
                  <a:solidFill>
                    <a:srgbClr val="F1C84C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service</a:t>
              </a:r>
              <a:r>
                <a:rPr lang="en-US" altLang="zh-CN" sz="16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r>
                <a:rPr lang="en-US" altLang="zh-CN" sz="1600" dirty="0">
                  <a:latin typeface="Bell MT" panose="02020503060305020303" pitchFamily="18" charset="0"/>
                  <a:cs typeface="MV Boli" panose="02000500030200090000" pitchFamily="2" charset="0"/>
                </a:rPr>
                <a:t>Express          .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17" name="图片 16" descr="鸡竖起大拇指">
              <a:extLst>
                <a:ext uri="{FF2B5EF4-FFF2-40B4-BE49-F238E27FC236}">
                  <a16:creationId xmlns:a16="http://schemas.microsoft.com/office/drawing/2014/main" id="{68BDB40F-119F-4134-9D85-F277DA1FD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506" y="2293582"/>
              <a:ext cx="575685" cy="575685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90DC70D-7C59-479A-90C7-64DB91998D00}"/>
              </a:ext>
            </a:extLst>
          </p:cNvPr>
          <p:cNvSpPr txBox="1"/>
          <p:nvPr/>
        </p:nvSpPr>
        <p:spPr>
          <a:xfrm>
            <a:off x="6096000" y="3164328"/>
            <a:ext cx="5770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Limitation of capability of expression for joint extraction.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568F18-9879-4B4E-B030-84997B145589}"/>
              </a:ext>
            </a:extLst>
          </p:cNvPr>
          <p:cNvSpPr txBox="1"/>
          <p:nvPr/>
        </p:nvSpPr>
        <p:spPr>
          <a:xfrm>
            <a:off x="2608384" y="3896657"/>
            <a:ext cx="6975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Limitation: no position information can be captured by BIOES system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CEFE138-2F2D-4369-8504-BC63163C1011}"/>
              </a:ext>
            </a:extLst>
          </p:cNvPr>
          <p:cNvGrpSpPr/>
          <p:nvPr/>
        </p:nvGrpSpPr>
        <p:grpSpPr>
          <a:xfrm>
            <a:off x="2843034" y="4783229"/>
            <a:ext cx="6670057" cy="369332"/>
            <a:chOff x="2690655" y="4896146"/>
            <a:chExt cx="6670057" cy="36933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0DEC922-AE03-4F54-8C51-A5E6F054FE87}"/>
                </a:ext>
              </a:extLst>
            </p:cNvPr>
            <p:cNvSpPr txBox="1"/>
            <p:nvPr/>
          </p:nvSpPr>
          <p:spPr>
            <a:xfrm>
              <a:off x="2690655" y="4896146"/>
              <a:ext cx="667482" cy="369332"/>
            </a:xfrm>
            <a:prstGeom prst="rect">
              <a:avLst/>
            </a:prstGeom>
            <a:solidFill>
              <a:srgbClr val="4B8DC9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i="0" u="none" strike="noStrike" baseline="0" dirty="0">
                  <a:latin typeface="NimbusRomNo9L-Medi"/>
                </a:rPr>
                <a:t>food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FD0DFB4-479B-4CF5-8A30-E2CB732D5BBA}"/>
                </a:ext>
              </a:extLst>
            </p:cNvPr>
            <p:cNvSpPr txBox="1"/>
            <p:nvPr/>
          </p:nvSpPr>
          <p:spPr>
            <a:xfrm>
              <a:off x="3337581" y="4896146"/>
              <a:ext cx="5868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was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0474B19-949C-4E46-93A1-89DEB1E54CEC}"/>
                </a:ext>
              </a:extLst>
            </p:cNvPr>
            <p:cNvSpPr txBox="1"/>
            <p:nvPr/>
          </p:nvSpPr>
          <p:spPr>
            <a:xfrm>
              <a:off x="3947873" y="4896146"/>
              <a:ext cx="689422" cy="369332"/>
            </a:xfrm>
            <a:prstGeom prst="rect">
              <a:avLst/>
            </a:prstGeom>
            <a:solidFill>
              <a:srgbClr val="F1C84C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so so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9928444-FABC-4ABE-AEC8-C4151C4FDE3F}"/>
                </a:ext>
              </a:extLst>
            </p:cNvPr>
            <p:cNvSpPr txBox="1"/>
            <p:nvPr/>
          </p:nvSpPr>
          <p:spPr>
            <a:xfrm>
              <a:off x="4772801" y="4896146"/>
              <a:ext cx="5868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but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B8A572C-543E-4F9A-8B2D-50C64264C744}"/>
                </a:ext>
              </a:extLst>
            </p:cNvPr>
            <p:cNvSpPr txBox="1"/>
            <p:nvPr/>
          </p:nvSpPr>
          <p:spPr>
            <a:xfrm>
              <a:off x="5339131" y="4896146"/>
              <a:ext cx="903409" cy="369332"/>
            </a:xfrm>
            <a:prstGeom prst="rect">
              <a:avLst/>
            </a:prstGeom>
            <a:solidFill>
              <a:srgbClr val="F1C84C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excited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3A083C6-177D-4F92-B440-5E218DC656A6}"/>
                </a:ext>
              </a:extLst>
            </p:cNvPr>
            <p:cNvSpPr txBox="1"/>
            <p:nvPr/>
          </p:nvSpPr>
          <p:spPr>
            <a:xfrm>
              <a:off x="6221984" y="4896146"/>
              <a:ext cx="455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to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FB4B6D9-3970-472E-A088-C6F63C1E795F}"/>
                </a:ext>
              </a:extLst>
            </p:cNvPr>
            <p:cNvSpPr txBox="1"/>
            <p:nvPr/>
          </p:nvSpPr>
          <p:spPr>
            <a:xfrm>
              <a:off x="6656429" y="4896146"/>
              <a:ext cx="5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see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064FAF5-CDA6-4B9E-AAF8-169BFB6995CD}"/>
                </a:ext>
              </a:extLst>
            </p:cNvPr>
            <p:cNvSpPr txBox="1"/>
            <p:nvPr/>
          </p:nvSpPr>
          <p:spPr>
            <a:xfrm>
              <a:off x="7161212" y="4896146"/>
              <a:ext cx="709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many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7084FD8-D0FE-46DD-975E-6BCCDACBC952}"/>
                </a:ext>
              </a:extLst>
            </p:cNvPr>
            <p:cNvSpPr txBox="1"/>
            <p:nvPr/>
          </p:nvSpPr>
          <p:spPr>
            <a:xfrm>
              <a:off x="7850634" y="4896146"/>
              <a:ext cx="1510078" cy="369332"/>
            </a:xfrm>
            <a:prstGeom prst="rect">
              <a:avLst/>
            </a:prstGeom>
            <a:solidFill>
              <a:srgbClr val="4B8DC9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Medi"/>
                </a:rPr>
                <a:t>vegan options</a:t>
              </a:r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9B3C72E-BC67-40DC-9FA6-C4EF704BEC73}"/>
              </a:ext>
            </a:extLst>
          </p:cNvPr>
          <p:cNvGrpSpPr/>
          <p:nvPr/>
        </p:nvGrpSpPr>
        <p:grpSpPr>
          <a:xfrm>
            <a:off x="3035518" y="5204490"/>
            <a:ext cx="6217264" cy="686066"/>
            <a:chOff x="3035518" y="5204490"/>
            <a:chExt cx="6217264" cy="686066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AEEE075-659B-4260-9D43-A69E9C20BCFA}"/>
                </a:ext>
              </a:extLst>
            </p:cNvPr>
            <p:cNvSpPr txBox="1"/>
            <p:nvPr/>
          </p:nvSpPr>
          <p:spPr>
            <a:xfrm>
              <a:off x="3040936" y="520828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B7492F1-5D25-4A37-872E-2C1D38E84E15}"/>
                </a:ext>
              </a:extLst>
            </p:cNvPr>
            <p:cNvSpPr txBox="1"/>
            <p:nvPr/>
          </p:nvSpPr>
          <p:spPr>
            <a:xfrm>
              <a:off x="3647564" y="520785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3AC32EC-3610-475C-9821-46B88BF8DB28}"/>
                </a:ext>
              </a:extLst>
            </p:cNvPr>
            <p:cNvSpPr txBox="1"/>
            <p:nvPr/>
          </p:nvSpPr>
          <p:spPr>
            <a:xfrm>
              <a:off x="5069960" y="520785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022E572-5124-4CF8-8C0C-BF46321483A7}"/>
                </a:ext>
              </a:extLst>
            </p:cNvPr>
            <p:cNvSpPr txBox="1"/>
            <p:nvPr/>
          </p:nvSpPr>
          <p:spPr>
            <a:xfrm>
              <a:off x="7519917" y="520492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F38F24E-EB28-4148-B669-3837B2F6A2BF}"/>
                </a:ext>
              </a:extLst>
            </p:cNvPr>
            <p:cNvSpPr txBox="1"/>
            <p:nvPr/>
          </p:nvSpPr>
          <p:spPr>
            <a:xfrm>
              <a:off x="6928099" y="520492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65EA9BD-DAEC-4A85-A54E-D17DF2D62314}"/>
                </a:ext>
              </a:extLst>
            </p:cNvPr>
            <p:cNvSpPr txBox="1"/>
            <p:nvPr/>
          </p:nvSpPr>
          <p:spPr>
            <a:xfrm>
              <a:off x="6450463" y="520492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4468818-FD02-4E10-BEAA-DEDFF0AD1BEE}"/>
                </a:ext>
              </a:extLst>
            </p:cNvPr>
            <p:cNvSpPr txBox="1"/>
            <p:nvPr/>
          </p:nvSpPr>
          <p:spPr>
            <a:xfrm>
              <a:off x="5794551" y="520449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A07FEB3-3641-4092-8738-07F7BDAAF029}"/>
                </a:ext>
              </a:extLst>
            </p:cNvPr>
            <p:cNvSpPr txBox="1"/>
            <p:nvPr/>
          </p:nvSpPr>
          <p:spPr>
            <a:xfrm>
              <a:off x="4159847" y="520449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A45CAFE-AD04-4795-B2F0-86E7435DD80C}"/>
                </a:ext>
              </a:extLst>
            </p:cNvPr>
            <p:cNvSpPr txBox="1"/>
            <p:nvPr/>
          </p:nvSpPr>
          <p:spPr>
            <a:xfrm>
              <a:off x="4437684" y="520449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D7C10E1-D991-4474-9CFC-360818226BEC}"/>
                </a:ext>
              </a:extLst>
            </p:cNvPr>
            <p:cNvSpPr txBox="1"/>
            <p:nvPr/>
          </p:nvSpPr>
          <p:spPr>
            <a:xfrm>
              <a:off x="8244518" y="520449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3D67C48-3396-402A-B96B-A7C0933563F6}"/>
                </a:ext>
              </a:extLst>
            </p:cNvPr>
            <p:cNvSpPr txBox="1"/>
            <p:nvPr/>
          </p:nvSpPr>
          <p:spPr>
            <a:xfrm>
              <a:off x="8914228" y="520449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920EA99-D464-4325-B84C-AB19A5A0B13B}"/>
                </a:ext>
              </a:extLst>
            </p:cNvPr>
            <p:cNvSpPr txBox="1"/>
            <p:nvPr/>
          </p:nvSpPr>
          <p:spPr>
            <a:xfrm>
              <a:off x="3035518" y="551928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95E1CDC-F34A-4264-985F-2F802760B813}"/>
                </a:ext>
              </a:extLst>
            </p:cNvPr>
            <p:cNvSpPr txBox="1"/>
            <p:nvPr/>
          </p:nvSpPr>
          <p:spPr>
            <a:xfrm>
              <a:off x="4154973" y="55097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69F8340-4A58-48D0-A051-7F9FBE018EF5}"/>
                </a:ext>
              </a:extLst>
            </p:cNvPr>
            <p:cNvSpPr txBox="1"/>
            <p:nvPr/>
          </p:nvSpPr>
          <p:spPr>
            <a:xfrm>
              <a:off x="4448321" y="55097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3D0B697-0297-45CE-8D38-46DE98A6B1EE}"/>
                </a:ext>
              </a:extLst>
            </p:cNvPr>
            <p:cNvSpPr txBox="1"/>
            <p:nvPr/>
          </p:nvSpPr>
          <p:spPr>
            <a:xfrm>
              <a:off x="5803176" y="55212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ECC9C8E-A841-4AD5-A558-BC11000ACD04}"/>
                </a:ext>
              </a:extLst>
            </p:cNvPr>
            <p:cNvSpPr txBox="1"/>
            <p:nvPr/>
          </p:nvSpPr>
          <p:spPr>
            <a:xfrm>
              <a:off x="8911611" y="551605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94307CE-4AA3-4B42-8D0B-9238AB06B524}"/>
                </a:ext>
              </a:extLst>
            </p:cNvPr>
            <p:cNvSpPr txBox="1"/>
            <p:nvPr/>
          </p:nvSpPr>
          <p:spPr>
            <a:xfrm>
              <a:off x="8247135" y="55097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F16F8D6-7968-43C8-B616-D7B5AC85579C}"/>
              </a:ext>
            </a:extLst>
          </p:cNvPr>
          <p:cNvGrpSpPr/>
          <p:nvPr/>
        </p:nvGrpSpPr>
        <p:grpSpPr>
          <a:xfrm>
            <a:off x="5616767" y="4190073"/>
            <a:ext cx="687986" cy="618375"/>
            <a:chOff x="5616767" y="4190073"/>
            <a:chExt cx="687986" cy="618375"/>
          </a:xfrm>
        </p:grpSpPr>
        <p:pic>
          <p:nvPicPr>
            <p:cNvPr id="55" name="图片 54" descr="好奇的鸡">
              <a:extLst>
                <a:ext uri="{FF2B5EF4-FFF2-40B4-BE49-F238E27FC236}">
                  <a16:creationId xmlns:a16="http://schemas.microsoft.com/office/drawing/2014/main" id="{C881DB07-F426-4C20-AF85-3A343A3A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67" y="4190073"/>
              <a:ext cx="618375" cy="618375"/>
            </a:xfrm>
            <a:prstGeom prst="rect">
              <a:avLst/>
            </a:prstGeom>
          </p:spPr>
        </p:pic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906EE20-2BB2-4A85-B362-DB47279906CD}"/>
                </a:ext>
              </a:extLst>
            </p:cNvPr>
            <p:cNvSpPr txBox="1"/>
            <p:nvPr/>
          </p:nvSpPr>
          <p:spPr>
            <a:xfrm>
              <a:off x="5991847" y="42294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?</a:t>
              </a:r>
              <a:endParaRPr lang="zh-CN" altLang="en-US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pic>
        <p:nvPicPr>
          <p:cNvPr id="58" name="图片 57" descr="困惑花椰菜">
            <a:extLst>
              <a:ext uri="{FF2B5EF4-FFF2-40B4-BE49-F238E27FC236}">
                <a16:creationId xmlns:a16="http://schemas.microsoft.com/office/drawing/2014/main" id="{9843EAD8-522C-4544-9FDD-67DDFBE9B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33" y="4221407"/>
            <a:ext cx="625312" cy="6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75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66B4400-0F44-4E57-97F9-28BFA1961972}"/>
              </a:ext>
            </a:extLst>
          </p:cNvPr>
          <p:cNvGrpSpPr/>
          <p:nvPr/>
        </p:nvGrpSpPr>
        <p:grpSpPr>
          <a:xfrm>
            <a:off x="211014" y="1128164"/>
            <a:ext cx="11720148" cy="5044036"/>
            <a:chOff x="211014" y="1830518"/>
            <a:chExt cx="11720148" cy="434168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2FDCE43-18B6-43B2-BCE8-BF8096D38A73}"/>
                </a:ext>
              </a:extLst>
            </p:cNvPr>
            <p:cNvSpPr/>
            <p:nvPr/>
          </p:nvSpPr>
          <p:spPr>
            <a:xfrm>
              <a:off x="211015" y="1830518"/>
              <a:ext cx="11720147" cy="4341682"/>
            </a:xfrm>
            <a:prstGeom prst="rect">
              <a:avLst/>
            </a:prstGeom>
            <a:solidFill>
              <a:srgbClr val="F4EF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B0B65A-6345-4518-8EFC-5FE2B78AD8DC}"/>
                </a:ext>
              </a:extLst>
            </p:cNvPr>
            <p:cNvSpPr/>
            <p:nvPr/>
          </p:nvSpPr>
          <p:spPr>
            <a:xfrm>
              <a:off x="211014" y="5879123"/>
              <a:ext cx="11720147" cy="293077"/>
            </a:xfrm>
            <a:prstGeom prst="rect">
              <a:avLst/>
            </a:prstGeom>
            <a:solidFill>
              <a:srgbClr val="E6646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D7B696A-998E-4FC0-95C1-CBF8014685F5}"/>
              </a:ext>
            </a:extLst>
          </p:cNvPr>
          <p:cNvSpPr/>
          <p:nvPr/>
        </p:nvSpPr>
        <p:spPr>
          <a:xfrm>
            <a:off x="211013" y="1116622"/>
            <a:ext cx="11720147" cy="2747014"/>
          </a:xfrm>
          <a:prstGeom prst="rect">
            <a:avLst/>
          </a:prstGeom>
          <a:solidFill>
            <a:srgbClr val="F4EF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11409B-70D0-41C5-AF7A-E6142DE1E7BD}"/>
              </a:ext>
            </a:extLst>
          </p:cNvPr>
          <p:cNvSpPr txBox="1"/>
          <p:nvPr/>
        </p:nvSpPr>
        <p:spPr>
          <a:xfrm>
            <a:off x="123446" y="513101"/>
            <a:ext cx="787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Position-Aware Tagging for Aspect Sentiment Triplet Extraction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D66489-3637-4A7E-833A-8DB0C6C999F5}"/>
              </a:ext>
            </a:extLst>
          </p:cNvPr>
          <p:cNvSpPr txBox="1"/>
          <p:nvPr/>
        </p:nvSpPr>
        <p:spPr>
          <a:xfrm>
            <a:off x="260837" y="1258979"/>
            <a:ext cx="798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Position-Aware Tagging scheme (extend tag B and tag S in BIOES to new tags)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6EA7DB-05B0-474C-8B63-D845BE36ABBC}"/>
              </a:ext>
            </a:extLst>
          </p:cNvPr>
          <p:cNvSpPr txBox="1"/>
          <p:nvPr/>
        </p:nvSpPr>
        <p:spPr>
          <a:xfrm>
            <a:off x="602006" y="1622259"/>
            <a:ext cx="704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V Boli" panose="02000500030200090000" pitchFamily="2" charset="0"/>
                <a:cs typeface="MV Boli" panose="02000500030200090000" pitchFamily="2" charset="0"/>
              </a:rPr>
              <a:t>1. Choosing Aspect terms as the main observation (BES only for aspect terms). </a:t>
            </a:r>
            <a:endParaRPr lang="zh-CN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7" name="图片 16" descr="鸡竖起大拇指">
            <a:extLst>
              <a:ext uri="{FF2B5EF4-FFF2-40B4-BE49-F238E27FC236}">
                <a16:creationId xmlns:a16="http://schemas.microsoft.com/office/drawing/2014/main" id="{68BDB40F-119F-4134-9D85-F277DA1FD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8" y="2703078"/>
            <a:ext cx="783609" cy="78360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A942BB6-1DD0-4903-BD39-3553FD1C5C0A}"/>
              </a:ext>
            </a:extLst>
          </p:cNvPr>
          <p:cNvGrpSpPr/>
          <p:nvPr/>
        </p:nvGrpSpPr>
        <p:grpSpPr>
          <a:xfrm>
            <a:off x="2760971" y="2706886"/>
            <a:ext cx="6670057" cy="375682"/>
            <a:chOff x="2729936" y="3291356"/>
            <a:chExt cx="6670057" cy="375682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8EBA73C-6D31-48F6-9E1C-B6DE12BDC62D}"/>
                </a:ext>
              </a:extLst>
            </p:cNvPr>
            <p:cNvSpPr txBox="1"/>
            <p:nvPr/>
          </p:nvSpPr>
          <p:spPr>
            <a:xfrm>
              <a:off x="2729936" y="3297706"/>
              <a:ext cx="667482" cy="369332"/>
            </a:xfrm>
            <a:prstGeom prst="rect">
              <a:avLst/>
            </a:prstGeom>
            <a:solidFill>
              <a:srgbClr val="4B8DC9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i="0" u="none" strike="noStrike" baseline="0" dirty="0">
                  <a:latin typeface="NimbusRomNo9L-Medi"/>
                </a:rPr>
                <a:t>food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ADD96C4-4AD8-4F8E-B86A-3CD8066B1C81}"/>
                </a:ext>
              </a:extLst>
            </p:cNvPr>
            <p:cNvSpPr txBox="1"/>
            <p:nvPr/>
          </p:nvSpPr>
          <p:spPr>
            <a:xfrm>
              <a:off x="3376862" y="3297706"/>
              <a:ext cx="5868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was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0C62330-B313-4349-BC2D-F4C89D42AD9F}"/>
                </a:ext>
              </a:extLst>
            </p:cNvPr>
            <p:cNvSpPr txBox="1"/>
            <p:nvPr/>
          </p:nvSpPr>
          <p:spPr>
            <a:xfrm>
              <a:off x="3987154" y="3297706"/>
              <a:ext cx="689422" cy="369332"/>
            </a:xfrm>
            <a:prstGeom prst="rect">
              <a:avLst/>
            </a:prstGeom>
            <a:solidFill>
              <a:srgbClr val="F1C84C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so so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7745148-0CD1-4314-ABED-A0E6F551D3F9}"/>
                </a:ext>
              </a:extLst>
            </p:cNvPr>
            <p:cNvSpPr txBox="1"/>
            <p:nvPr/>
          </p:nvSpPr>
          <p:spPr>
            <a:xfrm>
              <a:off x="4812082" y="3297706"/>
              <a:ext cx="5868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but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511E45B-FAF2-4C22-B330-DE2FC114E730}"/>
                </a:ext>
              </a:extLst>
            </p:cNvPr>
            <p:cNvSpPr txBox="1"/>
            <p:nvPr/>
          </p:nvSpPr>
          <p:spPr>
            <a:xfrm>
              <a:off x="5378412" y="3297706"/>
              <a:ext cx="903409" cy="369332"/>
            </a:xfrm>
            <a:prstGeom prst="rect">
              <a:avLst/>
            </a:prstGeom>
            <a:solidFill>
              <a:srgbClr val="F1C84C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excited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61F69E6-973A-45F4-B554-9BD9C67AF0E0}"/>
                </a:ext>
              </a:extLst>
            </p:cNvPr>
            <p:cNvSpPr txBox="1"/>
            <p:nvPr/>
          </p:nvSpPr>
          <p:spPr>
            <a:xfrm>
              <a:off x="6261265" y="3297706"/>
              <a:ext cx="455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to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5B701CF-F8AA-47BD-BAA4-4004FA00B507}"/>
                </a:ext>
              </a:extLst>
            </p:cNvPr>
            <p:cNvSpPr txBox="1"/>
            <p:nvPr/>
          </p:nvSpPr>
          <p:spPr>
            <a:xfrm>
              <a:off x="6695710" y="3297706"/>
              <a:ext cx="5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see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5DCEB9-2734-47C6-B995-958CB0AB5B9A}"/>
                </a:ext>
              </a:extLst>
            </p:cNvPr>
            <p:cNvSpPr txBox="1"/>
            <p:nvPr/>
          </p:nvSpPr>
          <p:spPr>
            <a:xfrm>
              <a:off x="7200493" y="3297706"/>
              <a:ext cx="709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many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BB397A2-5F17-4DAB-A930-BBBA299F84BC}"/>
                </a:ext>
              </a:extLst>
            </p:cNvPr>
            <p:cNvSpPr txBox="1"/>
            <p:nvPr/>
          </p:nvSpPr>
          <p:spPr>
            <a:xfrm>
              <a:off x="7889915" y="3297706"/>
              <a:ext cx="1510078" cy="369332"/>
            </a:xfrm>
            <a:prstGeom prst="rect">
              <a:avLst/>
            </a:prstGeom>
            <a:solidFill>
              <a:srgbClr val="4B8DC9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Medi"/>
                </a:rPr>
                <a:t>vegan options</a:t>
              </a:r>
              <a:endParaRPr lang="zh-CN" altLang="en-US" dirty="0"/>
            </a:p>
          </p:txBody>
        </p:sp>
        <p:cxnSp>
          <p:nvCxnSpPr>
            <p:cNvPr id="67" name="连接符: 曲线 66">
              <a:extLst>
                <a:ext uri="{FF2B5EF4-FFF2-40B4-BE49-F238E27FC236}">
                  <a16:creationId xmlns:a16="http://schemas.microsoft.com/office/drawing/2014/main" id="{FF12AC7D-8176-4D61-B906-9B5A89DADDE2}"/>
                </a:ext>
              </a:extLst>
            </p:cNvPr>
            <p:cNvCxnSpPr>
              <a:stCxn id="54" idx="0"/>
              <a:endCxn id="60" idx="0"/>
            </p:cNvCxnSpPr>
            <p:nvPr/>
          </p:nvCxnSpPr>
          <p:spPr>
            <a:xfrm rot="5400000" flipH="1" flipV="1">
              <a:off x="3697771" y="2663612"/>
              <a:ext cx="12700" cy="1268188"/>
            </a:xfrm>
            <a:prstGeom prst="curvedConnector3">
              <a:avLst>
                <a:gd name="adj1" fmla="val 173076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连接符: 曲线 67">
              <a:extLst>
                <a:ext uri="{FF2B5EF4-FFF2-40B4-BE49-F238E27FC236}">
                  <a16:creationId xmlns:a16="http://schemas.microsoft.com/office/drawing/2014/main" id="{EA33EEF6-0461-4335-8FA7-4D0569DB8C73}"/>
                </a:ext>
              </a:extLst>
            </p:cNvPr>
            <p:cNvCxnSpPr>
              <a:cxnSpLocks/>
              <a:stCxn id="66" idx="0"/>
              <a:endCxn id="62" idx="0"/>
            </p:cNvCxnSpPr>
            <p:nvPr/>
          </p:nvCxnSpPr>
          <p:spPr>
            <a:xfrm rot="16200000" flipV="1">
              <a:off x="7237536" y="1890287"/>
              <a:ext cx="12700" cy="2814837"/>
            </a:xfrm>
            <a:prstGeom prst="curvedConnector3">
              <a:avLst>
                <a:gd name="adj1" fmla="val 1938425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DB574F2B-10E8-4A81-9B5C-2E6C96F0714B}"/>
              </a:ext>
            </a:extLst>
          </p:cNvPr>
          <p:cNvGrpSpPr/>
          <p:nvPr/>
        </p:nvGrpSpPr>
        <p:grpSpPr>
          <a:xfrm>
            <a:off x="2716837" y="3216537"/>
            <a:ext cx="6548093" cy="499324"/>
            <a:chOff x="2871849" y="5138302"/>
            <a:chExt cx="6548093" cy="4993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0E78EB5A-C71A-473B-AF69-2555E5E46664}"/>
                    </a:ext>
                  </a:extLst>
                </p:cNvPr>
                <p:cNvSpPr txBox="1"/>
                <p:nvPr/>
              </p:nvSpPr>
              <p:spPr>
                <a:xfrm>
                  <a:off x="2871849" y="5138302"/>
                  <a:ext cx="738536" cy="4992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0E78EB5A-C71A-473B-AF69-2555E5E466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849" y="5138302"/>
                  <a:ext cx="738536" cy="49923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C5BC6A59-FC76-4D37-8373-7688BB225995}"/>
                </a:ext>
              </a:extLst>
            </p:cNvPr>
            <p:cNvSpPr txBox="1"/>
            <p:nvPr/>
          </p:nvSpPr>
          <p:spPr>
            <a:xfrm>
              <a:off x="3647564" y="520785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3ECC987-34B7-4BDC-AB09-430B53BB55E7}"/>
                </a:ext>
              </a:extLst>
            </p:cNvPr>
            <p:cNvSpPr txBox="1"/>
            <p:nvPr/>
          </p:nvSpPr>
          <p:spPr>
            <a:xfrm>
              <a:off x="5069960" y="520785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5E49BE2-ABEA-43BF-9828-2DBA21475503}"/>
                </a:ext>
              </a:extLst>
            </p:cNvPr>
            <p:cNvSpPr txBox="1"/>
            <p:nvPr/>
          </p:nvSpPr>
          <p:spPr>
            <a:xfrm>
              <a:off x="7519917" y="520492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B85ABEAE-826B-49CF-89DE-4D5B43DF79C7}"/>
                </a:ext>
              </a:extLst>
            </p:cNvPr>
            <p:cNvSpPr txBox="1"/>
            <p:nvPr/>
          </p:nvSpPr>
          <p:spPr>
            <a:xfrm>
              <a:off x="6928099" y="520492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EEFCC5C-FDC3-4D52-99C6-6911374E3851}"/>
                </a:ext>
              </a:extLst>
            </p:cNvPr>
            <p:cNvSpPr txBox="1"/>
            <p:nvPr/>
          </p:nvSpPr>
          <p:spPr>
            <a:xfrm>
              <a:off x="6450463" y="520492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F27DC6B9-18A0-436C-A3F5-D6AB37E992F9}"/>
                </a:ext>
              </a:extLst>
            </p:cNvPr>
            <p:cNvSpPr txBox="1"/>
            <p:nvPr/>
          </p:nvSpPr>
          <p:spPr>
            <a:xfrm>
              <a:off x="5794551" y="52044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51CB523-DDA9-4FDE-ACE1-F82BBCB3DBD2}"/>
                </a:ext>
              </a:extLst>
            </p:cNvPr>
            <p:cNvSpPr txBox="1"/>
            <p:nvPr/>
          </p:nvSpPr>
          <p:spPr>
            <a:xfrm>
              <a:off x="4159847" y="52044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F36B8C08-D43C-4AFD-9265-CDDCE5E1809F}"/>
                </a:ext>
              </a:extLst>
            </p:cNvPr>
            <p:cNvSpPr txBox="1"/>
            <p:nvPr/>
          </p:nvSpPr>
          <p:spPr>
            <a:xfrm>
              <a:off x="4437684" y="52044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D9B73DE7-58A5-48A4-801A-FFA771CDF24B}"/>
                    </a:ext>
                  </a:extLst>
                </p:cNvPr>
                <p:cNvSpPr txBox="1"/>
                <p:nvPr/>
              </p:nvSpPr>
              <p:spPr>
                <a:xfrm>
                  <a:off x="7968729" y="5152108"/>
                  <a:ext cx="1104020" cy="4855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−4,−4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D9B73DE7-58A5-48A4-801A-FFA771CDF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8729" y="5152108"/>
                  <a:ext cx="1104020" cy="4855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D1B2808-97FC-4D3B-AD62-42DE60979AAD}"/>
                </a:ext>
              </a:extLst>
            </p:cNvPr>
            <p:cNvSpPr txBox="1"/>
            <p:nvPr/>
          </p:nvSpPr>
          <p:spPr>
            <a:xfrm>
              <a:off x="9081388" y="519642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</a:t>
              </a:r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7FF063C-4C9A-4890-80B1-E32FE34F9DCB}"/>
              </a:ext>
            </a:extLst>
          </p:cNvPr>
          <p:cNvGrpSpPr/>
          <p:nvPr/>
        </p:nvGrpSpPr>
        <p:grpSpPr>
          <a:xfrm>
            <a:off x="883316" y="1954761"/>
            <a:ext cx="1454117" cy="504626"/>
            <a:chOff x="883316" y="1954761"/>
            <a:chExt cx="1454117" cy="5046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CC3B7E0A-EF24-4F4D-BFB5-3B4A275E645B}"/>
                    </a:ext>
                  </a:extLst>
                </p:cNvPr>
                <p:cNvSpPr txBox="1"/>
                <p:nvPr/>
              </p:nvSpPr>
              <p:spPr>
                <a:xfrm>
                  <a:off x="883316" y="1954762"/>
                  <a:ext cx="707822" cy="504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CC3B7E0A-EF24-4F4D-BFB5-3B4A275E6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16" y="1954762"/>
                  <a:ext cx="707822" cy="504625"/>
                </a:xfrm>
                <a:prstGeom prst="rect">
                  <a:avLst/>
                </a:prstGeom>
                <a:blipFill>
                  <a:blip r:embed="rId5"/>
                  <a:stretch>
                    <a:fillRect b="-109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84B288CC-7507-4595-BCEA-C9C8E68E497A}"/>
                    </a:ext>
                  </a:extLst>
                </p:cNvPr>
                <p:cNvSpPr txBox="1"/>
                <p:nvPr/>
              </p:nvSpPr>
              <p:spPr>
                <a:xfrm>
                  <a:off x="1591138" y="1954761"/>
                  <a:ext cx="746295" cy="504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84B288CC-7507-4595-BCEA-C9C8E68E4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138" y="1954761"/>
                  <a:ext cx="746295" cy="504625"/>
                </a:xfrm>
                <a:prstGeom prst="rect">
                  <a:avLst/>
                </a:prstGeom>
                <a:blipFill>
                  <a:blip r:embed="rId6"/>
                  <a:stretch>
                    <a:fillRect b="-109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89B1D8C3-F0A3-4CE9-A3A2-0FE28CD85BEA}"/>
              </a:ext>
            </a:extLst>
          </p:cNvPr>
          <p:cNvSpPr txBox="1"/>
          <p:nvPr/>
        </p:nvSpPr>
        <p:spPr>
          <a:xfrm>
            <a:off x="545834" y="3956646"/>
            <a:ext cx="7267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V Boli" panose="02000500030200090000" pitchFamily="2" charset="0"/>
                <a:cs typeface="MV Boli" panose="02000500030200090000" pitchFamily="2" charset="0"/>
              </a:rPr>
              <a:t>2. Choosing Opinion terms as the main observation (BES only for opinion terms). </a:t>
            </a:r>
            <a:endParaRPr lang="zh-CN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1A15924E-0508-49E7-A172-F35E2A6600C7}"/>
              </a:ext>
            </a:extLst>
          </p:cNvPr>
          <p:cNvGrpSpPr/>
          <p:nvPr/>
        </p:nvGrpSpPr>
        <p:grpSpPr>
          <a:xfrm>
            <a:off x="2805105" y="4687662"/>
            <a:ext cx="6670057" cy="375682"/>
            <a:chOff x="2729936" y="3291356"/>
            <a:chExt cx="6670057" cy="375682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E5BDC715-00D5-4D6E-87E9-2823556CED1C}"/>
                </a:ext>
              </a:extLst>
            </p:cNvPr>
            <p:cNvSpPr txBox="1"/>
            <p:nvPr/>
          </p:nvSpPr>
          <p:spPr>
            <a:xfrm>
              <a:off x="2729936" y="3297706"/>
              <a:ext cx="667482" cy="369332"/>
            </a:xfrm>
            <a:prstGeom prst="rect">
              <a:avLst/>
            </a:prstGeom>
            <a:solidFill>
              <a:srgbClr val="4B8DC9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i="0" u="none" strike="noStrike" baseline="0" dirty="0">
                  <a:latin typeface="NimbusRomNo9L-Medi"/>
                </a:rPr>
                <a:t>food</a:t>
              </a:r>
              <a:endParaRPr lang="zh-CN" altLang="en-US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BC53F438-664B-47CB-8296-D4A344293D8D}"/>
                </a:ext>
              </a:extLst>
            </p:cNvPr>
            <p:cNvSpPr txBox="1"/>
            <p:nvPr/>
          </p:nvSpPr>
          <p:spPr>
            <a:xfrm>
              <a:off x="3376862" y="3297706"/>
              <a:ext cx="5868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was</a:t>
              </a:r>
              <a:endParaRPr lang="zh-CN" altLang="en-US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21FCB3A0-0205-4E2F-A39D-BBFE82921B9C}"/>
                </a:ext>
              </a:extLst>
            </p:cNvPr>
            <p:cNvSpPr txBox="1"/>
            <p:nvPr/>
          </p:nvSpPr>
          <p:spPr>
            <a:xfrm>
              <a:off x="3987154" y="3297706"/>
              <a:ext cx="689422" cy="369332"/>
            </a:xfrm>
            <a:prstGeom prst="rect">
              <a:avLst/>
            </a:prstGeom>
            <a:solidFill>
              <a:srgbClr val="F1C84C"/>
            </a:solidFill>
            <a:ln w="19050">
              <a:solidFill>
                <a:schemeClr val="tx1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so so</a:t>
              </a:r>
              <a:endParaRPr lang="zh-CN" altLang="en-US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8831ACEB-684F-4770-A7A6-2F0FD3D786E8}"/>
                </a:ext>
              </a:extLst>
            </p:cNvPr>
            <p:cNvSpPr txBox="1"/>
            <p:nvPr/>
          </p:nvSpPr>
          <p:spPr>
            <a:xfrm>
              <a:off x="4812082" y="3297706"/>
              <a:ext cx="5868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but</a:t>
              </a:r>
              <a:endParaRPr lang="zh-CN" altLang="en-US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81248D9E-CCD6-4915-812C-1FB50A947B73}"/>
                </a:ext>
              </a:extLst>
            </p:cNvPr>
            <p:cNvSpPr txBox="1"/>
            <p:nvPr/>
          </p:nvSpPr>
          <p:spPr>
            <a:xfrm>
              <a:off x="5378412" y="3297706"/>
              <a:ext cx="903409" cy="369332"/>
            </a:xfrm>
            <a:prstGeom prst="rect">
              <a:avLst/>
            </a:prstGeom>
            <a:solidFill>
              <a:srgbClr val="F1C84C"/>
            </a:solidFill>
            <a:ln w="19050">
              <a:solidFill>
                <a:schemeClr val="tx1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excited</a:t>
              </a:r>
              <a:endParaRPr lang="zh-CN" altLang="en-US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E6F442B9-F40C-404F-8D02-45DEC7E49515}"/>
                </a:ext>
              </a:extLst>
            </p:cNvPr>
            <p:cNvSpPr txBox="1"/>
            <p:nvPr/>
          </p:nvSpPr>
          <p:spPr>
            <a:xfrm>
              <a:off x="6261265" y="3297706"/>
              <a:ext cx="455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to</a:t>
              </a:r>
              <a:endParaRPr lang="zh-CN" altLang="en-US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3AE212DB-DF3A-4AF8-942A-FFB84B5D6E4E}"/>
                </a:ext>
              </a:extLst>
            </p:cNvPr>
            <p:cNvSpPr txBox="1"/>
            <p:nvPr/>
          </p:nvSpPr>
          <p:spPr>
            <a:xfrm>
              <a:off x="6695710" y="3297706"/>
              <a:ext cx="5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see</a:t>
              </a:r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30ACF3F7-C764-43DD-A6CF-BC4848AD4041}"/>
                </a:ext>
              </a:extLst>
            </p:cNvPr>
            <p:cNvSpPr txBox="1"/>
            <p:nvPr/>
          </p:nvSpPr>
          <p:spPr>
            <a:xfrm>
              <a:off x="7200493" y="3297706"/>
              <a:ext cx="709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Regu"/>
                </a:rPr>
                <a:t>many</a:t>
              </a:r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1391C36-F57F-48B5-AE67-2FFB0693A59A}"/>
                </a:ext>
              </a:extLst>
            </p:cNvPr>
            <p:cNvSpPr txBox="1"/>
            <p:nvPr/>
          </p:nvSpPr>
          <p:spPr>
            <a:xfrm>
              <a:off x="7889915" y="3297706"/>
              <a:ext cx="1510078" cy="369332"/>
            </a:xfrm>
            <a:prstGeom prst="rect">
              <a:avLst/>
            </a:prstGeom>
            <a:solidFill>
              <a:srgbClr val="4B8DC9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0" i="0" u="none" strike="noStrike" baseline="0" dirty="0">
                  <a:latin typeface="NimbusRomNo9L-Medi"/>
                </a:rPr>
                <a:t>vegan options</a:t>
              </a:r>
              <a:endParaRPr lang="zh-CN" altLang="en-US" dirty="0"/>
            </a:p>
          </p:txBody>
        </p:sp>
        <p:cxnSp>
          <p:nvCxnSpPr>
            <p:cNvPr id="101" name="连接符: 曲线 100">
              <a:extLst>
                <a:ext uri="{FF2B5EF4-FFF2-40B4-BE49-F238E27FC236}">
                  <a16:creationId xmlns:a16="http://schemas.microsoft.com/office/drawing/2014/main" id="{E02AA8FB-6050-4761-B647-E62700BB16A3}"/>
                </a:ext>
              </a:extLst>
            </p:cNvPr>
            <p:cNvCxnSpPr>
              <a:stCxn id="92" idx="0"/>
              <a:endCxn id="94" idx="0"/>
            </p:cNvCxnSpPr>
            <p:nvPr/>
          </p:nvCxnSpPr>
          <p:spPr>
            <a:xfrm rot="5400000" flipH="1" flipV="1">
              <a:off x="3697771" y="2663612"/>
              <a:ext cx="12700" cy="1268188"/>
            </a:xfrm>
            <a:prstGeom prst="curvedConnector3">
              <a:avLst>
                <a:gd name="adj1" fmla="val 173076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连接符: 曲线 101">
              <a:extLst>
                <a:ext uri="{FF2B5EF4-FFF2-40B4-BE49-F238E27FC236}">
                  <a16:creationId xmlns:a16="http://schemas.microsoft.com/office/drawing/2014/main" id="{E90CEAE1-4C6D-41C8-A5E7-820B07727DBA}"/>
                </a:ext>
              </a:extLst>
            </p:cNvPr>
            <p:cNvCxnSpPr>
              <a:cxnSpLocks/>
              <a:stCxn id="100" idx="0"/>
              <a:endCxn id="96" idx="0"/>
            </p:cNvCxnSpPr>
            <p:nvPr/>
          </p:nvCxnSpPr>
          <p:spPr>
            <a:xfrm rot="16200000" flipV="1">
              <a:off x="7237536" y="1890287"/>
              <a:ext cx="12700" cy="2814837"/>
            </a:xfrm>
            <a:prstGeom prst="curvedConnector3">
              <a:avLst>
                <a:gd name="adj1" fmla="val 1938425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FF0168F5-FE98-4BA1-95FB-17DAFAF6F2C8}"/>
              </a:ext>
            </a:extLst>
          </p:cNvPr>
          <p:cNvGrpSpPr/>
          <p:nvPr/>
        </p:nvGrpSpPr>
        <p:grpSpPr>
          <a:xfrm>
            <a:off x="2967809" y="5181305"/>
            <a:ext cx="6244865" cy="504497"/>
            <a:chOff x="3078687" y="5122294"/>
            <a:chExt cx="6244865" cy="504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D6BB13D7-13BA-4676-A343-DE4CFF9281A8}"/>
                    </a:ext>
                  </a:extLst>
                </p:cNvPr>
                <p:cNvSpPr txBox="1"/>
                <p:nvPr/>
              </p:nvSpPr>
              <p:spPr>
                <a:xfrm>
                  <a:off x="5669622" y="5122294"/>
                  <a:ext cx="738536" cy="504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4,5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D6BB13D7-13BA-4676-A343-DE4CFF928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622" y="5122294"/>
                  <a:ext cx="738536" cy="5044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40B7221-781F-4829-910B-607022FA81D0}"/>
                </a:ext>
              </a:extLst>
            </p:cNvPr>
            <p:cNvSpPr txBox="1"/>
            <p:nvPr/>
          </p:nvSpPr>
          <p:spPr>
            <a:xfrm>
              <a:off x="3647564" y="520785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B6FC17BB-9BF0-4ECC-BF58-E612EDE0D34D}"/>
                </a:ext>
              </a:extLst>
            </p:cNvPr>
            <p:cNvSpPr txBox="1"/>
            <p:nvPr/>
          </p:nvSpPr>
          <p:spPr>
            <a:xfrm>
              <a:off x="5069960" y="520785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83BCE6C-097C-4353-9350-7557C74AFBB1}"/>
                </a:ext>
              </a:extLst>
            </p:cNvPr>
            <p:cNvSpPr txBox="1"/>
            <p:nvPr/>
          </p:nvSpPr>
          <p:spPr>
            <a:xfrm>
              <a:off x="7519917" y="520492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0F80282B-014D-4F13-B981-4EEE55AA7868}"/>
                </a:ext>
              </a:extLst>
            </p:cNvPr>
            <p:cNvSpPr txBox="1"/>
            <p:nvPr/>
          </p:nvSpPr>
          <p:spPr>
            <a:xfrm>
              <a:off x="6928099" y="520492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61F4DD51-D299-42FF-A445-A60ECBFFAF57}"/>
                </a:ext>
              </a:extLst>
            </p:cNvPr>
            <p:cNvSpPr txBox="1"/>
            <p:nvPr/>
          </p:nvSpPr>
          <p:spPr>
            <a:xfrm>
              <a:off x="6450463" y="520492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029D0CC7-E7A9-48D2-A0DC-C7FD924C0A41}"/>
                </a:ext>
              </a:extLst>
            </p:cNvPr>
            <p:cNvSpPr txBox="1"/>
            <p:nvPr/>
          </p:nvSpPr>
          <p:spPr>
            <a:xfrm>
              <a:off x="3078687" y="5196425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D9F794F8-D4E4-494B-AC15-3A05FEB27E88}"/>
                </a:ext>
              </a:extLst>
            </p:cNvPr>
            <p:cNvSpPr txBox="1"/>
            <p:nvPr/>
          </p:nvSpPr>
          <p:spPr>
            <a:xfrm>
              <a:off x="8293716" y="521293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09D8E421-981D-4595-BD80-92A59D113146}"/>
                </a:ext>
              </a:extLst>
            </p:cNvPr>
            <p:cNvSpPr txBox="1"/>
            <p:nvPr/>
          </p:nvSpPr>
          <p:spPr>
            <a:xfrm>
              <a:off x="8959350" y="521293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C9935682-CD08-4D15-9B8F-B1E8B6D340F5}"/>
                    </a:ext>
                  </a:extLst>
                </p:cNvPr>
                <p:cNvSpPr txBox="1"/>
                <p:nvPr/>
              </p:nvSpPr>
              <p:spPr>
                <a:xfrm>
                  <a:off x="3919838" y="5183843"/>
                  <a:ext cx="874983" cy="3974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−2,−2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C9935682-CD08-4D15-9B8F-B1E8B6D34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838" y="5183843"/>
                  <a:ext cx="874983" cy="3974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4D293EB4-1EFD-4CA1-BF2A-DBE044DBD80D}"/>
                </a:ext>
              </a:extLst>
            </p:cNvPr>
            <p:cNvSpPr txBox="1"/>
            <p:nvPr/>
          </p:nvSpPr>
          <p:spPr>
            <a:xfrm>
              <a:off x="4615441" y="521337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</a:t>
              </a:r>
              <a:endParaRPr lang="zh-CN" altLang="en-US" dirty="0"/>
            </a:p>
          </p:txBody>
        </p:sp>
      </p:grpSp>
      <p:pic>
        <p:nvPicPr>
          <p:cNvPr id="20" name="图片 19" descr="花椰菜干得好">
            <a:extLst>
              <a:ext uri="{FF2B5EF4-FFF2-40B4-BE49-F238E27FC236}">
                <a16:creationId xmlns:a16="http://schemas.microsoft.com/office/drawing/2014/main" id="{4050CD16-5668-4CE2-8B4D-E9040736FB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8" y="4603184"/>
            <a:ext cx="826477" cy="8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6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78CE47-F9A3-4448-8A04-F4F1166E1082}"/>
              </a:ext>
            </a:extLst>
          </p:cNvPr>
          <p:cNvSpPr txBox="1"/>
          <p:nvPr/>
        </p:nvSpPr>
        <p:spPr>
          <a:xfrm>
            <a:off x="123446" y="513101"/>
            <a:ext cx="787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Position-Aware Tagging for Aspect Sentiment Triplet Extraction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C0C608-19BF-4930-B6C0-FC21FDD4F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835" y="3364240"/>
            <a:ext cx="2457450" cy="561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213E70-49E8-410D-8AAD-0B698D5B13DD}"/>
              </a:ext>
            </a:extLst>
          </p:cNvPr>
          <p:cNvSpPr txBox="1"/>
          <p:nvPr/>
        </p:nvSpPr>
        <p:spPr>
          <a:xfrm>
            <a:off x="410307" y="1067803"/>
            <a:ext cx="11204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The new tags contain the position information. However, the position of the targeted term can alter randomly. There will be infinite types of tag. Therefore, the authors set a maximum distance.  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3F3C32-6643-452E-9995-48F8CC332B2A}"/>
              </a:ext>
            </a:extLst>
          </p:cNvPr>
          <p:cNvSpPr txBox="1"/>
          <p:nvPr/>
        </p:nvSpPr>
        <p:spPr>
          <a:xfrm>
            <a:off x="410307" y="1807170"/>
            <a:ext cx="5098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Solutions: CRF + Position-aware Virterbi Decoding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71FD1B-A53E-4133-A68F-E9F402AA23D7}"/>
              </a:ext>
            </a:extLst>
          </p:cNvPr>
          <p:cNvSpPr txBox="1"/>
          <p:nvPr/>
        </p:nvSpPr>
        <p:spPr>
          <a:xfrm>
            <a:off x="1491395" y="2994908"/>
            <a:ext cx="769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MV Boli" panose="02000500030200090000" pitchFamily="2" charset="0"/>
                <a:cs typeface="MV Boli" panose="02000500030200090000" pitchFamily="2" charset="0"/>
              </a:rPr>
              <a:t>CRF: 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F282DC-13D6-4E8E-8D18-087A475C0EC1}"/>
              </a:ext>
            </a:extLst>
          </p:cNvPr>
          <p:cNvSpPr txBox="1"/>
          <p:nvPr/>
        </p:nvSpPr>
        <p:spPr>
          <a:xfrm>
            <a:off x="4916731" y="3475950"/>
            <a:ext cx="58285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where y is the tagging sequence; x is the word sequence.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3B2466A-B8CC-453C-BF3A-4FE3BE5C9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835" y="4190544"/>
            <a:ext cx="2686050" cy="58102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736E6941-92D4-48B4-B045-F6A627391233}"/>
              </a:ext>
            </a:extLst>
          </p:cNvPr>
          <p:cNvGrpSpPr/>
          <p:nvPr/>
        </p:nvGrpSpPr>
        <p:grpSpPr>
          <a:xfrm>
            <a:off x="4916731" y="4274197"/>
            <a:ext cx="6168537" cy="584775"/>
            <a:chOff x="5235086" y="3550235"/>
            <a:chExt cx="6168537" cy="58477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FF35449-974E-41D2-83B3-E6F4EEF65B0C}"/>
                </a:ext>
              </a:extLst>
            </p:cNvPr>
            <p:cNvSpPr txBox="1"/>
            <p:nvPr/>
          </p:nvSpPr>
          <p:spPr>
            <a:xfrm>
              <a:off x="5235086" y="3550235"/>
              <a:ext cx="616853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MV Boli" panose="02000500030200090000" pitchFamily="2" charset="0"/>
                  <a:cs typeface="MV Boli" panose="02000500030200090000" pitchFamily="2" charset="0"/>
                </a:rPr>
                <a:t>where y      is the transition score; x      is the factorized feature score. 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2743A4-174F-4EAD-8135-15EBF888A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5836" y="3556872"/>
              <a:ext cx="690562" cy="28575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BECBE31-9083-4E01-AE38-AA31EE769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70614" y="3556872"/>
              <a:ext cx="693964" cy="285750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0B0AE52-83AD-493B-A367-6C97D11317C9}"/>
              </a:ext>
            </a:extLst>
          </p:cNvPr>
          <p:cNvGrpSpPr/>
          <p:nvPr/>
        </p:nvGrpSpPr>
        <p:grpSpPr>
          <a:xfrm>
            <a:off x="7640300" y="4858972"/>
            <a:ext cx="1849005" cy="1352369"/>
            <a:chOff x="205830" y="4770411"/>
            <a:chExt cx="1849005" cy="1352369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5E460F34-CD46-4409-BC95-C968B2E0AF74}"/>
                </a:ext>
              </a:extLst>
            </p:cNvPr>
            <p:cNvSpPr/>
            <p:nvPr/>
          </p:nvSpPr>
          <p:spPr>
            <a:xfrm>
              <a:off x="959611" y="5790197"/>
              <a:ext cx="288235" cy="28823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D4BB66C-0E36-4A1E-848E-BD29E6910A90}"/>
                </a:ext>
              </a:extLst>
            </p:cNvPr>
            <p:cNvSpPr/>
            <p:nvPr/>
          </p:nvSpPr>
          <p:spPr>
            <a:xfrm>
              <a:off x="266189" y="5161721"/>
              <a:ext cx="288235" cy="28823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81242FF-AD43-4C0F-8A03-0A779DF839AD}"/>
                </a:ext>
              </a:extLst>
            </p:cNvPr>
            <p:cNvSpPr/>
            <p:nvPr/>
          </p:nvSpPr>
          <p:spPr>
            <a:xfrm>
              <a:off x="684959" y="5161721"/>
              <a:ext cx="288235" cy="28823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67C8712-FC67-4B83-AF80-9E3546A92CEF}"/>
                </a:ext>
              </a:extLst>
            </p:cNvPr>
            <p:cNvSpPr/>
            <p:nvPr/>
          </p:nvSpPr>
          <p:spPr>
            <a:xfrm>
              <a:off x="1649761" y="5161721"/>
              <a:ext cx="288235" cy="28823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F63ED24-7B54-4165-8019-EAD57201828A}"/>
                </a:ext>
              </a:extLst>
            </p:cNvPr>
            <p:cNvCxnSpPr>
              <a:stCxn id="15" idx="4"/>
              <a:endCxn id="3" idx="0"/>
            </p:cNvCxnSpPr>
            <p:nvPr/>
          </p:nvCxnSpPr>
          <p:spPr>
            <a:xfrm>
              <a:off x="410307" y="5449956"/>
              <a:ext cx="693422" cy="340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14E570F-4672-4A36-A17D-957C1762ACF5}"/>
                </a:ext>
              </a:extLst>
            </p:cNvPr>
            <p:cNvCxnSpPr>
              <a:stCxn id="18" idx="4"/>
              <a:endCxn id="3" idx="0"/>
            </p:cNvCxnSpPr>
            <p:nvPr/>
          </p:nvCxnSpPr>
          <p:spPr>
            <a:xfrm>
              <a:off x="829077" y="5449956"/>
              <a:ext cx="274652" cy="340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128B5E0-5B6C-4084-A96A-B882D2BD378E}"/>
                </a:ext>
              </a:extLst>
            </p:cNvPr>
            <p:cNvCxnSpPr>
              <a:stCxn id="19" idx="4"/>
              <a:endCxn id="3" idx="0"/>
            </p:cNvCxnSpPr>
            <p:nvPr/>
          </p:nvCxnSpPr>
          <p:spPr>
            <a:xfrm flipH="1">
              <a:off x="1103729" y="5449956"/>
              <a:ext cx="690150" cy="340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6926858-ABEF-4DC2-9236-CE7F80EA7517}"/>
                </a:ext>
              </a:extLst>
            </p:cNvPr>
            <p:cNvSpPr txBox="1"/>
            <p:nvPr/>
          </p:nvSpPr>
          <p:spPr>
            <a:xfrm>
              <a:off x="1103729" y="50806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2A3E4CD-8E51-4C02-B43F-0512AD473F19}"/>
                </a:ext>
              </a:extLst>
            </p:cNvPr>
            <p:cNvCxnSpPr>
              <a:cxnSpLocks/>
              <a:stCxn id="3" idx="0"/>
              <a:endCxn id="23" idx="2"/>
            </p:cNvCxnSpPr>
            <p:nvPr/>
          </p:nvCxnSpPr>
          <p:spPr>
            <a:xfrm flipV="1">
              <a:off x="1103729" y="5449956"/>
              <a:ext cx="207749" cy="340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BF807FA-29C2-4774-8538-DEDC91EF3961}"/>
                </a:ext>
              </a:extLst>
            </p:cNvPr>
            <p:cNvSpPr txBox="1"/>
            <p:nvPr/>
          </p:nvSpPr>
          <p:spPr>
            <a:xfrm>
              <a:off x="1311478" y="5753448"/>
              <a:ext cx="3727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MV Boli" panose="02000500030200090000" pitchFamily="2" charset="0"/>
                  <a:cs typeface="MV Boli" panose="02000500030200090000" pitchFamily="2" charset="0"/>
                </a:rPr>
                <a:t>x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FE97085-1178-43B4-AA70-C44AA1DADB3E}"/>
                </a:ext>
              </a:extLst>
            </p:cNvPr>
            <p:cNvSpPr txBox="1"/>
            <p:nvPr/>
          </p:nvSpPr>
          <p:spPr>
            <a:xfrm>
              <a:off x="205830" y="4771569"/>
              <a:ext cx="4154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MV Boli" panose="02000500030200090000" pitchFamily="2" charset="0"/>
                  <a:cs typeface="MV Boli" panose="02000500030200090000" pitchFamily="2" charset="0"/>
                </a:rPr>
                <a:t>y1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B0D54F4-78E8-43E5-92EA-D3E02EAFAA20}"/>
                </a:ext>
              </a:extLst>
            </p:cNvPr>
            <p:cNvSpPr txBox="1"/>
            <p:nvPr/>
          </p:nvSpPr>
          <p:spPr>
            <a:xfrm>
              <a:off x="619161" y="4776187"/>
              <a:ext cx="4845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MV Boli" panose="02000500030200090000" pitchFamily="2" charset="0"/>
                  <a:cs typeface="MV Boli" panose="02000500030200090000" pitchFamily="2" charset="0"/>
                </a:rPr>
                <a:t>y2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7295F7E-B021-47CD-BBAE-3A7B355ED398}"/>
                </a:ext>
              </a:extLst>
            </p:cNvPr>
            <p:cNvSpPr txBox="1"/>
            <p:nvPr/>
          </p:nvSpPr>
          <p:spPr>
            <a:xfrm>
              <a:off x="1570267" y="4770411"/>
              <a:ext cx="4845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 err="1">
                  <a:latin typeface="MV Boli" panose="02000500030200090000" pitchFamily="2" charset="0"/>
                  <a:cs typeface="MV Boli" panose="02000500030200090000" pitchFamily="2" charset="0"/>
                </a:rPr>
                <a:t>yn</a:t>
              </a:r>
              <a:endParaRPr lang="zh-CN" altLang="en-US" dirty="0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EE5EF59-9DF6-4402-92C7-4C253F42E0C0}"/>
                </a:ext>
              </a:extLst>
            </p:cNvPr>
            <p:cNvCxnSpPr>
              <a:stCxn id="15" idx="6"/>
              <a:endCxn id="18" idx="2"/>
            </p:cNvCxnSpPr>
            <p:nvPr/>
          </p:nvCxnSpPr>
          <p:spPr>
            <a:xfrm>
              <a:off x="554424" y="5305839"/>
              <a:ext cx="1305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17F039E-AC97-4D89-A2EE-F2753E2283D4}"/>
                </a:ext>
              </a:extLst>
            </p:cNvPr>
            <p:cNvCxnSpPr>
              <a:cxnSpLocks/>
              <a:stCxn id="18" idx="6"/>
              <a:endCxn id="23" idx="1"/>
            </p:cNvCxnSpPr>
            <p:nvPr/>
          </p:nvCxnSpPr>
          <p:spPr>
            <a:xfrm flipV="1">
              <a:off x="973194" y="5305838"/>
              <a:ext cx="13053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56299F2-381B-4FC9-93D2-352FEA2275FB}"/>
                </a:ext>
              </a:extLst>
            </p:cNvPr>
            <p:cNvCxnSpPr>
              <a:cxnSpLocks/>
              <a:stCxn id="23" idx="3"/>
              <a:endCxn id="19" idx="2"/>
            </p:cNvCxnSpPr>
            <p:nvPr/>
          </p:nvCxnSpPr>
          <p:spPr>
            <a:xfrm>
              <a:off x="1519227" y="5305838"/>
              <a:ext cx="130534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6384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41D350-6F46-4C6C-AECA-DB9FB4C97917}"/>
              </a:ext>
            </a:extLst>
          </p:cNvPr>
          <p:cNvSpPr txBox="1"/>
          <p:nvPr/>
        </p:nvSpPr>
        <p:spPr>
          <a:xfrm>
            <a:off x="123446" y="513101"/>
            <a:ext cx="787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Position-Aware Tagging for Aspect Sentiment Triplet Extraction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8715C4-2604-4A4C-A710-2FE7569D0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88" y="2176178"/>
            <a:ext cx="4260239" cy="25004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34FF97-557F-4B51-81E0-71FDBE9FAAE4}"/>
              </a:ext>
            </a:extLst>
          </p:cNvPr>
          <p:cNvSpPr txBox="1"/>
          <p:nvPr/>
        </p:nvSpPr>
        <p:spPr>
          <a:xfrm>
            <a:off x="404446" y="1017563"/>
            <a:ext cx="5098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Calculate the factorized feature score.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E6876A-3E4C-4397-828D-4FB9E1E6FA7E}"/>
              </a:ext>
            </a:extLst>
          </p:cNvPr>
          <p:cNvSpPr txBox="1"/>
          <p:nvPr/>
        </p:nvSpPr>
        <p:spPr>
          <a:xfrm>
            <a:off x="5418257" y="2435994"/>
            <a:ext cx="5098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Factorized feature score contains three parts: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0A8F07E-C64E-4175-BB58-D97E407A8475}"/>
              </a:ext>
            </a:extLst>
          </p:cNvPr>
          <p:cNvGrpSpPr/>
          <p:nvPr/>
        </p:nvGrpSpPr>
        <p:grpSpPr>
          <a:xfrm>
            <a:off x="5418257" y="2887192"/>
            <a:ext cx="5098074" cy="405154"/>
            <a:chOff x="5348654" y="1927567"/>
            <a:chExt cx="5098074" cy="40515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30C740B-E140-488C-92DC-A3191823809C}"/>
                </a:ext>
              </a:extLst>
            </p:cNvPr>
            <p:cNvSpPr txBox="1"/>
            <p:nvPr/>
          </p:nvSpPr>
          <p:spPr>
            <a:xfrm>
              <a:off x="5348654" y="1994167"/>
              <a:ext cx="50980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MV Boli" panose="02000500030200090000" pitchFamily="2" charset="0"/>
                  <a:cs typeface="MV Boli" panose="02000500030200090000" pitchFamily="2" charset="0"/>
                </a:rPr>
                <a:t>1. The score for sentiment: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65C6E8A-8569-480E-90CC-47A127799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2381" y="1927567"/>
              <a:ext cx="1552575" cy="381000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C452258-A205-4651-A654-2909D258DB87}"/>
              </a:ext>
            </a:extLst>
          </p:cNvPr>
          <p:cNvGrpSpPr/>
          <p:nvPr/>
        </p:nvGrpSpPr>
        <p:grpSpPr>
          <a:xfrm>
            <a:off x="5375397" y="3573925"/>
            <a:ext cx="5098074" cy="338554"/>
            <a:chOff x="5305794" y="2614300"/>
            <a:chExt cx="5098074" cy="33855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8A07B2E-1FF9-448B-BEB7-E6E8A6EBC6A4}"/>
                </a:ext>
              </a:extLst>
            </p:cNvPr>
            <p:cNvSpPr txBox="1"/>
            <p:nvPr/>
          </p:nvSpPr>
          <p:spPr>
            <a:xfrm>
              <a:off x="5305794" y="2614300"/>
              <a:ext cx="50980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MV Boli" panose="02000500030200090000" pitchFamily="2" charset="0"/>
                  <a:cs typeface="MV Boli" panose="02000500030200090000" pitchFamily="2" charset="0"/>
                </a:rPr>
                <a:t>2. The score for opinion span: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320A444-07F0-4FBA-A400-30B518E64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9693" y="2614300"/>
              <a:ext cx="1057275" cy="304800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0566A95-35A5-4DAA-8C64-49B408D86E5F}"/>
              </a:ext>
            </a:extLst>
          </p:cNvPr>
          <p:cNvGrpSpPr/>
          <p:nvPr/>
        </p:nvGrpSpPr>
        <p:grpSpPr>
          <a:xfrm>
            <a:off x="1572354" y="1535361"/>
            <a:ext cx="6966073" cy="383595"/>
            <a:chOff x="2534565" y="4295639"/>
            <a:chExt cx="6966073" cy="38359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B14A326-BDF5-4CC5-8A88-BF6CB75CF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38792" y="4295639"/>
              <a:ext cx="2561846" cy="349342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167B6CF-56F3-48C8-B355-844284CB81BA}"/>
                </a:ext>
              </a:extLst>
            </p:cNvPr>
            <p:cNvSpPr txBox="1"/>
            <p:nvPr/>
          </p:nvSpPr>
          <p:spPr>
            <a:xfrm>
              <a:off x="2534565" y="4340680"/>
              <a:ext cx="50980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MV Boli" panose="02000500030200090000" pitchFamily="2" charset="0"/>
                  <a:cs typeface="MV Boli" panose="02000500030200090000" pitchFamily="2" charset="0"/>
                </a:rPr>
                <a:t>The representation of an opinion span a, b: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C21AB6F1-C739-4967-9169-3E1A47EE95B4}"/>
              </a:ext>
            </a:extLst>
          </p:cNvPr>
          <p:cNvSpPr txBox="1"/>
          <p:nvPr/>
        </p:nvSpPr>
        <p:spPr>
          <a:xfrm>
            <a:off x="10025059" y="2452310"/>
            <a:ext cx="1832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(f is a linear unit)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DEECC84-61C1-460C-80FA-C63DB25B816B}"/>
              </a:ext>
            </a:extLst>
          </p:cNvPr>
          <p:cNvGrpSpPr/>
          <p:nvPr/>
        </p:nvGrpSpPr>
        <p:grpSpPr>
          <a:xfrm>
            <a:off x="5375397" y="4193362"/>
            <a:ext cx="5444637" cy="390525"/>
            <a:chOff x="5305794" y="3233737"/>
            <a:chExt cx="5444637" cy="39052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A1148BA-D469-4208-924F-5707BF1EFEBA}"/>
                </a:ext>
              </a:extLst>
            </p:cNvPr>
            <p:cNvSpPr txBox="1"/>
            <p:nvPr/>
          </p:nvSpPr>
          <p:spPr>
            <a:xfrm>
              <a:off x="5305794" y="3259723"/>
              <a:ext cx="50980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MV Boli" panose="02000500030200090000" pitchFamily="2" charset="0"/>
                  <a:cs typeface="MV Boli" panose="02000500030200090000" pitchFamily="2" charset="0"/>
                </a:rPr>
                <a:t>3. The score for offsets: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7113DDD-80BF-461C-8609-E06E7E5C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54831" y="3233737"/>
              <a:ext cx="2895600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6780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A897EC-08A8-47AF-B534-1E0626BCECFE}"/>
              </a:ext>
            </a:extLst>
          </p:cNvPr>
          <p:cNvSpPr txBox="1"/>
          <p:nvPr/>
        </p:nvSpPr>
        <p:spPr>
          <a:xfrm>
            <a:off x="123446" y="513101"/>
            <a:ext cx="787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Position-Aware Tagging for Aspect Sentiment Triplet Extraction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F9DB0A-A76A-410B-85F1-29E37D49F8EA}"/>
              </a:ext>
            </a:extLst>
          </p:cNvPr>
          <p:cNvSpPr txBox="1"/>
          <p:nvPr/>
        </p:nvSpPr>
        <p:spPr>
          <a:xfrm>
            <a:off x="404446" y="1017563"/>
            <a:ext cx="5098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Decoding based on Viterbi.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4DAEE5-FB84-476C-9A84-25BBA4191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46" y="1460469"/>
            <a:ext cx="3714750" cy="4048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484C46-E4F2-4549-AF76-1671C851B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25" y="1833928"/>
            <a:ext cx="3609975" cy="4210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76BE30-5BD7-46F9-AD7C-83D936B85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514" y="1766887"/>
            <a:ext cx="3514725" cy="19526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9FBCFE3-B647-4FA1-8C0E-85DB6D845B25}"/>
              </a:ext>
            </a:extLst>
          </p:cNvPr>
          <p:cNvSpPr txBox="1"/>
          <p:nvPr/>
        </p:nvSpPr>
        <p:spPr>
          <a:xfrm>
            <a:off x="3074008" y="1115860"/>
            <a:ext cx="43994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M is the maximum relative distance, T is the set of tags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624AEC-BE3D-472A-9F6D-49664B553A81}"/>
              </a:ext>
            </a:extLst>
          </p:cNvPr>
          <p:cNvSpPr txBox="1"/>
          <p:nvPr/>
        </p:nvSpPr>
        <p:spPr>
          <a:xfrm>
            <a:off x="8272829" y="3938953"/>
            <a:ext cx="312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Time complexity is: O(n*M^2)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5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67EC81-A260-42D1-9674-EFFB6270C145}"/>
              </a:ext>
            </a:extLst>
          </p:cNvPr>
          <p:cNvSpPr txBox="1"/>
          <p:nvPr/>
        </p:nvSpPr>
        <p:spPr>
          <a:xfrm>
            <a:off x="123446" y="513101"/>
            <a:ext cx="787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Position-Aware Tagging for Aspect Sentiment Triplet Extraction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029B57-DA11-4001-98DE-2773254A66DE}"/>
              </a:ext>
            </a:extLst>
          </p:cNvPr>
          <p:cNvSpPr txBox="1"/>
          <p:nvPr/>
        </p:nvSpPr>
        <p:spPr>
          <a:xfrm>
            <a:off x="404446" y="1017563"/>
            <a:ext cx="19343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Features of data.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97C28B-C5C2-4E8F-A35A-8D85F07BA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429" y="3670602"/>
            <a:ext cx="6619141" cy="2674297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48A5E3AD-CCE1-4380-B58A-70E3D6737F67}"/>
              </a:ext>
            </a:extLst>
          </p:cNvPr>
          <p:cNvGrpSpPr/>
          <p:nvPr/>
        </p:nvGrpSpPr>
        <p:grpSpPr>
          <a:xfrm>
            <a:off x="1070387" y="1760791"/>
            <a:ext cx="4166817" cy="314127"/>
            <a:chOff x="1761381" y="1454117"/>
            <a:chExt cx="4166817" cy="31412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0545836-EEAD-45B5-908B-E587D6FC90C0}"/>
                </a:ext>
              </a:extLst>
            </p:cNvPr>
            <p:cNvSpPr txBox="1"/>
            <p:nvPr/>
          </p:nvSpPr>
          <p:spPr>
            <a:xfrm>
              <a:off x="1761381" y="1460467"/>
              <a:ext cx="591829" cy="307777"/>
            </a:xfrm>
            <a:prstGeom prst="rect">
              <a:avLst/>
            </a:prstGeom>
            <a:solidFill>
              <a:srgbClr val="4B8DC9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Food</a:t>
              </a:r>
              <a:endParaRPr lang="zh-CN" altLang="en-US" sz="14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C90C5AB-A674-4719-B497-A893D209C137}"/>
                </a:ext>
              </a:extLst>
            </p:cNvPr>
            <p:cNvSpPr txBox="1"/>
            <p:nvPr/>
          </p:nvSpPr>
          <p:spPr>
            <a:xfrm>
              <a:off x="2405143" y="146046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is</a:t>
              </a:r>
              <a:endParaRPr lang="zh-CN" altLang="en-US" sz="14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E131E91-62D3-4651-B2F1-6C21B5135799}"/>
                </a:ext>
              </a:extLst>
            </p:cNvPr>
            <p:cNvSpPr txBox="1"/>
            <p:nvPr/>
          </p:nvSpPr>
          <p:spPr>
            <a:xfrm>
              <a:off x="2771586" y="1460467"/>
              <a:ext cx="582211" cy="307777"/>
            </a:xfrm>
            <a:prstGeom prst="rect">
              <a:avLst/>
            </a:prstGeom>
            <a:solidFill>
              <a:srgbClr val="F1C84C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fresh</a:t>
              </a:r>
              <a:endParaRPr lang="zh-CN" altLang="en-US" sz="14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010582F-CF94-488F-B000-0E47F0A6E7AE}"/>
                </a:ext>
              </a:extLst>
            </p:cNvPr>
            <p:cNvSpPr txBox="1"/>
            <p:nvPr/>
          </p:nvSpPr>
          <p:spPr>
            <a:xfrm>
              <a:off x="3405730" y="1460467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and</a:t>
              </a:r>
              <a:endParaRPr lang="zh-CN" altLang="en-US" sz="1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9D84539-5EA2-4D57-81FB-8701ACDEB6CF}"/>
                </a:ext>
              </a:extLst>
            </p:cNvPr>
            <p:cNvSpPr txBox="1"/>
            <p:nvPr/>
          </p:nvSpPr>
          <p:spPr>
            <a:xfrm>
              <a:off x="3940487" y="1460467"/>
              <a:ext cx="433132" cy="307777"/>
            </a:xfrm>
            <a:prstGeom prst="rect">
              <a:avLst/>
            </a:prstGeom>
            <a:solidFill>
              <a:srgbClr val="F1C84C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hot</a:t>
              </a:r>
              <a:endParaRPr lang="zh-CN" altLang="en-US" sz="14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9A362DC-571B-44EE-AE27-CAE2E08C7351}"/>
                </a:ext>
              </a:extLst>
            </p:cNvPr>
            <p:cNvSpPr txBox="1"/>
            <p:nvPr/>
          </p:nvSpPr>
          <p:spPr>
            <a:xfrm>
              <a:off x="4425552" y="1460467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ready</a:t>
              </a:r>
              <a:endParaRPr lang="zh-CN" altLang="en-US" sz="14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2FD50ED-95E9-484D-9A16-299649237692}"/>
                </a:ext>
              </a:extLst>
            </p:cNvPr>
            <p:cNvSpPr txBox="1"/>
            <p:nvPr/>
          </p:nvSpPr>
          <p:spPr>
            <a:xfrm>
              <a:off x="5109389" y="1460467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to</a:t>
              </a:r>
              <a:endParaRPr lang="zh-CN" altLang="en-US" sz="14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8F3C67A-378D-4EA3-A8B7-79C0F5F49BA2}"/>
                </a:ext>
              </a:extLst>
            </p:cNvPr>
            <p:cNvSpPr txBox="1"/>
            <p:nvPr/>
          </p:nvSpPr>
          <p:spPr>
            <a:xfrm>
              <a:off x="5495066" y="1460467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eat</a:t>
              </a:r>
              <a:endParaRPr lang="zh-CN" altLang="en-US" sz="1400" dirty="0"/>
            </a:p>
          </p:txBody>
        </p: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3C916608-EF80-4546-A2C5-16732830445C}"/>
                </a:ext>
              </a:extLst>
            </p:cNvPr>
            <p:cNvCxnSpPr>
              <a:stCxn id="6" idx="0"/>
              <a:endCxn id="8" idx="0"/>
            </p:cNvCxnSpPr>
            <p:nvPr/>
          </p:nvCxnSpPr>
          <p:spPr>
            <a:xfrm rot="5400000" flipH="1" flipV="1">
              <a:off x="2559994" y="957769"/>
              <a:ext cx="12700" cy="1005396"/>
            </a:xfrm>
            <a:prstGeom prst="curvedConnector3">
              <a:avLst>
                <a:gd name="adj1" fmla="val 15230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07BF0B65-56A7-4A90-A8B2-F2EE704EBEAB}"/>
                </a:ext>
              </a:extLst>
            </p:cNvPr>
            <p:cNvCxnSpPr>
              <a:stCxn id="6" idx="0"/>
              <a:endCxn id="10" idx="0"/>
            </p:cNvCxnSpPr>
            <p:nvPr/>
          </p:nvCxnSpPr>
          <p:spPr>
            <a:xfrm rot="5400000" flipH="1" flipV="1">
              <a:off x="3107174" y="410589"/>
              <a:ext cx="12700" cy="2099757"/>
            </a:xfrm>
            <a:prstGeom prst="curvedConnector3">
              <a:avLst>
                <a:gd name="adj1" fmla="val 249230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E1F95C2-3F12-4235-A194-A20B4740DB4B}"/>
              </a:ext>
            </a:extLst>
          </p:cNvPr>
          <p:cNvGrpSpPr/>
          <p:nvPr/>
        </p:nvGrpSpPr>
        <p:grpSpPr>
          <a:xfrm>
            <a:off x="1070387" y="2708240"/>
            <a:ext cx="5321144" cy="314127"/>
            <a:chOff x="1730040" y="2298172"/>
            <a:chExt cx="5321144" cy="31412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85237E2-6C06-4526-BA6A-80E86C9E64E3}"/>
                </a:ext>
              </a:extLst>
            </p:cNvPr>
            <p:cNvSpPr txBox="1"/>
            <p:nvPr/>
          </p:nvSpPr>
          <p:spPr>
            <a:xfrm>
              <a:off x="1730040" y="2304522"/>
              <a:ext cx="553357" cy="307777"/>
            </a:xfrm>
            <a:prstGeom prst="rect">
              <a:avLst/>
            </a:prstGeom>
            <a:solidFill>
              <a:srgbClr val="F1C84C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High</a:t>
              </a:r>
              <a:endParaRPr lang="zh-CN" altLang="en-US" sz="14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D64C88B-0D89-49A1-9083-9784639318D6}"/>
                </a:ext>
              </a:extLst>
            </p:cNvPr>
            <p:cNvSpPr txBox="1"/>
            <p:nvPr/>
          </p:nvSpPr>
          <p:spPr>
            <a:xfrm>
              <a:off x="4373619" y="2304522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,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AAA9AF3-2E5B-4D54-83DE-988C66C02ACC}"/>
                </a:ext>
              </a:extLst>
            </p:cNvPr>
            <p:cNvSpPr txBox="1"/>
            <p:nvPr/>
          </p:nvSpPr>
          <p:spPr>
            <a:xfrm>
              <a:off x="3550821" y="2304522"/>
              <a:ext cx="752129" cy="307777"/>
            </a:xfrm>
            <a:prstGeom prst="rect">
              <a:avLst/>
            </a:prstGeom>
            <a:solidFill>
              <a:srgbClr val="4B8DC9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service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A9105DA-4374-4F69-B783-6F662062C251}"/>
                </a:ext>
              </a:extLst>
            </p:cNvPr>
            <p:cNvSpPr txBox="1"/>
            <p:nvPr/>
          </p:nvSpPr>
          <p:spPr>
            <a:xfrm>
              <a:off x="2997328" y="230452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and</a:t>
              </a:r>
              <a:endParaRPr lang="zh-CN" altLang="en-US" sz="1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388210A-B884-4F35-A968-B4C9AEF4F07C}"/>
                </a:ext>
              </a:extLst>
            </p:cNvPr>
            <p:cNvSpPr txBox="1"/>
            <p:nvPr/>
          </p:nvSpPr>
          <p:spPr>
            <a:xfrm>
              <a:off x="2354066" y="2304522"/>
              <a:ext cx="572593" cy="307777"/>
            </a:xfrm>
            <a:prstGeom prst="rect">
              <a:avLst/>
            </a:prstGeom>
            <a:solidFill>
              <a:srgbClr val="4B8DC9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price</a:t>
              </a:r>
              <a:endParaRPr lang="zh-CN" altLang="en-US" sz="1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602B0EF-14AC-4688-901D-F3F58837B714}"/>
                </a:ext>
              </a:extLst>
            </p:cNvPr>
            <p:cNvSpPr txBox="1"/>
            <p:nvPr/>
          </p:nvSpPr>
          <p:spPr>
            <a:xfrm>
              <a:off x="4678648" y="2304522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value</a:t>
              </a:r>
              <a:endParaRPr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3AAC21-F191-4E60-AB28-5AE10B2F1015}"/>
                </a:ext>
              </a:extLst>
            </p:cNvPr>
            <p:cNvSpPr txBox="1"/>
            <p:nvPr/>
          </p:nvSpPr>
          <p:spPr>
            <a:xfrm>
              <a:off x="5361985" y="2304522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for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28BAA8A-B7E1-45A0-B1D1-744F8F725E8A}"/>
                </a:ext>
              </a:extLst>
            </p:cNvPr>
            <p:cNvSpPr txBox="1"/>
            <p:nvPr/>
          </p:nvSpPr>
          <p:spPr>
            <a:xfrm>
              <a:off x="5825710" y="2304522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the</a:t>
              </a:r>
              <a:endParaRPr lang="zh-CN" altLang="en-US" sz="1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2DF0C1-5A9E-45E7-B23C-D6E562724E1F}"/>
                </a:ext>
              </a:extLst>
            </p:cNvPr>
            <p:cNvSpPr txBox="1"/>
            <p:nvPr/>
          </p:nvSpPr>
          <p:spPr>
            <a:xfrm>
              <a:off x="6329512" y="2304522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money</a:t>
              </a:r>
              <a:endParaRPr lang="zh-CN" altLang="en-US" sz="1400" dirty="0"/>
            </a:p>
          </p:txBody>
        </p:sp>
        <p:cxnSp>
          <p:nvCxnSpPr>
            <p:cNvPr id="30" name="连接符: 曲线 29">
              <a:extLst>
                <a:ext uri="{FF2B5EF4-FFF2-40B4-BE49-F238E27FC236}">
                  <a16:creationId xmlns:a16="http://schemas.microsoft.com/office/drawing/2014/main" id="{27809FBD-3164-49C8-BA83-2800B7833FBE}"/>
                </a:ext>
              </a:extLst>
            </p:cNvPr>
            <p:cNvCxnSpPr>
              <a:cxnSpLocks/>
              <a:stCxn id="18" idx="0"/>
              <a:endCxn id="14" idx="0"/>
            </p:cNvCxnSpPr>
            <p:nvPr/>
          </p:nvCxnSpPr>
          <p:spPr>
            <a:xfrm rot="16200000" flipV="1">
              <a:off x="2323541" y="1987700"/>
              <a:ext cx="12700" cy="633644"/>
            </a:xfrm>
            <a:prstGeom prst="curvedConnector3">
              <a:avLst>
                <a:gd name="adj1" fmla="val 145384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63879F1A-43C7-4703-BF20-BDC8500D0F66}"/>
                </a:ext>
              </a:extLst>
            </p:cNvPr>
            <p:cNvCxnSpPr>
              <a:stCxn id="16" idx="0"/>
              <a:endCxn id="14" idx="0"/>
            </p:cNvCxnSpPr>
            <p:nvPr/>
          </p:nvCxnSpPr>
          <p:spPr>
            <a:xfrm rot="16200000" flipV="1">
              <a:off x="2966803" y="1344438"/>
              <a:ext cx="12700" cy="1920167"/>
            </a:xfrm>
            <a:prstGeom prst="curvedConnector3">
              <a:avLst>
                <a:gd name="adj1" fmla="val 249230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1E6BADA9-5045-4FBB-890E-689700E9CC3E}"/>
              </a:ext>
            </a:extLst>
          </p:cNvPr>
          <p:cNvSpPr txBox="1"/>
          <p:nvPr/>
        </p:nvSpPr>
        <p:spPr>
          <a:xfrm>
            <a:off x="6885320" y="1736364"/>
            <a:ext cx="31148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Aspect with multiple opinions.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9C8640-E731-410D-8126-138411A8882F}"/>
              </a:ext>
            </a:extLst>
          </p:cNvPr>
          <p:cNvSpPr txBox="1"/>
          <p:nvPr/>
        </p:nvSpPr>
        <p:spPr>
          <a:xfrm>
            <a:off x="6885320" y="2692376"/>
            <a:ext cx="31148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Opinion with multiple aspects.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E2803A4-1FF1-477F-B8F3-A5958456697A}"/>
              </a:ext>
            </a:extLst>
          </p:cNvPr>
          <p:cNvSpPr txBox="1"/>
          <p:nvPr/>
        </p:nvSpPr>
        <p:spPr>
          <a:xfrm>
            <a:off x="10440600" y="1736364"/>
            <a:ext cx="757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JET</a:t>
            </a:r>
            <a:r>
              <a:rPr lang="en-US" altLang="zh-CN" sz="16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o</a:t>
            </a:r>
            <a:endParaRPr lang="zh-CN" altLang="en-US" sz="1600" baseline="-25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8CD0B34-368C-4AFA-9A25-9BE61EEF0FF1}"/>
              </a:ext>
            </a:extLst>
          </p:cNvPr>
          <p:cNvSpPr txBox="1"/>
          <p:nvPr/>
        </p:nvSpPr>
        <p:spPr>
          <a:xfrm>
            <a:off x="10440600" y="2683813"/>
            <a:ext cx="757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JET</a:t>
            </a:r>
            <a:r>
              <a:rPr lang="en-US" altLang="zh-CN" sz="16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endParaRPr lang="zh-CN" altLang="en-US" sz="1600" baseline="-25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460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8F2463-3E1C-4019-BBA9-11D72B20CF7A}"/>
              </a:ext>
            </a:extLst>
          </p:cNvPr>
          <p:cNvSpPr txBox="1"/>
          <p:nvPr/>
        </p:nvSpPr>
        <p:spPr>
          <a:xfrm>
            <a:off x="123446" y="513101"/>
            <a:ext cx="787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Position-Aware Tagging for Aspect Sentiment Triplet Extraction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6948DC-3DB2-4378-9D6E-7E66E65F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0" y="1683093"/>
            <a:ext cx="8894467" cy="34938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FC556E-8671-4268-B4EB-07F9EFA89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913" y="1668522"/>
            <a:ext cx="3142849" cy="35073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ADBCC73-C8DC-492C-9AA4-E9B150377D53}"/>
              </a:ext>
            </a:extLst>
          </p:cNvPr>
          <p:cNvSpPr txBox="1"/>
          <p:nvPr/>
        </p:nvSpPr>
        <p:spPr>
          <a:xfrm>
            <a:off x="2652962" y="5312484"/>
            <a:ext cx="38354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Results of different variants of JET.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5A83C-7BC9-4833-B1DE-2A2E076FCF3B}"/>
              </a:ext>
            </a:extLst>
          </p:cNvPr>
          <p:cNvSpPr txBox="1"/>
          <p:nvPr/>
        </p:nvSpPr>
        <p:spPr>
          <a:xfrm>
            <a:off x="9512587" y="5312484"/>
            <a:ext cx="2153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Results of ensemble.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6C97879-04CF-4874-83D3-36264A3BB68D}"/>
              </a:ext>
            </a:extLst>
          </p:cNvPr>
          <p:cNvCxnSpPr>
            <a:cxnSpLocks/>
          </p:cNvCxnSpPr>
          <p:nvPr/>
        </p:nvCxnSpPr>
        <p:spPr>
          <a:xfrm>
            <a:off x="9017913" y="395654"/>
            <a:ext cx="0" cy="60666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C5E72BF-D700-4951-A0DB-A5864E022345}"/>
              </a:ext>
            </a:extLst>
          </p:cNvPr>
          <p:cNvCxnSpPr/>
          <p:nvPr/>
        </p:nvCxnSpPr>
        <p:spPr>
          <a:xfrm>
            <a:off x="9017913" y="4220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D52ADC6-E07F-4DF7-8F5C-A8867EA33C28}"/>
              </a:ext>
            </a:extLst>
          </p:cNvPr>
          <p:cNvSpPr txBox="1"/>
          <p:nvPr/>
        </p:nvSpPr>
        <p:spPr>
          <a:xfrm>
            <a:off x="9107546" y="1375316"/>
            <a:ext cx="16542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V Boli" panose="02000500030200090000" pitchFamily="2" charset="0"/>
                <a:cs typeface="MV Boli" panose="02000500030200090000" pitchFamily="2" charset="0"/>
              </a:rPr>
              <a:t>JET</a:t>
            </a:r>
            <a:r>
              <a:rPr lang="en-US" altLang="zh-CN" sz="14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r>
              <a:rPr lang="en-US" altLang="zh-CN" sz="1400" dirty="0">
                <a:latin typeface="MV Boli" panose="02000500030200090000" pitchFamily="2" charset="0"/>
                <a:cs typeface="MV Boli" panose="02000500030200090000" pitchFamily="2" charset="0"/>
              </a:rPr>
              <a:t> to JET</a:t>
            </a:r>
            <a:r>
              <a:rPr lang="en-US" altLang="zh-CN" sz="14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o</a:t>
            </a:r>
            <a:r>
              <a:rPr lang="en-US" altLang="zh-CN" sz="140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  <a:endParaRPr lang="zh-CN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844145-616C-4199-977D-F799D7FE7E43}"/>
              </a:ext>
            </a:extLst>
          </p:cNvPr>
          <p:cNvSpPr txBox="1"/>
          <p:nvPr/>
        </p:nvSpPr>
        <p:spPr>
          <a:xfrm>
            <a:off x="10589337" y="1375316"/>
            <a:ext cx="16542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V Boli" panose="02000500030200090000" pitchFamily="2" charset="0"/>
                <a:cs typeface="MV Boli" panose="02000500030200090000" pitchFamily="2" charset="0"/>
              </a:rPr>
              <a:t>JET</a:t>
            </a:r>
            <a:r>
              <a:rPr lang="en-US" altLang="zh-CN" sz="14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o</a:t>
            </a:r>
            <a:r>
              <a:rPr lang="en-US" altLang="zh-CN" sz="1400" dirty="0">
                <a:latin typeface="MV Boli" panose="02000500030200090000" pitchFamily="2" charset="0"/>
                <a:cs typeface="MV Boli" panose="02000500030200090000" pitchFamily="2" charset="0"/>
              </a:rPr>
              <a:t> to JET</a:t>
            </a:r>
            <a:r>
              <a:rPr lang="en-US" altLang="zh-CN" sz="14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r>
              <a:rPr lang="en-US" altLang="zh-CN" sz="140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  <a:endParaRPr lang="zh-CN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08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253C3E-2873-4800-B47B-3F96D11E0DCA}"/>
              </a:ext>
            </a:extLst>
          </p:cNvPr>
          <p:cNvSpPr txBox="1"/>
          <p:nvPr/>
        </p:nvSpPr>
        <p:spPr>
          <a:xfrm>
            <a:off x="123445" y="513101"/>
            <a:ext cx="88798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Grid Tagging Scheme for Aspect-oriented Fine-grained Opinion Extraction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7D4CB4-740C-447F-8620-73A176370BCD}"/>
              </a:ext>
            </a:extLst>
          </p:cNvPr>
          <p:cNvSpPr txBox="1"/>
          <p:nvPr/>
        </p:nvSpPr>
        <p:spPr>
          <a:xfrm>
            <a:off x="123446" y="1049703"/>
            <a:ext cx="3244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Journal: EMNLP2020 Findings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D2A5A7-0953-4DB7-9CC2-B6DBE666877F}"/>
              </a:ext>
            </a:extLst>
          </p:cNvPr>
          <p:cNvSpPr txBox="1"/>
          <p:nvPr/>
        </p:nvSpPr>
        <p:spPr>
          <a:xfrm>
            <a:off x="123446" y="1355472"/>
            <a:ext cx="8739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Institutes: Nanjing University; Nanjing University of Science and Technology.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F99268-AE66-4598-ABD1-00FDB1F46758}"/>
              </a:ext>
            </a:extLst>
          </p:cNvPr>
          <p:cNvSpPr/>
          <p:nvPr/>
        </p:nvSpPr>
        <p:spPr>
          <a:xfrm>
            <a:off x="211015" y="1830518"/>
            <a:ext cx="11720147" cy="4341682"/>
          </a:xfrm>
          <a:prstGeom prst="rect">
            <a:avLst/>
          </a:prstGeom>
          <a:solidFill>
            <a:srgbClr val="F4EF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DE7A5D-A3C0-4126-A86E-4CE657FEB2AE}"/>
              </a:ext>
            </a:extLst>
          </p:cNvPr>
          <p:cNvSpPr/>
          <p:nvPr/>
        </p:nvSpPr>
        <p:spPr>
          <a:xfrm>
            <a:off x="211014" y="5879123"/>
            <a:ext cx="11720147" cy="293077"/>
          </a:xfrm>
          <a:prstGeom prst="rect">
            <a:avLst/>
          </a:prstGeom>
          <a:solidFill>
            <a:srgbClr val="44BB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6D6143-D50B-42CC-A24E-B9B3C8562BBB}"/>
              </a:ext>
            </a:extLst>
          </p:cNvPr>
          <p:cNvSpPr/>
          <p:nvPr/>
        </p:nvSpPr>
        <p:spPr>
          <a:xfrm>
            <a:off x="211013" y="1820584"/>
            <a:ext cx="11720147" cy="1864842"/>
          </a:xfrm>
          <a:prstGeom prst="rect">
            <a:avLst/>
          </a:prstGeom>
          <a:solidFill>
            <a:srgbClr val="F4EF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0E5778-A174-4A7F-87D9-038C7B7D8D29}"/>
              </a:ext>
            </a:extLst>
          </p:cNvPr>
          <p:cNvSpPr txBox="1"/>
          <p:nvPr/>
        </p:nvSpPr>
        <p:spPr>
          <a:xfrm>
            <a:off x="260838" y="1969117"/>
            <a:ext cx="5295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Background: Previous works use pipeline approaches.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023D59-0E04-47B7-8564-8AE7B61AD9FF}"/>
              </a:ext>
            </a:extLst>
          </p:cNvPr>
          <p:cNvSpPr txBox="1"/>
          <p:nvPr/>
        </p:nvSpPr>
        <p:spPr>
          <a:xfrm>
            <a:off x="6178063" y="1967010"/>
            <a:ext cx="5688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(2 stages: Extracting terms + pairing for classification)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6AB980-8255-4266-B9C7-D713E2B24073}"/>
              </a:ext>
            </a:extLst>
          </p:cNvPr>
          <p:cNvSpPr txBox="1"/>
          <p:nvPr/>
        </p:nvSpPr>
        <p:spPr>
          <a:xfrm>
            <a:off x="260838" y="2530126"/>
            <a:ext cx="20515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pipeline.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F448DC-B005-4A29-8193-1F94C9597341}"/>
              </a:ext>
            </a:extLst>
          </p:cNvPr>
          <p:cNvSpPr txBox="1"/>
          <p:nvPr/>
        </p:nvSpPr>
        <p:spPr>
          <a:xfrm>
            <a:off x="6178063" y="2530126"/>
            <a:ext cx="56886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Easily suffering from error propagation and inconvenience in real-world scenarios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29A73D-4127-4184-8F7E-876FCCB0D5D4}"/>
              </a:ext>
            </a:extLst>
          </p:cNvPr>
          <p:cNvSpPr txBox="1"/>
          <p:nvPr/>
        </p:nvSpPr>
        <p:spPr>
          <a:xfrm>
            <a:off x="260838" y="3907881"/>
            <a:ext cx="3396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Solution: Grid Tagging Scheme.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52D3404-CDF6-4E32-A2FF-2474CF82B0C2}"/>
              </a:ext>
            </a:extLst>
          </p:cNvPr>
          <p:cNvSpPr txBox="1"/>
          <p:nvPr/>
        </p:nvSpPr>
        <p:spPr>
          <a:xfrm>
            <a:off x="6195648" y="3907881"/>
            <a:ext cx="53926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For both Opinion Pair Extraction and Opinion Triplet Extraction.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77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805383-D74D-4A6A-AF5B-841E4A358C75}"/>
              </a:ext>
            </a:extLst>
          </p:cNvPr>
          <p:cNvSpPr txBox="1"/>
          <p:nvPr/>
        </p:nvSpPr>
        <p:spPr>
          <a:xfrm>
            <a:off x="123445" y="513101"/>
            <a:ext cx="88798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Grid Tagging Scheme for Aspect-oriented Fine-grained Opinion Extraction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63C966-B143-4971-B309-18C0354BCC8B}"/>
              </a:ext>
            </a:extLst>
          </p:cNvPr>
          <p:cNvSpPr/>
          <p:nvPr/>
        </p:nvSpPr>
        <p:spPr>
          <a:xfrm>
            <a:off x="123446" y="983550"/>
            <a:ext cx="11720147" cy="5294158"/>
          </a:xfrm>
          <a:prstGeom prst="rect">
            <a:avLst/>
          </a:prstGeom>
          <a:solidFill>
            <a:srgbClr val="F4EF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0B9693-9E29-43B4-8FDD-CE3A723CAA9A}"/>
              </a:ext>
            </a:extLst>
          </p:cNvPr>
          <p:cNvSpPr/>
          <p:nvPr/>
        </p:nvSpPr>
        <p:spPr>
          <a:xfrm>
            <a:off x="123445" y="5920336"/>
            <a:ext cx="11720147" cy="357372"/>
          </a:xfrm>
          <a:prstGeom prst="rect">
            <a:avLst/>
          </a:prstGeom>
          <a:solidFill>
            <a:srgbClr val="44BB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E4F97C-78C9-4A4E-8C26-8206D718DB8A}"/>
              </a:ext>
            </a:extLst>
          </p:cNvPr>
          <p:cNvSpPr txBox="1"/>
          <p:nvPr/>
        </p:nvSpPr>
        <p:spPr>
          <a:xfrm>
            <a:off x="173268" y="1078698"/>
            <a:ext cx="114681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Grid Tagging Scheme (GTS) uses four tags {</a:t>
            </a:r>
            <a:r>
              <a:rPr lang="en-US" altLang="zh-CN" sz="1600" b="0" i="0" u="none" strike="noStrike" baseline="0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sz="1600" b="0" i="0" u="none" strike="noStrike" baseline="0" dirty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sz="1600" b="0" i="0" u="none" strike="noStrike" baseline="0" dirty="0">
                <a:solidFill>
                  <a:schemeClr val="accent5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sz="1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} for Opinion Pair Extraction, where </a:t>
            </a:r>
            <a:r>
              <a:rPr lang="en-US" altLang="zh-CN" sz="1600" b="0" i="0" u="none" strike="noStrike" baseline="0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 is for aspect;</a:t>
            </a:r>
            <a:r>
              <a:rPr lang="en-US" altLang="zh-CN" sz="1600" dirty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O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 is for opinion; </a:t>
            </a:r>
            <a:r>
              <a:rPr lang="en-US" altLang="zh-CN" sz="1600" dirty="0">
                <a:solidFill>
                  <a:schemeClr val="accent5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 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is for a-o pair; </a:t>
            </a:r>
            <a:r>
              <a:rPr lang="en-US" altLang="zh-CN" sz="1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 is for other words.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8BA13984-4401-4A48-9987-1F955464AD40}"/>
              </a:ext>
            </a:extLst>
          </p:cNvPr>
          <p:cNvGrpSpPr/>
          <p:nvPr/>
        </p:nvGrpSpPr>
        <p:grpSpPr>
          <a:xfrm>
            <a:off x="1008553" y="2815868"/>
            <a:ext cx="4185115" cy="2698140"/>
            <a:chOff x="943341" y="2828780"/>
            <a:chExt cx="4185115" cy="2698140"/>
          </a:xfrm>
        </p:grpSpPr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07B9B7D3-CEAD-4DA2-A556-F3EC2D17F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341" y="2828780"/>
              <a:ext cx="4185115" cy="2698140"/>
            </a:xfrm>
            <a:prstGeom prst="rect">
              <a:avLst/>
            </a:prstGeom>
          </p:spPr>
        </p:pic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4CC726D-0928-4F37-A8F5-CC5D9F3EDBC7}"/>
                </a:ext>
              </a:extLst>
            </p:cNvPr>
            <p:cNvSpPr/>
            <p:nvPr/>
          </p:nvSpPr>
          <p:spPr>
            <a:xfrm>
              <a:off x="943341" y="2828780"/>
              <a:ext cx="4185115" cy="2698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85793AF-C4DC-4ED8-80AD-F644D164C881}"/>
              </a:ext>
            </a:extLst>
          </p:cNvPr>
          <p:cNvGrpSpPr/>
          <p:nvPr/>
        </p:nvGrpSpPr>
        <p:grpSpPr>
          <a:xfrm>
            <a:off x="6893534" y="2815868"/>
            <a:ext cx="4185115" cy="2738261"/>
            <a:chOff x="6910764" y="2788659"/>
            <a:chExt cx="4185115" cy="2738261"/>
          </a:xfrm>
        </p:grpSpPr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26DAD56B-FB50-4B04-A8E8-38D4654D6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764" y="2788659"/>
              <a:ext cx="4185115" cy="2738261"/>
            </a:xfrm>
            <a:prstGeom prst="rect">
              <a:avLst/>
            </a:prstGeom>
          </p:spPr>
        </p:pic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DCA5366-760F-450E-B89A-70CFCF78B320}"/>
                </a:ext>
              </a:extLst>
            </p:cNvPr>
            <p:cNvSpPr/>
            <p:nvPr/>
          </p:nvSpPr>
          <p:spPr>
            <a:xfrm>
              <a:off x="6910764" y="2788659"/>
              <a:ext cx="4185115" cy="2738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4FF7917-4E1D-4EBB-B7AF-7C094206520C}"/>
              </a:ext>
            </a:extLst>
          </p:cNvPr>
          <p:cNvSpPr txBox="1"/>
          <p:nvPr/>
        </p:nvSpPr>
        <p:spPr>
          <a:xfrm>
            <a:off x="173267" y="1696520"/>
            <a:ext cx="114681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GTS uses six tags {A, O, </a:t>
            </a:r>
            <a:r>
              <a:rPr lang="en-US" altLang="zh-CN" sz="1600" b="0" i="0" u="none" strike="noStrike" baseline="0" dirty="0">
                <a:solidFill>
                  <a:srgbClr val="E6646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Pos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sz="1600" b="0" i="0" u="none" strike="noStrike" baseline="0" dirty="0">
                <a:solidFill>
                  <a:srgbClr val="E6646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Neu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sz="1600" b="0" i="0" u="none" strike="noStrike" baseline="0" dirty="0">
                <a:solidFill>
                  <a:srgbClr val="E6646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Neg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, N} for Opinion Triplet Extraction, where </a:t>
            </a:r>
            <a:r>
              <a:rPr lang="en-US" altLang="zh-CN" sz="1600" b="0" i="0" u="none" strike="noStrike" baseline="0" dirty="0">
                <a:solidFill>
                  <a:srgbClr val="E6646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Pos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sz="1600" b="0" i="0" u="none" strike="noStrike" baseline="0" dirty="0">
                <a:solidFill>
                  <a:srgbClr val="E6646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Neu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sz="1600" b="0" i="0" u="none" strike="noStrike" baseline="0" dirty="0">
                <a:solidFill>
                  <a:srgbClr val="E6646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Neg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 are for a-o pairs with their corresponding sentiments.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827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32F1A93-E682-4880-8D1D-164D74598EFC}"/>
              </a:ext>
            </a:extLst>
          </p:cNvPr>
          <p:cNvSpPr txBox="1"/>
          <p:nvPr/>
        </p:nvSpPr>
        <p:spPr>
          <a:xfrm>
            <a:off x="123445" y="513101"/>
            <a:ext cx="88798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Grid Tagging Scheme for Aspect-oriented Fine-grained Opinion Extraction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2B2566-D7EC-4172-89F4-C40A4150F0D6}"/>
              </a:ext>
            </a:extLst>
          </p:cNvPr>
          <p:cNvSpPr txBox="1"/>
          <p:nvPr/>
        </p:nvSpPr>
        <p:spPr>
          <a:xfrm>
            <a:off x="173269" y="1078698"/>
            <a:ext cx="2068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Decoding Algorithm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6CDB81-58E0-4F80-B109-4264CCB97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99" y="1417252"/>
            <a:ext cx="3748100" cy="4642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599BD1-FDF3-400B-94C4-9CD411742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223" y="1624707"/>
            <a:ext cx="3748100" cy="42276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7A78101-9EB9-4C0C-999F-F94854D9B5B8}"/>
              </a:ext>
            </a:extLst>
          </p:cNvPr>
          <p:cNvSpPr txBox="1"/>
          <p:nvPr/>
        </p:nvSpPr>
        <p:spPr>
          <a:xfrm>
            <a:off x="6770431" y="1078698"/>
            <a:ext cx="2068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Model Structure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F7F1D7C-C273-4EE7-A158-92EF25DD1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7458" y="4587298"/>
            <a:ext cx="2522439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2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926;p42">
            <a:extLst>
              <a:ext uri="{FF2B5EF4-FFF2-40B4-BE49-F238E27FC236}">
                <a16:creationId xmlns:a16="http://schemas.microsoft.com/office/drawing/2014/main" id="{201A6EA4-6FF8-4838-8C9D-1EDC830D4737}"/>
              </a:ext>
            </a:extLst>
          </p:cNvPr>
          <p:cNvSpPr/>
          <p:nvPr/>
        </p:nvSpPr>
        <p:spPr>
          <a:xfrm>
            <a:off x="2965407" y="2942162"/>
            <a:ext cx="6745322" cy="450375"/>
          </a:xfrm>
          <a:prstGeom prst="wedgeRoundRectCallout">
            <a:avLst>
              <a:gd name="adj1" fmla="val -46818"/>
              <a:gd name="adj2" fmla="val 93063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D97942-A21B-4C6C-93C3-88DE628105EE}"/>
              </a:ext>
            </a:extLst>
          </p:cNvPr>
          <p:cNvSpPr txBox="1"/>
          <p:nvPr/>
        </p:nvSpPr>
        <p:spPr>
          <a:xfrm>
            <a:off x="63745" y="545096"/>
            <a:ext cx="4842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Aspect-based Sentiment Analysis</a:t>
            </a:r>
            <a:endParaRPr lang="zh-CN" alt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F2F200-4A4B-4FBC-9372-424633801661}"/>
              </a:ext>
            </a:extLst>
          </p:cNvPr>
          <p:cNvSpPr txBox="1"/>
          <p:nvPr/>
        </p:nvSpPr>
        <p:spPr>
          <a:xfrm>
            <a:off x="2972004" y="2971772"/>
            <a:ext cx="667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u="none" strike="noStrike" baseline="0" dirty="0">
                <a:latin typeface="NimbusRomNo9L-Medi"/>
              </a:rPr>
              <a:t>food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62D118-7551-49A0-A4DE-994F2470EDA2}"/>
              </a:ext>
            </a:extLst>
          </p:cNvPr>
          <p:cNvSpPr txBox="1"/>
          <p:nvPr/>
        </p:nvSpPr>
        <p:spPr>
          <a:xfrm>
            <a:off x="3618930" y="2971772"/>
            <a:ext cx="58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was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87609D-0C33-4B7A-8016-A17BFF17A04C}"/>
              </a:ext>
            </a:extLst>
          </p:cNvPr>
          <p:cNvSpPr txBox="1"/>
          <p:nvPr/>
        </p:nvSpPr>
        <p:spPr>
          <a:xfrm>
            <a:off x="4229222" y="2971772"/>
            <a:ext cx="689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so so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92E4C2B-1397-4CB5-AF73-98CE06A32736}"/>
              </a:ext>
            </a:extLst>
          </p:cNvPr>
          <p:cNvSpPr txBox="1"/>
          <p:nvPr/>
        </p:nvSpPr>
        <p:spPr>
          <a:xfrm>
            <a:off x="5054150" y="2971772"/>
            <a:ext cx="58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but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ED34988-61C9-4FEE-B814-BDA59C767A6A}"/>
              </a:ext>
            </a:extLst>
          </p:cNvPr>
          <p:cNvSpPr txBox="1"/>
          <p:nvPr/>
        </p:nvSpPr>
        <p:spPr>
          <a:xfrm>
            <a:off x="5620480" y="2971772"/>
            <a:ext cx="903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excited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684141-2193-4928-88C4-1B043651ECB6}"/>
              </a:ext>
            </a:extLst>
          </p:cNvPr>
          <p:cNvSpPr txBox="1"/>
          <p:nvPr/>
        </p:nvSpPr>
        <p:spPr>
          <a:xfrm>
            <a:off x="6503333" y="2971772"/>
            <a:ext cx="455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to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D7C3C75-CB3E-468D-81F5-D1EF3405BCCC}"/>
              </a:ext>
            </a:extLst>
          </p:cNvPr>
          <p:cNvSpPr txBox="1"/>
          <p:nvPr/>
        </p:nvSpPr>
        <p:spPr>
          <a:xfrm>
            <a:off x="6937778" y="2971772"/>
            <a:ext cx="52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see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A1574CF-9A61-422D-954F-AF1F66BF319A}"/>
              </a:ext>
            </a:extLst>
          </p:cNvPr>
          <p:cNvSpPr txBox="1"/>
          <p:nvPr/>
        </p:nvSpPr>
        <p:spPr>
          <a:xfrm>
            <a:off x="7442561" y="2971772"/>
            <a:ext cx="709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many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F64605-3153-4941-8AAE-9429A9E11332}"/>
              </a:ext>
            </a:extLst>
          </p:cNvPr>
          <p:cNvSpPr txBox="1"/>
          <p:nvPr/>
        </p:nvSpPr>
        <p:spPr>
          <a:xfrm>
            <a:off x="8131983" y="2971772"/>
            <a:ext cx="1510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Medi"/>
              </a:rPr>
              <a:t>vegan options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F8C1DC-E15E-4DC6-9998-35423D7110C6}"/>
              </a:ext>
            </a:extLst>
          </p:cNvPr>
          <p:cNvSpPr txBox="1"/>
          <p:nvPr/>
        </p:nvSpPr>
        <p:spPr>
          <a:xfrm>
            <a:off x="9821398" y="374872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Aspect term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图片 3" descr="好好的蜜蜂">
            <a:extLst>
              <a:ext uri="{FF2B5EF4-FFF2-40B4-BE49-F238E27FC236}">
                <a16:creationId xmlns:a16="http://schemas.microsoft.com/office/drawing/2014/main" id="{DD35C9F1-8FAA-45FA-AAF0-1F09A7A0D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07514" y="3167349"/>
            <a:ext cx="1866900" cy="18669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C80EC4D-F9CD-4DB4-BAC1-0A404B26D3EC}"/>
              </a:ext>
            </a:extLst>
          </p:cNvPr>
          <p:cNvSpPr txBox="1"/>
          <p:nvPr/>
        </p:nvSpPr>
        <p:spPr>
          <a:xfrm>
            <a:off x="10278444" y="2982683"/>
            <a:ext cx="667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u="none" strike="noStrike" baseline="0" dirty="0">
                <a:latin typeface="NimbusRomNo9L-Medi"/>
              </a:rPr>
              <a:t>food</a:t>
            </a:r>
            <a:endParaRPr lang="zh-CN" altLang="en-US" dirty="0"/>
          </a:p>
        </p:txBody>
      </p:sp>
      <p:pic>
        <p:nvPicPr>
          <p:cNvPr id="6" name="图片 5" descr="正在思考的鸡">
            <a:extLst>
              <a:ext uri="{FF2B5EF4-FFF2-40B4-BE49-F238E27FC236}">
                <a16:creationId xmlns:a16="http://schemas.microsoft.com/office/drawing/2014/main" id="{D1734721-CB22-44AC-B598-8878D2306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503" y="2449310"/>
            <a:ext cx="677008" cy="67700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A0FA0E4-64B8-44D8-BD31-C6A832E9F0C0}"/>
              </a:ext>
            </a:extLst>
          </p:cNvPr>
          <p:cNvSpPr txBox="1"/>
          <p:nvPr/>
        </p:nvSpPr>
        <p:spPr>
          <a:xfrm>
            <a:off x="425352" y="1717723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Common ABSA: 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5AECE27-B1F6-463E-828C-F324E1F7DFF2}"/>
              </a:ext>
            </a:extLst>
          </p:cNvPr>
          <p:cNvGrpSpPr/>
          <p:nvPr/>
        </p:nvGrpSpPr>
        <p:grpSpPr>
          <a:xfrm>
            <a:off x="1048085" y="5553125"/>
            <a:ext cx="10163587" cy="677008"/>
            <a:chOff x="1048085" y="5553125"/>
            <a:chExt cx="10163587" cy="677008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5344027-B60A-4BB7-B2C9-FE1FAD9209E7}"/>
                </a:ext>
              </a:extLst>
            </p:cNvPr>
            <p:cNvSpPr txBox="1"/>
            <p:nvPr/>
          </p:nvSpPr>
          <p:spPr>
            <a:xfrm>
              <a:off x="1048085" y="5785102"/>
              <a:ext cx="80121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4B8DC9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[CLS] food was so so but excited to see many vegan options [SEP]</a:t>
              </a:r>
              <a:r>
                <a:rPr lang="en-US" altLang="zh-CN" sz="16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r>
                <a:rPr lang="en-US" altLang="zh-CN" sz="1600" dirty="0">
                  <a:solidFill>
                    <a:srgbClr val="F1C84C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food [SEP]</a:t>
              </a:r>
              <a:endParaRPr lang="zh-CN" altLang="en-US" sz="1600" dirty="0">
                <a:solidFill>
                  <a:srgbClr val="F1C84C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11" name="图形 10" descr="上一步 纯色填充">
              <a:extLst>
                <a:ext uri="{FF2B5EF4-FFF2-40B4-BE49-F238E27FC236}">
                  <a16:creationId xmlns:a16="http://schemas.microsoft.com/office/drawing/2014/main" id="{11C4AFC6-62B3-4677-AD88-3242456D0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110384" y="5553125"/>
              <a:ext cx="464053" cy="464053"/>
            </a:xfrm>
            <a:prstGeom prst="rect">
              <a:avLst/>
            </a:prstGeom>
          </p:spPr>
        </p:pic>
        <p:pic>
          <p:nvPicPr>
            <p:cNvPr id="31" name="图片 30" descr="正在思考的鸡">
              <a:extLst>
                <a:ext uri="{FF2B5EF4-FFF2-40B4-BE49-F238E27FC236}">
                  <a16:creationId xmlns:a16="http://schemas.microsoft.com/office/drawing/2014/main" id="{18A528AA-DE8B-4515-AD97-BDC17CE4B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607" y="5553125"/>
              <a:ext cx="677008" cy="677008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F07B9D0-51A3-4B41-8B50-2AA3B9DFCFF0}"/>
                </a:ext>
              </a:extLst>
            </p:cNvPr>
            <p:cNvSpPr txBox="1"/>
            <p:nvPr/>
          </p:nvSpPr>
          <p:spPr>
            <a:xfrm>
              <a:off x="10190946" y="5706963"/>
              <a:ext cx="10207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2D05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Neutral</a:t>
              </a:r>
              <a:endParaRPr lang="zh-CN" altLang="en-US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80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8A86E-6DDC-4072-89C7-57880FE0F96E}"/>
              </a:ext>
            </a:extLst>
          </p:cNvPr>
          <p:cNvSpPr txBox="1"/>
          <p:nvPr/>
        </p:nvSpPr>
        <p:spPr>
          <a:xfrm>
            <a:off x="123445" y="513101"/>
            <a:ext cx="88798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Grid Tagging Scheme for Aspect-oriented Fine-grained Opinion Extraction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1877D-D8BF-4A36-A542-AA6D3FED9AB5}"/>
              </a:ext>
            </a:extLst>
          </p:cNvPr>
          <p:cNvSpPr txBox="1"/>
          <p:nvPr/>
        </p:nvSpPr>
        <p:spPr>
          <a:xfrm>
            <a:off x="173269" y="1078698"/>
            <a:ext cx="2068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Inference on GTS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3AE257-9DAD-4A13-91EE-9DC4E945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26" y="1692086"/>
            <a:ext cx="3947502" cy="2461473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17E4721-F741-467D-86E7-94F35DF642DE}"/>
              </a:ext>
            </a:extLst>
          </p:cNvPr>
          <p:cNvGrpSpPr/>
          <p:nvPr/>
        </p:nvGrpSpPr>
        <p:grpSpPr>
          <a:xfrm>
            <a:off x="6331804" y="1765954"/>
            <a:ext cx="3206261" cy="1202750"/>
            <a:chOff x="6331804" y="1765954"/>
            <a:chExt cx="3206261" cy="120275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E7E428A-048B-4352-A321-189EF83E1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1198" y="2239370"/>
              <a:ext cx="2796782" cy="708721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F73A269-EB15-48BD-A91A-955A805A7C38}"/>
                </a:ext>
              </a:extLst>
            </p:cNvPr>
            <p:cNvSpPr txBox="1"/>
            <p:nvPr/>
          </p:nvSpPr>
          <p:spPr>
            <a:xfrm>
              <a:off x="6331804" y="1765954"/>
              <a:ext cx="21775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Initial prediction: 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B00AF6F-13EB-47C5-8FEC-51D032466217}"/>
                    </a:ext>
                  </a:extLst>
                </p:cNvPr>
                <p:cNvSpPr txBox="1"/>
                <p:nvPr/>
              </p:nvSpPr>
              <p:spPr>
                <a:xfrm>
                  <a:off x="7653580" y="2593730"/>
                  <a:ext cx="1884485" cy="3749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0" i="0" u="none" strike="noStrike" baseline="0" dirty="0">
                      <a:latin typeface="MV Boli" panose="02000500030200090000" pitchFamily="2" charset="0"/>
                      <a:cs typeface="MV Boli" panose="02000500030200090000" pitchFamily="2" charset="0"/>
                    </a:rPr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</m:ctrlPr>
                        </m:sSubPr>
                        <m:e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600" b="0" i="1" u="none" strike="noStrike" baseline="0" smtClean="0">
                          <a:latin typeface="Cambria Math" panose="02040503050406030204" pitchFamily="18" charset="0"/>
                          <a:cs typeface="MV Boli" panose="02000500030200090000" pitchFamily="2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600" b="0" i="1" u="none" strike="noStrike" baseline="0" smtClean="0">
                                  <a:latin typeface="Cambria Math" panose="02040503050406030204" pitchFamily="18" charset="0"/>
                                  <a:cs typeface="MV Boli" panose="02000500030200090000" pitchFamily="2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u="none" strike="noStrike" baseline="0" smtClean="0">
                                  <a:latin typeface="Cambria Math" panose="02040503050406030204" pitchFamily="18" charset="0"/>
                                  <a:cs typeface="MV Boli" panose="02000500030200090000" pitchFamily="2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u="none" strike="noStrike" baseline="0" smtClean="0">
                          <a:latin typeface="Cambria Math" panose="02040503050406030204" pitchFamily="18" charset="0"/>
                          <a:cs typeface="MV Boli" panose="02000500030200090000" pitchFamily="2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600" b="0" i="1" u="none" strike="noStrike" baseline="0" smtClean="0">
                                  <a:latin typeface="Cambria Math" panose="02040503050406030204" pitchFamily="18" charset="0"/>
                                  <a:cs typeface="MV Boli" panose="02000500030200090000" pitchFamily="2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u="none" strike="noStrike" baseline="0" smtClean="0">
                                  <a:latin typeface="Cambria Math" panose="02040503050406030204" pitchFamily="18" charset="0"/>
                                  <a:cs typeface="MV Boli" panose="02000500030200090000" pitchFamily="2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u="none" strike="noStrike" baseline="0" smtClean="0">
                          <a:latin typeface="Cambria Math" panose="02040503050406030204" pitchFamily="18" charset="0"/>
                          <a:cs typeface="MV Boli" panose="02000500030200090000" pitchFamily="2" charset="0"/>
                        </a:rPr>
                        <m:t>]</m:t>
                      </m:r>
                    </m:oMath>
                  </a14:m>
                  <a:endParaRPr lang="zh-CN" altLang="en-US" sz="1600" dirty="0"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B00AF6F-13EB-47C5-8FEC-51D032466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3580" y="2593730"/>
                  <a:ext cx="1884485" cy="374974"/>
                </a:xfrm>
                <a:prstGeom prst="rect">
                  <a:avLst/>
                </a:prstGeom>
                <a:blipFill>
                  <a:blip r:embed="rId4"/>
                  <a:stretch>
                    <a:fillRect l="-1942" t="-1613" r="-3236" b="-193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F063BD8-2831-44A5-A327-63D46F9C2B6A}"/>
              </a:ext>
            </a:extLst>
          </p:cNvPr>
          <p:cNvGrpSpPr/>
          <p:nvPr/>
        </p:nvGrpSpPr>
        <p:grpSpPr>
          <a:xfrm>
            <a:off x="6331804" y="3399955"/>
            <a:ext cx="5140570" cy="2206976"/>
            <a:chOff x="6331804" y="3399955"/>
            <a:chExt cx="5140570" cy="220697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FFE303A-0696-4B28-80B2-DBA1E709D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9750" y="3800834"/>
              <a:ext cx="2979678" cy="1806097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BEA6CA1-741B-4D24-9F17-5BA2AF7B9D1B}"/>
                </a:ext>
              </a:extLst>
            </p:cNvPr>
            <p:cNvSpPr txBox="1"/>
            <p:nvPr/>
          </p:nvSpPr>
          <p:spPr>
            <a:xfrm>
              <a:off x="6331804" y="3399955"/>
              <a:ext cx="242374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Iterative prediction: 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9C21703-814A-4AB8-BBC0-B0AF99603BFE}"/>
                    </a:ext>
                  </a:extLst>
                </p:cNvPr>
                <p:cNvSpPr txBox="1"/>
                <p:nvPr/>
              </p:nvSpPr>
              <p:spPr>
                <a:xfrm>
                  <a:off x="8953500" y="3800834"/>
                  <a:ext cx="2518874" cy="3527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0" i="0" u="none" strike="noStrike" baseline="0" dirty="0">
                      <a:latin typeface="MV Boli" panose="02000500030200090000" pitchFamily="2" charset="0"/>
                      <a:cs typeface="MV Boli" panose="02000500030200090000" pitchFamily="2" charset="0"/>
                    </a:rPr>
                    <a:t>where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</m:ctrlPr>
                        </m:sSubSupPr>
                        <m:e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𝑖</m:t>
                          </m:r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:</m:t>
                          </m:r>
                        </m:sub>
                        <m:sup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𝑡</m:t>
                          </m:r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600" b="0" i="1" u="none" strike="noStrike" baseline="0" smtClean="0">
                          <a:latin typeface="Cambria Math" panose="02040503050406030204" pitchFamily="18" charset="0"/>
                          <a:cs typeface="MV Boli" panose="02000500030200090000" pitchFamily="2" charset="0"/>
                        </a:rPr>
                        <m:t>=(</m:t>
                      </m:r>
                      <m:sSubSup>
                        <m:sSubSupPr>
                          <m:ctrlP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</m:ctrlPr>
                        </m:sSubSupPr>
                        <m:e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1:</m:t>
                          </m:r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𝑡</m:t>
                          </m:r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600" b="0" i="1" u="none" strike="noStrike" baseline="0" smtClean="0">
                          <a:latin typeface="Cambria Math" panose="02040503050406030204" pitchFamily="18" charset="0"/>
                          <a:cs typeface="MV Boli" panose="02000500030200090000" pitchFamily="2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</m:ctrlPr>
                        </m:sSubSupPr>
                        <m:e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𝑖</m:t>
                          </m:r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:</m:t>
                          </m:r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𝑡</m:t>
                          </m:r>
                          <m:r>
                            <a:rPr lang="en-US" altLang="zh-CN" sz="1600" b="0" i="1" u="none" strike="noStrike" baseline="0" smtClean="0">
                              <a:latin typeface="Cambria Math" panose="02040503050406030204" pitchFamily="18" charset="0"/>
                              <a:cs typeface="MV Boli" panose="02000500030200090000" pitchFamily="2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600" b="0" i="1" u="none" strike="noStrike" baseline="0" smtClean="0">
                          <a:latin typeface="Cambria Math" panose="02040503050406030204" pitchFamily="18" charset="0"/>
                          <a:cs typeface="MV Boli" panose="02000500030200090000" pitchFamily="2" charset="0"/>
                        </a:rPr>
                        <m:t>)</m:t>
                      </m:r>
                    </m:oMath>
                  </a14:m>
                  <a:endParaRPr lang="zh-CN" altLang="en-US" sz="1600" dirty="0"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9C21703-814A-4AB8-BBC0-B0AF99603B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3500" y="3800834"/>
                  <a:ext cx="2518874" cy="352725"/>
                </a:xfrm>
                <a:prstGeom prst="rect">
                  <a:avLst/>
                </a:prstGeom>
                <a:blipFill>
                  <a:blip r:embed="rId6"/>
                  <a:stretch>
                    <a:fillRect l="-1453" b="-224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F680713-D8E2-4A5A-AA2A-DA2B5033D538}"/>
              </a:ext>
            </a:extLst>
          </p:cNvPr>
          <p:cNvSpPr txBox="1"/>
          <p:nvPr/>
        </p:nvSpPr>
        <p:spPr>
          <a:xfrm>
            <a:off x="454438" y="4484282"/>
            <a:ext cx="52623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(1) relations between Wi and other words (except</a:t>
            </a:r>
          </a:p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Wj) can help detection;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F44621-BEBC-4B15-A5B9-19E38CBD9D27}"/>
              </a:ext>
            </a:extLst>
          </p:cNvPr>
          <p:cNvSpPr txBox="1"/>
          <p:nvPr/>
        </p:nvSpPr>
        <p:spPr>
          <a:xfrm>
            <a:off x="469932" y="5072022"/>
            <a:ext cx="52623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(2) The previous prediction helps infer the tag of the current turn.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0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8777F4-FD50-4E41-BD18-925F73FC4322}"/>
              </a:ext>
            </a:extLst>
          </p:cNvPr>
          <p:cNvSpPr txBox="1"/>
          <p:nvPr/>
        </p:nvSpPr>
        <p:spPr>
          <a:xfrm>
            <a:off x="123445" y="513101"/>
            <a:ext cx="88798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A Multi-task Learning Framework for Opinion Triplet Extraction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FB2938-CA0D-4ACA-B521-BEA16BB148C8}"/>
              </a:ext>
            </a:extLst>
          </p:cNvPr>
          <p:cNvSpPr txBox="1"/>
          <p:nvPr/>
        </p:nvSpPr>
        <p:spPr>
          <a:xfrm>
            <a:off x="123446" y="1049703"/>
            <a:ext cx="3244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Journal: EMNLP2020 Findings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77D778-0D12-41EC-9233-F12729EA1BE8}"/>
              </a:ext>
            </a:extLst>
          </p:cNvPr>
          <p:cNvSpPr txBox="1"/>
          <p:nvPr/>
        </p:nvSpPr>
        <p:spPr>
          <a:xfrm>
            <a:off x="123446" y="1355472"/>
            <a:ext cx="8739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Institutes: Beijing Institute of Technology; Padova University.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BF594D9-FACE-4242-BE5F-2BCD8639C2C2}"/>
              </a:ext>
            </a:extLst>
          </p:cNvPr>
          <p:cNvGrpSpPr/>
          <p:nvPr/>
        </p:nvGrpSpPr>
        <p:grpSpPr>
          <a:xfrm>
            <a:off x="211013" y="1820584"/>
            <a:ext cx="11720149" cy="4351616"/>
            <a:chOff x="211013" y="1820584"/>
            <a:chExt cx="11720149" cy="435161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70226A-F026-46AF-83C4-5AB9E7591763}"/>
                </a:ext>
              </a:extLst>
            </p:cNvPr>
            <p:cNvGrpSpPr/>
            <p:nvPr/>
          </p:nvGrpSpPr>
          <p:grpSpPr>
            <a:xfrm>
              <a:off x="211014" y="1830518"/>
              <a:ext cx="11720148" cy="4341682"/>
              <a:chOff x="211014" y="1830518"/>
              <a:chExt cx="11720148" cy="4341682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C576C9D-BF00-462D-BED8-B36E2DBC75CA}"/>
                  </a:ext>
                </a:extLst>
              </p:cNvPr>
              <p:cNvSpPr/>
              <p:nvPr/>
            </p:nvSpPr>
            <p:spPr>
              <a:xfrm>
                <a:off x="211015" y="1830518"/>
                <a:ext cx="11720147" cy="4341682"/>
              </a:xfrm>
              <a:prstGeom prst="rect">
                <a:avLst/>
              </a:prstGeom>
              <a:solidFill>
                <a:srgbClr val="F4EFE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5D3192-6482-4869-996E-1D8312B47F62}"/>
                  </a:ext>
                </a:extLst>
              </p:cNvPr>
              <p:cNvSpPr/>
              <p:nvPr/>
            </p:nvSpPr>
            <p:spPr>
              <a:xfrm>
                <a:off x="211014" y="5879123"/>
                <a:ext cx="11720147" cy="293077"/>
              </a:xfrm>
              <a:prstGeom prst="rect">
                <a:avLst/>
              </a:prstGeom>
              <a:solidFill>
                <a:srgbClr val="44B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F0FEB9B-A26D-4BBA-8C86-3CC83FA66ECE}"/>
                </a:ext>
              </a:extLst>
            </p:cNvPr>
            <p:cNvSpPr/>
            <p:nvPr/>
          </p:nvSpPr>
          <p:spPr>
            <a:xfrm>
              <a:off x="211013" y="1820584"/>
              <a:ext cx="11720147" cy="1864842"/>
            </a:xfrm>
            <a:prstGeom prst="rect">
              <a:avLst/>
            </a:prstGeom>
            <a:solidFill>
              <a:srgbClr val="F4EF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537DFB2-0263-47B9-830A-344E2FB1FF9E}"/>
              </a:ext>
            </a:extLst>
          </p:cNvPr>
          <p:cNvSpPr txBox="1"/>
          <p:nvPr/>
        </p:nvSpPr>
        <p:spPr>
          <a:xfrm>
            <a:off x="260838" y="1969117"/>
            <a:ext cx="5295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Background: Unified tagging scheme for aspect.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614AEC-E1DA-4932-BCEB-D08210731A74}"/>
              </a:ext>
            </a:extLst>
          </p:cNvPr>
          <p:cNvSpPr txBox="1"/>
          <p:nvPr/>
        </p:nvSpPr>
        <p:spPr>
          <a:xfrm>
            <a:off x="6178063" y="1967010"/>
            <a:ext cx="5688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(BIO + POS, NEU, Neg on B, I for aspect)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79904F-8E5F-4ABE-9C4E-3D1B765C9FC4}"/>
              </a:ext>
            </a:extLst>
          </p:cNvPr>
          <p:cNvSpPr txBox="1"/>
          <p:nvPr/>
        </p:nvSpPr>
        <p:spPr>
          <a:xfrm>
            <a:off x="260838" y="2706817"/>
            <a:ext cx="5295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The 1</a:t>
            </a:r>
            <a:r>
              <a:rPr lang="en-US" altLang="zh-CN" sz="1600" b="0" i="0" u="none" strike="noStrike" baseline="30000" dirty="0">
                <a:latin typeface="MV Boli" panose="02000500030200090000" pitchFamily="2" charset="0"/>
                <a:cs typeface="MV Boli" panose="02000500030200090000" pitchFamily="2" charset="0"/>
              </a:rPr>
              <a:t>st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 issue: degrading the sentiment parsing to a binary classification.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820B4C-5DB6-4055-8C20-5C252F993047}"/>
              </a:ext>
            </a:extLst>
          </p:cNvPr>
          <p:cNvSpPr txBox="1"/>
          <p:nvPr/>
        </p:nvSpPr>
        <p:spPr>
          <a:xfrm>
            <a:off x="6159010" y="2688277"/>
            <a:ext cx="56886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Inefficient to model the interaction between aspect and sentiment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F285D1-2E14-4DC8-AE9E-0BD4BFA68B13}"/>
              </a:ext>
            </a:extLst>
          </p:cNvPr>
          <p:cNvSpPr txBox="1"/>
          <p:nvPr/>
        </p:nvSpPr>
        <p:spPr>
          <a:xfrm>
            <a:off x="260838" y="3907881"/>
            <a:ext cx="5295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The 2</a:t>
            </a:r>
            <a:r>
              <a:rPr lang="en-US" altLang="zh-CN" sz="1600" b="0" i="0" u="none" strike="noStrike" baseline="30000" dirty="0">
                <a:latin typeface="MV Boli" panose="02000500030200090000" pitchFamily="2" charset="0"/>
                <a:cs typeface="MV Boli" panose="02000500030200090000" pitchFamily="2" charset="0"/>
              </a:rPr>
              <a:t>nd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 issue: disregarding the interaction between aspect, opinion, and sentiment.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D34709-6F98-4B19-BCD9-573AF238B8D4}"/>
              </a:ext>
            </a:extLst>
          </p:cNvPr>
          <p:cNvSpPr txBox="1"/>
          <p:nvPr/>
        </p:nvSpPr>
        <p:spPr>
          <a:xfrm>
            <a:off x="6195648" y="3907881"/>
            <a:ext cx="53926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Triplet overlapping issue.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DA4E2C4-1840-4704-AB2D-4C6CC1E70F8C}"/>
              </a:ext>
            </a:extLst>
          </p:cNvPr>
          <p:cNvGrpSpPr/>
          <p:nvPr/>
        </p:nvGrpSpPr>
        <p:grpSpPr>
          <a:xfrm>
            <a:off x="8935595" y="4928383"/>
            <a:ext cx="2912038" cy="286547"/>
            <a:chOff x="1761381" y="1449367"/>
            <a:chExt cx="3384941" cy="33308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A642BB9-6DFD-4D3F-B24F-36EA63BFD00C}"/>
                </a:ext>
              </a:extLst>
            </p:cNvPr>
            <p:cNvSpPr txBox="1"/>
            <p:nvPr/>
          </p:nvSpPr>
          <p:spPr>
            <a:xfrm>
              <a:off x="1761381" y="1460467"/>
              <a:ext cx="620860" cy="321982"/>
            </a:xfrm>
            <a:prstGeom prst="rect">
              <a:avLst/>
            </a:prstGeom>
            <a:solidFill>
              <a:srgbClr val="4B8DC9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Food</a:t>
              </a:r>
              <a:endParaRPr lang="zh-CN" altLang="en-US" sz="12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20708F9-663C-426D-B008-8CABE7F07F51}"/>
                </a:ext>
              </a:extLst>
            </p:cNvPr>
            <p:cNvSpPr txBox="1"/>
            <p:nvPr/>
          </p:nvSpPr>
          <p:spPr>
            <a:xfrm>
              <a:off x="2334119" y="1449367"/>
              <a:ext cx="343225" cy="321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is</a:t>
              </a:r>
              <a:endParaRPr lang="zh-CN" altLang="en-US" sz="12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0696EFF-EAB8-42C6-9C83-12B778961FA2}"/>
                </a:ext>
              </a:extLst>
            </p:cNvPr>
            <p:cNvSpPr txBox="1"/>
            <p:nvPr/>
          </p:nvSpPr>
          <p:spPr>
            <a:xfrm>
              <a:off x="2588846" y="1449367"/>
              <a:ext cx="611543" cy="321983"/>
            </a:xfrm>
            <a:prstGeom prst="rect">
              <a:avLst/>
            </a:prstGeom>
            <a:solidFill>
              <a:srgbClr val="F1C84C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fresh</a:t>
              </a:r>
              <a:endParaRPr lang="zh-CN" altLang="en-US" sz="12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7BAFEAB-4A40-4531-9B6E-1700894E8F6B}"/>
                </a:ext>
              </a:extLst>
            </p:cNvPr>
            <p:cNvSpPr txBox="1"/>
            <p:nvPr/>
          </p:nvSpPr>
          <p:spPr>
            <a:xfrm>
              <a:off x="3140635" y="1460466"/>
              <a:ext cx="510924" cy="321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and</a:t>
              </a:r>
              <a:endParaRPr lang="zh-CN" altLang="en-US" sz="12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0FF0B3A-C6B8-47B6-88A7-117A133E984A}"/>
                </a:ext>
              </a:extLst>
            </p:cNvPr>
            <p:cNvSpPr txBox="1"/>
            <p:nvPr/>
          </p:nvSpPr>
          <p:spPr>
            <a:xfrm>
              <a:off x="3542053" y="1460466"/>
              <a:ext cx="462478" cy="321983"/>
            </a:xfrm>
            <a:prstGeom prst="rect">
              <a:avLst/>
            </a:prstGeom>
            <a:solidFill>
              <a:srgbClr val="F1C84C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hot</a:t>
              </a:r>
              <a:endParaRPr lang="zh-CN" altLang="en-US" sz="12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B7F6142-AF0E-4868-A1B8-4E622B85735A}"/>
                </a:ext>
              </a:extLst>
            </p:cNvPr>
            <p:cNvSpPr txBox="1"/>
            <p:nvPr/>
          </p:nvSpPr>
          <p:spPr>
            <a:xfrm>
              <a:off x="3958783" y="1460466"/>
              <a:ext cx="659990" cy="321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ready</a:t>
              </a:r>
              <a:endParaRPr lang="zh-CN" altLang="en-US" sz="12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456F3B5-88D7-419E-BAD0-CA5AAEE67E2F}"/>
                </a:ext>
              </a:extLst>
            </p:cNvPr>
            <p:cNvSpPr txBox="1"/>
            <p:nvPr/>
          </p:nvSpPr>
          <p:spPr>
            <a:xfrm>
              <a:off x="4467726" y="1460466"/>
              <a:ext cx="363721" cy="321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to</a:t>
              </a:r>
              <a:endParaRPr lang="zh-CN" altLang="en-US" sz="12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936AA9A-6C3D-418B-92FF-98A505A0AC8A}"/>
                </a:ext>
              </a:extLst>
            </p:cNvPr>
            <p:cNvSpPr txBox="1"/>
            <p:nvPr/>
          </p:nvSpPr>
          <p:spPr>
            <a:xfrm>
              <a:off x="4683844" y="1460466"/>
              <a:ext cx="462478" cy="321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eat</a:t>
              </a:r>
              <a:endParaRPr lang="zh-CN" altLang="en-US" sz="1200" dirty="0"/>
            </a:p>
          </p:txBody>
        </p: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EA110B66-B03A-48A7-8D94-A14D4C1A037A}"/>
                </a:ext>
              </a:extLst>
            </p:cNvPr>
            <p:cNvCxnSpPr>
              <a:stCxn id="17" idx="0"/>
              <a:endCxn id="19" idx="0"/>
            </p:cNvCxnSpPr>
            <p:nvPr/>
          </p:nvCxnSpPr>
          <p:spPr>
            <a:xfrm rot="5400000" flipH="1" flipV="1">
              <a:off x="2477666" y="1043514"/>
              <a:ext cx="11100" cy="822807"/>
            </a:xfrm>
            <a:prstGeom prst="curvedConnector3">
              <a:avLst>
                <a:gd name="adj1" fmla="val 249396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CAA58F4A-17A8-474B-9C3C-EF4D8EA68E7E}"/>
                </a:ext>
              </a:extLst>
            </p:cNvPr>
            <p:cNvCxnSpPr>
              <a:stCxn id="17" idx="0"/>
              <a:endCxn id="21" idx="0"/>
            </p:cNvCxnSpPr>
            <p:nvPr/>
          </p:nvCxnSpPr>
          <p:spPr>
            <a:xfrm rot="5400000" flipH="1" flipV="1">
              <a:off x="2922552" y="609727"/>
              <a:ext cx="1" cy="1701480"/>
            </a:xfrm>
            <a:prstGeom prst="curved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40B6DFD-9C36-4763-BC18-DF1F8562846B}"/>
              </a:ext>
            </a:extLst>
          </p:cNvPr>
          <p:cNvGrpSpPr/>
          <p:nvPr/>
        </p:nvGrpSpPr>
        <p:grpSpPr>
          <a:xfrm>
            <a:off x="5112319" y="4929964"/>
            <a:ext cx="3526477" cy="282237"/>
            <a:chOff x="1730040" y="2298171"/>
            <a:chExt cx="4725450" cy="342343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13A8E41-4D4A-4C42-9E53-36FEB003BF2A}"/>
                </a:ext>
              </a:extLst>
            </p:cNvPr>
            <p:cNvSpPr txBox="1"/>
            <p:nvPr/>
          </p:nvSpPr>
          <p:spPr>
            <a:xfrm>
              <a:off x="1730040" y="2304522"/>
              <a:ext cx="605094" cy="335990"/>
            </a:xfrm>
            <a:prstGeom prst="rect">
              <a:avLst/>
            </a:prstGeom>
            <a:solidFill>
              <a:srgbClr val="F1C84C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High</a:t>
              </a:r>
              <a:endParaRPr lang="zh-CN" altLang="en-US" sz="12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A922CDC-20D3-4D4F-9DBC-112BE1F451C1}"/>
                </a:ext>
              </a:extLst>
            </p:cNvPr>
            <p:cNvSpPr txBox="1"/>
            <p:nvPr/>
          </p:nvSpPr>
          <p:spPr>
            <a:xfrm>
              <a:off x="4196742" y="2304522"/>
              <a:ext cx="276493" cy="335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,</a:t>
              </a:r>
              <a:endParaRPr lang="zh-CN" altLang="en-US" sz="12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479FB26-6D22-4B15-9A73-CB09E79E10E0}"/>
                </a:ext>
              </a:extLst>
            </p:cNvPr>
            <p:cNvSpPr txBox="1"/>
            <p:nvPr/>
          </p:nvSpPr>
          <p:spPr>
            <a:xfrm>
              <a:off x="3435144" y="2323190"/>
              <a:ext cx="766478" cy="317324"/>
            </a:xfrm>
            <a:prstGeom prst="rect">
              <a:avLst/>
            </a:prstGeom>
            <a:solidFill>
              <a:srgbClr val="4B8DC9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service</a:t>
              </a:r>
              <a:endParaRPr lang="zh-CN" altLang="en-US" sz="11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01B173B-6D6D-41CD-85AC-B94EED4E2287}"/>
                </a:ext>
              </a:extLst>
            </p:cNvPr>
            <p:cNvSpPr txBox="1"/>
            <p:nvPr/>
          </p:nvSpPr>
          <p:spPr>
            <a:xfrm>
              <a:off x="2918539" y="2304522"/>
              <a:ext cx="533152" cy="335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and</a:t>
              </a:r>
              <a:endParaRPr lang="zh-CN" altLang="en-US" sz="12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38AB82B-CFE8-4F3F-80DE-89E6533F558C}"/>
                </a:ext>
              </a:extLst>
            </p:cNvPr>
            <p:cNvSpPr txBox="1"/>
            <p:nvPr/>
          </p:nvSpPr>
          <p:spPr>
            <a:xfrm>
              <a:off x="2354066" y="2304522"/>
              <a:ext cx="626483" cy="335990"/>
            </a:xfrm>
            <a:prstGeom prst="rect">
              <a:avLst/>
            </a:prstGeom>
            <a:solidFill>
              <a:srgbClr val="4B8DC9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price</a:t>
              </a:r>
              <a:endParaRPr lang="zh-CN" altLang="en-US" sz="12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115FC5F-391B-40A3-90BA-FC2238D75D30}"/>
                </a:ext>
              </a:extLst>
            </p:cNvPr>
            <p:cNvSpPr txBox="1"/>
            <p:nvPr/>
          </p:nvSpPr>
          <p:spPr>
            <a:xfrm>
              <a:off x="4312340" y="2304522"/>
              <a:ext cx="667314" cy="335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value</a:t>
              </a:r>
              <a:endParaRPr lang="zh-CN" altLang="en-US" sz="12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B2EC2EE-BC64-4EA0-B1C2-2B77C4BF5295}"/>
                </a:ext>
              </a:extLst>
            </p:cNvPr>
            <p:cNvSpPr txBox="1"/>
            <p:nvPr/>
          </p:nvSpPr>
          <p:spPr>
            <a:xfrm>
              <a:off x="4901123" y="2304522"/>
              <a:ext cx="441764" cy="335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for</a:t>
              </a:r>
              <a:endParaRPr lang="zh-CN" altLang="en-US" sz="12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220D83B-A6B0-4A9D-AC33-FC062CAC72CA}"/>
                </a:ext>
              </a:extLst>
            </p:cNvPr>
            <p:cNvSpPr txBox="1"/>
            <p:nvPr/>
          </p:nvSpPr>
          <p:spPr>
            <a:xfrm>
              <a:off x="5276927" y="2304522"/>
              <a:ext cx="482598" cy="335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the</a:t>
              </a:r>
              <a:endParaRPr lang="zh-CN" altLang="en-US" sz="12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A843F08-EA1B-41D2-B1D2-05A35A522815}"/>
                </a:ext>
              </a:extLst>
            </p:cNvPr>
            <p:cNvSpPr txBox="1"/>
            <p:nvPr/>
          </p:nvSpPr>
          <p:spPr>
            <a:xfrm>
              <a:off x="5673458" y="2304522"/>
              <a:ext cx="782032" cy="335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money</a:t>
              </a:r>
              <a:endParaRPr lang="zh-CN" altLang="en-US" sz="1200" dirty="0"/>
            </a:p>
          </p:txBody>
        </p: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6E9BBDC7-C4B8-41AC-9406-EA48E538CC63}"/>
                </a:ext>
              </a:extLst>
            </p:cNvPr>
            <p:cNvCxnSpPr>
              <a:cxnSpLocks/>
              <a:stCxn id="32" idx="0"/>
              <a:endCxn id="28" idx="0"/>
            </p:cNvCxnSpPr>
            <p:nvPr/>
          </p:nvCxnSpPr>
          <p:spPr>
            <a:xfrm rot="16200000" flipV="1">
              <a:off x="2349948" y="1987161"/>
              <a:ext cx="12700" cy="634720"/>
            </a:xfrm>
            <a:prstGeom prst="curvedConnector3">
              <a:avLst>
                <a:gd name="adj1" fmla="val 10441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D7781584-382D-44C8-AA34-30EDAA28A4BE}"/>
                </a:ext>
              </a:extLst>
            </p:cNvPr>
            <p:cNvCxnSpPr>
              <a:stCxn id="30" idx="0"/>
              <a:endCxn id="28" idx="0"/>
            </p:cNvCxnSpPr>
            <p:nvPr/>
          </p:nvCxnSpPr>
          <p:spPr>
            <a:xfrm rot="16200000" flipV="1">
              <a:off x="2916152" y="1420958"/>
              <a:ext cx="18667" cy="1785796"/>
            </a:xfrm>
            <a:prstGeom prst="curvedConnector3">
              <a:avLst>
                <a:gd name="adj1" fmla="val 158538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54F3E1B-25BB-4056-8F98-03CC8D54AF40}"/>
              </a:ext>
            </a:extLst>
          </p:cNvPr>
          <p:cNvGrpSpPr/>
          <p:nvPr/>
        </p:nvGrpSpPr>
        <p:grpSpPr>
          <a:xfrm>
            <a:off x="342403" y="4922034"/>
            <a:ext cx="4417570" cy="290167"/>
            <a:chOff x="2729936" y="3291357"/>
            <a:chExt cx="5853668" cy="290167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307A700-0C5C-45F8-AC9F-C1AB5531B080}"/>
                </a:ext>
              </a:extLst>
            </p:cNvPr>
            <p:cNvSpPr txBox="1"/>
            <p:nvPr/>
          </p:nvSpPr>
          <p:spPr>
            <a:xfrm>
              <a:off x="2729936" y="3297706"/>
              <a:ext cx="667482" cy="276999"/>
            </a:xfrm>
            <a:prstGeom prst="rect">
              <a:avLst/>
            </a:prstGeom>
            <a:solidFill>
              <a:srgbClr val="4B8DC9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0" i="0" u="none" strike="noStrike" baseline="0" dirty="0">
                  <a:latin typeface="NimbusRomNo9L-Medi"/>
                </a:rPr>
                <a:t>food</a:t>
              </a:r>
              <a:endParaRPr lang="zh-CN" altLang="en-US" sz="12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6B0C9D1-BCCE-41CE-BF10-5125B02328CC}"/>
                </a:ext>
              </a:extLst>
            </p:cNvPr>
            <p:cNvSpPr txBox="1"/>
            <p:nvPr/>
          </p:nvSpPr>
          <p:spPr>
            <a:xfrm>
              <a:off x="3308640" y="3304525"/>
              <a:ext cx="5868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0" i="0" u="none" strike="noStrike" baseline="0" dirty="0">
                  <a:latin typeface="NimbusRomNo9L-Regu"/>
                </a:rPr>
                <a:t>was</a:t>
              </a:r>
              <a:endParaRPr lang="zh-CN" altLang="en-US" sz="12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96F8A3B-9901-4868-BA9F-0735BC1827D0}"/>
                </a:ext>
              </a:extLst>
            </p:cNvPr>
            <p:cNvSpPr txBox="1"/>
            <p:nvPr/>
          </p:nvSpPr>
          <p:spPr>
            <a:xfrm>
              <a:off x="3860113" y="3297706"/>
              <a:ext cx="689422" cy="276999"/>
            </a:xfrm>
            <a:prstGeom prst="rect">
              <a:avLst/>
            </a:prstGeom>
            <a:solidFill>
              <a:srgbClr val="F1C84C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0" i="0" u="none" strike="noStrike" baseline="0" dirty="0">
                  <a:latin typeface="NimbusRomNo9L-Regu"/>
                </a:rPr>
                <a:t>so so</a:t>
              </a:r>
              <a:endParaRPr lang="zh-CN" altLang="en-US" sz="12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9DDDC0E-D66E-4C82-AD6B-0CA2CA4B7428}"/>
                </a:ext>
              </a:extLst>
            </p:cNvPr>
            <p:cNvSpPr txBox="1"/>
            <p:nvPr/>
          </p:nvSpPr>
          <p:spPr>
            <a:xfrm>
              <a:off x="4463037" y="3297706"/>
              <a:ext cx="5868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0" i="0" u="none" strike="noStrike" baseline="0" dirty="0">
                  <a:latin typeface="NimbusRomNo9L-Regu"/>
                </a:rPr>
                <a:t>but</a:t>
              </a:r>
              <a:endParaRPr lang="zh-CN" altLang="en-US" sz="12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59C3BA1-230E-4EBF-B48A-EC6708FAAB17}"/>
                </a:ext>
              </a:extLst>
            </p:cNvPr>
            <p:cNvSpPr txBox="1"/>
            <p:nvPr/>
          </p:nvSpPr>
          <p:spPr>
            <a:xfrm>
              <a:off x="4957041" y="3297706"/>
              <a:ext cx="903409" cy="276999"/>
            </a:xfrm>
            <a:prstGeom prst="rect">
              <a:avLst/>
            </a:prstGeom>
            <a:solidFill>
              <a:srgbClr val="F1C84C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0" i="0" u="none" strike="noStrike" baseline="0" dirty="0">
                  <a:latin typeface="NimbusRomNo9L-Regu"/>
                </a:rPr>
                <a:t>excited</a:t>
              </a:r>
              <a:endParaRPr lang="zh-CN" altLang="en-US" sz="12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DD41166-3A82-4471-952B-F5872FBAEBB5}"/>
                </a:ext>
              </a:extLst>
            </p:cNvPr>
            <p:cNvSpPr txBox="1"/>
            <p:nvPr/>
          </p:nvSpPr>
          <p:spPr>
            <a:xfrm>
              <a:off x="5851751" y="3297706"/>
              <a:ext cx="4550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0" i="0" u="none" strike="noStrike" baseline="0" dirty="0">
                  <a:latin typeface="NimbusRomNo9L-Regu"/>
                </a:rPr>
                <a:t>to</a:t>
              </a:r>
              <a:endParaRPr lang="zh-CN" altLang="en-US" sz="12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D11C6B9-306A-4BB1-8ED4-419C16F793A8}"/>
                </a:ext>
              </a:extLst>
            </p:cNvPr>
            <p:cNvSpPr txBox="1"/>
            <p:nvPr/>
          </p:nvSpPr>
          <p:spPr>
            <a:xfrm>
              <a:off x="6148650" y="3297706"/>
              <a:ext cx="5253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0" i="0" u="none" strike="noStrike" baseline="0" dirty="0">
                  <a:latin typeface="NimbusRomNo9L-Regu"/>
                </a:rPr>
                <a:t>see</a:t>
              </a:r>
              <a:endParaRPr lang="zh-CN" altLang="en-US" sz="12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66D81CC-CD74-46FF-A373-EED471D1DBB1}"/>
                </a:ext>
              </a:extLst>
            </p:cNvPr>
            <p:cNvSpPr txBox="1"/>
            <p:nvPr/>
          </p:nvSpPr>
          <p:spPr>
            <a:xfrm>
              <a:off x="6523179" y="3297706"/>
              <a:ext cx="7099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0" i="0" u="none" strike="noStrike" baseline="0" dirty="0">
                  <a:latin typeface="NimbusRomNo9L-Regu"/>
                </a:rPr>
                <a:t>many</a:t>
              </a:r>
              <a:endParaRPr lang="zh-CN" altLang="en-US" sz="12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56EAD12-60D7-4116-AD56-D8B196787A4D}"/>
                </a:ext>
              </a:extLst>
            </p:cNvPr>
            <p:cNvSpPr txBox="1"/>
            <p:nvPr/>
          </p:nvSpPr>
          <p:spPr>
            <a:xfrm>
              <a:off x="7120723" y="3304057"/>
              <a:ext cx="1462881" cy="277467"/>
            </a:xfrm>
            <a:prstGeom prst="rect">
              <a:avLst/>
            </a:prstGeom>
            <a:solidFill>
              <a:srgbClr val="4B8DC9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0" i="0" u="none" strike="noStrike" baseline="0" dirty="0">
                  <a:latin typeface="NimbusRomNo9L-Medi"/>
                </a:rPr>
                <a:t>vegan options</a:t>
              </a:r>
              <a:endParaRPr lang="zh-CN" altLang="en-US" sz="1200" dirty="0"/>
            </a:p>
          </p:txBody>
        </p:sp>
        <p:cxnSp>
          <p:nvCxnSpPr>
            <p:cNvPr id="50" name="连接符: 曲线 49">
              <a:extLst>
                <a:ext uri="{FF2B5EF4-FFF2-40B4-BE49-F238E27FC236}">
                  <a16:creationId xmlns:a16="http://schemas.microsoft.com/office/drawing/2014/main" id="{7A590A41-A38F-475C-B543-5DCDFB573D8C}"/>
                </a:ext>
              </a:extLst>
            </p:cNvPr>
            <p:cNvCxnSpPr>
              <a:stCxn id="41" idx="0"/>
              <a:endCxn id="43" idx="0"/>
            </p:cNvCxnSpPr>
            <p:nvPr/>
          </p:nvCxnSpPr>
          <p:spPr>
            <a:xfrm rot="5400000" flipH="1" flipV="1">
              <a:off x="3636314" y="2727134"/>
              <a:ext cx="12700" cy="1141146"/>
            </a:xfrm>
            <a:prstGeom prst="curvedConnector3">
              <a:avLst>
                <a:gd name="adj1" fmla="val 18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连接符: 曲线 50">
              <a:extLst>
                <a:ext uri="{FF2B5EF4-FFF2-40B4-BE49-F238E27FC236}">
                  <a16:creationId xmlns:a16="http://schemas.microsoft.com/office/drawing/2014/main" id="{22E1FB71-7DE5-451F-BC45-BA476CCDA972}"/>
                </a:ext>
              </a:extLst>
            </p:cNvPr>
            <p:cNvCxnSpPr>
              <a:cxnSpLocks/>
              <a:stCxn id="49" idx="0"/>
              <a:endCxn id="45" idx="0"/>
            </p:cNvCxnSpPr>
            <p:nvPr/>
          </p:nvCxnSpPr>
          <p:spPr>
            <a:xfrm rot="16200000" flipV="1">
              <a:off x="6627280" y="2079174"/>
              <a:ext cx="6351" cy="2443417"/>
            </a:xfrm>
            <a:prstGeom prst="curvedConnector3">
              <a:avLst>
                <a:gd name="adj1" fmla="val 369943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图片 61" descr="鸡干得好">
            <a:extLst>
              <a:ext uri="{FF2B5EF4-FFF2-40B4-BE49-F238E27FC236}">
                <a16:creationId xmlns:a16="http://schemas.microsoft.com/office/drawing/2014/main" id="{A16B891D-F0E5-439A-8F17-8509CFF7F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98" y="4895609"/>
            <a:ext cx="519247" cy="519247"/>
          </a:xfrm>
          <a:prstGeom prst="rect">
            <a:avLst/>
          </a:prstGeom>
        </p:spPr>
      </p:pic>
      <p:pic>
        <p:nvPicPr>
          <p:cNvPr id="63" name="图片 62" descr="鸡干得好">
            <a:extLst>
              <a:ext uri="{FF2B5EF4-FFF2-40B4-BE49-F238E27FC236}">
                <a16:creationId xmlns:a16="http://schemas.microsoft.com/office/drawing/2014/main" id="{9DC08D88-2B35-4172-9F61-9856C5241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02" y="4895609"/>
            <a:ext cx="519247" cy="51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4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E5FEF5-72F3-4A07-A076-6097612EDD14}"/>
              </a:ext>
            </a:extLst>
          </p:cNvPr>
          <p:cNvSpPr txBox="1"/>
          <p:nvPr/>
        </p:nvSpPr>
        <p:spPr>
          <a:xfrm>
            <a:off x="123445" y="513101"/>
            <a:ext cx="88798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A Multi-task Learning Framework for Opinion Triplet Extraction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8FD52F-3213-46BE-86EC-8DB00DE2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4" y="1755055"/>
            <a:ext cx="6762383" cy="40280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4D53BB-C97F-41E4-804E-62CF38863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793" y="1249047"/>
            <a:ext cx="2336189" cy="3606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7C813C-B07A-46B1-90C8-306B3B421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794" y="1824334"/>
            <a:ext cx="2336189" cy="7044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298C17-4B75-4744-9319-09A5D2303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829" y="2772413"/>
            <a:ext cx="2759504" cy="6546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DA54B6E-FB58-43FF-B210-2C5D82BE137A}"/>
              </a:ext>
            </a:extLst>
          </p:cNvPr>
          <p:cNvSpPr txBox="1"/>
          <p:nvPr/>
        </p:nvSpPr>
        <p:spPr>
          <a:xfrm>
            <a:off x="334108" y="1056667"/>
            <a:ext cx="3244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Model Structure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9E0CF7-EF56-48C2-878F-11E51BE81A4A}"/>
              </a:ext>
            </a:extLst>
          </p:cNvPr>
          <p:cNvSpPr txBox="1"/>
          <p:nvPr/>
        </p:nvSpPr>
        <p:spPr>
          <a:xfrm>
            <a:off x="9770084" y="2761187"/>
            <a:ext cx="1607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BIO for aspect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5A48BE-A7C8-4EE5-BA5B-F0D803727B29}"/>
              </a:ext>
            </a:extLst>
          </p:cNvPr>
          <p:cNvSpPr txBox="1"/>
          <p:nvPr/>
        </p:nvSpPr>
        <p:spPr>
          <a:xfrm>
            <a:off x="9770083" y="3090446"/>
            <a:ext cx="1696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BIO for opinion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FD85E7D-D58A-48BA-B0E5-9A06008E69AE}"/>
              </a:ext>
            </a:extLst>
          </p:cNvPr>
          <p:cNvGrpSpPr/>
          <p:nvPr/>
        </p:nvGrpSpPr>
        <p:grpSpPr>
          <a:xfrm>
            <a:off x="6842794" y="3587052"/>
            <a:ext cx="4331318" cy="698388"/>
            <a:chOff x="6842794" y="3587052"/>
            <a:chExt cx="4331318" cy="698388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9B85AEA-E70D-4023-BB0D-0B050A29B811}"/>
                </a:ext>
              </a:extLst>
            </p:cNvPr>
            <p:cNvSpPr txBox="1"/>
            <p:nvPr/>
          </p:nvSpPr>
          <p:spPr>
            <a:xfrm>
              <a:off x="6842794" y="3587052"/>
              <a:ext cx="432105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Word-level Sentiment Dependency Parsing: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49068CA-B9DF-46EC-9783-A2AA0DFF93C0}"/>
                </a:ext>
              </a:extLst>
            </p:cNvPr>
            <p:cNvSpPr txBox="1"/>
            <p:nvPr/>
          </p:nvSpPr>
          <p:spPr>
            <a:xfrm>
              <a:off x="6853057" y="3977663"/>
              <a:ext cx="43210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MV Boli" panose="02000500030200090000" pitchFamily="2" charset="0"/>
                  <a:cs typeface="MV Boli" panose="02000500030200090000" pitchFamily="2" charset="0"/>
                </a:rPr>
                <a:t>{</a:t>
              </a:r>
              <a:r>
                <a:rPr lang="en-US" altLang="zh-CN" sz="1400" dirty="0">
                  <a:solidFill>
                    <a:schemeClr val="accent3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NEU</a:t>
              </a:r>
              <a:r>
                <a:rPr lang="en-US" altLang="zh-CN" sz="1400" dirty="0">
                  <a:latin typeface="MV Boli" panose="02000500030200090000" pitchFamily="2" charset="0"/>
                  <a:cs typeface="MV Boli" panose="02000500030200090000" pitchFamily="2" charset="0"/>
                </a:rPr>
                <a:t>, </a:t>
              </a:r>
              <a:r>
                <a:rPr lang="en-US" altLang="zh-CN" sz="1400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NEG</a:t>
              </a:r>
              <a:r>
                <a:rPr lang="en-US" altLang="zh-CN" sz="1400" dirty="0">
                  <a:latin typeface="MV Boli" panose="02000500030200090000" pitchFamily="2" charset="0"/>
                  <a:cs typeface="MV Boli" panose="02000500030200090000" pitchFamily="2" charset="0"/>
                </a:rPr>
                <a:t>, </a:t>
              </a:r>
              <a:r>
                <a:rPr lang="en-US" altLang="zh-CN" sz="1400" dirty="0">
                  <a:solidFill>
                    <a:schemeClr val="accent4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POS</a:t>
              </a:r>
              <a:r>
                <a:rPr lang="en-US" altLang="zh-CN" sz="1400" dirty="0">
                  <a:latin typeface="MV Boli" panose="02000500030200090000" pitchFamily="2" charset="0"/>
                  <a:cs typeface="MV Boli" panose="02000500030200090000" pitchFamily="2" charset="0"/>
                </a:rPr>
                <a:t>, </a:t>
              </a:r>
              <a:r>
                <a:rPr lang="en-US" altLang="zh-CN" sz="1400" dirty="0">
                  <a:solidFill>
                    <a:schemeClr val="accent5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NO-DEP</a:t>
              </a:r>
              <a:r>
                <a:rPr lang="en-US" altLang="zh-CN" sz="1400" dirty="0">
                  <a:latin typeface="MV Boli" panose="02000500030200090000" pitchFamily="2" charset="0"/>
                  <a:cs typeface="MV Boli" panose="02000500030200090000" pitchFamily="2" charset="0"/>
                </a:rPr>
                <a:t>} for word-pair</a:t>
              </a:r>
              <a:endParaRPr lang="zh-CN" altLang="en-US" sz="14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061D068-C15B-475C-9E06-FDF8F276F138}"/>
              </a:ext>
            </a:extLst>
          </p:cNvPr>
          <p:cNvGrpSpPr/>
          <p:nvPr/>
        </p:nvGrpSpPr>
        <p:grpSpPr>
          <a:xfrm>
            <a:off x="6207670" y="4337497"/>
            <a:ext cx="1868242" cy="1889345"/>
            <a:chOff x="7135080" y="4346604"/>
            <a:chExt cx="1868242" cy="188934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D777A52E-94C0-4188-8E61-13F10221AD20}"/>
                </a:ext>
              </a:extLst>
            </p:cNvPr>
            <p:cNvGrpSpPr/>
            <p:nvPr/>
          </p:nvGrpSpPr>
          <p:grpSpPr>
            <a:xfrm>
              <a:off x="7800532" y="5015473"/>
              <a:ext cx="1187764" cy="1186960"/>
              <a:chOff x="7130562" y="4457700"/>
              <a:chExt cx="1187764" cy="118696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B834E4B-117B-4EF5-8832-1C2861FEC83F}"/>
                  </a:ext>
                </a:extLst>
              </p:cNvPr>
              <p:cNvSpPr/>
              <p:nvPr/>
            </p:nvSpPr>
            <p:spPr>
              <a:xfrm>
                <a:off x="7130562" y="4457700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58BAC63-6449-472A-87D3-67C847A4A306}"/>
                  </a:ext>
                </a:extLst>
              </p:cNvPr>
              <p:cNvSpPr/>
              <p:nvPr/>
            </p:nvSpPr>
            <p:spPr>
              <a:xfrm>
                <a:off x="7368115" y="4457700"/>
                <a:ext cx="237392" cy="237392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DC27FCE-ABF0-4447-871C-61BA02FA5580}"/>
                  </a:ext>
                </a:extLst>
              </p:cNvPr>
              <p:cNvSpPr/>
              <p:nvPr/>
            </p:nvSpPr>
            <p:spPr>
              <a:xfrm>
                <a:off x="7605668" y="4457700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64548F1-ABC6-40AD-B0AE-B73F02BE29F6}"/>
                  </a:ext>
                </a:extLst>
              </p:cNvPr>
              <p:cNvSpPr/>
              <p:nvPr/>
            </p:nvSpPr>
            <p:spPr>
              <a:xfrm>
                <a:off x="7843221" y="4457700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98E636A-D1E8-4631-9D25-664409187744}"/>
                  </a:ext>
                </a:extLst>
              </p:cNvPr>
              <p:cNvSpPr/>
              <p:nvPr/>
            </p:nvSpPr>
            <p:spPr>
              <a:xfrm>
                <a:off x="8080773" y="4457700"/>
                <a:ext cx="237392" cy="237392"/>
              </a:xfrm>
              <a:prstGeom prst="rect">
                <a:avLst/>
              </a:prstGeom>
              <a:solidFill>
                <a:srgbClr val="F1C84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766224F-235C-4D5D-9DF4-EB70AAC04E87}"/>
                  </a:ext>
                </a:extLst>
              </p:cNvPr>
              <p:cNvSpPr/>
              <p:nvPr/>
            </p:nvSpPr>
            <p:spPr>
              <a:xfrm>
                <a:off x="7130723" y="4695092"/>
                <a:ext cx="237392" cy="237392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1E73ACA-5B5D-40A9-A40A-A203D9EC713B}"/>
                  </a:ext>
                </a:extLst>
              </p:cNvPr>
              <p:cNvSpPr/>
              <p:nvPr/>
            </p:nvSpPr>
            <p:spPr>
              <a:xfrm>
                <a:off x="7368276" y="4695092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2FCA17B-CD37-455F-AF4E-148A409672DC}"/>
                  </a:ext>
                </a:extLst>
              </p:cNvPr>
              <p:cNvSpPr/>
              <p:nvPr/>
            </p:nvSpPr>
            <p:spPr>
              <a:xfrm>
                <a:off x="7605829" y="4695092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FC5594F-EABD-410A-BFDD-1F5A0C6D1C2B}"/>
                  </a:ext>
                </a:extLst>
              </p:cNvPr>
              <p:cNvSpPr/>
              <p:nvPr/>
            </p:nvSpPr>
            <p:spPr>
              <a:xfrm>
                <a:off x="7843382" y="4695092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5EAF27C-4296-43FA-B5CF-BBCF8789F2DC}"/>
                  </a:ext>
                </a:extLst>
              </p:cNvPr>
              <p:cNvSpPr/>
              <p:nvPr/>
            </p:nvSpPr>
            <p:spPr>
              <a:xfrm>
                <a:off x="8080934" y="4695092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D106DF7-9EB6-453A-930B-F09513C36500}"/>
                  </a:ext>
                </a:extLst>
              </p:cNvPr>
              <p:cNvSpPr/>
              <p:nvPr/>
            </p:nvSpPr>
            <p:spPr>
              <a:xfrm>
                <a:off x="7130562" y="4932484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0E979B0-1A08-4A8E-8A9F-0C0CFD4A4F6C}"/>
                  </a:ext>
                </a:extLst>
              </p:cNvPr>
              <p:cNvSpPr/>
              <p:nvPr/>
            </p:nvSpPr>
            <p:spPr>
              <a:xfrm>
                <a:off x="7368115" y="4932484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7603AC3-EFC0-4978-9CC9-540FD0912E36}"/>
                  </a:ext>
                </a:extLst>
              </p:cNvPr>
              <p:cNvSpPr/>
              <p:nvPr/>
            </p:nvSpPr>
            <p:spPr>
              <a:xfrm>
                <a:off x="7605668" y="4932484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F9D7B04-37FB-4A1E-A184-3C8C8C9D92F7}"/>
                  </a:ext>
                </a:extLst>
              </p:cNvPr>
              <p:cNvSpPr/>
              <p:nvPr/>
            </p:nvSpPr>
            <p:spPr>
              <a:xfrm>
                <a:off x="7843221" y="4932484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3C8B10A-06F0-4E5D-925A-DD9C5F21EDDE}"/>
                  </a:ext>
                </a:extLst>
              </p:cNvPr>
              <p:cNvSpPr/>
              <p:nvPr/>
            </p:nvSpPr>
            <p:spPr>
              <a:xfrm>
                <a:off x="8080773" y="4932484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0F451AB-36EC-4610-B0DF-B63C9E6AEA7E}"/>
                  </a:ext>
                </a:extLst>
              </p:cNvPr>
              <p:cNvSpPr/>
              <p:nvPr/>
            </p:nvSpPr>
            <p:spPr>
              <a:xfrm>
                <a:off x="7130723" y="5169876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A52BDF4-64B1-4FDD-A880-21A83D67170C}"/>
                  </a:ext>
                </a:extLst>
              </p:cNvPr>
              <p:cNvSpPr/>
              <p:nvPr/>
            </p:nvSpPr>
            <p:spPr>
              <a:xfrm>
                <a:off x="7368276" y="5169876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860B129-155C-4FE0-89B5-D021B44FA7B0}"/>
                  </a:ext>
                </a:extLst>
              </p:cNvPr>
              <p:cNvSpPr/>
              <p:nvPr/>
            </p:nvSpPr>
            <p:spPr>
              <a:xfrm>
                <a:off x="7605829" y="5169876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BE4B297-3A09-4B89-A937-D24BF36C17C3}"/>
                  </a:ext>
                </a:extLst>
              </p:cNvPr>
              <p:cNvSpPr/>
              <p:nvPr/>
            </p:nvSpPr>
            <p:spPr>
              <a:xfrm>
                <a:off x="7843382" y="5169876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395770F-5D6A-4496-A60F-E6FFAF594C6B}"/>
                  </a:ext>
                </a:extLst>
              </p:cNvPr>
              <p:cNvSpPr/>
              <p:nvPr/>
            </p:nvSpPr>
            <p:spPr>
              <a:xfrm>
                <a:off x="8080934" y="5169876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DE67F3-4FDB-4CBB-9836-1BB7BB546310}"/>
                  </a:ext>
                </a:extLst>
              </p:cNvPr>
              <p:cNvSpPr/>
              <p:nvPr/>
            </p:nvSpPr>
            <p:spPr>
              <a:xfrm>
                <a:off x="7130562" y="5407268"/>
                <a:ext cx="237392" cy="237392"/>
              </a:xfrm>
              <a:prstGeom prst="rect">
                <a:avLst/>
              </a:prstGeom>
              <a:solidFill>
                <a:srgbClr val="F1C84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0B11E0C-EFEA-4220-81D5-8777A3AACCE2}"/>
                  </a:ext>
                </a:extLst>
              </p:cNvPr>
              <p:cNvSpPr/>
              <p:nvPr/>
            </p:nvSpPr>
            <p:spPr>
              <a:xfrm>
                <a:off x="7368115" y="5407268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1D757F5-698E-42A3-A3AA-DFCA2F5C7D10}"/>
                  </a:ext>
                </a:extLst>
              </p:cNvPr>
              <p:cNvSpPr/>
              <p:nvPr/>
            </p:nvSpPr>
            <p:spPr>
              <a:xfrm>
                <a:off x="7605668" y="5407268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9B75969-8842-48F0-827A-183B9DDD1400}"/>
                  </a:ext>
                </a:extLst>
              </p:cNvPr>
              <p:cNvSpPr/>
              <p:nvPr/>
            </p:nvSpPr>
            <p:spPr>
              <a:xfrm>
                <a:off x="7843221" y="5407268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7B0926-758D-4B2C-A41B-E160F2EED79A}"/>
                  </a:ext>
                </a:extLst>
              </p:cNvPr>
              <p:cNvSpPr/>
              <p:nvPr/>
            </p:nvSpPr>
            <p:spPr>
              <a:xfrm>
                <a:off x="8080773" y="5407268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6C5BDD5-A64E-4656-A73B-EADA98D7F84A}"/>
                </a:ext>
              </a:extLst>
            </p:cNvPr>
            <p:cNvSpPr txBox="1"/>
            <p:nvPr/>
          </p:nvSpPr>
          <p:spPr>
            <a:xfrm>
              <a:off x="7310578" y="4997545"/>
              <a:ext cx="52777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great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3F855D3-4698-4E36-93CD-5D5276ED0C7A}"/>
                </a:ext>
              </a:extLst>
            </p:cNvPr>
            <p:cNvSpPr txBox="1"/>
            <p:nvPr/>
          </p:nvSpPr>
          <p:spPr>
            <a:xfrm>
              <a:off x="7153988" y="5264972"/>
              <a:ext cx="6843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battery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82D2006-3176-4689-8CE0-87B387787A9C}"/>
                </a:ext>
              </a:extLst>
            </p:cNvPr>
            <p:cNvSpPr txBox="1"/>
            <p:nvPr/>
          </p:nvSpPr>
          <p:spPr>
            <a:xfrm>
              <a:off x="7135080" y="5715540"/>
              <a:ext cx="6843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startup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9F8C38B-0663-4C94-AB3C-E1FD8A80FEE3}"/>
                </a:ext>
              </a:extLst>
            </p:cNvPr>
            <p:cNvSpPr txBox="1"/>
            <p:nvPr/>
          </p:nvSpPr>
          <p:spPr>
            <a:xfrm>
              <a:off x="7258583" y="5974339"/>
              <a:ext cx="54178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speed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DCC8871-0321-49FE-A201-4F0B722E81C8}"/>
                </a:ext>
              </a:extLst>
            </p:cNvPr>
            <p:cNvSpPr txBox="1"/>
            <p:nvPr/>
          </p:nvSpPr>
          <p:spPr>
            <a:xfrm>
              <a:off x="7562979" y="5468368"/>
              <a:ext cx="23739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,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54B6602-7D26-4D10-9210-7A99083C1541}"/>
                </a:ext>
              </a:extLst>
            </p:cNvPr>
            <p:cNvSpPr txBox="1"/>
            <p:nvPr/>
          </p:nvSpPr>
          <p:spPr>
            <a:xfrm rot="5400000">
              <a:off x="7650355" y="4631164"/>
              <a:ext cx="52777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great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381A6F5-FB23-4464-9296-7594D1393DDE}"/>
                </a:ext>
              </a:extLst>
            </p:cNvPr>
            <p:cNvSpPr txBox="1"/>
            <p:nvPr/>
          </p:nvSpPr>
          <p:spPr>
            <a:xfrm rot="5400000">
              <a:off x="7826549" y="4557979"/>
              <a:ext cx="6843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battery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F5B7A6E-0708-4A9A-A8E8-EE48DB347550}"/>
                </a:ext>
              </a:extLst>
            </p:cNvPr>
            <p:cNvSpPr txBox="1"/>
            <p:nvPr/>
          </p:nvSpPr>
          <p:spPr>
            <a:xfrm rot="5400000">
              <a:off x="8296436" y="4601306"/>
              <a:ext cx="6843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startup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79256AF-5D93-4F98-B20C-FB7E8DCF7903}"/>
                </a:ext>
              </a:extLst>
            </p:cNvPr>
            <p:cNvSpPr txBox="1"/>
            <p:nvPr/>
          </p:nvSpPr>
          <p:spPr>
            <a:xfrm rot="5400000">
              <a:off x="8601623" y="4665717"/>
              <a:ext cx="54178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speed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A83DCC8-734E-4742-A529-CF209C2BB718}"/>
                </a:ext>
              </a:extLst>
            </p:cNvPr>
            <p:cNvSpPr txBox="1"/>
            <p:nvPr/>
          </p:nvSpPr>
          <p:spPr>
            <a:xfrm rot="5400000">
              <a:off x="8326824" y="4784249"/>
              <a:ext cx="23739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,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4C9AEAFE-E93D-4CE4-A8CB-7D9384652CBD}"/>
              </a:ext>
            </a:extLst>
          </p:cNvPr>
          <p:cNvSpPr txBox="1"/>
          <p:nvPr/>
        </p:nvSpPr>
        <p:spPr>
          <a:xfrm>
            <a:off x="8141399" y="4966759"/>
            <a:ext cx="17443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{battery; great; POS}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7E22233-FF7E-4D2E-BCE8-A77BD615980B}"/>
              </a:ext>
            </a:extLst>
          </p:cNvPr>
          <p:cNvSpPr txBox="1"/>
          <p:nvPr/>
        </p:nvSpPr>
        <p:spPr>
          <a:xfrm>
            <a:off x="8126503" y="5312515"/>
            <a:ext cx="225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{startup speed; great; POS}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5362CC0-0FAC-46F4-8C8B-45EA2193D11B}"/>
              </a:ext>
            </a:extLst>
          </p:cNvPr>
          <p:cNvGrpSpPr/>
          <p:nvPr/>
        </p:nvGrpSpPr>
        <p:grpSpPr>
          <a:xfrm>
            <a:off x="10283404" y="5310121"/>
            <a:ext cx="1726888" cy="276999"/>
            <a:chOff x="10283404" y="5310121"/>
            <a:chExt cx="1726888" cy="276999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ED16B38-7957-4354-9E37-D6DC167C43E5}"/>
                </a:ext>
              </a:extLst>
            </p:cNvPr>
            <p:cNvSpPr txBox="1"/>
            <p:nvPr/>
          </p:nvSpPr>
          <p:spPr>
            <a:xfrm>
              <a:off x="10446444" y="5310121"/>
              <a:ext cx="156384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{speed; great; POS}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C906A79-1677-495C-8E0D-140FA34569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404" y="5448620"/>
              <a:ext cx="194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AB1C4F86-1C00-4795-A215-81DF5C3B19D2}"/>
              </a:ext>
            </a:extLst>
          </p:cNvPr>
          <p:cNvSpPr txBox="1"/>
          <p:nvPr/>
        </p:nvSpPr>
        <p:spPr>
          <a:xfrm>
            <a:off x="8141399" y="4606360"/>
            <a:ext cx="2729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V Boli" panose="02000500030200090000" pitchFamily="2" charset="0"/>
                <a:cs typeface="MV Boli" panose="02000500030200090000" pitchFamily="2" charset="0"/>
              </a:rPr>
              <a:t>Great battery, startup speed</a:t>
            </a:r>
            <a:endParaRPr lang="zh-CN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9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53" grpId="0"/>
      <p:bldP spid="54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FC5083-E243-4E64-A036-E56AC7A39351}"/>
              </a:ext>
            </a:extLst>
          </p:cNvPr>
          <p:cNvSpPr txBox="1"/>
          <p:nvPr/>
        </p:nvSpPr>
        <p:spPr>
          <a:xfrm>
            <a:off x="123445" y="513101"/>
            <a:ext cx="88798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A Multi-task Learning Framework for Opinion Triplet Extraction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285636-9F6A-4C37-ACA7-2E6D2965A4BD}"/>
              </a:ext>
            </a:extLst>
          </p:cNvPr>
          <p:cNvSpPr txBox="1"/>
          <p:nvPr/>
        </p:nvSpPr>
        <p:spPr>
          <a:xfrm>
            <a:off x="334108" y="1056667"/>
            <a:ext cx="3244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Triplet Decoding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D4AEB7-BD61-4795-B4E2-40B76D88E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88" y="2002287"/>
            <a:ext cx="3343275" cy="332422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233677AD-9DEC-4EEC-BB71-DE9DA5775406}"/>
              </a:ext>
            </a:extLst>
          </p:cNvPr>
          <p:cNvGrpSpPr/>
          <p:nvPr/>
        </p:nvGrpSpPr>
        <p:grpSpPr>
          <a:xfrm>
            <a:off x="7643635" y="2853230"/>
            <a:ext cx="1868242" cy="1889345"/>
            <a:chOff x="7135080" y="4346604"/>
            <a:chExt cx="1868242" cy="188934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504628E-857E-44BA-80A0-1A0FEF4B82B0}"/>
                </a:ext>
              </a:extLst>
            </p:cNvPr>
            <p:cNvGrpSpPr/>
            <p:nvPr/>
          </p:nvGrpSpPr>
          <p:grpSpPr>
            <a:xfrm>
              <a:off x="7800532" y="5015473"/>
              <a:ext cx="1187764" cy="1186960"/>
              <a:chOff x="7130562" y="4457700"/>
              <a:chExt cx="1187764" cy="1186960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FA946A7-116D-4691-9145-6303FA01CFB5}"/>
                  </a:ext>
                </a:extLst>
              </p:cNvPr>
              <p:cNvSpPr/>
              <p:nvPr/>
            </p:nvSpPr>
            <p:spPr>
              <a:xfrm>
                <a:off x="7130562" y="4457700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04AF871-CF2E-4C53-A8EA-35D3F5112A3C}"/>
                  </a:ext>
                </a:extLst>
              </p:cNvPr>
              <p:cNvSpPr/>
              <p:nvPr/>
            </p:nvSpPr>
            <p:spPr>
              <a:xfrm>
                <a:off x="7368115" y="4457700"/>
                <a:ext cx="237392" cy="237392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251AFCC-0831-4B31-AA36-A3184555F58A}"/>
                  </a:ext>
                </a:extLst>
              </p:cNvPr>
              <p:cNvSpPr/>
              <p:nvPr/>
            </p:nvSpPr>
            <p:spPr>
              <a:xfrm>
                <a:off x="7605668" y="4457700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F80CA30-77D9-4B35-93AC-A51650BF3A85}"/>
                  </a:ext>
                </a:extLst>
              </p:cNvPr>
              <p:cNvSpPr/>
              <p:nvPr/>
            </p:nvSpPr>
            <p:spPr>
              <a:xfrm>
                <a:off x="7843221" y="4457700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CE71AC9-7B65-413F-93D9-4594BF9A3D99}"/>
                  </a:ext>
                </a:extLst>
              </p:cNvPr>
              <p:cNvSpPr/>
              <p:nvPr/>
            </p:nvSpPr>
            <p:spPr>
              <a:xfrm>
                <a:off x="8080773" y="4457700"/>
                <a:ext cx="237392" cy="237392"/>
              </a:xfrm>
              <a:prstGeom prst="rect">
                <a:avLst/>
              </a:prstGeom>
              <a:solidFill>
                <a:srgbClr val="F1C84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82BFF79-3527-4395-918F-3B52B05FCBCE}"/>
                  </a:ext>
                </a:extLst>
              </p:cNvPr>
              <p:cNvSpPr/>
              <p:nvPr/>
            </p:nvSpPr>
            <p:spPr>
              <a:xfrm>
                <a:off x="7130723" y="4695092"/>
                <a:ext cx="237392" cy="237392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6B41318-868E-430B-9797-7B7DBEBF1E7C}"/>
                  </a:ext>
                </a:extLst>
              </p:cNvPr>
              <p:cNvSpPr/>
              <p:nvPr/>
            </p:nvSpPr>
            <p:spPr>
              <a:xfrm>
                <a:off x="7368276" y="4695092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FBF0193-9333-499E-8FC4-1841DE537AFF}"/>
                  </a:ext>
                </a:extLst>
              </p:cNvPr>
              <p:cNvSpPr/>
              <p:nvPr/>
            </p:nvSpPr>
            <p:spPr>
              <a:xfrm>
                <a:off x="7605829" y="4695092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9C0375C-2A80-44AD-A011-BBB387D572BA}"/>
                  </a:ext>
                </a:extLst>
              </p:cNvPr>
              <p:cNvSpPr/>
              <p:nvPr/>
            </p:nvSpPr>
            <p:spPr>
              <a:xfrm>
                <a:off x="7843382" y="4695092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CC3B77-2C1B-4530-B6D4-F23694A8107A}"/>
                  </a:ext>
                </a:extLst>
              </p:cNvPr>
              <p:cNvSpPr/>
              <p:nvPr/>
            </p:nvSpPr>
            <p:spPr>
              <a:xfrm>
                <a:off x="8080934" y="4695092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2CE2E6D-5761-401D-9787-F22F87BE123D}"/>
                  </a:ext>
                </a:extLst>
              </p:cNvPr>
              <p:cNvSpPr/>
              <p:nvPr/>
            </p:nvSpPr>
            <p:spPr>
              <a:xfrm>
                <a:off x="7130562" y="4932484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6201134-BBC2-40A9-85CF-C5A5933608E5}"/>
                  </a:ext>
                </a:extLst>
              </p:cNvPr>
              <p:cNvSpPr/>
              <p:nvPr/>
            </p:nvSpPr>
            <p:spPr>
              <a:xfrm>
                <a:off x="7368115" y="4932484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FDCCC38-4C5C-477F-83C3-D3618A7BEEAD}"/>
                  </a:ext>
                </a:extLst>
              </p:cNvPr>
              <p:cNvSpPr/>
              <p:nvPr/>
            </p:nvSpPr>
            <p:spPr>
              <a:xfrm>
                <a:off x="7605668" y="4932484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FA18565-E48B-41C3-B9F4-D76251BD425E}"/>
                  </a:ext>
                </a:extLst>
              </p:cNvPr>
              <p:cNvSpPr/>
              <p:nvPr/>
            </p:nvSpPr>
            <p:spPr>
              <a:xfrm>
                <a:off x="7843221" y="4932484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D6C639E-E376-4011-B7F7-238C6CF8B2A0}"/>
                  </a:ext>
                </a:extLst>
              </p:cNvPr>
              <p:cNvSpPr/>
              <p:nvPr/>
            </p:nvSpPr>
            <p:spPr>
              <a:xfrm>
                <a:off x="8080773" y="4932484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12A5BB1-B4E7-4A84-8C5A-8F5BB4E9CCA9}"/>
                  </a:ext>
                </a:extLst>
              </p:cNvPr>
              <p:cNvSpPr/>
              <p:nvPr/>
            </p:nvSpPr>
            <p:spPr>
              <a:xfrm>
                <a:off x="7130723" y="5169876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2CD26DB-7567-441E-B9CE-D5596F52152E}"/>
                  </a:ext>
                </a:extLst>
              </p:cNvPr>
              <p:cNvSpPr/>
              <p:nvPr/>
            </p:nvSpPr>
            <p:spPr>
              <a:xfrm>
                <a:off x="7368276" y="5169876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1ED9907-424F-4E14-B239-2F61D9AB398F}"/>
                  </a:ext>
                </a:extLst>
              </p:cNvPr>
              <p:cNvSpPr/>
              <p:nvPr/>
            </p:nvSpPr>
            <p:spPr>
              <a:xfrm>
                <a:off x="7605829" y="5169876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B9F23B7-904F-42FE-B2EB-748DB686D0E1}"/>
                  </a:ext>
                </a:extLst>
              </p:cNvPr>
              <p:cNvSpPr/>
              <p:nvPr/>
            </p:nvSpPr>
            <p:spPr>
              <a:xfrm>
                <a:off x="7843382" y="5169876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3D2114B-D5C8-4536-9CBB-3A18B87B61D7}"/>
                  </a:ext>
                </a:extLst>
              </p:cNvPr>
              <p:cNvSpPr/>
              <p:nvPr/>
            </p:nvSpPr>
            <p:spPr>
              <a:xfrm>
                <a:off x="8080934" y="5169876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570139B-5D88-4501-8166-16FA480A0B36}"/>
                  </a:ext>
                </a:extLst>
              </p:cNvPr>
              <p:cNvSpPr/>
              <p:nvPr/>
            </p:nvSpPr>
            <p:spPr>
              <a:xfrm>
                <a:off x="7130562" y="5407268"/>
                <a:ext cx="237392" cy="237392"/>
              </a:xfrm>
              <a:prstGeom prst="rect">
                <a:avLst/>
              </a:prstGeom>
              <a:solidFill>
                <a:srgbClr val="F1C84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332F783-B9BA-404C-B201-126858FEC5E7}"/>
                  </a:ext>
                </a:extLst>
              </p:cNvPr>
              <p:cNvSpPr/>
              <p:nvPr/>
            </p:nvSpPr>
            <p:spPr>
              <a:xfrm>
                <a:off x="7368115" y="5407268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02DBBA0-2A6B-417D-AA35-753820C0461C}"/>
                  </a:ext>
                </a:extLst>
              </p:cNvPr>
              <p:cNvSpPr/>
              <p:nvPr/>
            </p:nvSpPr>
            <p:spPr>
              <a:xfrm>
                <a:off x="7605668" y="5407268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DCBEFA5-79F7-423B-AA76-725E94CE7FCA}"/>
                  </a:ext>
                </a:extLst>
              </p:cNvPr>
              <p:cNvSpPr/>
              <p:nvPr/>
            </p:nvSpPr>
            <p:spPr>
              <a:xfrm>
                <a:off x="7843221" y="5407268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4CB4A306-CEC6-4471-A5AE-DF17EF552EDB}"/>
                  </a:ext>
                </a:extLst>
              </p:cNvPr>
              <p:cNvSpPr/>
              <p:nvPr/>
            </p:nvSpPr>
            <p:spPr>
              <a:xfrm>
                <a:off x="8080773" y="5407268"/>
                <a:ext cx="237392" cy="237392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78D2CD5-2A43-4019-AD29-BE739AF3AAF0}"/>
                </a:ext>
              </a:extLst>
            </p:cNvPr>
            <p:cNvSpPr txBox="1"/>
            <p:nvPr/>
          </p:nvSpPr>
          <p:spPr>
            <a:xfrm>
              <a:off x="7310578" y="4997545"/>
              <a:ext cx="52777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great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F45E936-0442-4895-971A-E5D91E5DE259}"/>
                </a:ext>
              </a:extLst>
            </p:cNvPr>
            <p:cNvSpPr txBox="1"/>
            <p:nvPr/>
          </p:nvSpPr>
          <p:spPr>
            <a:xfrm>
              <a:off x="7153988" y="5264972"/>
              <a:ext cx="6843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battery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D5D243F-8123-44D1-9D2D-4D846CA45737}"/>
                </a:ext>
              </a:extLst>
            </p:cNvPr>
            <p:cNvSpPr txBox="1"/>
            <p:nvPr/>
          </p:nvSpPr>
          <p:spPr>
            <a:xfrm>
              <a:off x="7135080" y="5715540"/>
              <a:ext cx="6843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startup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C6B9A1F-2C1F-4F08-A087-6CF1294EAFFE}"/>
                </a:ext>
              </a:extLst>
            </p:cNvPr>
            <p:cNvSpPr txBox="1"/>
            <p:nvPr/>
          </p:nvSpPr>
          <p:spPr>
            <a:xfrm>
              <a:off x="7258583" y="5974339"/>
              <a:ext cx="54178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speed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51944F9-B151-4715-8E5F-CD4F985FFE5A}"/>
                </a:ext>
              </a:extLst>
            </p:cNvPr>
            <p:cNvSpPr txBox="1"/>
            <p:nvPr/>
          </p:nvSpPr>
          <p:spPr>
            <a:xfrm>
              <a:off x="7562979" y="5468368"/>
              <a:ext cx="23739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,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08C1A7B-6C97-49F1-920B-92EAC13D5A20}"/>
                </a:ext>
              </a:extLst>
            </p:cNvPr>
            <p:cNvSpPr txBox="1"/>
            <p:nvPr/>
          </p:nvSpPr>
          <p:spPr>
            <a:xfrm rot="5400000">
              <a:off x="7650355" y="4631164"/>
              <a:ext cx="52777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great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2B2CA1E-63FE-4B0A-BFB9-E930ABEDDFFF}"/>
                </a:ext>
              </a:extLst>
            </p:cNvPr>
            <p:cNvSpPr txBox="1"/>
            <p:nvPr/>
          </p:nvSpPr>
          <p:spPr>
            <a:xfrm rot="5400000">
              <a:off x="7826549" y="4557979"/>
              <a:ext cx="6843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battery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43BD5BD-2389-440C-8FAF-388D521505DF}"/>
                </a:ext>
              </a:extLst>
            </p:cNvPr>
            <p:cNvSpPr txBox="1"/>
            <p:nvPr/>
          </p:nvSpPr>
          <p:spPr>
            <a:xfrm rot="5400000">
              <a:off x="8296436" y="4601306"/>
              <a:ext cx="6843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startup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8443557-02B6-440C-981F-6AAC83CF1165}"/>
                </a:ext>
              </a:extLst>
            </p:cNvPr>
            <p:cNvSpPr txBox="1"/>
            <p:nvPr/>
          </p:nvSpPr>
          <p:spPr>
            <a:xfrm rot="5400000">
              <a:off x="8601623" y="4665717"/>
              <a:ext cx="54178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speed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FF18D49-7945-4667-B0AD-DA80C37302DA}"/>
                </a:ext>
              </a:extLst>
            </p:cNvPr>
            <p:cNvSpPr txBox="1"/>
            <p:nvPr/>
          </p:nvSpPr>
          <p:spPr>
            <a:xfrm rot="5400000">
              <a:off x="8326824" y="4784249"/>
              <a:ext cx="23739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,</a:t>
              </a:r>
              <a:endParaRPr lang="zh-CN" altLang="en-US" sz="11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85411AC1-6637-42A0-A20E-CEDB573B7D06}"/>
              </a:ext>
            </a:extLst>
          </p:cNvPr>
          <p:cNvSpPr txBox="1"/>
          <p:nvPr/>
        </p:nvSpPr>
        <p:spPr>
          <a:xfrm>
            <a:off x="8305426" y="1554171"/>
            <a:ext cx="1016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{O,B,O,B,I}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B77298F-6B6E-42AC-9DDF-538643FFBACF}"/>
              </a:ext>
            </a:extLst>
          </p:cNvPr>
          <p:cNvSpPr txBox="1"/>
          <p:nvPr/>
        </p:nvSpPr>
        <p:spPr>
          <a:xfrm>
            <a:off x="8253354" y="2002287"/>
            <a:ext cx="1016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{B,O,O,O,O}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4263616-0B0B-4915-ACCD-B79911A16417}"/>
              </a:ext>
            </a:extLst>
          </p:cNvPr>
          <p:cNvSpPr txBox="1"/>
          <p:nvPr/>
        </p:nvSpPr>
        <p:spPr>
          <a:xfrm>
            <a:off x="7024408" y="1559988"/>
            <a:ext cx="12810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Aspect tagging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9C3C488-677C-4124-B2D5-DACF78A0BC07}"/>
              </a:ext>
            </a:extLst>
          </p:cNvPr>
          <p:cNvSpPr txBox="1"/>
          <p:nvPr/>
        </p:nvSpPr>
        <p:spPr>
          <a:xfrm>
            <a:off x="7009290" y="2014401"/>
            <a:ext cx="12810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Opinion tagging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4EE4E52-799C-43FB-AC18-1BADCFB823B4}"/>
              </a:ext>
            </a:extLst>
          </p:cNvPr>
          <p:cNvSpPr txBox="1"/>
          <p:nvPr/>
        </p:nvSpPr>
        <p:spPr>
          <a:xfrm>
            <a:off x="7005978" y="2411699"/>
            <a:ext cx="18434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Sentiment dependency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1F384B-08FE-4F80-9925-CF297D9175AF}"/>
              </a:ext>
            </a:extLst>
          </p:cNvPr>
          <p:cNvSpPr txBox="1"/>
          <p:nvPr/>
        </p:nvSpPr>
        <p:spPr>
          <a:xfrm>
            <a:off x="8086430" y="5524121"/>
            <a:ext cx="17443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{battery; great; POS}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08E564E-953C-4452-94F7-4933E733A409}"/>
              </a:ext>
            </a:extLst>
          </p:cNvPr>
          <p:cNvSpPr txBox="1"/>
          <p:nvPr/>
        </p:nvSpPr>
        <p:spPr>
          <a:xfrm>
            <a:off x="8071534" y="5869877"/>
            <a:ext cx="225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{startup speed; great; POS}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5323CF-6587-4C4F-BBD9-F6E0A855DC7C}"/>
              </a:ext>
            </a:extLst>
          </p:cNvPr>
          <p:cNvSpPr txBox="1"/>
          <p:nvPr/>
        </p:nvSpPr>
        <p:spPr>
          <a:xfrm>
            <a:off x="7134773" y="5056476"/>
            <a:ext cx="14117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Output triplets: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03A05E-6EEE-4945-AF5D-93520DBAE410}"/>
              </a:ext>
            </a:extLst>
          </p:cNvPr>
          <p:cNvSpPr txBox="1"/>
          <p:nvPr/>
        </p:nvSpPr>
        <p:spPr>
          <a:xfrm>
            <a:off x="1083430" y="6008376"/>
            <a:ext cx="2762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This work is too simple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2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0716-42DB-418E-98E2-6E830C15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Triplet Overlapping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08F4F7-695C-4483-A709-1282688A25B1}"/>
              </a:ext>
            </a:extLst>
          </p:cNvPr>
          <p:cNvGrpSpPr/>
          <p:nvPr/>
        </p:nvGrpSpPr>
        <p:grpSpPr>
          <a:xfrm>
            <a:off x="1303982" y="2998083"/>
            <a:ext cx="4166817" cy="314127"/>
            <a:chOff x="1761381" y="1454117"/>
            <a:chExt cx="4166817" cy="31412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7E46FAD-63C9-4229-A81E-2CA8E6765FE7}"/>
                </a:ext>
              </a:extLst>
            </p:cNvPr>
            <p:cNvSpPr txBox="1"/>
            <p:nvPr/>
          </p:nvSpPr>
          <p:spPr>
            <a:xfrm>
              <a:off x="1761381" y="1460467"/>
              <a:ext cx="591829" cy="307777"/>
            </a:xfrm>
            <a:prstGeom prst="rect">
              <a:avLst/>
            </a:prstGeom>
            <a:solidFill>
              <a:srgbClr val="4B8DC9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Food</a:t>
              </a:r>
              <a:endParaRPr lang="zh-CN" altLang="en-US" sz="14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E8427AB-4D66-42B1-B47B-319E34C49FE5}"/>
                </a:ext>
              </a:extLst>
            </p:cNvPr>
            <p:cNvSpPr txBox="1"/>
            <p:nvPr/>
          </p:nvSpPr>
          <p:spPr>
            <a:xfrm>
              <a:off x="2405143" y="146046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is</a:t>
              </a:r>
              <a:endParaRPr lang="zh-CN" altLang="en-US" sz="14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9E40AAF-CC94-488D-84FF-679EED862777}"/>
                </a:ext>
              </a:extLst>
            </p:cNvPr>
            <p:cNvSpPr txBox="1"/>
            <p:nvPr/>
          </p:nvSpPr>
          <p:spPr>
            <a:xfrm>
              <a:off x="2771586" y="1460467"/>
              <a:ext cx="582211" cy="307777"/>
            </a:xfrm>
            <a:prstGeom prst="rect">
              <a:avLst/>
            </a:prstGeom>
            <a:solidFill>
              <a:srgbClr val="F1C84C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fresh</a:t>
              </a:r>
              <a:endParaRPr lang="zh-CN" altLang="en-US" sz="14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76F870F-8241-4F3B-A7FC-699669E81363}"/>
                </a:ext>
              </a:extLst>
            </p:cNvPr>
            <p:cNvSpPr txBox="1"/>
            <p:nvPr/>
          </p:nvSpPr>
          <p:spPr>
            <a:xfrm>
              <a:off x="3405730" y="1460467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and</a:t>
              </a:r>
              <a:endParaRPr lang="zh-CN" altLang="en-US" sz="14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2CF817F-E6A5-412A-8DC9-1098C01B729F}"/>
                </a:ext>
              </a:extLst>
            </p:cNvPr>
            <p:cNvSpPr txBox="1"/>
            <p:nvPr/>
          </p:nvSpPr>
          <p:spPr>
            <a:xfrm>
              <a:off x="3940487" y="1460467"/>
              <a:ext cx="433132" cy="307777"/>
            </a:xfrm>
            <a:prstGeom prst="rect">
              <a:avLst/>
            </a:prstGeom>
            <a:solidFill>
              <a:srgbClr val="F1C84C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hot</a:t>
              </a:r>
              <a:endParaRPr lang="zh-CN" altLang="en-US" sz="14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FDA83E0-0B74-4DE4-93A5-0658A59501D5}"/>
                </a:ext>
              </a:extLst>
            </p:cNvPr>
            <p:cNvSpPr txBox="1"/>
            <p:nvPr/>
          </p:nvSpPr>
          <p:spPr>
            <a:xfrm>
              <a:off x="4425552" y="1460467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ready</a:t>
              </a:r>
              <a:endParaRPr lang="zh-CN" altLang="en-US" sz="1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C258D3B-BDB0-4B4B-84DE-6AD95183AC6C}"/>
                </a:ext>
              </a:extLst>
            </p:cNvPr>
            <p:cNvSpPr txBox="1"/>
            <p:nvPr/>
          </p:nvSpPr>
          <p:spPr>
            <a:xfrm>
              <a:off x="5109389" y="1460467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to</a:t>
              </a:r>
              <a:endParaRPr lang="zh-CN" altLang="en-US" sz="14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E0AD80F-EEE3-4477-9312-F9D4715F1CBC}"/>
                </a:ext>
              </a:extLst>
            </p:cNvPr>
            <p:cNvSpPr txBox="1"/>
            <p:nvPr/>
          </p:nvSpPr>
          <p:spPr>
            <a:xfrm>
              <a:off x="5495066" y="1460467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eat</a:t>
              </a:r>
              <a:endParaRPr lang="zh-CN" altLang="en-US" sz="1400" dirty="0"/>
            </a:p>
          </p:txBody>
        </p:sp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E7A40D53-2BA7-4F8A-8B46-6878C225E296}"/>
                </a:ext>
              </a:extLst>
            </p:cNvPr>
            <p:cNvCxnSpPr>
              <a:stCxn id="4" idx="0"/>
              <a:endCxn id="6" idx="0"/>
            </p:cNvCxnSpPr>
            <p:nvPr/>
          </p:nvCxnSpPr>
          <p:spPr>
            <a:xfrm rot="5400000" flipH="1" flipV="1">
              <a:off x="2559994" y="957769"/>
              <a:ext cx="12700" cy="1005396"/>
            </a:xfrm>
            <a:prstGeom prst="curvedConnector3">
              <a:avLst>
                <a:gd name="adj1" fmla="val 15230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连接符: 曲线 12">
              <a:extLst>
                <a:ext uri="{FF2B5EF4-FFF2-40B4-BE49-F238E27FC236}">
                  <a16:creationId xmlns:a16="http://schemas.microsoft.com/office/drawing/2014/main" id="{1652E59E-94D7-48FC-80CD-F5E606842E02}"/>
                </a:ext>
              </a:extLst>
            </p:cNvPr>
            <p:cNvCxnSpPr>
              <a:stCxn id="4" idx="0"/>
              <a:endCxn id="8" idx="0"/>
            </p:cNvCxnSpPr>
            <p:nvPr/>
          </p:nvCxnSpPr>
          <p:spPr>
            <a:xfrm rot="5400000" flipH="1" flipV="1">
              <a:off x="3107174" y="410589"/>
              <a:ext cx="12700" cy="2099757"/>
            </a:xfrm>
            <a:prstGeom prst="curvedConnector3">
              <a:avLst>
                <a:gd name="adj1" fmla="val 249230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FCD0711-73EA-406F-9346-608D859C2557}"/>
              </a:ext>
            </a:extLst>
          </p:cNvPr>
          <p:cNvGrpSpPr/>
          <p:nvPr/>
        </p:nvGrpSpPr>
        <p:grpSpPr>
          <a:xfrm>
            <a:off x="1303982" y="3945532"/>
            <a:ext cx="5321144" cy="314127"/>
            <a:chOff x="1730040" y="2298172"/>
            <a:chExt cx="5321144" cy="314127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B487AE2-EA32-41FC-96FD-46B4C4FC3D22}"/>
                </a:ext>
              </a:extLst>
            </p:cNvPr>
            <p:cNvSpPr txBox="1"/>
            <p:nvPr/>
          </p:nvSpPr>
          <p:spPr>
            <a:xfrm>
              <a:off x="1730040" y="2304522"/>
              <a:ext cx="553357" cy="307777"/>
            </a:xfrm>
            <a:prstGeom prst="rect">
              <a:avLst/>
            </a:prstGeom>
            <a:solidFill>
              <a:srgbClr val="F1C84C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High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BB20079-D754-49CA-8E3C-ECBB5216F743}"/>
                </a:ext>
              </a:extLst>
            </p:cNvPr>
            <p:cNvSpPr txBox="1"/>
            <p:nvPr/>
          </p:nvSpPr>
          <p:spPr>
            <a:xfrm>
              <a:off x="4373619" y="2304522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,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EEC4C5B-3DAD-44E7-BF0D-51BDC54B7362}"/>
                </a:ext>
              </a:extLst>
            </p:cNvPr>
            <p:cNvSpPr txBox="1"/>
            <p:nvPr/>
          </p:nvSpPr>
          <p:spPr>
            <a:xfrm>
              <a:off x="3550821" y="2304522"/>
              <a:ext cx="752129" cy="307777"/>
            </a:xfrm>
            <a:prstGeom prst="rect">
              <a:avLst/>
            </a:prstGeom>
            <a:solidFill>
              <a:srgbClr val="4B8DC9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service</a:t>
              </a:r>
              <a:endParaRPr lang="zh-CN" altLang="en-US" sz="1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029439A-E7CB-4D6D-9470-0414F61E7570}"/>
                </a:ext>
              </a:extLst>
            </p:cNvPr>
            <p:cNvSpPr txBox="1"/>
            <p:nvPr/>
          </p:nvSpPr>
          <p:spPr>
            <a:xfrm>
              <a:off x="2997328" y="230452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and</a:t>
              </a:r>
              <a:endParaRPr lang="zh-CN" altLang="en-US" sz="1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73CA0C5-D98B-4513-A979-DB850A1811CE}"/>
                </a:ext>
              </a:extLst>
            </p:cNvPr>
            <p:cNvSpPr txBox="1"/>
            <p:nvPr/>
          </p:nvSpPr>
          <p:spPr>
            <a:xfrm>
              <a:off x="2354066" y="2304522"/>
              <a:ext cx="572593" cy="307777"/>
            </a:xfrm>
            <a:prstGeom prst="rect">
              <a:avLst/>
            </a:prstGeom>
            <a:solidFill>
              <a:srgbClr val="4B8DC9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price</a:t>
              </a:r>
              <a:endParaRPr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67274FE-2068-4188-99CC-9EF2E4DE3F3A}"/>
                </a:ext>
              </a:extLst>
            </p:cNvPr>
            <p:cNvSpPr txBox="1"/>
            <p:nvPr/>
          </p:nvSpPr>
          <p:spPr>
            <a:xfrm>
              <a:off x="4678648" y="2304522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value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D630585-78A9-4C0F-B329-2A31A980594B}"/>
                </a:ext>
              </a:extLst>
            </p:cNvPr>
            <p:cNvSpPr txBox="1"/>
            <p:nvPr/>
          </p:nvSpPr>
          <p:spPr>
            <a:xfrm>
              <a:off x="5361985" y="2304522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for</a:t>
              </a:r>
              <a:endParaRPr lang="zh-CN" altLang="en-US" sz="1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DB1A375-042E-461A-B18A-7F39DACB00D9}"/>
                </a:ext>
              </a:extLst>
            </p:cNvPr>
            <p:cNvSpPr txBox="1"/>
            <p:nvPr/>
          </p:nvSpPr>
          <p:spPr>
            <a:xfrm>
              <a:off x="5825710" y="2304522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the</a:t>
              </a:r>
              <a:endParaRPr lang="zh-CN" altLang="en-US" sz="14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40BA0E1-A91D-4EDF-8E9D-F9FF0C9B0D70}"/>
                </a:ext>
              </a:extLst>
            </p:cNvPr>
            <p:cNvSpPr txBox="1"/>
            <p:nvPr/>
          </p:nvSpPr>
          <p:spPr>
            <a:xfrm>
              <a:off x="6329512" y="2304522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money</a:t>
              </a:r>
              <a:endParaRPr lang="zh-CN" altLang="en-US" sz="1400" dirty="0"/>
            </a:p>
          </p:txBody>
        </p: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1CF1EA42-D48C-4186-8329-DE8792A12756}"/>
                </a:ext>
              </a:extLst>
            </p:cNvPr>
            <p:cNvCxnSpPr>
              <a:cxnSpLocks/>
              <a:stCxn id="19" idx="0"/>
              <a:endCxn id="15" idx="0"/>
            </p:cNvCxnSpPr>
            <p:nvPr/>
          </p:nvCxnSpPr>
          <p:spPr>
            <a:xfrm rot="16200000" flipV="1">
              <a:off x="2323541" y="1987700"/>
              <a:ext cx="12700" cy="633644"/>
            </a:xfrm>
            <a:prstGeom prst="curvedConnector3">
              <a:avLst>
                <a:gd name="adj1" fmla="val 145384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0C986B80-C019-4620-BFCC-E522F756216C}"/>
                </a:ext>
              </a:extLst>
            </p:cNvPr>
            <p:cNvCxnSpPr>
              <a:stCxn id="17" idx="0"/>
              <a:endCxn id="15" idx="0"/>
            </p:cNvCxnSpPr>
            <p:nvPr/>
          </p:nvCxnSpPr>
          <p:spPr>
            <a:xfrm rot="16200000" flipV="1">
              <a:off x="2966803" y="1344438"/>
              <a:ext cx="12700" cy="1920167"/>
            </a:xfrm>
            <a:prstGeom prst="curvedConnector3">
              <a:avLst>
                <a:gd name="adj1" fmla="val 249230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14164358-5E41-42A3-8267-9C3E54C1DD60}"/>
              </a:ext>
            </a:extLst>
          </p:cNvPr>
          <p:cNvSpPr txBox="1"/>
          <p:nvPr/>
        </p:nvSpPr>
        <p:spPr>
          <a:xfrm>
            <a:off x="7196403" y="233683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JETo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BE20FD-2A71-449A-9F96-1CC82F3955F9}"/>
              </a:ext>
            </a:extLst>
          </p:cNvPr>
          <p:cNvSpPr txBox="1"/>
          <p:nvPr/>
        </p:nvSpPr>
        <p:spPr>
          <a:xfrm>
            <a:off x="8136668" y="233683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JETt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73C05D-2241-4CB3-895F-9EC3E32F3EE2}"/>
              </a:ext>
            </a:extLst>
          </p:cNvPr>
          <p:cNvSpPr txBox="1"/>
          <p:nvPr/>
        </p:nvSpPr>
        <p:spPr>
          <a:xfrm>
            <a:off x="9165600" y="233683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GTS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15674E-4717-4350-AE13-A9ED57533669}"/>
              </a:ext>
            </a:extLst>
          </p:cNvPr>
          <p:cNvSpPr txBox="1"/>
          <p:nvPr/>
        </p:nvSpPr>
        <p:spPr>
          <a:xfrm>
            <a:off x="7363917" y="30225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V Boli" panose="02000500030200090000" pitchFamily="2" charset="0"/>
                <a:cs typeface="MV Boli" panose="02000500030200090000" pitchFamily="2" charset="0"/>
              </a:rPr>
              <a:t>√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33DABA-AE14-42BF-9CF2-E36D35CB6B4D}"/>
              </a:ext>
            </a:extLst>
          </p:cNvPr>
          <p:cNvSpPr txBox="1"/>
          <p:nvPr/>
        </p:nvSpPr>
        <p:spPr>
          <a:xfrm>
            <a:off x="8310495" y="29980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×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FE275A8-8644-472B-ABB1-E4620C7249F0}"/>
              </a:ext>
            </a:extLst>
          </p:cNvPr>
          <p:cNvSpPr txBox="1"/>
          <p:nvPr/>
        </p:nvSpPr>
        <p:spPr>
          <a:xfrm>
            <a:off x="7363917" y="39455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×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BDCB112-BC1C-4E60-AF87-79B6F1E25468}"/>
              </a:ext>
            </a:extLst>
          </p:cNvPr>
          <p:cNvSpPr txBox="1"/>
          <p:nvPr/>
        </p:nvSpPr>
        <p:spPr>
          <a:xfrm>
            <a:off x="8310495" y="39455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V Boli" panose="02000500030200090000" pitchFamily="2" charset="0"/>
                <a:cs typeface="MV Boli" panose="02000500030200090000" pitchFamily="2" charset="0"/>
              </a:rPr>
              <a:t>√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155A1FC-4CCA-4AAA-96A1-624EB72744DB}"/>
              </a:ext>
            </a:extLst>
          </p:cNvPr>
          <p:cNvSpPr txBox="1"/>
          <p:nvPr/>
        </p:nvSpPr>
        <p:spPr>
          <a:xfrm>
            <a:off x="9273001" y="2967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V Boli" panose="02000500030200090000" pitchFamily="2" charset="0"/>
                <a:cs typeface="MV Boli" panose="02000500030200090000" pitchFamily="2" charset="0"/>
              </a:rPr>
              <a:t>√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23E2212-2734-462C-A837-C0075B681A20}"/>
              </a:ext>
            </a:extLst>
          </p:cNvPr>
          <p:cNvSpPr txBox="1"/>
          <p:nvPr/>
        </p:nvSpPr>
        <p:spPr>
          <a:xfrm>
            <a:off x="9273001" y="39455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V Boli" panose="02000500030200090000" pitchFamily="2" charset="0"/>
                <a:cs typeface="MV Boli" panose="02000500030200090000" pitchFamily="2" charset="0"/>
              </a:rPr>
              <a:t>√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A3DB0CC-B28F-4BA8-B684-8B5E1F27ABC3}"/>
              </a:ext>
            </a:extLst>
          </p:cNvPr>
          <p:cNvSpPr txBox="1"/>
          <p:nvPr/>
        </p:nvSpPr>
        <p:spPr>
          <a:xfrm>
            <a:off x="9899264" y="233683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MTL-OTE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E9911A5-E99A-4FF2-B5B3-84BEDA52AC8E}"/>
              </a:ext>
            </a:extLst>
          </p:cNvPr>
          <p:cNvSpPr txBox="1"/>
          <p:nvPr/>
        </p:nvSpPr>
        <p:spPr>
          <a:xfrm>
            <a:off x="10312839" y="2967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V Boli" panose="02000500030200090000" pitchFamily="2" charset="0"/>
                <a:cs typeface="MV Boli" panose="02000500030200090000" pitchFamily="2" charset="0"/>
              </a:rPr>
              <a:t>√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F35E14E-21DD-4B95-AC09-6B201F816A17}"/>
              </a:ext>
            </a:extLst>
          </p:cNvPr>
          <p:cNvSpPr txBox="1"/>
          <p:nvPr/>
        </p:nvSpPr>
        <p:spPr>
          <a:xfrm>
            <a:off x="10312839" y="39455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V Boli" panose="02000500030200090000" pitchFamily="2" charset="0"/>
                <a:cs typeface="MV Boli" panose="02000500030200090000" pitchFamily="2" charset="0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52326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17179C-A090-448C-A6A9-78386D8EA455}"/>
              </a:ext>
            </a:extLst>
          </p:cNvPr>
          <p:cNvSpPr txBox="1"/>
          <p:nvPr/>
        </p:nvSpPr>
        <p:spPr>
          <a:xfrm>
            <a:off x="123445" y="434117"/>
            <a:ext cx="12068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First Target and Opinion then Polarity: Enhancing Target-opinion Correlation for Aspect Sentiment Triplet Extraction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639707-83E3-43E8-ADFD-0AC02123F160}"/>
              </a:ext>
            </a:extLst>
          </p:cNvPr>
          <p:cNvSpPr txBox="1"/>
          <p:nvPr/>
        </p:nvSpPr>
        <p:spPr>
          <a:xfrm>
            <a:off x="123446" y="1049703"/>
            <a:ext cx="3244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arXiv 2021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D57AC2-571E-428A-B890-C1EB2FAE5A06}"/>
              </a:ext>
            </a:extLst>
          </p:cNvPr>
          <p:cNvSpPr txBox="1"/>
          <p:nvPr/>
        </p:nvSpPr>
        <p:spPr>
          <a:xfrm>
            <a:off x="123446" y="1355472"/>
            <a:ext cx="8739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Institutes: Peking University; Baidu Inc.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63A1E60-C306-4568-8CD7-98E5B831C851}"/>
              </a:ext>
            </a:extLst>
          </p:cNvPr>
          <p:cNvGrpSpPr/>
          <p:nvPr/>
        </p:nvGrpSpPr>
        <p:grpSpPr>
          <a:xfrm>
            <a:off x="211014" y="1830518"/>
            <a:ext cx="11720148" cy="4341682"/>
            <a:chOff x="211014" y="1830518"/>
            <a:chExt cx="11720148" cy="434168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DB910B4-AA4D-4B4F-87AE-F913D0C56100}"/>
                </a:ext>
              </a:extLst>
            </p:cNvPr>
            <p:cNvSpPr/>
            <p:nvPr/>
          </p:nvSpPr>
          <p:spPr>
            <a:xfrm>
              <a:off x="211015" y="1830518"/>
              <a:ext cx="11720147" cy="4341682"/>
            </a:xfrm>
            <a:prstGeom prst="rect">
              <a:avLst/>
            </a:prstGeom>
            <a:solidFill>
              <a:srgbClr val="F4EF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666F959-E75C-43AB-B512-5029C70C0292}"/>
                </a:ext>
              </a:extLst>
            </p:cNvPr>
            <p:cNvSpPr/>
            <p:nvPr/>
          </p:nvSpPr>
          <p:spPr>
            <a:xfrm>
              <a:off x="211014" y="5879123"/>
              <a:ext cx="11720147" cy="293077"/>
            </a:xfrm>
            <a:prstGeom prst="rect">
              <a:avLst/>
            </a:prstGeom>
            <a:solidFill>
              <a:srgbClr val="44B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8F1D1B74-8FD9-47E6-88AF-3343258D903F}"/>
              </a:ext>
            </a:extLst>
          </p:cNvPr>
          <p:cNvSpPr/>
          <p:nvPr/>
        </p:nvSpPr>
        <p:spPr>
          <a:xfrm>
            <a:off x="211013" y="1820584"/>
            <a:ext cx="11720147" cy="1864842"/>
          </a:xfrm>
          <a:prstGeom prst="rect">
            <a:avLst/>
          </a:prstGeom>
          <a:solidFill>
            <a:srgbClr val="F4EF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3C8040-AC3C-4568-BF3A-8EADA4D9E4AD}"/>
              </a:ext>
            </a:extLst>
          </p:cNvPr>
          <p:cNvSpPr txBox="1"/>
          <p:nvPr/>
        </p:nvSpPr>
        <p:spPr>
          <a:xfrm>
            <a:off x="260838" y="1969117"/>
            <a:ext cx="5295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Back to two-stage processing.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0390C3-77FE-4ECF-B1E7-B62C01CD4424}"/>
              </a:ext>
            </a:extLst>
          </p:cNvPr>
          <p:cNvSpPr txBox="1"/>
          <p:nvPr/>
        </p:nvSpPr>
        <p:spPr>
          <a:xfrm>
            <a:off x="6178063" y="1967010"/>
            <a:ext cx="56886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First extracting aspect, opinion terms; Then pairing words for sentiment recognition.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938789-E3E0-42CB-8003-83ECA49EF8A2}"/>
              </a:ext>
            </a:extLst>
          </p:cNvPr>
          <p:cNvSpPr txBox="1"/>
          <p:nvPr/>
        </p:nvSpPr>
        <p:spPr>
          <a:xfrm>
            <a:off x="211011" y="3907881"/>
            <a:ext cx="5295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The 2</a:t>
            </a:r>
            <a:r>
              <a:rPr lang="en-US" altLang="zh-CN" sz="1600" b="0" i="0" u="none" strike="noStrike" baseline="30000" dirty="0">
                <a:latin typeface="MV Boli" panose="02000500030200090000" pitchFamily="2" charset="0"/>
                <a:cs typeface="MV Boli" panose="02000500030200090000" pitchFamily="2" charset="0"/>
              </a:rPr>
              <a:t>nd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 issue: previous works ignore correlation within the target-opinion pairs.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AD40A8-065C-4B0F-8958-3A9EE9961DBC}"/>
              </a:ext>
            </a:extLst>
          </p:cNvPr>
          <p:cNvSpPr txBox="1"/>
          <p:nvPr/>
        </p:nvSpPr>
        <p:spPr>
          <a:xfrm>
            <a:off x="6195648" y="3907881"/>
            <a:ext cx="53926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Claiming this is not considered in MTL-OTE.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58B3D11-F145-44EC-A66A-DE506C5E7A90}"/>
              </a:ext>
            </a:extLst>
          </p:cNvPr>
          <p:cNvSpPr txBox="1"/>
          <p:nvPr/>
        </p:nvSpPr>
        <p:spPr>
          <a:xfrm>
            <a:off x="211011" y="3075880"/>
            <a:ext cx="5436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The 1</a:t>
            </a:r>
            <a:r>
              <a:rPr lang="en-US" altLang="zh-CN" sz="1600" b="0" i="0" u="none" strike="noStrike" baseline="30000" dirty="0">
                <a:latin typeface="MV Boli" panose="02000500030200090000" pitchFamily="2" charset="0"/>
                <a:cs typeface="MV Boli" panose="02000500030200090000" pitchFamily="2" charset="0"/>
              </a:rPr>
              <a:t>st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 issue: triplet 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overlapping should be considered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BD2D818-F94F-479F-AA6C-96B6109CA9B4}"/>
              </a:ext>
            </a:extLst>
          </p:cNvPr>
          <p:cNvSpPr txBox="1"/>
          <p:nvPr/>
        </p:nvSpPr>
        <p:spPr>
          <a:xfrm>
            <a:off x="6140172" y="3078500"/>
            <a:ext cx="328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This observation is not novel.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E56FD07-8EB3-4E4C-A63A-002BADCCEC2C}"/>
              </a:ext>
            </a:extLst>
          </p:cNvPr>
          <p:cNvSpPr txBox="1"/>
          <p:nvPr/>
        </p:nvSpPr>
        <p:spPr>
          <a:xfrm>
            <a:off x="6195648" y="4373941"/>
            <a:ext cx="26845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This is not a good story.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104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54" grpId="0"/>
      <p:bldP spid="55" grpId="0"/>
      <p:bldP spid="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17179C-A090-448C-A6A9-78386D8EA455}"/>
              </a:ext>
            </a:extLst>
          </p:cNvPr>
          <p:cNvSpPr txBox="1"/>
          <p:nvPr/>
        </p:nvSpPr>
        <p:spPr>
          <a:xfrm>
            <a:off x="123445" y="434117"/>
            <a:ext cx="12068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First Target and Opinion then Polarity: Enhancing Target-opinion Correlation for Aspect Sentiment Triplet Extraction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63A1E60-C306-4568-8CD7-98E5B831C851}"/>
              </a:ext>
            </a:extLst>
          </p:cNvPr>
          <p:cNvGrpSpPr/>
          <p:nvPr/>
        </p:nvGrpSpPr>
        <p:grpSpPr>
          <a:xfrm>
            <a:off x="211014" y="1153807"/>
            <a:ext cx="11720148" cy="5159070"/>
            <a:chOff x="211014" y="1830518"/>
            <a:chExt cx="11720148" cy="434168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DB910B4-AA4D-4B4F-87AE-F913D0C56100}"/>
                </a:ext>
              </a:extLst>
            </p:cNvPr>
            <p:cNvSpPr/>
            <p:nvPr/>
          </p:nvSpPr>
          <p:spPr>
            <a:xfrm>
              <a:off x="211015" y="1830518"/>
              <a:ext cx="11720147" cy="4341682"/>
            </a:xfrm>
            <a:prstGeom prst="rect">
              <a:avLst/>
            </a:prstGeom>
            <a:solidFill>
              <a:srgbClr val="F4EF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666F959-E75C-43AB-B512-5029C70C0292}"/>
                </a:ext>
              </a:extLst>
            </p:cNvPr>
            <p:cNvSpPr/>
            <p:nvPr/>
          </p:nvSpPr>
          <p:spPr>
            <a:xfrm>
              <a:off x="211014" y="5879123"/>
              <a:ext cx="11720147" cy="293077"/>
            </a:xfrm>
            <a:prstGeom prst="rect">
              <a:avLst/>
            </a:prstGeom>
            <a:solidFill>
              <a:srgbClr val="44B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8F1D1B74-8FD9-47E6-88AF-3343258D903F}"/>
              </a:ext>
            </a:extLst>
          </p:cNvPr>
          <p:cNvSpPr/>
          <p:nvPr/>
        </p:nvSpPr>
        <p:spPr>
          <a:xfrm>
            <a:off x="211013" y="1142003"/>
            <a:ext cx="11720147" cy="1100561"/>
          </a:xfrm>
          <a:prstGeom prst="rect">
            <a:avLst/>
          </a:prstGeom>
          <a:solidFill>
            <a:srgbClr val="F4EF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3C8040-AC3C-4568-BF3A-8EADA4D9E4AD}"/>
              </a:ext>
            </a:extLst>
          </p:cNvPr>
          <p:cNvSpPr txBox="1"/>
          <p:nvPr/>
        </p:nvSpPr>
        <p:spPr>
          <a:xfrm>
            <a:off x="260838" y="2395621"/>
            <a:ext cx="60080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The 2</a:t>
            </a:r>
            <a:r>
              <a:rPr lang="en-US" altLang="zh-CN" sz="1600" b="0" i="0" u="none" strike="noStrike" baseline="30000" dirty="0">
                <a:latin typeface="MV Boli" panose="02000500030200090000" pitchFamily="2" charset="0"/>
                <a:cs typeface="MV Boli" panose="02000500030200090000" pitchFamily="2" charset="0"/>
              </a:rPr>
              <a:t>nd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 stage: perceivable pairs for sentiment classification.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0390C3-77FE-4ECF-B1E7-B62C01CD4424}"/>
              </a:ext>
            </a:extLst>
          </p:cNvPr>
          <p:cNvSpPr txBox="1"/>
          <p:nvPr/>
        </p:nvSpPr>
        <p:spPr>
          <a:xfrm>
            <a:off x="1043356" y="1770842"/>
            <a:ext cx="27197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BERT + Linear + Softmax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938789-E3E0-42CB-8003-83ECA49EF8A2}"/>
              </a:ext>
            </a:extLst>
          </p:cNvPr>
          <p:cNvSpPr txBox="1"/>
          <p:nvPr/>
        </p:nvSpPr>
        <p:spPr>
          <a:xfrm>
            <a:off x="1115157" y="2781173"/>
            <a:ext cx="7140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Pairing aspects and opinions. For the i-th aspect and the j-th opinion: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AD40A8-065C-4B0F-8958-3A9EE9961DBC}"/>
              </a:ext>
            </a:extLst>
          </p:cNvPr>
          <p:cNvSpPr txBox="1"/>
          <p:nvPr/>
        </p:nvSpPr>
        <p:spPr>
          <a:xfrm>
            <a:off x="3572608" y="3247108"/>
            <a:ext cx="2937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r>
              <a:rPr lang="en-US" altLang="zh-CN" sz="16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ij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 = {T-B</a:t>
            </a:r>
            <a:r>
              <a:rPr lang="en-US" altLang="zh-CN" sz="16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, T-E</a:t>
            </a:r>
            <a:r>
              <a:rPr lang="en-US" altLang="zh-CN" sz="16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, O-B</a:t>
            </a:r>
            <a:r>
              <a:rPr lang="en-US" altLang="zh-CN" sz="16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j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, O-E</a:t>
            </a:r>
            <a:r>
              <a:rPr lang="en-US" altLang="zh-CN" sz="16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j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}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58B3D11-F145-44EC-A66A-DE506C5E7A90}"/>
              </a:ext>
            </a:extLst>
          </p:cNvPr>
          <p:cNvSpPr txBox="1"/>
          <p:nvPr/>
        </p:nvSpPr>
        <p:spPr>
          <a:xfrm>
            <a:off x="211011" y="1247009"/>
            <a:ext cx="5436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The 1</a:t>
            </a:r>
            <a:r>
              <a:rPr lang="en-US" altLang="zh-CN" sz="1600" b="0" i="0" u="none" strike="noStrike" baseline="30000" dirty="0">
                <a:latin typeface="MV Boli" panose="02000500030200090000" pitchFamily="2" charset="0"/>
                <a:cs typeface="MV Boli" panose="02000500030200090000" pitchFamily="2" charset="0"/>
              </a:rPr>
              <a:t>st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 stage: aspect and opinion extraction.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E56FD07-8EB3-4E4C-A63A-002BADCCEC2C}"/>
              </a:ext>
            </a:extLst>
          </p:cNvPr>
          <p:cNvSpPr txBox="1"/>
          <p:nvPr/>
        </p:nvSpPr>
        <p:spPr>
          <a:xfrm>
            <a:off x="2153379" y="3658336"/>
            <a:ext cx="23402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service attitude; good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6BBB65-4C99-42C6-8798-360291D4DE5D}"/>
              </a:ext>
            </a:extLst>
          </p:cNvPr>
          <p:cNvSpPr txBox="1"/>
          <p:nvPr/>
        </p:nvSpPr>
        <p:spPr>
          <a:xfrm>
            <a:off x="5001359" y="1766232"/>
            <a:ext cx="5251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Tagging scheme: {BIOES} for aspect and opinion. 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15EFED-460B-4F24-9CB6-4A85A977ECCA}"/>
              </a:ext>
            </a:extLst>
          </p:cNvPr>
          <p:cNvSpPr txBox="1"/>
          <p:nvPr/>
        </p:nvSpPr>
        <p:spPr>
          <a:xfrm>
            <a:off x="4598550" y="3658336"/>
            <a:ext cx="31183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{service, attitude, good, good}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D9211AB-F1CF-4FD0-8A18-6BA0817AD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7" y="4133498"/>
            <a:ext cx="10548126" cy="1449862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E675F9A0-9317-49D9-B5B1-B400792BF545}"/>
              </a:ext>
            </a:extLst>
          </p:cNvPr>
          <p:cNvGrpSpPr/>
          <p:nvPr/>
        </p:nvGrpSpPr>
        <p:grpSpPr>
          <a:xfrm>
            <a:off x="4597637" y="4211273"/>
            <a:ext cx="1149308" cy="482504"/>
            <a:chOff x="4597637" y="4211273"/>
            <a:chExt cx="1149308" cy="482504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DA97AA7-FB7F-4A95-8966-5713E4D152EA}"/>
                </a:ext>
              </a:extLst>
            </p:cNvPr>
            <p:cNvSpPr/>
            <p:nvPr/>
          </p:nvSpPr>
          <p:spPr>
            <a:xfrm>
              <a:off x="4597637" y="4387380"/>
              <a:ext cx="358924" cy="306397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9E8FFFE-2B71-46E8-99EC-CFFA135C1C94}"/>
                </a:ext>
              </a:extLst>
            </p:cNvPr>
            <p:cNvSpPr/>
            <p:nvPr/>
          </p:nvSpPr>
          <p:spPr>
            <a:xfrm>
              <a:off x="5388021" y="4387380"/>
              <a:ext cx="358924" cy="306397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2E66656-BDED-4FC1-A26E-AAC015B045E8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4777099" y="4211273"/>
              <a:ext cx="398908" cy="176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0DED01B-37D6-480A-A98C-3007B831239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36023" y="4211273"/>
              <a:ext cx="431460" cy="176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D2349C2B-A4F0-4935-BAFC-A204C84DB52A}"/>
              </a:ext>
            </a:extLst>
          </p:cNvPr>
          <p:cNvSpPr txBox="1"/>
          <p:nvPr/>
        </p:nvSpPr>
        <p:spPr>
          <a:xfrm>
            <a:off x="7009119" y="3247108"/>
            <a:ext cx="31183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{POS, NEU, NEG, O}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8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17179C-A090-448C-A6A9-78386D8EA455}"/>
              </a:ext>
            </a:extLst>
          </p:cNvPr>
          <p:cNvSpPr txBox="1"/>
          <p:nvPr/>
        </p:nvSpPr>
        <p:spPr>
          <a:xfrm>
            <a:off x="123445" y="434117"/>
            <a:ext cx="12068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First Target and Opinion then Polarity: Enhancing Target-opinion Correlation for Aspect Sentiment Triplet Extraction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1C71F7-129E-45A9-97AE-C1B967FE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73" y="1564699"/>
            <a:ext cx="9890654" cy="40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9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E71723-E841-49AB-8F44-B3848ADDAF5B}"/>
              </a:ext>
            </a:extLst>
          </p:cNvPr>
          <p:cNvSpPr txBox="1"/>
          <p:nvPr/>
        </p:nvSpPr>
        <p:spPr>
          <a:xfrm>
            <a:off x="123445" y="434117"/>
            <a:ext cx="94400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A Joint Training Dual-MRC Framework for Aspect Based Sentiment Analysis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02CFE8-4982-4215-B440-696C63CCB15C}"/>
              </a:ext>
            </a:extLst>
          </p:cNvPr>
          <p:cNvSpPr txBox="1"/>
          <p:nvPr/>
        </p:nvSpPr>
        <p:spPr>
          <a:xfrm>
            <a:off x="123445" y="834227"/>
            <a:ext cx="3244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Conference: AAAI2021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D3707F-7392-4D65-BA75-87621F31DA45}"/>
              </a:ext>
            </a:extLst>
          </p:cNvPr>
          <p:cNvSpPr txBox="1"/>
          <p:nvPr/>
        </p:nvSpPr>
        <p:spPr>
          <a:xfrm>
            <a:off x="123445" y="1139996"/>
            <a:ext cx="31314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Institutes: Alibaba Group.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7A3A09C-CFC9-4472-96A3-F6A26C530D8D}"/>
              </a:ext>
            </a:extLst>
          </p:cNvPr>
          <p:cNvGrpSpPr/>
          <p:nvPr/>
        </p:nvGrpSpPr>
        <p:grpSpPr>
          <a:xfrm>
            <a:off x="211013" y="1820584"/>
            <a:ext cx="11720149" cy="4351616"/>
            <a:chOff x="211013" y="1820584"/>
            <a:chExt cx="11720149" cy="435161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5F72A1F-724A-442E-AFE4-7C82D905DA93}"/>
                </a:ext>
              </a:extLst>
            </p:cNvPr>
            <p:cNvGrpSpPr/>
            <p:nvPr/>
          </p:nvGrpSpPr>
          <p:grpSpPr>
            <a:xfrm>
              <a:off x="211014" y="1830518"/>
              <a:ext cx="11720148" cy="4341682"/>
              <a:chOff x="211014" y="1830518"/>
              <a:chExt cx="11720148" cy="4341682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3C494D-57C5-4ADB-8E47-CF3AA5A2A2E5}"/>
                  </a:ext>
                </a:extLst>
              </p:cNvPr>
              <p:cNvSpPr/>
              <p:nvPr/>
            </p:nvSpPr>
            <p:spPr>
              <a:xfrm>
                <a:off x="211015" y="1830518"/>
                <a:ext cx="11720147" cy="4341682"/>
              </a:xfrm>
              <a:prstGeom prst="rect">
                <a:avLst/>
              </a:prstGeom>
              <a:solidFill>
                <a:srgbClr val="F4EFE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421C04E-36C7-4CB7-8254-4D5886F00606}"/>
                  </a:ext>
                </a:extLst>
              </p:cNvPr>
              <p:cNvSpPr/>
              <p:nvPr/>
            </p:nvSpPr>
            <p:spPr>
              <a:xfrm>
                <a:off x="211014" y="5879123"/>
                <a:ext cx="11720147" cy="293077"/>
              </a:xfrm>
              <a:prstGeom prst="rect">
                <a:avLst/>
              </a:prstGeom>
              <a:solidFill>
                <a:srgbClr val="44B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B588ED2-9445-4408-822F-5C6734F11EC1}"/>
                </a:ext>
              </a:extLst>
            </p:cNvPr>
            <p:cNvSpPr/>
            <p:nvPr/>
          </p:nvSpPr>
          <p:spPr>
            <a:xfrm>
              <a:off x="211013" y="1820584"/>
              <a:ext cx="11720147" cy="1864842"/>
            </a:xfrm>
            <a:prstGeom prst="rect">
              <a:avLst/>
            </a:prstGeom>
            <a:solidFill>
              <a:srgbClr val="F4EF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7DB3987-F01A-4D87-AD6C-9721AB1DEA5B}"/>
              </a:ext>
            </a:extLst>
          </p:cNvPr>
          <p:cNvSpPr txBox="1"/>
          <p:nvPr/>
        </p:nvSpPr>
        <p:spPr>
          <a:xfrm>
            <a:off x="260838" y="1969117"/>
            <a:ext cx="5295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Background: no unified end-to-end framework for ABSA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C9C47A-F145-45D6-A25D-1C0C23853EF7}"/>
              </a:ext>
            </a:extLst>
          </p:cNvPr>
          <p:cNvSpPr txBox="1"/>
          <p:nvPr/>
        </p:nvSpPr>
        <p:spPr>
          <a:xfrm>
            <a:off x="260837" y="3907881"/>
            <a:ext cx="57355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Solution: construct two machine reading comprehension task to extract aspects, opinions, and sentiments.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561D26-58BC-4911-B53D-44381526BE22}"/>
              </a:ext>
            </a:extLst>
          </p:cNvPr>
          <p:cNvSpPr txBox="1"/>
          <p:nvPr/>
        </p:nvSpPr>
        <p:spPr>
          <a:xfrm>
            <a:off x="211011" y="3027924"/>
            <a:ext cx="5884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Sequence tagging for all kinds of extraction (BIOES scheme).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2C1AA5-BB5E-425B-A353-753554E76360}"/>
              </a:ext>
            </a:extLst>
          </p:cNvPr>
          <p:cNvSpPr txBox="1"/>
          <p:nvPr/>
        </p:nvSpPr>
        <p:spPr>
          <a:xfrm>
            <a:off x="6195648" y="2000855"/>
            <a:ext cx="5295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All kinds of ABSA subtasks including Aspect Opinion Triplet Extraction.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3D8693-4F82-40D2-B8C1-5C9B8AC8B148}"/>
              </a:ext>
            </a:extLst>
          </p:cNvPr>
          <p:cNvSpPr txBox="1"/>
          <p:nvPr/>
        </p:nvSpPr>
        <p:spPr>
          <a:xfrm>
            <a:off x="6195648" y="3905112"/>
            <a:ext cx="5295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Extraction by MRC has been proposed by a previous work in EMNLP.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8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10D0F6-D99B-4888-8DFA-BE0EF97A731B}"/>
              </a:ext>
            </a:extLst>
          </p:cNvPr>
          <p:cNvSpPr txBox="1"/>
          <p:nvPr/>
        </p:nvSpPr>
        <p:spPr>
          <a:xfrm>
            <a:off x="123445" y="434117"/>
            <a:ext cx="94400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A Joint Training Dual-MRC Framework for Aspect Based Sentiment Analysis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06604F-46EF-4FCB-8093-A4DF5766910B}"/>
              </a:ext>
            </a:extLst>
          </p:cNvPr>
          <p:cNvSpPr txBox="1"/>
          <p:nvPr/>
        </p:nvSpPr>
        <p:spPr>
          <a:xfrm>
            <a:off x="2077111" y="1442906"/>
            <a:ext cx="8037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MV Boli" panose="02000500030200090000" pitchFamily="2" charset="0"/>
                <a:cs typeface="MV Boli" panose="02000500030200090000" pitchFamily="2" charset="0"/>
              </a:rPr>
              <a:t>Input text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: The </a:t>
            </a:r>
            <a:r>
              <a:rPr lang="en-US" altLang="zh-CN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ambience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 was </a:t>
            </a:r>
            <a:r>
              <a:rPr lang="en-US" altLang="zh-CN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nice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, but </a:t>
            </a:r>
            <a:r>
              <a:rPr lang="en-US" altLang="zh-CN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service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 was </a:t>
            </a:r>
            <a:r>
              <a:rPr lang="en-US" altLang="zh-CN" dirty="0">
                <a:solidFill>
                  <a:srgbClr val="F1C84C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not so great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</a:p>
          <a:p>
            <a:endParaRPr lang="en-US" altLang="zh-C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zh-CN" b="1" dirty="0">
                <a:latin typeface="MV Boli" panose="02000500030200090000" pitchFamily="2" charset="0"/>
                <a:cs typeface="MV Boli" panose="02000500030200090000" pitchFamily="2" charset="0"/>
              </a:rPr>
              <a:t>Annotations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: {</a:t>
            </a:r>
            <a:r>
              <a:rPr lang="en-US" altLang="zh-CN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ambience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dirty="0">
                <a:solidFill>
                  <a:srgbClr val="F1C84C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nice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dirty="0">
                <a:solidFill>
                  <a:srgbClr val="44BB9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positive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}, {</a:t>
            </a:r>
            <a:r>
              <a:rPr lang="en-US" altLang="zh-CN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service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dirty="0">
                <a:solidFill>
                  <a:srgbClr val="F1C84C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 so great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dirty="0">
                <a:solidFill>
                  <a:srgbClr val="44BB9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negative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}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5DAF10-1E7F-473C-81A8-A10FE14759F8}"/>
              </a:ext>
            </a:extLst>
          </p:cNvPr>
          <p:cNvSpPr txBox="1"/>
          <p:nvPr/>
        </p:nvSpPr>
        <p:spPr>
          <a:xfrm>
            <a:off x="920829" y="3383769"/>
            <a:ext cx="4780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V Boli" panose="02000500030200090000" pitchFamily="2" charset="0"/>
                <a:cs typeface="MV Boli" panose="02000500030200090000" pitchFamily="2" charset="0"/>
              </a:rPr>
              <a:t>Query-1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: Find the aspect terms in the text. </a:t>
            </a:r>
          </a:p>
          <a:p>
            <a:r>
              <a:rPr lang="en-US" altLang="zh-CN" b="1" dirty="0">
                <a:latin typeface="MV Boli" panose="02000500030200090000" pitchFamily="2" charset="0"/>
                <a:cs typeface="MV Boli" panose="02000500030200090000" pitchFamily="2" charset="0"/>
              </a:rPr>
              <a:t>Answer-1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: </a:t>
            </a:r>
            <a:r>
              <a:rPr lang="en-US" altLang="zh-CN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ambience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service</a:t>
            </a:r>
          </a:p>
          <a:p>
            <a:endParaRPr lang="en-US" altLang="zh-C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zh-CN" b="1" dirty="0">
                <a:latin typeface="MV Boli" panose="02000500030200090000" pitchFamily="2" charset="0"/>
                <a:cs typeface="MV Boli" panose="02000500030200090000" pitchFamily="2" charset="0"/>
              </a:rPr>
              <a:t>Query-2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: Find the sentiment polarity and opinion terms for </a:t>
            </a:r>
            <a:r>
              <a:rPr lang="en-US" altLang="zh-CN" dirty="0">
                <a:solidFill>
                  <a:schemeClr val="accent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ambience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 in the text. </a:t>
            </a:r>
          </a:p>
          <a:p>
            <a:r>
              <a:rPr lang="en-US" altLang="zh-CN" b="1" dirty="0">
                <a:latin typeface="MV Boli" panose="02000500030200090000" pitchFamily="2" charset="0"/>
                <a:cs typeface="MV Boli" panose="02000500030200090000" pitchFamily="2" charset="0"/>
              </a:rPr>
              <a:t>Answer-2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: {</a:t>
            </a:r>
            <a:r>
              <a:rPr lang="en-US" altLang="zh-CN" dirty="0">
                <a:solidFill>
                  <a:schemeClr val="accent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nice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dirty="0">
                <a:solidFill>
                  <a:schemeClr val="accent5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positive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}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A096E3-3C2C-4E18-94B3-038EBE4B1AC0}"/>
              </a:ext>
            </a:extLst>
          </p:cNvPr>
          <p:cNvSpPr txBox="1"/>
          <p:nvPr/>
        </p:nvSpPr>
        <p:spPr>
          <a:xfrm>
            <a:off x="6490283" y="3369579"/>
            <a:ext cx="4780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V Boli" panose="02000500030200090000" pitchFamily="2" charset="0"/>
                <a:cs typeface="MV Boli" panose="02000500030200090000" pitchFamily="2" charset="0"/>
              </a:rPr>
              <a:t>Query-1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: Find the aspect terms in the text. </a:t>
            </a:r>
          </a:p>
          <a:p>
            <a:r>
              <a:rPr lang="en-US" altLang="zh-CN" b="1" dirty="0">
                <a:latin typeface="MV Boli" panose="02000500030200090000" pitchFamily="2" charset="0"/>
                <a:cs typeface="MV Boli" panose="02000500030200090000" pitchFamily="2" charset="0"/>
              </a:rPr>
              <a:t>Answer-1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: </a:t>
            </a:r>
            <a:r>
              <a:rPr lang="en-US" altLang="zh-CN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ambience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service</a:t>
            </a:r>
          </a:p>
          <a:p>
            <a:endParaRPr lang="en-US" altLang="zh-C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zh-CN" b="1" dirty="0">
                <a:latin typeface="MV Boli" panose="02000500030200090000" pitchFamily="2" charset="0"/>
                <a:cs typeface="MV Boli" panose="02000500030200090000" pitchFamily="2" charset="0"/>
              </a:rPr>
              <a:t>Query-2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: Find the sentiment polarity and opinion terms for </a:t>
            </a:r>
            <a:r>
              <a:rPr lang="en-US" altLang="zh-CN" dirty="0">
                <a:solidFill>
                  <a:schemeClr val="accent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service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 in the text. </a:t>
            </a:r>
          </a:p>
          <a:p>
            <a:r>
              <a:rPr lang="en-US" altLang="zh-CN" b="1" dirty="0">
                <a:latin typeface="MV Boli" panose="02000500030200090000" pitchFamily="2" charset="0"/>
                <a:cs typeface="MV Boli" panose="02000500030200090000" pitchFamily="2" charset="0"/>
              </a:rPr>
              <a:t>Answer-2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: {</a:t>
            </a:r>
            <a:r>
              <a:rPr lang="en-US" altLang="zh-CN" dirty="0">
                <a:solidFill>
                  <a:schemeClr val="accent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not so great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dirty="0">
                <a:solidFill>
                  <a:schemeClr val="accent5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negative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}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7" name="图形 6" descr="下箭头 纯色填充">
            <a:extLst>
              <a:ext uri="{FF2B5EF4-FFF2-40B4-BE49-F238E27FC236}">
                <a16:creationId xmlns:a16="http://schemas.microsoft.com/office/drawing/2014/main" id="{8EDCCEA8-FD56-4AEF-94BC-7DE2A2CB3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497665">
            <a:off x="3875367" y="2544198"/>
            <a:ext cx="662605" cy="662605"/>
          </a:xfrm>
          <a:prstGeom prst="rect">
            <a:avLst/>
          </a:prstGeom>
        </p:spPr>
      </p:pic>
      <p:pic>
        <p:nvPicPr>
          <p:cNvPr id="8" name="图形 7" descr="下箭头 纯色填充">
            <a:extLst>
              <a:ext uri="{FF2B5EF4-FFF2-40B4-BE49-F238E27FC236}">
                <a16:creationId xmlns:a16="http://schemas.microsoft.com/office/drawing/2014/main" id="{753F8030-7C00-4DF5-9B71-88723FD35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025758">
            <a:off x="6813609" y="2543700"/>
            <a:ext cx="662605" cy="6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27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FC80EC4D-F9CD-4DB4-BAC1-0A404B26D3EC}"/>
              </a:ext>
            </a:extLst>
          </p:cNvPr>
          <p:cNvSpPr txBox="1"/>
          <p:nvPr/>
        </p:nvSpPr>
        <p:spPr>
          <a:xfrm>
            <a:off x="9920731" y="2970749"/>
            <a:ext cx="1547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NimbusRomNo9L-Medi"/>
              </a:rPr>
              <a:t>vegan options</a:t>
            </a:r>
            <a:endParaRPr lang="zh-CN" altLang="en-US" dirty="0"/>
          </a:p>
        </p:txBody>
      </p:sp>
      <p:pic>
        <p:nvPicPr>
          <p:cNvPr id="5" name="图片 4" descr="鸡竖起大拇指">
            <a:extLst>
              <a:ext uri="{FF2B5EF4-FFF2-40B4-BE49-F238E27FC236}">
                <a16:creationId xmlns:a16="http://schemas.microsoft.com/office/drawing/2014/main" id="{B25DC3DE-CBA4-425D-865A-02DD599FD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272" y="2442697"/>
            <a:ext cx="686134" cy="68613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F344040-A949-4B92-A00C-246E04993D94}"/>
              </a:ext>
            </a:extLst>
          </p:cNvPr>
          <p:cNvSpPr txBox="1"/>
          <p:nvPr/>
        </p:nvSpPr>
        <p:spPr>
          <a:xfrm>
            <a:off x="9821398" y="374872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Aspect term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B9D123-0731-4837-858B-6650A6283C10}"/>
              </a:ext>
            </a:extLst>
          </p:cNvPr>
          <p:cNvGrpSpPr/>
          <p:nvPr/>
        </p:nvGrpSpPr>
        <p:grpSpPr>
          <a:xfrm>
            <a:off x="6871751" y="4174855"/>
            <a:ext cx="3604442" cy="1044060"/>
            <a:chOff x="6871751" y="4174855"/>
            <a:chExt cx="3604442" cy="104406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34D8534-2C64-478D-813A-E89C0D8CFDB5}"/>
                </a:ext>
              </a:extLst>
            </p:cNvPr>
            <p:cNvSpPr txBox="1"/>
            <p:nvPr/>
          </p:nvSpPr>
          <p:spPr>
            <a:xfrm>
              <a:off x="6871751" y="4849583"/>
              <a:ext cx="2770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Aspect term Extraction</a:t>
              </a:r>
              <a:endParaRPr lang="zh-CN" altLang="en-US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27" name="图形 26" descr="箭头: 逆时针曲线 轮廓">
              <a:extLst>
                <a:ext uri="{FF2B5EF4-FFF2-40B4-BE49-F238E27FC236}">
                  <a16:creationId xmlns:a16="http://schemas.microsoft.com/office/drawing/2014/main" id="{543C7E11-E734-4573-959C-A2BD90702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3616560">
              <a:off x="9523583" y="4055312"/>
              <a:ext cx="833067" cy="1072153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2FCB8B8-8968-44CC-917B-8B57C645AE3B}"/>
              </a:ext>
            </a:extLst>
          </p:cNvPr>
          <p:cNvGrpSpPr/>
          <p:nvPr/>
        </p:nvGrpSpPr>
        <p:grpSpPr>
          <a:xfrm>
            <a:off x="6159757" y="1500557"/>
            <a:ext cx="4407320" cy="943376"/>
            <a:chOff x="6159757" y="1500557"/>
            <a:chExt cx="4407320" cy="943376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5FEB399-52A7-4AFF-A953-EE20398500CB}"/>
                </a:ext>
              </a:extLst>
            </p:cNvPr>
            <p:cNvSpPr txBox="1"/>
            <p:nvPr/>
          </p:nvSpPr>
          <p:spPr>
            <a:xfrm>
              <a:off x="6159757" y="1500557"/>
              <a:ext cx="3550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Why making such a prediction?</a:t>
              </a:r>
              <a:endParaRPr lang="zh-CN" altLang="en-US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31" name="图形 30" descr="箭头: 逆时针曲线 轮廓">
              <a:extLst>
                <a:ext uri="{FF2B5EF4-FFF2-40B4-BE49-F238E27FC236}">
                  <a16:creationId xmlns:a16="http://schemas.microsoft.com/office/drawing/2014/main" id="{3C1738D6-E0C3-4563-9025-C440A6093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983440" flipV="1">
              <a:off x="9614467" y="1491323"/>
              <a:ext cx="833067" cy="1072153"/>
            </a:xfrm>
            <a:prstGeom prst="rect">
              <a:avLst/>
            </a:prstGeom>
          </p:spPr>
        </p:pic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82E7ED9A-C598-4B4A-8E9C-05F2DE137B5C}"/>
              </a:ext>
            </a:extLst>
          </p:cNvPr>
          <p:cNvSpPr txBox="1"/>
          <p:nvPr/>
        </p:nvSpPr>
        <p:spPr>
          <a:xfrm>
            <a:off x="63745" y="545096"/>
            <a:ext cx="4842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Aspect-based Sentiment Analysis</a:t>
            </a:r>
            <a:endParaRPr lang="zh-CN" alt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0D9348D-3EE7-42D6-862B-4B12F0C62523}"/>
              </a:ext>
            </a:extLst>
          </p:cNvPr>
          <p:cNvSpPr txBox="1"/>
          <p:nvPr/>
        </p:nvSpPr>
        <p:spPr>
          <a:xfrm>
            <a:off x="1507514" y="5824342"/>
            <a:ext cx="819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Aspect term Extraction (AE): extracting all aspect terms in a sentence.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5" name="Google Shape;926;p42">
            <a:extLst>
              <a:ext uri="{FF2B5EF4-FFF2-40B4-BE49-F238E27FC236}">
                <a16:creationId xmlns:a16="http://schemas.microsoft.com/office/drawing/2014/main" id="{F5D22381-56F2-420F-8A03-9B51C43105B5}"/>
              </a:ext>
            </a:extLst>
          </p:cNvPr>
          <p:cNvSpPr/>
          <p:nvPr/>
        </p:nvSpPr>
        <p:spPr>
          <a:xfrm>
            <a:off x="2965407" y="2942162"/>
            <a:ext cx="6745322" cy="450375"/>
          </a:xfrm>
          <a:prstGeom prst="wedgeRoundRectCallout">
            <a:avLst>
              <a:gd name="adj1" fmla="val -46818"/>
              <a:gd name="adj2" fmla="val 93063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8CB03BF-4318-4D6E-BAA8-C20AA75D98B7}"/>
              </a:ext>
            </a:extLst>
          </p:cNvPr>
          <p:cNvSpPr txBox="1"/>
          <p:nvPr/>
        </p:nvSpPr>
        <p:spPr>
          <a:xfrm>
            <a:off x="2972004" y="2971772"/>
            <a:ext cx="667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u="none" strike="noStrike" baseline="0" dirty="0">
                <a:latin typeface="NimbusRomNo9L-Medi"/>
              </a:rPr>
              <a:t>food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6474F2F-841C-4ECD-A30F-D67527D22AF3}"/>
              </a:ext>
            </a:extLst>
          </p:cNvPr>
          <p:cNvSpPr txBox="1"/>
          <p:nvPr/>
        </p:nvSpPr>
        <p:spPr>
          <a:xfrm>
            <a:off x="3618930" y="2971772"/>
            <a:ext cx="58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was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72AB3F-7971-4E17-ACEB-DBCA1915B366}"/>
              </a:ext>
            </a:extLst>
          </p:cNvPr>
          <p:cNvSpPr txBox="1"/>
          <p:nvPr/>
        </p:nvSpPr>
        <p:spPr>
          <a:xfrm>
            <a:off x="4229222" y="2971772"/>
            <a:ext cx="689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so so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7708930-10D8-4103-8B49-0DCF5E6F0CC0}"/>
              </a:ext>
            </a:extLst>
          </p:cNvPr>
          <p:cNvSpPr txBox="1"/>
          <p:nvPr/>
        </p:nvSpPr>
        <p:spPr>
          <a:xfrm>
            <a:off x="5054150" y="2971772"/>
            <a:ext cx="58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but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F9BFE47-7FAD-47EB-B067-C32681C5AB1C}"/>
              </a:ext>
            </a:extLst>
          </p:cNvPr>
          <p:cNvSpPr txBox="1"/>
          <p:nvPr/>
        </p:nvSpPr>
        <p:spPr>
          <a:xfrm>
            <a:off x="5620480" y="2971772"/>
            <a:ext cx="903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excited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7A0BCEA-E3BB-458B-B661-473B3A87E4C6}"/>
              </a:ext>
            </a:extLst>
          </p:cNvPr>
          <p:cNvSpPr txBox="1"/>
          <p:nvPr/>
        </p:nvSpPr>
        <p:spPr>
          <a:xfrm>
            <a:off x="6503333" y="2971772"/>
            <a:ext cx="455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to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1E9719-DE94-42BA-86AD-39E0C07D90E0}"/>
              </a:ext>
            </a:extLst>
          </p:cNvPr>
          <p:cNvSpPr txBox="1"/>
          <p:nvPr/>
        </p:nvSpPr>
        <p:spPr>
          <a:xfrm>
            <a:off x="6937778" y="2971772"/>
            <a:ext cx="52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see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8015B9E-E6CB-4BD7-AC77-064CCE952832}"/>
              </a:ext>
            </a:extLst>
          </p:cNvPr>
          <p:cNvSpPr txBox="1"/>
          <p:nvPr/>
        </p:nvSpPr>
        <p:spPr>
          <a:xfrm>
            <a:off x="7442561" y="2971772"/>
            <a:ext cx="709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many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097AA7A-0630-4D34-A27A-088CE56BB82E}"/>
              </a:ext>
            </a:extLst>
          </p:cNvPr>
          <p:cNvSpPr txBox="1"/>
          <p:nvPr/>
        </p:nvSpPr>
        <p:spPr>
          <a:xfrm>
            <a:off x="8131983" y="2971772"/>
            <a:ext cx="1510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Medi"/>
              </a:rPr>
              <a:t>vegan options</a:t>
            </a:r>
            <a:endParaRPr lang="zh-CN" altLang="en-US" dirty="0"/>
          </a:p>
        </p:txBody>
      </p:sp>
      <p:pic>
        <p:nvPicPr>
          <p:cNvPr id="45" name="图片 44" descr="好好的蜜蜂">
            <a:extLst>
              <a:ext uri="{FF2B5EF4-FFF2-40B4-BE49-F238E27FC236}">
                <a16:creationId xmlns:a16="http://schemas.microsoft.com/office/drawing/2014/main" id="{A97FB1E9-36F7-4870-9002-EF9C497CD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07514" y="3167349"/>
            <a:ext cx="1866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46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648B5E-9FAC-4C06-8FCF-8661CB3601C0}"/>
              </a:ext>
            </a:extLst>
          </p:cNvPr>
          <p:cNvSpPr txBox="1"/>
          <p:nvPr/>
        </p:nvSpPr>
        <p:spPr>
          <a:xfrm>
            <a:off x="123445" y="434117"/>
            <a:ext cx="94400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A Joint Training Dual-MRC Framework for Aspect Based Sentiment Analysis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A6F0D1-61C5-496D-AF59-DA959A7F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0" y="1678249"/>
            <a:ext cx="10530980" cy="350150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C7E6108B-D5E0-41D6-AC5E-501733800021}"/>
              </a:ext>
            </a:extLst>
          </p:cNvPr>
          <p:cNvGrpSpPr/>
          <p:nvPr/>
        </p:nvGrpSpPr>
        <p:grpSpPr>
          <a:xfrm>
            <a:off x="830510" y="5010474"/>
            <a:ext cx="3797835" cy="1107482"/>
            <a:chOff x="830510" y="5010474"/>
            <a:chExt cx="3797835" cy="110748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E833879-5E26-416D-9F21-7D64E4E24670}"/>
                </a:ext>
              </a:extLst>
            </p:cNvPr>
            <p:cNvSpPr txBox="1"/>
            <p:nvPr/>
          </p:nvSpPr>
          <p:spPr>
            <a:xfrm>
              <a:off x="830510" y="5010474"/>
              <a:ext cx="3797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MV Boli" panose="02000500030200090000" pitchFamily="2" charset="0"/>
                  <a:cs typeface="MV Boli" panose="02000500030200090000" pitchFamily="2" charset="0"/>
                </a:rPr>
                <a:t>[CLS] </a:t>
              </a:r>
              <a:r>
                <a:rPr lang="en-US" altLang="zh-CN" sz="1600" dirty="0">
                  <a:solidFill>
                    <a:srgbClr val="44BB9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sentence</a:t>
              </a:r>
              <a:r>
                <a:rPr lang="en-US" altLang="zh-CN" sz="1600" dirty="0">
                  <a:latin typeface="MV Boli" panose="02000500030200090000" pitchFamily="2" charset="0"/>
                  <a:cs typeface="MV Boli" panose="02000500030200090000" pitchFamily="2" charset="0"/>
                </a:rPr>
                <a:t> [SEP] </a:t>
              </a:r>
              <a:r>
                <a:rPr lang="en-US" altLang="zh-CN" sz="1600" dirty="0">
                  <a:solidFill>
                    <a:srgbClr val="E66464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Query-1</a:t>
              </a:r>
              <a:r>
                <a:rPr lang="en-US" altLang="zh-CN" sz="1600" dirty="0">
                  <a:latin typeface="MV Boli" panose="02000500030200090000" pitchFamily="2" charset="0"/>
                  <a:cs typeface="MV Boli" panose="02000500030200090000" pitchFamily="2" charset="0"/>
                </a:rPr>
                <a:t> [SEP]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F016DCF-56D1-40D3-ADC7-D18ADF34E84B}"/>
                </a:ext>
              </a:extLst>
            </p:cNvPr>
            <p:cNvSpPr txBox="1"/>
            <p:nvPr/>
          </p:nvSpPr>
          <p:spPr>
            <a:xfrm>
              <a:off x="1543573" y="5533181"/>
              <a:ext cx="7152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44BB9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Start</a:t>
              </a:r>
            </a:p>
            <a:p>
              <a:r>
                <a:rPr lang="en-US" altLang="zh-CN" sz="1600" dirty="0">
                  <a:solidFill>
                    <a:srgbClr val="44BB9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End</a:t>
              </a:r>
              <a:endParaRPr lang="zh-CN" altLang="en-US" sz="1600" dirty="0">
                <a:solidFill>
                  <a:srgbClr val="44BB9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10" name="图形 9" descr="下箭头 纯色填充">
              <a:extLst>
                <a:ext uri="{FF2B5EF4-FFF2-40B4-BE49-F238E27FC236}">
                  <a16:creationId xmlns:a16="http://schemas.microsoft.com/office/drawing/2014/main" id="{60A71DB1-48D8-4DD9-9CEA-5E54F7965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08492" y="5315845"/>
              <a:ext cx="385422" cy="216145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19A1068-70B2-4552-BCA5-206C34F0F757}"/>
              </a:ext>
            </a:extLst>
          </p:cNvPr>
          <p:cNvGrpSpPr/>
          <p:nvPr/>
        </p:nvGrpSpPr>
        <p:grpSpPr>
          <a:xfrm>
            <a:off x="5737374" y="5010474"/>
            <a:ext cx="4210963" cy="1106291"/>
            <a:chOff x="5737374" y="5010474"/>
            <a:chExt cx="4210963" cy="110629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4D3200C-4B50-4754-961F-C9B376D9CEEF}"/>
                </a:ext>
              </a:extLst>
            </p:cNvPr>
            <p:cNvSpPr txBox="1"/>
            <p:nvPr/>
          </p:nvSpPr>
          <p:spPr>
            <a:xfrm>
              <a:off x="6096000" y="5010474"/>
              <a:ext cx="3852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C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[CLS] </a:t>
              </a:r>
              <a:r>
                <a:rPr lang="en-US" altLang="zh-CN" sz="1600" dirty="0">
                  <a:solidFill>
                    <a:srgbClr val="44BB9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sentence</a:t>
              </a:r>
              <a:r>
                <a:rPr lang="en-US" altLang="zh-CN" sz="1600" dirty="0">
                  <a:latin typeface="MV Boli" panose="02000500030200090000" pitchFamily="2" charset="0"/>
                  <a:cs typeface="MV Boli" panose="02000500030200090000" pitchFamily="2" charset="0"/>
                </a:rPr>
                <a:t> [SEP] </a:t>
              </a:r>
              <a:r>
                <a:rPr lang="en-US" altLang="zh-CN" sz="1600" dirty="0">
                  <a:solidFill>
                    <a:srgbClr val="E66464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Query-2</a:t>
              </a:r>
              <a:r>
                <a:rPr lang="en-US" altLang="zh-CN" sz="1600" dirty="0">
                  <a:latin typeface="MV Boli" panose="02000500030200090000" pitchFamily="2" charset="0"/>
                  <a:cs typeface="MV Boli" panose="02000500030200090000" pitchFamily="2" charset="0"/>
                </a:rPr>
                <a:t> [SEP]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6A0C394-6294-4110-9836-7C6A823CEF06}"/>
                </a:ext>
              </a:extLst>
            </p:cNvPr>
            <p:cNvSpPr txBox="1"/>
            <p:nvPr/>
          </p:nvSpPr>
          <p:spPr>
            <a:xfrm>
              <a:off x="6922314" y="5531990"/>
              <a:ext cx="7152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5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Start</a:t>
              </a:r>
            </a:p>
            <a:p>
              <a:r>
                <a:rPr lang="en-US" altLang="zh-CN" sz="1600" dirty="0">
                  <a:solidFill>
                    <a:schemeClr val="accent5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End</a:t>
              </a:r>
              <a:endParaRPr lang="zh-CN" altLang="en-US" sz="1600" dirty="0">
                <a:solidFill>
                  <a:schemeClr val="accent5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D32A499-87C5-40B3-902C-C2DE15002420}"/>
                </a:ext>
              </a:extLst>
            </p:cNvPr>
            <p:cNvSpPr txBox="1"/>
            <p:nvPr/>
          </p:nvSpPr>
          <p:spPr>
            <a:xfrm>
              <a:off x="5737374" y="5531990"/>
              <a:ext cx="1184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4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Sentiment</a:t>
              </a:r>
              <a:endParaRPr lang="zh-CN" altLang="en-US" sz="1600" dirty="0">
                <a:solidFill>
                  <a:schemeClr val="accent4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11" name="图形 10" descr="下箭头 纯色填充">
              <a:extLst>
                <a:ext uri="{FF2B5EF4-FFF2-40B4-BE49-F238E27FC236}">
                  <a16:creationId xmlns:a16="http://schemas.microsoft.com/office/drawing/2014/main" id="{C4193A32-3819-45B7-8508-77B0811EB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57364" y="5324413"/>
              <a:ext cx="385422" cy="216145"/>
            </a:xfrm>
            <a:prstGeom prst="rect">
              <a:avLst/>
            </a:prstGeom>
          </p:spPr>
        </p:pic>
        <p:pic>
          <p:nvPicPr>
            <p:cNvPr id="12" name="图形 11" descr="下箭头 纯色填充">
              <a:extLst>
                <a:ext uri="{FF2B5EF4-FFF2-40B4-BE49-F238E27FC236}">
                  <a16:creationId xmlns:a16="http://schemas.microsoft.com/office/drawing/2014/main" id="{98377BB9-4B44-43E9-9C2B-31AB0A4A5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09131" y="5315845"/>
              <a:ext cx="385422" cy="21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8040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C33D535-F5E7-4E63-9E99-0F451CE4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200" y="2874842"/>
            <a:ext cx="7619600" cy="1108315"/>
          </a:xfrm>
        </p:spPr>
        <p:txBody>
          <a:bodyPr/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OPINION EXTRACTION (Optional)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611A06-97A3-46A3-9397-26ECC4F5C05A}"/>
              </a:ext>
            </a:extLst>
          </p:cNvPr>
          <p:cNvSpPr txBox="1"/>
          <p:nvPr/>
        </p:nvSpPr>
        <p:spPr>
          <a:xfrm>
            <a:off x="4803531" y="3670970"/>
            <a:ext cx="2584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One paper is present</a:t>
            </a:r>
            <a:endParaRPr lang="zh-CN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93284"/>
      </p:ext>
    </p:extLst>
  </p:cSld>
  <p:clrMapOvr>
    <a:masterClrMapping/>
  </p:clrMapOvr>
  <p:transition spd="slow">
    <p:comb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318D09-9C84-4926-93C9-961D3A41E99F}"/>
              </a:ext>
            </a:extLst>
          </p:cNvPr>
          <p:cNvSpPr txBox="1"/>
          <p:nvPr/>
        </p:nvSpPr>
        <p:spPr>
          <a:xfrm>
            <a:off x="123445" y="434117"/>
            <a:ext cx="110694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Introducing Syntactic Structures into Target Opinion Word Extraction with Deep Learning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87C0A2-0A78-4705-951D-51E57CCE0CCC}"/>
              </a:ext>
            </a:extLst>
          </p:cNvPr>
          <p:cNvSpPr txBox="1"/>
          <p:nvPr/>
        </p:nvSpPr>
        <p:spPr>
          <a:xfrm>
            <a:off x="123445" y="834227"/>
            <a:ext cx="3244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Conference: EMNLP2020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E2C8A7-58E9-4FD6-8246-846EBF147F95}"/>
              </a:ext>
            </a:extLst>
          </p:cNvPr>
          <p:cNvSpPr txBox="1"/>
          <p:nvPr/>
        </p:nvSpPr>
        <p:spPr>
          <a:xfrm>
            <a:off x="123445" y="1139996"/>
            <a:ext cx="65313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Institutes: University of Oregon; Adobe Research; VinAI Research.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9B34412-F7A5-4CB9-B597-3B6EEBE4CC4B}"/>
              </a:ext>
            </a:extLst>
          </p:cNvPr>
          <p:cNvGrpSpPr/>
          <p:nvPr/>
        </p:nvGrpSpPr>
        <p:grpSpPr>
          <a:xfrm>
            <a:off x="211013" y="1572891"/>
            <a:ext cx="11720149" cy="4599309"/>
            <a:chOff x="211013" y="1572891"/>
            <a:chExt cx="11720149" cy="459930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1B1880A-1791-425A-94CF-6EF7EBB451EE}"/>
                </a:ext>
              </a:extLst>
            </p:cNvPr>
            <p:cNvGrpSpPr/>
            <p:nvPr/>
          </p:nvGrpSpPr>
          <p:grpSpPr>
            <a:xfrm>
              <a:off x="211014" y="1830518"/>
              <a:ext cx="11720148" cy="4341682"/>
              <a:chOff x="211014" y="1830518"/>
              <a:chExt cx="11720148" cy="434168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FECF287-CFCC-4909-9D7B-3487BD358667}"/>
                  </a:ext>
                </a:extLst>
              </p:cNvPr>
              <p:cNvSpPr/>
              <p:nvPr/>
            </p:nvSpPr>
            <p:spPr>
              <a:xfrm>
                <a:off x="211015" y="1830518"/>
                <a:ext cx="11720147" cy="4341682"/>
              </a:xfrm>
              <a:prstGeom prst="rect">
                <a:avLst/>
              </a:prstGeom>
              <a:solidFill>
                <a:srgbClr val="F4EFE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7A1A1A9-9C3F-4540-BEC7-5F05084CFB33}"/>
                  </a:ext>
                </a:extLst>
              </p:cNvPr>
              <p:cNvSpPr/>
              <p:nvPr/>
            </p:nvSpPr>
            <p:spPr>
              <a:xfrm>
                <a:off x="211014" y="5879123"/>
                <a:ext cx="11720147" cy="293077"/>
              </a:xfrm>
              <a:prstGeom prst="rect">
                <a:avLst/>
              </a:prstGeom>
              <a:solidFill>
                <a:srgbClr val="44B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14F5BCA-08BC-4C69-8753-1F3F68F860C2}"/>
                </a:ext>
              </a:extLst>
            </p:cNvPr>
            <p:cNvSpPr/>
            <p:nvPr/>
          </p:nvSpPr>
          <p:spPr>
            <a:xfrm>
              <a:off x="211013" y="1572891"/>
              <a:ext cx="11720147" cy="2832787"/>
            </a:xfrm>
            <a:prstGeom prst="rect">
              <a:avLst/>
            </a:prstGeom>
            <a:solidFill>
              <a:srgbClr val="F4EF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D3C8204-E403-4C5B-91DE-25E20E1B64B3}"/>
              </a:ext>
            </a:extLst>
          </p:cNvPr>
          <p:cNvSpPr txBox="1"/>
          <p:nvPr/>
        </p:nvSpPr>
        <p:spPr>
          <a:xfrm>
            <a:off x="260837" y="1637781"/>
            <a:ext cx="84259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Background: previous works ignore the syntactic information which is useful for OE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4F2C47-7BB4-4D73-B892-7582CE315AD3}"/>
              </a:ext>
            </a:extLst>
          </p:cNvPr>
          <p:cNvSpPr txBox="1"/>
          <p:nvPr/>
        </p:nvSpPr>
        <p:spPr>
          <a:xfrm>
            <a:off x="322453" y="4547457"/>
            <a:ext cx="50623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Syntactic information should be considered. How? 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475E866-408F-4515-953E-7012D16D955B}"/>
              </a:ext>
            </a:extLst>
          </p:cNvPr>
          <p:cNvGrpSpPr/>
          <p:nvPr/>
        </p:nvGrpSpPr>
        <p:grpSpPr>
          <a:xfrm>
            <a:off x="5662558" y="2122732"/>
            <a:ext cx="4945251" cy="2108470"/>
            <a:chOff x="4365552" y="2248237"/>
            <a:chExt cx="4945251" cy="210847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0F6549F-1437-4613-9964-A01A2C959CBA}"/>
                </a:ext>
              </a:extLst>
            </p:cNvPr>
            <p:cNvSpPr txBox="1"/>
            <p:nvPr/>
          </p:nvSpPr>
          <p:spPr>
            <a:xfrm>
              <a:off x="5544371" y="2248237"/>
              <a:ext cx="1103258" cy="338554"/>
            </a:xfrm>
            <a:prstGeom prst="rect">
              <a:avLst/>
            </a:prstGeom>
            <a:solidFill>
              <a:srgbClr val="4B8DC9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disappointing</a:t>
              </a:r>
              <a:r>
                <a:rPr lang="en-US" altLang="zh-CN" sz="16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B57D2B2-EF70-44B6-9A01-E36DEF9E4280}"/>
                </a:ext>
              </a:extLst>
            </p:cNvPr>
            <p:cNvSpPr txBox="1"/>
            <p:nvPr/>
          </p:nvSpPr>
          <p:spPr>
            <a:xfrm>
              <a:off x="4742493" y="2699970"/>
              <a:ext cx="915696" cy="338554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warranties</a:t>
              </a:r>
              <a:r>
                <a:rPr lang="en-US" altLang="zh-CN" sz="16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A497BF9-74F2-4214-BE3F-91004FCC253E}"/>
                </a:ext>
              </a:extLst>
            </p:cNvPr>
            <p:cNvSpPr txBox="1"/>
            <p:nvPr/>
          </p:nvSpPr>
          <p:spPr>
            <a:xfrm>
              <a:off x="5894280" y="2692297"/>
              <a:ext cx="4435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are</a:t>
              </a:r>
              <a:r>
                <a:rPr lang="en-US" altLang="zh-CN" sz="16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A4066B-9DE7-458B-8ABE-B987E47FCADF}"/>
                </a:ext>
              </a:extLst>
            </p:cNvPr>
            <p:cNvSpPr txBox="1"/>
            <p:nvPr/>
          </p:nvSpPr>
          <p:spPr>
            <a:xfrm>
              <a:off x="6997198" y="2723952"/>
              <a:ext cx="7498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thought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A6ACA67-0E90-429A-BBF4-201BFCF361E6}"/>
                </a:ext>
              </a:extLst>
            </p:cNvPr>
            <p:cNvSpPr txBox="1"/>
            <p:nvPr/>
          </p:nvSpPr>
          <p:spPr>
            <a:xfrm>
              <a:off x="4365552" y="3134892"/>
              <a:ext cx="4435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All</a:t>
              </a:r>
              <a:r>
                <a:rPr lang="en-US" altLang="zh-CN" sz="16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D00FF9-F980-46E2-A6C2-EE762F0F8647}"/>
                </a:ext>
              </a:extLst>
            </p:cNvPr>
            <p:cNvSpPr txBox="1"/>
            <p:nvPr/>
          </p:nvSpPr>
          <p:spPr>
            <a:xfrm>
              <a:off x="5165179" y="3134892"/>
              <a:ext cx="7533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honored</a:t>
              </a:r>
              <a:r>
                <a:rPr lang="en-US" altLang="zh-CN" sz="16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A510CE6-A7C2-496A-8E5D-92A942208D90}"/>
                </a:ext>
              </a:extLst>
            </p:cNvPr>
            <p:cNvSpPr txBox="1"/>
            <p:nvPr/>
          </p:nvSpPr>
          <p:spPr>
            <a:xfrm>
              <a:off x="5279642" y="3581318"/>
              <a:ext cx="52442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XYZ</a:t>
              </a:r>
              <a:r>
                <a:rPr lang="en-US" altLang="zh-CN" sz="16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93B43F3-067A-44D6-862F-1EFB188DCB4E}"/>
                </a:ext>
              </a:extLst>
            </p:cNvPr>
            <p:cNvSpPr txBox="1"/>
            <p:nvPr/>
          </p:nvSpPr>
          <p:spPr>
            <a:xfrm>
              <a:off x="6630069" y="3134892"/>
              <a:ext cx="6298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what</a:t>
              </a:r>
              <a:r>
                <a:rPr lang="en-US" altLang="zh-CN" sz="16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9F5EDC5-376B-4DE3-8F7C-2DA031CB74CD}"/>
                </a:ext>
              </a:extLst>
            </p:cNvPr>
            <p:cNvSpPr txBox="1"/>
            <p:nvPr/>
          </p:nvSpPr>
          <p:spPr>
            <a:xfrm>
              <a:off x="7226823" y="3196932"/>
              <a:ext cx="2814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I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7E244E5-10A9-4E36-9B47-2CC7CBAC5561}"/>
                </a:ext>
              </a:extLst>
            </p:cNvPr>
            <p:cNvSpPr txBox="1"/>
            <p:nvPr/>
          </p:nvSpPr>
          <p:spPr>
            <a:xfrm>
              <a:off x="7626253" y="3134892"/>
              <a:ext cx="824503" cy="338554"/>
            </a:xfrm>
            <a:prstGeom prst="rect">
              <a:avLst/>
            </a:prstGeom>
            <a:solidFill>
              <a:srgbClr val="4B8DC9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company</a:t>
              </a:r>
              <a:r>
                <a:rPr lang="en-US" altLang="zh-CN" sz="16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1EA4212-F1FA-43A1-AF65-67A45050D193}"/>
                </a:ext>
              </a:extLst>
            </p:cNvPr>
            <p:cNvSpPr txBox="1"/>
            <p:nvPr/>
          </p:nvSpPr>
          <p:spPr>
            <a:xfrm>
              <a:off x="8424419" y="3611839"/>
              <a:ext cx="886384" cy="338554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reputable</a:t>
              </a:r>
              <a:r>
                <a:rPr lang="en-US" altLang="zh-CN" sz="16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E301CC3-D876-4855-B5BA-551A8D7AE7B5}"/>
                </a:ext>
              </a:extLst>
            </p:cNvPr>
            <p:cNvSpPr txBox="1"/>
            <p:nvPr/>
          </p:nvSpPr>
          <p:spPr>
            <a:xfrm>
              <a:off x="7128829" y="3611839"/>
              <a:ext cx="4774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was</a:t>
              </a:r>
              <a:r>
                <a:rPr lang="en-US" altLang="zh-CN" sz="16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C4BF273-2236-4EC3-83FF-AF81F2B326EC}"/>
                </a:ext>
              </a:extLst>
            </p:cNvPr>
            <p:cNvSpPr txBox="1"/>
            <p:nvPr/>
          </p:nvSpPr>
          <p:spPr>
            <a:xfrm>
              <a:off x="7897758" y="3642616"/>
              <a:ext cx="2814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a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230A462-6DC0-40D2-9A45-D8CBC5B154D6}"/>
                </a:ext>
              </a:extLst>
            </p:cNvPr>
            <p:cNvSpPr txBox="1"/>
            <p:nvPr/>
          </p:nvSpPr>
          <p:spPr>
            <a:xfrm>
              <a:off x="5320095" y="4018153"/>
              <a:ext cx="4435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by</a:t>
              </a:r>
              <a:r>
                <a:rPr lang="en-US" altLang="zh-CN" sz="1600" b="0" i="0" u="none" strike="noStrike" baseline="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89975D6-E109-47E6-ADFE-BFD0FE95FAEC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5200341" y="2586791"/>
              <a:ext cx="895659" cy="1131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E8DF985-A052-45BD-98A1-83B974C3E961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6096000" y="2586791"/>
              <a:ext cx="20037" cy="105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D565DC9-3F48-4E14-968D-7F4BF84CBB92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>
              <a:off x="6096000" y="2586791"/>
              <a:ext cx="1276099" cy="137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BD89C8C-51D0-419A-B10F-628F9AA7D5B0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 flipH="1">
              <a:off x="4587309" y="3038524"/>
              <a:ext cx="613032" cy="963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C5B727F1-5029-48B9-9AF4-D716B99B3E96}"/>
                </a:ext>
              </a:extLst>
            </p:cNvPr>
            <p:cNvCxnSpPr>
              <a:stCxn id="17" idx="2"/>
              <a:endCxn id="21" idx="0"/>
            </p:cNvCxnSpPr>
            <p:nvPr/>
          </p:nvCxnSpPr>
          <p:spPr>
            <a:xfrm>
              <a:off x="5200341" y="3038524"/>
              <a:ext cx="341513" cy="963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8946DEC-62D4-4A46-B6E5-73DB039837E2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 flipH="1">
              <a:off x="5541853" y="3473446"/>
              <a:ext cx="1" cy="1078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D9A821C-034D-4BA9-86BB-42714FEE9807}"/>
                </a:ext>
              </a:extLst>
            </p:cNvPr>
            <p:cNvCxnSpPr>
              <a:stCxn id="22" idx="2"/>
              <a:endCxn id="29" idx="0"/>
            </p:cNvCxnSpPr>
            <p:nvPr/>
          </p:nvCxnSpPr>
          <p:spPr>
            <a:xfrm flipH="1">
              <a:off x="5541852" y="3919872"/>
              <a:ext cx="1" cy="98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9DD9B17-71DD-49B4-9FB4-CD5B07D9B5DC}"/>
                </a:ext>
              </a:extLst>
            </p:cNvPr>
            <p:cNvCxnSpPr>
              <a:cxnSpLocks/>
              <a:stCxn id="19" idx="2"/>
              <a:endCxn id="23" idx="0"/>
            </p:cNvCxnSpPr>
            <p:nvPr/>
          </p:nvCxnSpPr>
          <p:spPr>
            <a:xfrm flipH="1">
              <a:off x="6945008" y="3000951"/>
              <a:ext cx="427091" cy="1339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331BF30-2A29-4555-AA06-7D204E63ED14}"/>
                </a:ext>
              </a:extLst>
            </p:cNvPr>
            <p:cNvCxnSpPr>
              <a:endCxn id="24" idx="0"/>
            </p:cNvCxnSpPr>
            <p:nvPr/>
          </p:nvCxnSpPr>
          <p:spPr>
            <a:xfrm flipH="1">
              <a:off x="7367569" y="2975661"/>
              <a:ext cx="10316" cy="221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5370B187-23C7-4362-8190-E5E65FEB90F8}"/>
                </a:ext>
              </a:extLst>
            </p:cNvPr>
            <p:cNvCxnSpPr>
              <a:endCxn id="25" idx="0"/>
            </p:cNvCxnSpPr>
            <p:nvPr/>
          </p:nvCxnSpPr>
          <p:spPr>
            <a:xfrm>
              <a:off x="7377885" y="2975661"/>
              <a:ext cx="660620" cy="159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0717A48-DC11-48CB-A00B-5E2501C1A1F8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 flipH="1">
              <a:off x="7367568" y="3473446"/>
              <a:ext cx="670937" cy="138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D0D7BD5-D4D8-4167-8C28-D76B88380C26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 flipH="1">
              <a:off x="8038504" y="3473446"/>
              <a:ext cx="1" cy="169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ABA89CF-32B8-4B9A-BBC2-1D664A6C3746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8038505" y="3473446"/>
              <a:ext cx="829106" cy="138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C1AD8A22-50D5-4E7F-A657-ED9EEDFCC3D5}"/>
              </a:ext>
            </a:extLst>
          </p:cNvPr>
          <p:cNvSpPr txBox="1"/>
          <p:nvPr/>
        </p:nvSpPr>
        <p:spPr>
          <a:xfrm>
            <a:off x="506070" y="2079298"/>
            <a:ext cx="37798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All </a:t>
            </a:r>
            <a:r>
              <a:rPr lang="en-US" altLang="zh-CN" sz="1200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warranties</a:t>
            </a:r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 honored by XYZ (what I thought was a </a:t>
            </a:r>
            <a:r>
              <a:rPr lang="en-US" altLang="zh-CN" sz="1200" dirty="0">
                <a:solidFill>
                  <a:schemeClr val="accent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reputable</a:t>
            </a:r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company</a:t>
            </a:r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) are </a:t>
            </a:r>
            <a:r>
              <a:rPr lang="en-US" altLang="zh-CN" sz="1200" dirty="0">
                <a:solidFill>
                  <a:schemeClr val="accent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disappointing</a:t>
            </a:r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966E3CD-3538-47E7-BDBB-3A4E48C3DE55}"/>
              </a:ext>
            </a:extLst>
          </p:cNvPr>
          <p:cNvSpPr txBox="1"/>
          <p:nvPr/>
        </p:nvSpPr>
        <p:spPr>
          <a:xfrm>
            <a:off x="322453" y="3834068"/>
            <a:ext cx="5178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V Boli" panose="02000500030200090000" pitchFamily="2" charset="0"/>
                <a:cs typeface="MV Boli" panose="02000500030200090000" pitchFamily="2" charset="0"/>
              </a:rPr>
              <a:t>Words close to target aspect are more likely to be opinion words. </a:t>
            </a:r>
            <a:r>
              <a:rPr lang="en-US" altLang="zh-CN" sz="14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zh-CN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FDBF320-1974-47AE-AC57-0F8AD0A2B785}"/>
              </a:ext>
            </a:extLst>
          </p:cNvPr>
          <p:cNvSpPr txBox="1"/>
          <p:nvPr/>
        </p:nvSpPr>
        <p:spPr>
          <a:xfrm>
            <a:off x="6354382" y="4545086"/>
            <a:ext cx="5291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ON-LSTM to capture structural representations for words.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0C4D200-052D-45EA-BCE4-E1A567181B75}"/>
              </a:ext>
            </a:extLst>
          </p:cNvPr>
          <p:cNvSpPr txBox="1"/>
          <p:nvPr/>
        </p:nvSpPr>
        <p:spPr>
          <a:xfrm>
            <a:off x="6354382" y="5188316"/>
            <a:ext cx="5291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GCN to capture useful contextual information based on output of ON-LSTM and the syntactic tree.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86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66" grpId="0"/>
      <p:bldP spid="79" grpId="0"/>
      <p:bldP spid="80" grpId="0"/>
      <p:bldP spid="8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5F776F76-4C40-4433-BD4F-CC28D92D3132}"/>
              </a:ext>
            </a:extLst>
          </p:cNvPr>
          <p:cNvSpPr txBox="1"/>
          <p:nvPr/>
        </p:nvSpPr>
        <p:spPr>
          <a:xfrm>
            <a:off x="4491385" y="5171055"/>
            <a:ext cx="397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d</a:t>
            </a:r>
            <a:r>
              <a:rPr lang="en-US" altLang="zh-CN" sz="12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f</a:t>
            </a:r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FF51255-40B4-4EB3-9540-97C0AE74D9D3}"/>
              </a:ext>
            </a:extLst>
          </p:cNvPr>
          <p:cNvSpPr txBox="1"/>
          <p:nvPr/>
        </p:nvSpPr>
        <p:spPr>
          <a:xfrm>
            <a:off x="5007168" y="4455674"/>
            <a:ext cx="397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d</a:t>
            </a:r>
            <a:r>
              <a:rPr lang="en-US" altLang="zh-CN" sz="12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A2C0A26-FFAC-48C3-BC54-DCEBFDFDC8D7}"/>
              </a:ext>
            </a:extLst>
          </p:cNvPr>
          <p:cNvSpPr/>
          <p:nvPr/>
        </p:nvSpPr>
        <p:spPr>
          <a:xfrm>
            <a:off x="5318537" y="3929971"/>
            <a:ext cx="151842" cy="194258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F7EEF5-C3E5-4675-9A1F-6224F1BBE7FC}"/>
              </a:ext>
            </a:extLst>
          </p:cNvPr>
          <p:cNvSpPr/>
          <p:nvPr/>
        </p:nvSpPr>
        <p:spPr>
          <a:xfrm>
            <a:off x="4848684" y="3929971"/>
            <a:ext cx="151842" cy="1942582"/>
          </a:xfrm>
          <a:prstGeom prst="rect">
            <a:avLst/>
          </a:prstGeom>
          <a:solidFill>
            <a:srgbClr val="4B8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0E718BE-050D-4C8D-ADF0-251A08A3E5A2}"/>
              </a:ext>
            </a:extLst>
          </p:cNvPr>
          <p:cNvSpPr txBox="1"/>
          <p:nvPr/>
        </p:nvSpPr>
        <p:spPr>
          <a:xfrm>
            <a:off x="4695502" y="3605903"/>
            <a:ext cx="4686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r>
              <a:rPr lang="en-US" altLang="zh-CN" sz="12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i-1</a:t>
            </a:r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8C9F696-C967-438D-B481-487966FDB888}"/>
              </a:ext>
            </a:extLst>
          </p:cNvPr>
          <p:cNvSpPr txBox="1"/>
          <p:nvPr/>
        </p:nvSpPr>
        <p:spPr>
          <a:xfrm>
            <a:off x="5255857" y="3585270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ea typeface="Meiryo UI" panose="020B0604030504040204" pitchFamily="34" charset="-128"/>
                <a:cs typeface="MV Boli" panose="02000500030200090000" pitchFamily="2" charset="0"/>
              </a:rPr>
              <a:t>Ĉ</a:t>
            </a:r>
            <a:r>
              <a:rPr lang="en-US" altLang="zh-CN" sz="1200" baseline="-25000" dirty="0">
                <a:latin typeface="MV Boli" panose="02000500030200090000" pitchFamily="2" charset="0"/>
                <a:ea typeface="Meiryo UI" panose="020B0604030504040204" pitchFamily="34" charset="-128"/>
                <a:cs typeface="MV Boli" panose="02000500030200090000" pitchFamily="2" charset="0"/>
              </a:rPr>
              <a:t>i</a:t>
            </a:r>
            <a:endParaRPr lang="zh-CN" altLang="en-US" sz="1200" baseline="-25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15EDB9E-D504-4584-B37D-469F3FCAF6CD}"/>
              </a:ext>
            </a:extLst>
          </p:cNvPr>
          <p:cNvSpPr/>
          <p:nvPr/>
        </p:nvSpPr>
        <p:spPr>
          <a:xfrm>
            <a:off x="4848684" y="3925220"/>
            <a:ext cx="151842" cy="1368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F0B573E-1AF1-4D62-92F6-4DD9599020EB}"/>
              </a:ext>
            </a:extLst>
          </p:cNvPr>
          <p:cNvSpPr/>
          <p:nvPr/>
        </p:nvSpPr>
        <p:spPr>
          <a:xfrm>
            <a:off x="5318537" y="3929971"/>
            <a:ext cx="151842" cy="6471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FFD2FE7-8F8A-4131-A8C3-583EC41DB99A}"/>
              </a:ext>
            </a:extLst>
          </p:cNvPr>
          <p:cNvGrpSpPr/>
          <p:nvPr/>
        </p:nvGrpSpPr>
        <p:grpSpPr>
          <a:xfrm>
            <a:off x="5716483" y="3615187"/>
            <a:ext cx="660210" cy="2407911"/>
            <a:chOff x="5716483" y="3615187"/>
            <a:chExt cx="660210" cy="240791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23DA6A1-965C-4E92-B8FE-BAAA7D47CB19}"/>
                </a:ext>
              </a:extLst>
            </p:cNvPr>
            <p:cNvSpPr/>
            <p:nvPr/>
          </p:nvSpPr>
          <p:spPr>
            <a:xfrm>
              <a:off x="6110182" y="3913869"/>
              <a:ext cx="151842" cy="19473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048BCBB-75C7-4C2C-B7E9-04D68995CF92}"/>
                </a:ext>
              </a:extLst>
            </p:cNvPr>
            <p:cNvSpPr/>
            <p:nvPr/>
          </p:nvSpPr>
          <p:spPr>
            <a:xfrm>
              <a:off x="6114416" y="3913869"/>
              <a:ext cx="145707" cy="138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F62E915-296B-4093-B8BE-1E6563ED834D}"/>
                </a:ext>
              </a:extLst>
            </p:cNvPr>
            <p:cNvSpPr/>
            <p:nvPr/>
          </p:nvSpPr>
          <p:spPr>
            <a:xfrm>
              <a:off x="6114416" y="3913868"/>
              <a:ext cx="145707" cy="6519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88B9E22-78AC-471E-AA1E-F10F4784E547}"/>
                </a:ext>
              </a:extLst>
            </p:cNvPr>
            <p:cNvSpPr txBox="1"/>
            <p:nvPr/>
          </p:nvSpPr>
          <p:spPr>
            <a:xfrm>
              <a:off x="5755386" y="3850918"/>
              <a:ext cx="3127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0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01468E1-235A-4A45-ADC5-7AC378A76787}"/>
                </a:ext>
              </a:extLst>
            </p:cNvPr>
            <p:cNvSpPr txBox="1"/>
            <p:nvPr/>
          </p:nvSpPr>
          <p:spPr>
            <a:xfrm>
              <a:off x="5738450" y="5155435"/>
              <a:ext cx="3979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f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7DF22A9-D6D4-4C01-A5A8-31F0BFC8089B}"/>
                </a:ext>
              </a:extLst>
            </p:cNvPr>
            <p:cNvSpPr txBox="1"/>
            <p:nvPr/>
          </p:nvSpPr>
          <p:spPr>
            <a:xfrm>
              <a:off x="5995512" y="3615187"/>
              <a:ext cx="3811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C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i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66A9087-7072-4589-9DE8-58A1E6F26AF5}"/>
                </a:ext>
              </a:extLst>
            </p:cNvPr>
            <p:cNvSpPr txBox="1"/>
            <p:nvPr/>
          </p:nvSpPr>
          <p:spPr>
            <a:xfrm>
              <a:off x="5752757" y="4465402"/>
              <a:ext cx="3979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i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4F1B6AAE-AA48-423B-95C4-334DEB4C4AD6}"/>
                </a:ext>
              </a:extLst>
            </p:cNvPr>
            <p:cNvSpPr txBox="1"/>
            <p:nvPr/>
          </p:nvSpPr>
          <p:spPr>
            <a:xfrm>
              <a:off x="5716483" y="5746099"/>
              <a:ext cx="3127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N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8DFF45-0079-41E7-90FD-2907364CF250}"/>
              </a:ext>
            </a:extLst>
          </p:cNvPr>
          <p:cNvGrpSpPr/>
          <p:nvPr/>
        </p:nvGrpSpPr>
        <p:grpSpPr>
          <a:xfrm>
            <a:off x="348753" y="1527309"/>
            <a:ext cx="3922184" cy="4345244"/>
            <a:chOff x="211012" y="1826956"/>
            <a:chExt cx="11720150" cy="434524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D4EBFF1-A35D-429E-BDA4-212E915875D1}"/>
                </a:ext>
              </a:extLst>
            </p:cNvPr>
            <p:cNvSpPr/>
            <p:nvPr/>
          </p:nvSpPr>
          <p:spPr>
            <a:xfrm>
              <a:off x="211015" y="1830518"/>
              <a:ext cx="11720147" cy="4341682"/>
            </a:xfrm>
            <a:prstGeom prst="rect">
              <a:avLst/>
            </a:prstGeom>
            <a:solidFill>
              <a:srgbClr val="F4EF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7C1216F-A958-42A5-A44D-756C42CF0379}"/>
                </a:ext>
              </a:extLst>
            </p:cNvPr>
            <p:cNvSpPr/>
            <p:nvPr/>
          </p:nvSpPr>
          <p:spPr>
            <a:xfrm>
              <a:off x="211012" y="1826956"/>
              <a:ext cx="11720149" cy="293077"/>
            </a:xfrm>
            <a:prstGeom prst="rect">
              <a:avLst/>
            </a:prstGeom>
            <a:solidFill>
              <a:srgbClr val="44B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50EF19C-750B-4A5A-8371-BB654C095DBA}"/>
              </a:ext>
            </a:extLst>
          </p:cNvPr>
          <p:cNvSpPr txBox="1"/>
          <p:nvPr/>
        </p:nvSpPr>
        <p:spPr>
          <a:xfrm>
            <a:off x="123445" y="434117"/>
            <a:ext cx="110694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Introducing Syntactic Structures into Target Opinion Word Extraction with Deep Learning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45F069-00E4-4766-9B69-6B8A66C072B1}"/>
              </a:ext>
            </a:extLst>
          </p:cNvPr>
          <p:cNvSpPr txBox="1"/>
          <p:nvPr/>
        </p:nvSpPr>
        <p:spPr>
          <a:xfrm>
            <a:off x="123446" y="936796"/>
            <a:ext cx="15190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ON-LSTM.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5EEA85-A9DB-4075-8607-10D0348F95B3}"/>
              </a:ext>
            </a:extLst>
          </p:cNvPr>
          <p:cNvSpPr txBox="1"/>
          <p:nvPr/>
        </p:nvSpPr>
        <p:spPr>
          <a:xfrm>
            <a:off x="8269817" y="6077634"/>
            <a:ext cx="3922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MV Boli" panose="02000500030200090000" pitchFamily="2" charset="0"/>
                <a:cs typeface="MV Boli" panose="02000500030200090000" pitchFamily="2" charset="0"/>
              </a:rPr>
              <a:t>https://spaces.ac.cn/archives/6621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7F6978-FE15-47FD-9AC3-AA677B77D0BC}"/>
              </a:ext>
            </a:extLst>
          </p:cNvPr>
          <p:cNvSpPr txBox="1"/>
          <p:nvPr/>
        </p:nvSpPr>
        <p:spPr>
          <a:xfrm>
            <a:off x="348753" y="1533100"/>
            <a:ext cx="765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LSTM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F769FE-FB19-4063-915E-60FCC6E81FAB}"/>
              </a:ext>
            </a:extLst>
          </p:cNvPr>
          <p:cNvSpPr txBox="1"/>
          <p:nvPr/>
        </p:nvSpPr>
        <p:spPr>
          <a:xfrm>
            <a:off x="407772" y="3238266"/>
            <a:ext cx="3804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forget gate</a:t>
            </a:r>
            <a:r>
              <a:rPr lang="en-US" altLang="zh-CN" sz="12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 decides how much information need to be forgotten.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4242BE-B5BB-44B8-A6F9-4CC7A166A62C}"/>
              </a:ext>
            </a:extLst>
          </p:cNvPr>
          <p:cNvSpPr txBox="1"/>
          <p:nvPr/>
        </p:nvSpPr>
        <p:spPr>
          <a:xfrm>
            <a:off x="407772" y="3699931"/>
            <a:ext cx="3804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input gate</a:t>
            </a:r>
            <a:r>
              <a:rPr lang="en-US" altLang="zh-CN" sz="12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 decides how much information need to be forgotten.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EA4A8A8-0D14-4A87-AE12-5BBC11676E93}"/>
              </a:ext>
            </a:extLst>
          </p:cNvPr>
          <p:cNvGrpSpPr/>
          <p:nvPr/>
        </p:nvGrpSpPr>
        <p:grpSpPr>
          <a:xfrm>
            <a:off x="1042936" y="2165132"/>
            <a:ext cx="2386188" cy="920873"/>
            <a:chOff x="882069" y="2317033"/>
            <a:chExt cx="2386188" cy="92087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70C32BE-E4AB-4198-8CE6-7162471A9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2990" y="2319865"/>
              <a:ext cx="2385267" cy="914479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C1AC9B5-312E-44B9-8B74-DDC4266309F3}"/>
                </a:ext>
              </a:extLst>
            </p:cNvPr>
            <p:cNvSpPr/>
            <p:nvPr/>
          </p:nvSpPr>
          <p:spPr>
            <a:xfrm>
              <a:off x="882069" y="2317033"/>
              <a:ext cx="2385267" cy="920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2AF83E8-6E46-420F-B563-0F4B2B32FFCE}"/>
              </a:ext>
            </a:extLst>
          </p:cNvPr>
          <p:cNvGrpSpPr/>
          <p:nvPr/>
        </p:nvGrpSpPr>
        <p:grpSpPr>
          <a:xfrm>
            <a:off x="1455372" y="4242451"/>
            <a:ext cx="1562235" cy="198137"/>
            <a:chOff x="1294505" y="4394352"/>
            <a:chExt cx="1562235" cy="198137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4388C17-FC04-40D2-B712-0EE838795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4505" y="4394352"/>
              <a:ext cx="1562235" cy="198137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7C7DBB1-CFB9-4193-8342-D0792878390B}"/>
                </a:ext>
              </a:extLst>
            </p:cNvPr>
            <p:cNvSpPr/>
            <p:nvPr/>
          </p:nvSpPr>
          <p:spPr>
            <a:xfrm>
              <a:off x="1294505" y="4394352"/>
              <a:ext cx="1562235" cy="1981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D5F88404-4780-41CB-A9EC-34E047CF5929}"/>
              </a:ext>
            </a:extLst>
          </p:cNvPr>
          <p:cNvSpPr txBox="1"/>
          <p:nvPr/>
        </p:nvSpPr>
        <p:spPr>
          <a:xfrm>
            <a:off x="407772" y="4657927"/>
            <a:ext cx="3804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No hierarchical structure is considered in the neurons of LSTM</a:t>
            </a:r>
            <a:r>
              <a:rPr lang="en-US" altLang="zh-CN" sz="12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5BDCBB-5504-4ACF-A68E-2C0C617BAB0E}"/>
              </a:ext>
            </a:extLst>
          </p:cNvPr>
          <p:cNvSpPr txBox="1"/>
          <p:nvPr/>
        </p:nvSpPr>
        <p:spPr>
          <a:xfrm>
            <a:off x="6672294" y="1388809"/>
            <a:ext cx="45206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More important neurons should not be updated frequently.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FBE764-CF3A-4F37-837E-4EBD081FB8C4}"/>
              </a:ext>
            </a:extLst>
          </p:cNvPr>
          <p:cNvSpPr txBox="1"/>
          <p:nvPr/>
        </p:nvSpPr>
        <p:spPr>
          <a:xfrm>
            <a:off x="6672294" y="1733154"/>
            <a:ext cx="42412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d</a:t>
            </a:r>
            <a:r>
              <a:rPr lang="en-US" altLang="zh-CN" sz="12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f </a:t>
            </a:r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and d</a:t>
            </a:r>
            <a:r>
              <a:rPr lang="en-US" altLang="zh-CN" sz="12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 are positions to divide neurons to three parts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1B24596-614B-4782-BC4B-DE25174BF63B}"/>
              </a:ext>
            </a:extLst>
          </p:cNvPr>
          <p:cNvSpPr/>
          <p:nvPr/>
        </p:nvSpPr>
        <p:spPr>
          <a:xfrm>
            <a:off x="5305552" y="1430318"/>
            <a:ext cx="151842" cy="194258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DEF6C9A-BC6D-4AC9-8F79-9F111F8A0674}"/>
              </a:ext>
            </a:extLst>
          </p:cNvPr>
          <p:cNvSpPr/>
          <p:nvPr/>
        </p:nvSpPr>
        <p:spPr>
          <a:xfrm>
            <a:off x="4835699" y="1430318"/>
            <a:ext cx="151842" cy="1942582"/>
          </a:xfrm>
          <a:prstGeom prst="rect">
            <a:avLst/>
          </a:prstGeom>
          <a:solidFill>
            <a:srgbClr val="4B8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0D99942-17B5-420C-969E-202F485C8DB0}"/>
              </a:ext>
            </a:extLst>
          </p:cNvPr>
          <p:cNvSpPr txBox="1"/>
          <p:nvPr/>
        </p:nvSpPr>
        <p:spPr>
          <a:xfrm>
            <a:off x="4682517" y="1106250"/>
            <a:ext cx="4686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r>
              <a:rPr lang="en-US" altLang="zh-CN" sz="12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i-1</a:t>
            </a:r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42FC764-C4C1-4242-A778-639C25ACB283}"/>
              </a:ext>
            </a:extLst>
          </p:cNvPr>
          <p:cNvGrpSpPr/>
          <p:nvPr/>
        </p:nvGrpSpPr>
        <p:grpSpPr>
          <a:xfrm>
            <a:off x="5738450" y="1126885"/>
            <a:ext cx="638243" cy="2357791"/>
            <a:chOff x="5738450" y="1126885"/>
            <a:chExt cx="638243" cy="235779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A3F55E9-EFA5-46FB-A743-A8AF199B1EF2}"/>
                </a:ext>
              </a:extLst>
            </p:cNvPr>
            <p:cNvSpPr/>
            <p:nvPr/>
          </p:nvSpPr>
          <p:spPr>
            <a:xfrm>
              <a:off x="6110182" y="1425567"/>
              <a:ext cx="151842" cy="19473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56676D-CE2B-4CB5-ADED-8FF1423E5D31}"/>
                </a:ext>
              </a:extLst>
            </p:cNvPr>
            <p:cNvSpPr/>
            <p:nvPr/>
          </p:nvSpPr>
          <p:spPr>
            <a:xfrm>
              <a:off x="6114416" y="1425567"/>
              <a:ext cx="144969" cy="138006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C882BD-E19A-4C5F-A28C-C219181F5E2C}"/>
                </a:ext>
              </a:extLst>
            </p:cNvPr>
            <p:cNvSpPr/>
            <p:nvPr/>
          </p:nvSpPr>
          <p:spPr>
            <a:xfrm>
              <a:off x="6114416" y="1425566"/>
              <a:ext cx="144969" cy="6519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FE3701B-248B-4D07-9C21-AE28C2D4BBF4}"/>
                </a:ext>
              </a:extLst>
            </p:cNvPr>
            <p:cNvSpPr txBox="1"/>
            <p:nvPr/>
          </p:nvSpPr>
          <p:spPr>
            <a:xfrm>
              <a:off x="5755386" y="1362616"/>
              <a:ext cx="3127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0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4C035BD-A7F4-41B2-8CDB-5F5AA46F9D8A}"/>
                </a:ext>
              </a:extLst>
            </p:cNvPr>
            <p:cNvSpPr txBox="1"/>
            <p:nvPr/>
          </p:nvSpPr>
          <p:spPr>
            <a:xfrm>
              <a:off x="5738457" y="3207677"/>
              <a:ext cx="3127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N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519009B-AB66-4DBD-A5D5-641B3BC7189B}"/>
                </a:ext>
              </a:extLst>
            </p:cNvPr>
            <p:cNvSpPr txBox="1"/>
            <p:nvPr/>
          </p:nvSpPr>
          <p:spPr>
            <a:xfrm>
              <a:off x="5738450" y="1932273"/>
              <a:ext cx="3979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f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2BB3D85-01DF-42B4-813D-0BD4EDE23009}"/>
                </a:ext>
              </a:extLst>
            </p:cNvPr>
            <p:cNvSpPr txBox="1"/>
            <p:nvPr/>
          </p:nvSpPr>
          <p:spPr>
            <a:xfrm>
              <a:off x="5755386" y="2667133"/>
              <a:ext cx="3979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i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0B9B248-315F-471D-B2C3-064EED833803}"/>
                </a:ext>
              </a:extLst>
            </p:cNvPr>
            <p:cNvSpPr txBox="1"/>
            <p:nvPr/>
          </p:nvSpPr>
          <p:spPr>
            <a:xfrm>
              <a:off x="5995512" y="1126885"/>
              <a:ext cx="3811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C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i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553D31F7-6C11-4420-A7BB-334D0EB90CB1}"/>
              </a:ext>
            </a:extLst>
          </p:cNvPr>
          <p:cNvSpPr txBox="1"/>
          <p:nvPr/>
        </p:nvSpPr>
        <p:spPr>
          <a:xfrm>
            <a:off x="5242872" y="1085617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ea typeface="Meiryo UI" panose="020B0604030504040204" pitchFamily="34" charset="-128"/>
                <a:cs typeface="MV Boli" panose="02000500030200090000" pitchFamily="2" charset="0"/>
              </a:rPr>
              <a:t>Ĉ</a:t>
            </a:r>
            <a:r>
              <a:rPr lang="en-US" altLang="zh-CN" sz="1200" baseline="-25000" dirty="0">
                <a:latin typeface="MV Boli" panose="02000500030200090000" pitchFamily="2" charset="0"/>
                <a:ea typeface="Meiryo UI" panose="020B0604030504040204" pitchFamily="34" charset="-128"/>
                <a:cs typeface="MV Boli" panose="02000500030200090000" pitchFamily="2" charset="0"/>
              </a:rPr>
              <a:t>i</a:t>
            </a:r>
            <a:endParaRPr lang="zh-CN" altLang="en-US" sz="1200" baseline="-25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0238A08-BDC5-42A0-B3FA-B82046C6B3BD}"/>
              </a:ext>
            </a:extLst>
          </p:cNvPr>
          <p:cNvGrpSpPr/>
          <p:nvPr/>
        </p:nvGrpSpPr>
        <p:grpSpPr>
          <a:xfrm>
            <a:off x="6672295" y="2062061"/>
            <a:ext cx="2996941" cy="878830"/>
            <a:chOff x="6672295" y="2062061"/>
            <a:chExt cx="2996941" cy="878830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DB81CD6-F831-48D2-BFFD-39B44636BCDE}"/>
                </a:ext>
              </a:extLst>
            </p:cNvPr>
            <p:cNvSpPr txBox="1"/>
            <p:nvPr/>
          </p:nvSpPr>
          <p:spPr>
            <a:xfrm>
              <a:off x="6672295" y="2077499"/>
              <a:ext cx="7106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f 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&lt; 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i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676F756-9184-4B02-9BA3-0C3CF506E4E5}"/>
                </a:ext>
              </a:extLst>
            </p:cNvPr>
            <p:cNvSpPr txBox="1"/>
            <p:nvPr/>
          </p:nvSpPr>
          <p:spPr>
            <a:xfrm>
              <a:off x="7538725" y="2062061"/>
              <a:ext cx="9072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0-d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f 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: </a:t>
              </a:r>
              <a:r>
                <a:rPr lang="en-US" altLang="zh-CN" sz="1200" dirty="0">
                  <a:latin typeface="MV Boli" panose="02000500030200090000" pitchFamily="2" charset="0"/>
                  <a:ea typeface="Meiryo UI" panose="020B0604030504040204" pitchFamily="34" charset="-128"/>
                  <a:cs typeface="MV Boli" panose="02000500030200090000" pitchFamily="2" charset="0"/>
                </a:rPr>
                <a:t>Ĉ</a:t>
              </a:r>
              <a:r>
                <a:rPr lang="en-US" altLang="zh-CN" sz="1200" baseline="-25000" dirty="0">
                  <a:latin typeface="MV Boli" panose="02000500030200090000" pitchFamily="2" charset="0"/>
                  <a:ea typeface="Meiryo UI" panose="020B0604030504040204" pitchFamily="34" charset="-128"/>
                  <a:cs typeface="MV Boli" panose="02000500030200090000" pitchFamily="2" charset="0"/>
                </a:rPr>
                <a:t>i</a:t>
              </a:r>
              <a:endParaRPr lang="zh-CN" altLang="en-US" sz="1200" baseline="-25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7D5ECFF-7E19-4241-AE02-5E8792D4587C}"/>
                </a:ext>
              </a:extLst>
            </p:cNvPr>
            <p:cNvSpPr txBox="1"/>
            <p:nvPr/>
          </p:nvSpPr>
          <p:spPr>
            <a:xfrm>
              <a:off x="7382933" y="2351429"/>
              <a:ext cx="7106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f 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- 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i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 :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C771958-7A75-4E5E-900B-291847389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07001" y="2390094"/>
              <a:ext cx="1562235" cy="198137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C9191EE-FC93-45BD-B7FA-1FA0B08E5120}"/>
                </a:ext>
              </a:extLst>
            </p:cNvPr>
            <p:cNvSpPr txBox="1"/>
            <p:nvPr/>
          </p:nvSpPr>
          <p:spPr>
            <a:xfrm>
              <a:off x="7382933" y="2663892"/>
              <a:ext cx="7106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i 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- N :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E9F3DE6-512B-4811-B37F-8C7F46C1A946}"/>
                </a:ext>
              </a:extLst>
            </p:cNvPr>
            <p:cNvSpPr txBox="1"/>
            <p:nvPr/>
          </p:nvSpPr>
          <p:spPr>
            <a:xfrm>
              <a:off x="8004003" y="2663892"/>
              <a:ext cx="46866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C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i-1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BD1C8D06-505C-4683-88BD-E475D799D0CA}"/>
              </a:ext>
            </a:extLst>
          </p:cNvPr>
          <p:cNvSpPr/>
          <p:nvPr/>
        </p:nvSpPr>
        <p:spPr>
          <a:xfrm>
            <a:off x="5305552" y="1430318"/>
            <a:ext cx="151842" cy="137531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3F0217E-7F2D-48DB-B1DB-5B7F2B02C5EA}"/>
              </a:ext>
            </a:extLst>
          </p:cNvPr>
          <p:cNvGrpSpPr/>
          <p:nvPr/>
        </p:nvGrpSpPr>
        <p:grpSpPr>
          <a:xfrm>
            <a:off x="6667066" y="3972633"/>
            <a:ext cx="1619893" cy="875215"/>
            <a:chOff x="6667066" y="3972633"/>
            <a:chExt cx="1619893" cy="875215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C6A978B-7D25-43AB-AA7F-34EA1F2B2555}"/>
                </a:ext>
              </a:extLst>
            </p:cNvPr>
            <p:cNvSpPr txBox="1"/>
            <p:nvPr/>
          </p:nvSpPr>
          <p:spPr>
            <a:xfrm>
              <a:off x="6667066" y="3972633"/>
              <a:ext cx="7106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f 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&gt; 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i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DDD0AD4-5CA7-48F3-BE1B-2EA9DAE3EA22}"/>
                </a:ext>
              </a:extLst>
            </p:cNvPr>
            <p:cNvSpPr txBox="1"/>
            <p:nvPr/>
          </p:nvSpPr>
          <p:spPr>
            <a:xfrm>
              <a:off x="7377704" y="3974049"/>
              <a:ext cx="9072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0-d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i 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: </a:t>
              </a:r>
              <a:r>
                <a:rPr lang="en-US" altLang="zh-CN" sz="1200" dirty="0">
                  <a:latin typeface="MV Boli" panose="02000500030200090000" pitchFamily="2" charset="0"/>
                  <a:ea typeface="Meiryo UI" panose="020B0604030504040204" pitchFamily="34" charset="-128"/>
                  <a:cs typeface="MV Boli" panose="02000500030200090000" pitchFamily="2" charset="0"/>
                </a:rPr>
                <a:t>Ĉ</a:t>
              </a:r>
              <a:r>
                <a:rPr lang="en-US" altLang="zh-CN" sz="1200" baseline="-25000" dirty="0">
                  <a:latin typeface="MV Boli" panose="02000500030200090000" pitchFamily="2" charset="0"/>
                  <a:ea typeface="Meiryo UI" panose="020B0604030504040204" pitchFamily="34" charset="-128"/>
                  <a:cs typeface="MV Boli" panose="02000500030200090000" pitchFamily="2" charset="0"/>
                </a:rPr>
                <a:t>i</a:t>
              </a:r>
              <a:endParaRPr lang="zh-CN" altLang="en-US" sz="1200" baseline="-25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5C8A772-8B7F-45F4-B8DD-1DB880EC8FBF}"/>
                </a:ext>
              </a:extLst>
            </p:cNvPr>
            <p:cNvSpPr txBox="1"/>
            <p:nvPr/>
          </p:nvSpPr>
          <p:spPr>
            <a:xfrm>
              <a:off x="7197222" y="4277637"/>
              <a:ext cx="97311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i 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- 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f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 : 0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B21114F-AE12-45C2-8225-3D41A89CE69E}"/>
                </a:ext>
              </a:extLst>
            </p:cNvPr>
            <p:cNvSpPr txBox="1"/>
            <p:nvPr/>
          </p:nvSpPr>
          <p:spPr>
            <a:xfrm>
              <a:off x="7197222" y="4570849"/>
              <a:ext cx="7106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f 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- N :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9C56D3C-5233-46F0-A2FF-1FBBB9A10080}"/>
                </a:ext>
              </a:extLst>
            </p:cNvPr>
            <p:cNvSpPr txBox="1"/>
            <p:nvPr/>
          </p:nvSpPr>
          <p:spPr>
            <a:xfrm>
              <a:off x="7818292" y="4570849"/>
              <a:ext cx="46866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C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i-1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FE4B0987-7F09-4622-A0B8-23F462C8FAF4}"/>
              </a:ext>
            </a:extLst>
          </p:cNvPr>
          <p:cNvSpPr/>
          <p:nvPr/>
        </p:nvSpPr>
        <p:spPr>
          <a:xfrm>
            <a:off x="4833060" y="1418839"/>
            <a:ext cx="154481" cy="6519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FE54019-0CB6-4AA8-A1E9-0AD9A6013187}"/>
              </a:ext>
            </a:extLst>
          </p:cNvPr>
          <p:cNvSpPr txBox="1"/>
          <p:nvPr/>
        </p:nvSpPr>
        <p:spPr>
          <a:xfrm>
            <a:off x="6889296" y="5237639"/>
            <a:ext cx="4303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High-level neurons can be kept for a long distance, while lower-level neurons will be updated frequently.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52D566D4-D0A8-4414-9268-AAD4DB47C3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540"/>
          <a:stretch/>
        </p:blipFill>
        <p:spPr>
          <a:xfrm>
            <a:off x="8416667" y="3187987"/>
            <a:ext cx="3426579" cy="1037099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F51B3F33-57DF-4516-93BA-4AA6C40F0599}"/>
              </a:ext>
            </a:extLst>
          </p:cNvPr>
          <p:cNvSpPr txBox="1"/>
          <p:nvPr/>
        </p:nvSpPr>
        <p:spPr>
          <a:xfrm>
            <a:off x="4487369" y="1917001"/>
            <a:ext cx="397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d</a:t>
            </a:r>
            <a:r>
              <a:rPr lang="en-US" altLang="zh-CN" sz="12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f</a:t>
            </a:r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228DFDF-DF63-41EE-B8A4-60B0C8436D16}"/>
              </a:ext>
            </a:extLst>
          </p:cNvPr>
          <p:cNvSpPr txBox="1"/>
          <p:nvPr/>
        </p:nvSpPr>
        <p:spPr>
          <a:xfrm>
            <a:off x="5003152" y="2671884"/>
            <a:ext cx="397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d</a:t>
            </a:r>
            <a:r>
              <a:rPr lang="en-US" altLang="zh-CN" sz="12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31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51" grpId="0" animBg="1"/>
      <p:bldP spid="52" grpId="0" animBg="1"/>
      <p:bldP spid="31" grpId="0"/>
      <p:bldP spid="45" grpId="0" animBg="1"/>
      <p:bldP spid="65" grpId="0" animBg="1"/>
      <p:bldP spid="66" grpId="0"/>
      <p:bldP spid="68" grpId="0"/>
      <p:bldP spid="6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FA2C0A26-FFAC-48C3-BC54-DCEBFDFDC8D7}"/>
              </a:ext>
            </a:extLst>
          </p:cNvPr>
          <p:cNvSpPr/>
          <p:nvPr/>
        </p:nvSpPr>
        <p:spPr>
          <a:xfrm>
            <a:off x="-1367090" y="3838005"/>
            <a:ext cx="151842" cy="194258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F7EEF5-C3E5-4675-9A1F-6224F1BBE7FC}"/>
              </a:ext>
            </a:extLst>
          </p:cNvPr>
          <p:cNvSpPr/>
          <p:nvPr/>
        </p:nvSpPr>
        <p:spPr>
          <a:xfrm>
            <a:off x="-1836943" y="3838005"/>
            <a:ext cx="151842" cy="1942582"/>
          </a:xfrm>
          <a:prstGeom prst="rect">
            <a:avLst/>
          </a:prstGeom>
          <a:solidFill>
            <a:srgbClr val="4B8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0E718BE-050D-4C8D-ADF0-251A08A3E5A2}"/>
              </a:ext>
            </a:extLst>
          </p:cNvPr>
          <p:cNvSpPr txBox="1"/>
          <p:nvPr/>
        </p:nvSpPr>
        <p:spPr>
          <a:xfrm>
            <a:off x="-1990125" y="3513937"/>
            <a:ext cx="4686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r>
              <a:rPr lang="en-US" altLang="zh-CN" sz="12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i-1</a:t>
            </a:r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8C9F696-C967-438D-B481-487966FDB888}"/>
              </a:ext>
            </a:extLst>
          </p:cNvPr>
          <p:cNvSpPr txBox="1"/>
          <p:nvPr/>
        </p:nvSpPr>
        <p:spPr>
          <a:xfrm>
            <a:off x="-1429770" y="3493304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ea typeface="Meiryo UI" panose="020B0604030504040204" pitchFamily="34" charset="-128"/>
                <a:cs typeface="MV Boli" panose="02000500030200090000" pitchFamily="2" charset="0"/>
              </a:rPr>
              <a:t>Ĉ</a:t>
            </a:r>
            <a:r>
              <a:rPr lang="en-US" altLang="zh-CN" sz="1200" baseline="-25000" dirty="0">
                <a:latin typeface="MV Boli" panose="02000500030200090000" pitchFamily="2" charset="0"/>
                <a:ea typeface="Meiryo UI" panose="020B0604030504040204" pitchFamily="34" charset="-128"/>
                <a:cs typeface="MV Boli" panose="02000500030200090000" pitchFamily="2" charset="0"/>
              </a:rPr>
              <a:t>i</a:t>
            </a:r>
            <a:endParaRPr lang="zh-CN" altLang="en-US" sz="1200" baseline="-25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15EDB9E-D504-4584-B37D-469F3FCAF6CD}"/>
              </a:ext>
            </a:extLst>
          </p:cNvPr>
          <p:cNvSpPr/>
          <p:nvPr/>
        </p:nvSpPr>
        <p:spPr>
          <a:xfrm>
            <a:off x="-1836943" y="3833254"/>
            <a:ext cx="151842" cy="1368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F0B573E-1AF1-4D62-92F6-4DD9599020EB}"/>
              </a:ext>
            </a:extLst>
          </p:cNvPr>
          <p:cNvSpPr/>
          <p:nvPr/>
        </p:nvSpPr>
        <p:spPr>
          <a:xfrm>
            <a:off x="-1367090" y="3838005"/>
            <a:ext cx="151842" cy="6471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4A78F78-8DAB-4FBF-8B4D-B99B0D2169B4}"/>
              </a:ext>
            </a:extLst>
          </p:cNvPr>
          <p:cNvGrpSpPr/>
          <p:nvPr/>
        </p:nvGrpSpPr>
        <p:grpSpPr>
          <a:xfrm>
            <a:off x="-969144" y="3523221"/>
            <a:ext cx="660210" cy="2407911"/>
            <a:chOff x="1644206" y="3523221"/>
            <a:chExt cx="660210" cy="240791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23DA6A1-965C-4E92-B8FE-BAAA7D47CB19}"/>
                </a:ext>
              </a:extLst>
            </p:cNvPr>
            <p:cNvSpPr/>
            <p:nvPr/>
          </p:nvSpPr>
          <p:spPr>
            <a:xfrm>
              <a:off x="2037905" y="3821903"/>
              <a:ext cx="151842" cy="19473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048BCBB-75C7-4C2C-B7E9-04D68995CF92}"/>
                </a:ext>
              </a:extLst>
            </p:cNvPr>
            <p:cNvSpPr/>
            <p:nvPr/>
          </p:nvSpPr>
          <p:spPr>
            <a:xfrm>
              <a:off x="2027570" y="3859677"/>
              <a:ext cx="162177" cy="138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F62E915-296B-4093-B8BE-1E6563ED834D}"/>
                </a:ext>
              </a:extLst>
            </p:cNvPr>
            <p:cNvSpPr/>
            <p:nvPr/>
          </p:nvSpPr>
          <p:spPr>
            <a:xfrm>
              <a:off x="2027570" y="3821903"/>
              <a:ext cx="151842" cy="6519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88B9E22-78AC-471E-AA1E-F10F4784E547}"/>
                </a:ext>
              </a:extLst>
            </p:cNvPr>
            <p:cNvSpPr txBox="1"/>
            <p:nvPr/>
          </p:nvSpPr>
          <p:spPr>
            <a:xfrm>
              <a:off x="1683109" y="3758952"/>
              <a:ext cx="3127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0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01468E1-235A-4A45-ADC5-7AC378A76787}"/>
                </a:ext>
              </a:extLst>
            </p:cNvPr>
            <p:cNvSpPr txBox="1"/>
            <p:nvPr/>
          </p:nvSpPr>
          <p:spPr>
            <a:xfrm>
              <a:off x="1666173" y="5063469"/>
              <a:ext cx="3979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f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7DF22A9-D6D4-4C01-A5A8-31F0BFC8089B}"/>
                </a:ext>
              </a:extLst>
            </p:cNvPr>
            <p:cNvSpPr txBox="1"/>
            <p:nvPr/>
          </p:nvSpPr>
          <p:spPr>
            <a:xfrm>
              <a:off x="1923235" y="3523221"/>
              <a:ext cx="3811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C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i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66A9087-7072-4589-9DE8-58A1E6F26AF5}"/>
                </a:ext>
              </a:extLst>
            </p:cNvPr>
            <p:cNvSpPr txBox="1"/>
            <p:nvPr/>
          </p:nvSpPr>
          <p:spPr>
            <a:xfrm>
              <a:off x="1680480" y="4373436"/>
              <a:ext cx="3979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i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4F1B6AAE-AA48-423B-95C4-334DEB4C4AD6}"/>
                </a:ext>
              </a:extLst>
            </p:cNvPr>
            <p:cNvSpPr txBox="1"/>
            <p:nvPr/>
          </p:nvSpPr>
          <p:spPr>
            <a:xfrm>
              <a:off x="1644206" y="5654133"/>
              <a:ext cx="3127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N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50EF19C-750B-4A5A-8371-BB654C095DBA}"/>
              </a:ext>
            </a:extLst>
          </p:cNvPr>
          <p:cNvSpPr txBox="1"/>
          <p:nvPr/>
        </p:nvSpPr>
        <p:spPr>
          <a:xfrm>
            <a:off x="123445" y="434117"/>
            <a:ext cx="110694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Introducing Syntactic Structures into Target Opinion Word Extraction with Deep Learning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45F069-00E4-4766-9B69-6B8A66C072B1}"/>
              </a:ext>
            </a:extLst>
          </p:cNvPr>
          <p:cNvSpPr txBox="1"/>
          <p:nvPr/>
        </p:nvSpPr>
        <p:spPr>
          <a:xfrm>
            <a:off x="123446" y="936796"/>
            <a:ext cx="15190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ON-LSTM.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1B24596-614B-4782-BC4B-DE25174BF63B}"/>
              </a:ext>
            </a:extLst>
          </p:cNvPr>
          <p:cNvSpPr/>
          <p:nvPr/>
        </p:nvSpPr>
        <p:spPr>
          <a:xfrm>
            <a:off x="3510619" y="1430318"/>
            <a:ext cx="151842" cy="194258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DEF6C9A-BC6D-4AC9-8F79-9F111F8A0674}"/>
              </a:ext>
            </a:extLst>
          </p:cNvPr>
          <p:cNvSpPr/>
          <p:nvPr/>
        </p:nvSpPr>
        <p:spPr>
          <a:xfrm>
            <a:off x="3040766" y="1430318"/>
            <a:ext cx="151842" cy="1942582"/>
          </a:xfrm>
          <a:prstGeom prst="rect">
            <a:avLst/>
          </a:prstGeom>
          <a:solidFill>
            <a:srgbClr val="4B8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0D99942-17B5-420C-969E-202F485C8DB0}"/>
              </a:ext>
            </a:extLst>
          </p:cNvPr>
          <p:cNvSpPr txBox="1"/>
          <p:nvPr/>
        </p:nvSpPr>
        <p:spPr>
          <a:xfrm>
            <a:off x="2887584" y="1106250"/>
            <a:ext cx="4686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r>
              <a:rPr lang="en-US" altLang="zh-CN" sz="12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i-1</a:t>
            </a:r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5B43C5E-2A2C-4E26-8A64-E3DBAA85C72C}"/>
              </a:ext>
            </a:extLst>
          </p:cNvPr>
          <p:cNvGrpSpPr/>
          <p:nvPr/>
        </p:nvGrpSpPr>
        <p:grpSpPr>
          <a:xfrm>
            <a:off x="3943517" y="1126885"/>
            <a:ext cx="638243" cy="2357791"/>
            <a:chOff x="3943517" y="1126885"/>
            <a:chExt cx="638243" cy="235779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A3F55E9-EFA5-46FB-A743-A8AF199B1EF2}"/>
                </a:ext>
              </a:extLst>
            </p:cNvPr>
            <p:cNvSpPr/>
            <p:nvPr/>
          </p:nvSpPr>
          <p:spPr>
            <a:xfrm>
              <a:off x="4315249" y="1425567"/>
              <a:ext cx="151842" cy="19473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56676D-CE2B-4CB5-ADED-8FF1423E5D31}"/>
                </a:ext>
              </a:extLst>
            </p:cNvPr>
            <p:cNvSpPr/>
            <p:nvPr/>
          </p:nvSpPr>
          <p:spPr>
            <a:xfrm>
              <a:off x="4319483" y="1425567"/>
              <a:ext cx="141714" cy="138006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C882BD-E19A-4C5F-A28C-C219181F5E2C}"/>
                </a:ext>
              </a:extLst>
            </p:cNvPr>
            <p:cNvSpPr/>
            <p:nvPr/>
          </p:nvSpPr>
          <p:spPr>
            <a:xfrm>
              <a:off x="4319483" y="1425566"/>
              <a:ext cx="141714" cy="6519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FE3701B-248B-4D07-9C21-AE28C2D4BBF4}"/>
                </a:ext>
              </a:extLst>
            </p:cNvPr>
            <p:cNvSpPr txBox="1"/>
            <p:nvPr/>
          </p:nvSpPr>
          <p:spPr>
            <a:xfrm>
              <a:off x="3960453" y="1362616"/>
              <a:ext cx="3127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0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4C035BD-A7F4-41B2-8CDB-5F5AA46F9D8A}"/>
                </a:ext>
              </a:extLst>
            </p:cNvPr>
            <p:cNvSpPr txBox="1"/>
            <p:nvPr/>
          </p:nvSpPr>
          <p:spPr>
            <a:xfrm>
              <a:off x="3943524" y="3207677"/>
              <a:ext cx="3127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N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519009B-AB66-4DBD-A5D5-641B3BC7189B}"/>
                </a:ext>
              </a:extLst>
            </p:cNvPr>
            <p:cNvSpPr txBox="1"/>
            <p:nvPr/>
          </p:nvSpPr>
          <p:spPr>
            <a:xfrm>
              <a:off x="3943517" y="1932273"/>
              <a:ext cx="3979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f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2BB3D85-01DF-42B4-813D-0BD4EDE23009}"/>
                </a:ext>
              </a:extLst>
            </p:cNvPr>
            <p:cNvSpPr txBox="1"/>
            <p:nvPr/>
          </p:nvSpPr>
          <p:spPr>
            <a:xfrm>
              <a:off x="3960453" y="2667133"/>
              <a:ext cx="3979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d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i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0B9B248-315F-471D-B2C3-064EED833803}"/>
                </a:ext>
              </a:extLst>
            </p:cNvPr>
            <p:cNvSpPr txBox="1"/>
            <p:nvPr/>
          </p:nvSpPr>
          <p:spPr>
            <a:xfrm>
              <a:off x="4200579" y="1126885"/>
              <a:ext cx="3811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C</a:t>
              </a:r>
              <a:r>
                <a:rPr lang="en-US" altLang="zh-CN" sz="1200" baseline="-25000" dirty="0">
                  <a:latin typeface="MV Boli" panose="02000500030200090000" pitchFamily="2" charset="0"/>
                  <a:cs typeface="MV Boli" panose="02000500030200090000" pitchFamily="2" charset="0"/>
                </a:rPr>
                <a:t>i</a:t>
              </a:r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553D31F7-6C11-4420-A7BB-334D0EB90CB1}"/>
              </a:ext>
            </a:extLst>
          </p:cNvPr>
          <p:cNvSpPr txBox="1"/>
          <p:nvPr/>
        </p:nvSpPr>
        <p:spPr>
          <a:xfrm>
            <a:off x="3447939" y="1085617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ea typeface="Meiryo UI" panose="020B0604030504040204" pitchFamily="34" charset="-128"/>
                <a:cs typeface="MV Boli" panose="02000500030200090000" pitchFamily="2" charset="0"/>
              </a:rPr>
              <a:t>Ĉ</a:t>
            </a:r>
            <a:r>
              <a:rPr lang="en-US" altLang="zh-CN" sz="1200" baseline="-25000" dirty="0">
                <a:latin typeface="MV Boli" panose="02000500030200090000" pitchFamily="2" charset="0"/>
                <a:ea typeface="Meiryo UI" panose="020B0604030504040204" pitchFamily="34" charset="-128"/>
                <a:cs typeface="MV Boli" panose="02000500030200090000" pitchFamily="2" charset="0"/>
              </a:rPr>
              <a:t>i</a:t>
            </a:r>
            <a:endParaRPr lang="zh-CN" altLang="en-US" sz="1200" baseline="-25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D1C8D06-505C-4683-88BD-E475D799D0CA}"/>
              </a:ext>
            </a:extLst>
          </p:cNvPr>
          <p:cNvSpPr/>
          <p:nvPr/>
        </p:nvSpPr>
        <p:spPr>
          <a:xfrm>
            <a:off x="3510619" y="1430318"/>
            <a:ext cx="151842" cy="137531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E4B0987-7F09-4622-A0B8-23F462C8FAF4}"/>
              </a:ext>
            </a:extLst>
          </p:cNvPr>
          <p:cNvSpPr/>
          <p:nvPr/>
        </p:nvSpPr>
        <p:spPr>
          <a:xfrm>
            <a:off x="3040143" y="1425566"/>
            <a:ext cx="151842" cy="6519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54AD9A-C6A4-4795-9C64-E43F2755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553" y="1799345"/>
            <a:ext cx="2781541" cy="556308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D820FA54-E56E-4A6D-BC24-08054933F65A}"/>
              </a:ext>
            </a:extLst>
          </p:cNvPr>
          <p:cNvSpPr txBox="1"/>
          <p:nvPr/>
        </p:nvSpPr>
        <p:spPr>
          <a:xfrm>
            <a:off x="4805931" y="1541869"/>
            <a:ext cx="34261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Two new gates to “softly” model df and di: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0D03E5B-8715-40CC-A177-9659A5207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818" y="1872214"/>
            <a:ext cx="2781541" cy="243385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E26C78D2-25BD-4C3E-A71B-75E0FFECB19E}"/>
              </a:ext>
            </a:extLst>
          </p:cNvPr>
          <p:cNvGrpSpPr/>
          <p:nvPr/>
        </p:nvGrpSpPr>
        <p:grpSpPr>
          <a:xfrm>
            <a:off x="4914233" y="2500948"/>
            <a:ext cx="1834811" cy="606157"/>
            <a:chOff x="4914233" y="2500948"/>
            <a:chExt cx="1834811" cy="60615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BBE72E3-9623-4E45-A35A-7DC7B0FD7D99}"/>
                </a:ext>
              </a:extLst>
            </p:cNvPr>
            <p:cNvSpPr/>
            <p:nvPr/>
          </p:nvSpPr>
          <p:spPr>
            <a:xfrm>
              <a:off x="4914233" y="2999418"/>
              <a:ext cx="1834811" cy="10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BAE9802-E988-42F1-812D-1D3A6D5C9857}"/>
                </a:ext>
              </a:extLst>
            </p:cNvPr>
            <p:cNvSpPr/>
            <p:nvPr/>
          </p:nvSpPr>
          <p:spPr>
            <a:xfrm>
              <a:off x="5764533" y="2500948"/>
              <a:ext cx="67733" cy="606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3F0396C-9465-4327-9908-5039856E197B}"/>
              </a:ext>
            </a:extLst>
          </p:cNvPr>
          <p:cNvGrpSpPr/>
          <p:nvPr/>
        </p:nvGrpSpPr>
        <p:grpSpPr>
          <a:xfrm>
            <a:off x="7773994" y="2500948"/>
            <a:ext cx="1834811" cy="606157"/>
            <a:chOff x="7773994" y="2500948"/>
            <a:chExt cx="1834811" cy="606157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363A4CE-5D4E-407E-B3E8-3685EA4771D3}"/>
                </a:ext>
              </a:extLst>
            </p:cNvPr>
            <p:cNvSpPr/>
            <p:nvPr/>
          </p:nvSpPr>
          <p:spPr>
            <a:xfrm>
              <a:off x="7773994" y="2999418"/>
              <a:ext cx="1834811" cy="10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36E9ADA-C3F0-47CC-865A-F08C029E4313}"/>
                </a:ext>
              </a:extLst>
            </p:cNvPr>
            <p:cNvSpPr/>
            <p:nvPr/>
          </p:nvSpPr>
          <p:spPr>
            <a:xfrm>
              <a:off x="8584682" y="2500948"/>
              <a:ext cx="1024123" cy="606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B85DF0D8-5798-4C58-B762-1C649A732C10}"/>
              </a:ext>
            </a:extLst>
          </p:cNvPr>
          <p:cNvSpPr txBox="1"/>
          <p:nvPr/>
        </p:nvSpPr>
        <p:spPr>
          <a:xfrm>
            <a:off x="7718643" y="3137344"/>
            <a:ext cx="2021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MV Boli" panose="02000500030200090000" pitchFamily="2" charset="0"/>
                <a:cs typeface="MV Boli" panose="02000500030200090000" pitchFamily="2" charset="0"/>
              </a:rPr>
              <a:t>[0, 0, 0, 0, 1, 1, 1, 1, 1, 1]</a:t>
            </a:r>
            <a:endParaRPr lang="zh-CN" altLang="en-US" sz="1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BE8432C-19B7-40B4-9B16-BBAB0EFA9740}"/>
              </a:ext>
            </a:extLst>
          </p:cNvPr>
          <p:cNvGrpSpPr/>
          <p:nvPr/>
        </p:nvGrpSpPr>
        <p:grpSpPr>
          <a:xfrm>
            <a:off x="6851856" y="2493803"/>
            <a:ext cx="875504" cy="616132"/>
            <a:chOff x="6851856" y="2493803"/>
            <a:chExt cx="875504" cy="616132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B13684E-6D6E-49EC-846F-FC032EC533C5}"/>
                </a:ext>
              </a:extLst>
            </p:cNvPr>
            <p:cNvSpPr txBox="1"/>
            <p:nvPr/>
          </p:nvSpPr>
          <p:spPr>
            <a:xfrm>
              <a:off x="6898669" y="2493803"/>
              <a:ext cx="78187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cumsum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74" name="图形 73" descr="下箭头 纯色填充">
              <a:extLst>
                <a:ext uri="{FF2B5EF4-FFF2-40B4-BE49-F238E27FC236}">
                  <a16:creationId xmlns:a16="http://schemas.microsoft.com/office/drawing/2014/main" id="{FC034E7C-E33F-40E9-9C7B-EB68A8FCA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7013451" y="2396027"/>
              <a:ext cx="552313" cy="875504"/>
            </a:xfrm>
            <a:prstGeom prst="rect">
              <a:avLst/>
            </a:prstGeom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58DA214-1F20-4727-9ED9-96E152C3235E}"/>
              </a:ext>
            </a:extLst>
          </p:cNvPr>
          <p:cNvGrpSpPr/>
          <p:nvPr/>
        </p:nvGrpSpPr>
        <p:grpSpPr>
          <a:xfrm>
            <a:off x="9985447" y="2492983"/>
            <a:ext cx="1869070" cy="606157"/>
            <a:chOff x="9985447" y="2492983"/>
            <a:chExt cx="1869070" cy="60615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B524002-2503-4431-BA36-57B19645F5AD}"/>
                </a:ext>
              </a:extLst>
            </p:cNvPr>
            <p:cNvSpPr/>
            <p:nvPr/>
          </p:nvSpPr>
          <p:spPr>
            <a:xfrm>
              <a:off x="10019706" y="2991453"/>
              <a:ext cx="1834811" cy="107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F5F1418-251B-4677-8A33-09D9EBA479B6}"/>
                </a:ext>
              </a:extLst>
            </p:cNvPr>
            <p:cNvSpPr/>
            <p:nvPr/>
          </p:nvSpPr>
          <p:spPr>
            <a:xfrm flipH="1">
              <a:off x="9985447" y="2492983"/>
              <a:ext cx="1054990" cy="606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5145A037-7C3E-4A05-8F61-F745872F99A7}"/>
              </a:ext>
            </a:extLst>
          </p:cNvPr>
          <p:cNvSpPr txBox="1"/>
          <p:nvPr/>
        </p:nvSpPr>
        <p:spPr>
          <a:xfrm>
            <a:off x="9983894" y="3128044"/>
            <a:ext cx="202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V Boli" panose="02000500030200090000" pitchFamily="2" charset="0"/>
                <a:cs typeface="MV Boli" panose="02000500030200090000" pitchFamily="2" charset="0"/>
              </a:rPr>
              <a:t>[1, 1, 1, 1, 1, 1, 0, 0, 0, 0]</a:t>
            </a:r>
            <a:endParaRPr lang="zh-CN" altLang="en-US" sz="1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8D39DAC-851D-4EA1-BFCB-65B4EA458B3E}"/>
              </a:ext>
            </a:extLst>
          </p:cNvPr>
          <p:cNvGrpSpPr/>
          <p:nvPr/>
        </p:nvGrpSpPr>
        <p:grpSpPr>
          <a:xfrm>
            <a:off x="2865037" y="3998131"/>
            <a:ext cx="2898678" cy="906973"/>
            <a:chOff x="2865037" y="3998131"/>
            <a:chExt cx="2898678" cy="906973"/>
          </a:xfrm>
        </p:grpSpPr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FAE1BF28-2D73-4B89-9C0A-04DFC5962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9706" y="4371775"/>
              <a:ext cx="1585097" cy="243861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99660374-7296-4139-AC18-A3291118C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89706" y="4676484"/>
              <a:ext cx="1607959" cy="228620"/>
            </a:xfrm>
            <a:prstGeom prst="rect">
              <a:avLst/>
            </a:prstGeom>
          </p:spPr>
        </p:pic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A488B1D6-EEA1-4B8A-91E7-36D7B33CC955}"/>
                </a:ext>
              </a:extLst>
            </p:cNvPr>
            <p:cNvSpPr txBox="1"/>
            <p:nvPr/>
          </p:nvSpPr>
          <p:spPr>
            <a:xfrm>
              <a:off x="2865037" y="3998131"/>
              <a:ext cx="28986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MV Boli" panose="02000500030200090000" pitchFamily="2" charset="0"/>
                  <a:cs typeface="MV Boli" panose="02000500030200090000" pitchFamily="2" charset="0"/>
                </a:rPr>
                <a:t>Updated forget gate and input gate: </a:t>
              </a:r>
              <a:endParaRPr lang="zh-CN" altLang="en-US" sz="12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FC450A35-8362-4671-9CBF-EC9C202BCA86}"/>
              </a:ext>
            </a:extLst>
          </p:cNvPr>
          <p:cNvSpPr txBox="1"/>
          <p:nvPr/>
        </p:nvSpPr>
        <p:spPr>
          <a:xfrm>
            <a:off x="6197491" y="4035951"/>
            <a:ext cx="258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V Boli" panose="02000500030200090000" pitchFamily="2" charset="0"/>
                <a:cs typeface="MV Boli" panose="02000500030200090000" pitchFamily="2" charset="0"/>
              </a:rPr>
              <a:t>[f1, f2, f3, f4, f5, f6, f7, f8, f9, f10]</a:t>
            </a:r>
            <a:endParaRPr lang="zh-CN" altLang="en-US" sz="1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BF25CD0-7F37-44C3-949C-D91FD7936952}"/>
              </a:ext>
            </a:extLst>
          </p:cNvPr>
          <p:cNvSpPr txBox="1"/>
          <p:nvPr/>
        </p:nvSpPr>
        <p:spPr>
          <a:xfrm>
            <a:off x="6197491" y="5255736"/>
            <a:ext cx="2674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V Boli" panose="02000500030200090000" pitchFamily="2" charset="0"/>
                <a:cs typeface="MV Boli" panose="02000500030200090000" pitchFamily="2" charset="0"/>
              </a:rPr>
              <a:t>[i1, i2, i3, i4, i5, i6, i7, i8, i9, i10]</a:t>
            </a:r>
            <a:endParaRPr lang="zh-CN" altLang="en-US" sz="1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49CD9367-BA27-495C-BFA3-5E7032632E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4689" y="5544186"/>
            <a:ext cx="1539373" cy="213378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59D5F220-1035-4773-AFFE-535D00C82651}"/>
              </a:ext>
            </a:extLst>
          </p:cNvPr>
          <p:cNvSpPr txBox="1"/>
          <p:nvPr/>
        </p:nvSpPr>
        <p:spPr>
          <a:xfrm>
            <a:off x="2865037" y="5203680"/>
            <a:ext cx="29788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The final cell representation of i step: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E587B2C-FBFF-4C7B-8AB3-DA2A010B5AF4}"/>
              </a:ext>
            </a:extLst>
          </p:cNvPr>
          <p:cNvSpPr txBox="1"/>
          <p:nvPr/>
        </p:nvSpPr>
        <p:spPr>
          <a:xfrm>
            <a:off x="9326963" y="4035951"/>
            <a:ext cx="2327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V Boli" panose="02000500030200090000" pitchFamily="2" charset="0"/>
                <a:cs typeface="MV Boli" panose="02000500030200090000" pitchFamily="2" charset="0"/>
              </a:rPr>
              <a:t>[f1, f2, f3, f4, f5, f6, 1, 1, 1, 1]</a:t>
            </a:r>
            <a:endParaRPr lang="zh-CN" altLang="en-US" sz="1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6B80AFB-9251-44B6-B523-0E18BC7DD489}"/>
              </a:ext>
            </a:extLst>
          </p:cNvPr>
          <p:cNvSpPr txBox="1"/>
          <p:nvPr/>
        </p:nvSpPr>
        <p:spPr>
          <a:xfrm>
            <a:off x="6257673" y="4389606"/>
            <a:ext cx="2327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V Boli" panose="02000500030200090000" pitchFamily="2" charset="0"/>
                <a:cs typeface="MV Boli" panose="02000500030200090000" pitchFamily="2" charset="0"/>
              </a:rPr>
              <a:t>[0, 0, 0, 0, f5, f6, 1, 1, 1, 1]</a:t>
            </a:r>
            <a:endParaRPr lang="zh-CN" altLang="en-US" sz="1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A1BD0A1-16DF-492C-ADC2-5EE299F37216}"/>
              </a:ext>
            </a:extLst>
          </p:cNvPr>
          <p:cNvSpPr txBox="1"/>
          <p:nvPr/>
        </p:nvSpPr>
        <p:spPr>
          <a:xfrm>
            <a:off x="9330866" y="5253244"/>
            <a:ext cx="2674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V Boli" panose="02000500030200090000" pitchFamily="2" charset="0"/>
                <a:cs typeface="MV Boli" panose="02000500030200090000" pitchFamily="2" charset="0"/>
              </a:rPr>
              <a:t>[1, 1, 1, 1, i5, i6, i7, i8, i9, i10]</a:t>
            </a:r>
            <a:endParaRPr lang="zh-CN" altLang="en-US" sz="1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C2BD0F0-A294-4037-B5F2-6D772B862026}"/>
              </a:ext>
            </a:extLst>
          </p:cNvPr>
          <p:cNvSpPr txBox="1"/>
          <p:nvPr/>
        </p:nvSpPr>
        <p:spPr>
          <a:xfrm>
            <a:off x="6232896" y="5609391"/>
            <a:ext cx="2674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V Boli" panose="02000500030200090000" pitchFamily="2" charset="0"/>
                <a:cs typeface="MV Boli" panose="02000500030200090000" pitchFamily="2" charset="0"/>
              </a:rPr>
              <a:t>[1, 1, 1, 1, i5, i6, 0, 0, 0, 0]</a:t>
            </a:r>
            <a:endParaRPr lang="zh-CN" altLang="en-US" sz="1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BA9102-7459-4A99-8400-7BF690D35EE9}"/>
                  </a:ext>
                </a:extLst>
              </p:cNvPr>
              <p:cNvSpPr txBox="1"/>
              <p:nvPr/>
            </p:nvSpPr>
            <p:spPr>
              <a:xfrm>
                <a:off x="6289655" y="3644785"/>
                <a:ext cx="229357" cy="283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BA9102-7459-4A99-8400-7BF690D35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5" y="3644785"/>
                <a:ext cx="229357" cy="283732"/>
              </a:xfrm>
              <a:prstGeom prst="rect">
                <a:avLst/>
              </a:prstGeom>
              <a:blipFill>
                <a:blip r:embed="rId11"/>
                <a:stretch>
                  <a:fillRect l="-35135" t="-2174" r="-89189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25EA7574-4D06-4DB4-86DE-3960C64A7BC2}"/>
                  </a:ext>
                </a:extLst>
              </p:cNvPr>
              <p:cNvSpPr txBox="1"/>
              <p:nvPr/>
            </p:nvSpPr>
            <p:spPr>
              <a:xfrm>
                <a:off x="6311367" y="4835860"/>
                <a:ext cx="212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25EA7574-4D06-4DB4-86DE-3960C64A7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67" y="4835860"/>
                <a:ext cx="212494" cy="276999"/>
              </a:xfrm>
              <a:prstGeom prst="rect">
                <a:avLst/>
              </a:prstGeom>
              <a:blipFill>
                <a:blip r:embed="rId12"/>
                <a:stretch>
                  <a:fillRect l="-14286" r="-68571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>
            <a:extLst>
              <a:ext uri="{FF2B5EF4-FFF2-40B4-BE49-F238E27FC236}">
                <a16:creationId xmlns:a16="http://schemas.microsoft.com/office/drawing/2014/main" id="{F21DF0E3-9DDE-48A4-8023-122B0ED6BCF9}"/>
              </a:ext>
            </a:extLst>
          </p:cNvPr>
          <p:cNvSpPr txBox="1"/>
          <p:nvPr/>
        </p:nvSpPr>
        <p:spPr>
          <a:xfrm>
            <a:off x="2647425" y="1917001"/>
            <a:ext cx="397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d</a:t>
            </a:r>
            <a:r>
              <a:rPr lang="en-US" altLang="zh-CN" sz="12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f</a:t>
            </a:r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06354A7-8A83-4974-B050-7FBEBB2EC432}"/>
              </a:ext>
            </a:extLst>
          </p:cNvPr>
          <p:cNvSpPr txBox="1"/>
          <p:nvPr/>
        </p:nvSpPr>
        <p:spPr>
          <a:xfrm>
            <a:off x="3163208" y="2671884"/>
            <a:ext cx="397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d</a:t>
            </a:r>
            <a:r>
              <a:rPr lang="en-US" altLang="zh-CN" sz="12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432B8B8-34A2-424C-A655-9C02E383BB81}"/>
              </a:ext>
            </a:extLst>
          </p:cNvPr>
          <p:cNvSpPr txBox="1"/>
          <p:nvPr/>
        </p:nvSpPr>
        <p:spPr>
          <a:xfrm>
            <a:off x="-2185674" y="5063469"/>
            <a:ext cx="397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d</a:t>
            </a:r>
            <a:r>
              <a:rPr lang="en-US" altLang="zh-CN" sz="12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f</a:t>
            </a:r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C375FA7-5A65-4F2C-BAED-2D4EE87A8A54}"/>
              </a:ext>
            </a:extLst>
          </p:cNvPr>
          <p:cNvSpPr txBox="1"/>
          <p:nvPr/>
        </p:nvSpPr>
        <p:spPr>
          <a:xfrm>
            <a:off x="-1669891" y="4348088"/>
            <a:ext cx="397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d</a:t>
            </a:r>
            <a:r>
              <a:rPr lang="en-US" altLang="zh-CN" sz="12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8DFF45-0079-41E7-90FD-2907364CF250}"/>
              </a:ext>
            </a:extLst>
          </p:cNvPr>
          <p:cNvGrpSpPr/>
          <p:nvPr/>
        </p:nvGrpSpPr>
        <p:grpSpPr>
          <a:xfrm>
            <a:off x="-1346081" y="1527309"/>
            <a:ext cx="3922184" cy="4345244"/>
            <a:chOff x="211012" y="1826956"/>
            <a:chExt cx="11720150" cy="434524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D4EBFF1-A35D-429E-BDA4-212E915875D1}"/>
                </a:ext>
              </a:extLst>
            </p:cNvPr>
            <p:cNvSpPr/>
            <p:nvPr/>
          </p:nvSpPr>
          <p:spPr>
            <a:xfrm>
              <a:off x="211015" y="1830518"/>
              <a:ext cx="11720147" cy="4341682"/>
            </a:xfrm>
            <a:prstGeom prst="rect">
              <a:avLst/>
            </a:prstGeom>
            <a:solidFill>
              <a:srgbClr val="F4EF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7C1216F-A958-42A5-A44D-756C42CF0379}"/>
                </a:ext>
              </a:extLst>
            </p:cNvPr>
            <p:cNvSpPr/>
            <p:nvPr/>
          </p:nvSpPr>
          <p:spPr>
            <a:xfrm>
              <a:off x="211012" y="1826956"/>
              <a:ext cx="11720149" cy="293077"/>
            </a:xfrm>
            <a:prstGeom prst="rect">
              <a:avLst/>
            </a:prstGeom>
            <a:solidFill>
              <a:srgbClr val="44B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CF7F6978-FE15-47FD-9AC3-AA677B77D0BC}"/>
              </a:ext>
            </a:extLst>
          </p:cNvPr>
          <p:cNvSpPr txBox="1"/>
          <p:nvPr/>
        </p:nvSpPr>
        <p:spPr>
          <a:xfrm>
            <a:off x="217535" y="1533100"/>
            <a:ext cx="765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LSTM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F769FE-FB19-4063-915E-60FCC6E81FAB}"/>
              </a:ext>
            </a:extLst>
          </p:cNvPr>
          <p:cNvSpPr txBox="1"/>
          <p:nvPr/>
        </p:nvSpPr>
        <p:spPr>
          <a:xfrm>
            <a:off x="-1287062" y="3238266"/>
            <a:ext cx="3804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forget gate</a:t>
            </a:r>
            <a:r>
              <a:rPr lang="en-US" altLang="zh-CN" sz="12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 decides how much information need to be forgotten.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4242BE-B5BB-44B8-A6F9-4CC7A166A62C}"/>
              </a:ext>
            </a:extLst>
          </p:cNvPr>
          <p:cNvSpPr txBox="1"/>
          <p:nvPr/>
        </p:nvSpPr>
        <p:spPr>
          <a:xfrm>
            <a:off x="-1287062" y="3699931"/>
            <a:ext cx="3804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input gate</a:t>
            </a:r>
            <a:r>
              <a:rPr lang="en-US" altLang="zh-CN" sz="12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 decides how much information need to be forgotten.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EA4A8A8-0D14-4A87-AE12-5BBC11676E93}"/>
              </a:ext>
            </a:extLst>
          </p:cNvPr>
          <p:cNvGrpSpPr/>
          <p:nvPr/>
        </p:nvGrpSpPr>
        <p:grpSpPr>
          <a:xfrm>
            <a:off x="190781" y="2144652"/>
            <a:ext cx="2386188" cy="920873"/>
            <a:chOff x="882069" y="2317033"/>
            <a:chExt cx="2386188" cy="92087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70C32BE-E4AB-4198-8CE6-7162471A9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82990" y="2319865"/>
              <a:ext cx="2385267" cy="914479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C1AC9B5-312E-44B9-8B74-DDC4266309F3}"/>
                </a:ext>
              </a:extLst>
            </p:cNvPr>
            <p:cNvSpPr/>
            <p:nvPr/>
          </p:nvSpPr>
          <p:spPr>
            <a:xfrm>
              <a:off x="882069" y="2317033"/>
              <a:ext cx="2385267" cy="920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2AF83E8-6E46-420F-B563-0F4B2B32FFCE}"/>
              </a:ext>
            </a:extLst>
          </p:cNvPr>
          <p:cNvGrpSpPr/>
          <p:nvPr/>
        </p:nvGrpSpPr>
        <p:grpSpPr>
          <a:xfrm>
            <a:off x="756551" y="4242451"/>
            <a:ext cx="1562235" cy="198137"/>
            <a:chOff x="1294505" y="4394352"/>
            <a:chExt cx="1562235" cy="198137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4388C17-FC04-40D2-B712-0EE838795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94505" y="4394352"/>
              <a:ext cx="1562235" cy="198137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7C7DBB1-CFB9-4193-8342-D0792878390B}"/>
                </a:ext>
              </a:extLst>
            </p:cNvPr>
            <p:cNvSpPr/>
            <p:nvPr/>
          </p:nvSpPr>
          <p:spPr>
            <a:xfrm>
              <a:off x="1294505" y="4394352"/>
              <a:ext cx="1562235" cy="1981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D5F88404-4780-41CB-A9EC-34E047CF5929}"/>
              </a:ext>
            </a:extLst>
          </p:cNvPr>
          <p:cNvSpPr txBox="1"/>
          <p:nvPr/>
        </p:nvSpPr>
        <p:spPr>
          <a:xfrm>
            <a:off x="-1287062" y="4657927"/>
            <a:ext cx="3804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V Boli" panose="02000500030200090000" pitchFamily="2" charset="0"/>
                <a:cs typeface="MV Boli" panose="02000500030200090000" pitchFamily="2" charset="0"/>
              </a:rPr>
              <a:t>No hierarchical structure is considered in the neurons of LSTM</a:t>
            </a:r>
            <a:r>
              <a:rPr lang="en-US" altLang="zh-CN" sz="12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  <a:endParaRPr lang="zh-CN" altLang="en-US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954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2" grpId="0"/>
      <p:bldP spid="77" grpId="0"/>
      <p:bldP spid="86" grpId="0"/>
      <p:bldP spid="90" grpId="0"/>
      <p:bldP spid="93" grpId="0"/>
      <p:bldP spid="78" grpId="0"/>
      <p:bldP spid="80" grpId="0"/>
      <p:bldP spid="91" grpId="0"/>
      <p:bldP spid="94" grpId="0"/>
      <p:bldP spid="4" grpId="0"/>
      <p:bldP spid="9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15454F-FBBC-4913-ABA9-10758B84796D}"/>
              </a:ext>
            </a:extLst>
          </p:cNvPr>
          <p:cNvSpPr txBox="1"/>
          <p:nvPr/>
        </p:nvSpPr>
        <p:spPr>
          <a:xfrm>
            <a:off x="123445" y="434117"/>
            <a:ext cx="110694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Introducing Syntactic Structures into Target Opinion Word Extraction with Deep Learning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9910EF-937E-4133-9935-3EDDED10E70C}"/>
              </a:ext>
            </a:extLst>
          </p:cNvPr>
          <p:cNvSpPr txBox="1"/>
          <p:nvPr/>
        </p:nvSpPr>
        <p:spPr>
          <a:xfrm>
            <a:off x="123445" y="936796"/>
            <a:ext cx="4712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ON-LSTM: Model-based informativeness scores.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F1B383-20FB-4807-9986-36C97673BE71}"/>
              </a:ext>
            </a:extLst>
          </p:cNvPr>
          <p:cNvSpPr txBox="1"/>
          <p:nvPr/>
        </p:nvSpPr>
        <p:spPr>
          <a:xfrm>
            <a:off x="1049567" y="1296331"/>
            <a:ext cx="71976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If a word is considered as more important, more neurons are activated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A428A6-E55F-430B-93CD-AF4B4832A606}"/>
              </a:ext>
            </a:extLst>
          </p:cNvPr>
          <p:cNvSpPr txBox="1"/>
          <p:nvPr/>
        </p:nvSpPr>
        <p:spPr>
          <a:xfrm>
            <a:off x="1049566" y="1717565"/>
            <a:ext cx="3786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The informativeness score of a word: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FF8170-548B-4FEC-9108-BA69FD846765}"/>
                  </a:ext>
                </a:extLst>
              </p:cNvPr>
              <p:cNvSpPr txBox="1"/>
              <p:nvPr/>
            </p:nvSpPr>
            <p:spPr>
              <a:xfrm>
                <a:off x="4958862" y="1568966"/>
                <a:ext cx="2493311" cy="635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𝑖𝑚𝑝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=1..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FF8170-548B-4FEC-9108-BA69FD846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862" y="1568966"/>
                <a:ext cx="2493311" cy="635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FBAAC9-7D48-4F38-84B4-5A6D5D20A4B0}"/>
                  </a:ext>
                </a:extLst>
              </p:cNvPr>
              <p:cNvSpPr txBox="1"/>
              <p:nvPr/>
            </p:nvSpPr>
            <p:spPr>
              <a:xfrm>
                <a:off x="4958862" y="2308268"/>
                <a:ext cx="2902654" cy="8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𝑖𝑚𝑝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=1..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𝑖𝑚𝑝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FBAAC9-7D48-4F38-84B4-5A6D5D20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862" y="2308268"/>
                <a:ext cx="2902654" cy="855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60D75EE6-9725-42D2-9C40-7B947AC8AE0F}"/>
              </a:ext>
            </a:extLst>
          </p:cNvPr>
          <p:cNvSpPr txBox="1"/>
          <p:nvPr/>
        </p:nvSpPr>
        <p:spPr>
          <a:xfrm>
            <a:off x="1049565" y="2566672"/>
            <a:ext cx="39092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Informativeness score from ON-LSTM: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BFD928-E560-4973-9D2E-5A2D0741F839}"/>
              </a:ext>
            </a:extLst>
          </p:cNvPr>
          <p:cNvSpPr txBox="1"/>
          <p:nvPr/>
        </p:nvSpPr>
        <p:spPr>
          <a:xfrm>
            <a:off x="123444" y="3246502"/>
            <a:ext cx="31648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Syntax-base possibility scores.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4A6E18-622C-42CD-BA88-5714823D037A}"/>
              </a:ext>
            </a:extLst>
          </p:cNvPr>
          <p:cNvSpPr txBox="1"/>
          <p:nvPr/>
        </p:nvSpPr>
        <p:spPr>
          <a:xfrm>
            <a:off x="1049566" y="3674183"/>
            <a:ext cx="73119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If a word is closer to the target aspect word, a higher score is assigned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F79FB40-2129-4F50-B116-A98F758C9803}"/>
                  </a:ext>
                </a:extLst>
              </p:cNvPr>
              <p:cNvSpPr txBox="1"/>
              <p:nvPr/>
            </p:nvSpPr>
            <p:spPr>
              <a:xfrm>
                <a:off x="5406077" y="4044284"/>
                <a:ext cx="3079882" cy="792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𝑠𝑦𝑛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=1..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𝑠𝑦𝑛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F79FB40-2129-4F50-B116-A98F758C9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077" y="4044284"/>
                <a:ext cx="3079882" cy="792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825F2E8A-CA4C-4EE7-A436-8E86C7DC0E36}"/>
              </a:ext>
            </a:extLst>
          </p:cNvPr>
          <p:cNvSpPr txBox="1"/>
          <p:nvPr/>
        </p:nvSpPr>
        <p:spPr>
          <a:xfrm>
            <a:off x="1049565" y="4271141"/>
            <a:ext cx="42949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Informativeness score from Syntactic tree: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8506A5-5B98-4734-A603-6166C861AB4A}"/>
              </a:ext>
            </a:extLst>
          </p:cNvPr>
          <p:cNvSpPr txBox="1"/>
          <p:nvPr/>
        </p:nvSpPr>
        <p:spPr>
          <a:xfrm>
            <a:off x="136728" y="5317501"/>
            <a:ext cx="10415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To introduce syntactic information into ON-LSTM and keep syntax-model consistency, the KL-divergence between these two scores will be minimized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258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15454F-FBBC-4913-ABA9-10758B84796D}"/>
              </a:ext>
            </a:extLst>
          </p:cNvPr>
          <p:cNvSpPr txBox="1"/>
          <p:nvPr/>
        </p:nvSpPr>
        <p:spPr>
          <a:xfrm>
            <a:off x="123445" y="434117"/>
            <a:ext cx="110694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Introducing Syntactic Structures into Target Opinion Word Extraction with Deep Learning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9910EF-937E-4133-9935-3EDDED10E70C}"/>
              </a:ext>
            </a:extLst>
          </p:cNvPr>
          <p:cNvSpPr txBox="1"/>
          <p:nvPr/>
        </p:nvSpPr>
        <p:spPr>
          <a:xfrm>
            <a:off x="123445" y="936796"/>
            <a:ext cx="52826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GCN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: capturing contextual information; two factors.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F1B383-20FB-4807-9986-36C97673BE71}"/>
              </a:ext>
            </a:extLst>
          </p:cNvPr>
          <p:cNvSpPr txBox="1"/>
          <p:nvPr/>
        </p:nvSpPr>
        <p:spPr>
          <a:xfrm>
            <a:off x="1049567" y="1611149"/>
            <a:ext cx="8226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(1) The neighboring words of a word (the adjacent matrix of the syntactic tree):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A428A6-E55F-430B-93CD-AF4B4832A606}"/>
              </a:ext>
            </a:extLst>
          </p:cNvPr>
          <p:cNvSpPr txBox="1"/>
          <p:nvPr/>
        </p:nvSpPr>
        <p:spPr>
          <a:xfrm>
            <a:off x="1052929" y="3079117"/>
            <a:ext cx="69778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(2) The neighboring words of the target word in the syntactic tree: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BFD928-E560-4973-9D2E-5A2D0741F839}"/>
              </a:ext>
            </a:extLst>
          </p:cNvPr>
          <p:cNvSpPr txBox="1"/>
          <p:nvPr/>
        </p:nvSpPr>
        <p:spPr>
          <a:xfrm>
            <a:off x="1049565" y="4521807"/>
            <a:ext cx="39972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Integrating this two matrices for GCN: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4AB1662-EA70-43E3-B826-A1A2BAE2B9CF}"/>
              </a:ext>
            </a:extLst>
          </p:cNvPr>
          <p:cNvGrpSpPr/>
          <p:nvPr/>
        </p:nvGrpSpPr>
        <p:grpSpPr>
          <a:xfrm>
            <a:off x="2677515" y="2201611"/>
            <a:ext cx="2026059" cy="386292"/>
            <a:chOff x="2748599" y="1739430"/>
            <a:chExt cx="2026059" cy="38629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06BF486-6FDE-4046-8A18-717C45C3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8599" y="1762091"/>
              <a:ext cx="618854" cy="339762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2A78E24-3331-43DB-AE86-7A042155B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7453" y="1739430"/>
              <a:ext cx="1407205" cy="386292"/>
            </a:xfrm>
            <a:prstGeom prst="rect">
              <a:avLst/>
            </a:prstGeom>
          </p:spPr>
        </p:pic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27DEB27E-23A1-4D88-B7E7-B33A1ECCA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515" y="3754097"/>
            <a:ext cx="2023859" cy="34642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443BBE0-5FBA-42FE-A0A8-0B100BB9EA60}"/>
              </a:ext>
            </a:extLst>
          </p:cNvPr>
          <p:cNvSpPr txBox="1"/>
          <p:nvPr/>
        </p:nvSpPr>
        <p:spPr>
          <a:xfrm>
            <a:off x="4905330" y="3788076"/>
            <a:ext cx="752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where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EC1EE4C-A544-4350-98D0-1D889A52361D}"/>
              </a:ext>
            </a:extLst>
          </p:cNvPr>
          <p:cNvGrpSpPr/>
          <p:nvPr/>
        </p:nvGrpSpPr>
        <p:grpSpPr>
          <a:xfrm>
            <a:off x="5658188" y="3780455"/>
            <a:ext cx="5651506" cy="320068"/>
            <a:chOff x="2161442" y="3199491"/>
            <a:chExt cx="5651506" cy="320068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C0C1F36-1F0E-4C21-AD26-84AE1DE03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1442" y="3199491"/>
              <a:ext cx="3901778" cy="320068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928F6C1-408D-4B8B-8EF8-673D4F724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28782" y="3207112"/>
              <a:ext cx="1684166" cy="304826"/>
            </a:xfrm>
            <a:prstGeom prst="rect">
              <a:avLst/>
            </a:prstGeom>
          </p:spPr>
        </p:pic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FC031501-D39A-453C-B078-19B5EFF2F6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7515" y="5163413"/>
            <a:ext cx="4218863" cy="34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5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15454F-FBBC-4913-ABA9-10758B84796D}"/>
              </a:ext>
            </a:extLst>
          </p:cNvPr>
          <p:cNvSpPr txBox="1"/>
          <p:nvPr/>
        </p:nvSpPr>
        <p:spPr>
          <a:xfrm>
            <a:off x="123445" y="434117"/>
            <a:ext cx="110694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Introducing Syntactic Structures into Target Opinion Word Extraction with Deep Learning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8506A5-5B98-4734-A603-6166C861AB4A}"/>
              </a:ext>
            </a:extLst>
          </p:cNvPr>
          <p:cNvSpPr txBox="1"/>
          <p:nvPr/>
        </p:nvSpPr>
        <p:spPr>
          <a:xfrm>
            <a:off x="123445" y="976209"/>
            <a:ext cx="31691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Representation regularization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6B4EE2-8E6B-4EC5-A898-6E5E8D7F8473}"/>
              </a:ext>
            </a:extLst>
          </p:cNvPr>
          <p:cNvSpPr txBox="1"/>
          <p:nvPr/>
        </p:nvSpPr>
        <p:spPr>
          <a:xfrm>
            <a:off x="1163868" y="1456745"/>
            <a:ext cx="95363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Three groups of words in a sentence: the </a:t>
            </a:r>
            <a:r>
              <a:rPr lang="en-US" altLang="zh-CN" sz="1600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target words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, the </a:t>
            </a:r>
            <a:r>
              <a:rPr lang="en-US" altLang="zh-CN" sz="1600" dirty="0">
                <a:solidFill>
                  <a:schemeClr val="accent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opinion words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, and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other words</a:t>
            </a:r>
            <a:r>
              <a:rPr lang="en-US" altLang="zh-CN" sz="16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AF2CD3-B85C-437A-850C-1ABF89B98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215" y="1983439"/>
            <a:ext cx="4701947" cy="43437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427B6E9-E9DB-4748-9C85-A40447CE2BDA}"/>
              </a:ext>
            </a:extLst>
          </p:cNvPr>
          <p:cNvSpPr txBox="1"/>
          <p:nvPr/>
        </p:nvSpPr>
        <p:spPr>
          <a:xfrm>
            <a:off x="1163868" y="2772242"/>
            <a:ext cx="93517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Warning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: Max-pooling fails to preserve the syntactic information for representation computing.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1B18E22-3CF7-4C79-B5A4-579395F8FD45}"/>
              </a:ext>
            </a:extLst>
          </p:cNvPr>
          <p:cNvSpPr txBox="1"/>
          <p:nvPr/>
        </p:nvSpPr>
        <p:spPr>
          <a:xfrm>
            <a:off x="1163868" y="3561295"/>
            <a:ext cx="100290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5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: Two pruned syntactic trees are constructed, and GCN is used to aggregate representations for different groups.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FFD6A11-7223-4938-BC23-32B29E3E5009}"/>
              </a:ext>
            </a:extLst>
          </p:cNvPr>
          <p:cNvSpPr txBox="1"/>
          <p:nvPr/>
        </p:nvSpPr>
        <p:spPr>
          <a:xfrm>
            <a:off x="1163868" y="4596569"/>
            <a:ext cx="24937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5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final loss function: </a:t>
            </a:r>
            <a:endParaRPr lang="zh-CN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C368E3-6F02-4B1A-A586-D8D28CEC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216" y="5077105"/>
            <a:ext cx="2834886" cy="358171"/>
          </a:xfrm>
          <a:prstGeom prst="rect">
            <a:avLst/>
          </a:prstGeom>
        </p:spPr>
      </p:pic>
      <p:pic>
        <p:nvPicPr>
          <p:cNvPr id="12" name="图片 11" descr="花椰菜干得好">
            <a:extLst>
              <a:ext uri="{FF2B5EF4-FFF2-40B4-BE49-F238E27FC236}">
                <a16:creationId xmlns:a16="http://schemas.microsoft.com/office/drawing/2014/main" id="{8D71DF31-7F83-455F-AA9C-C16D12C21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64842" y="4484518"/>
            <a:ext cx="1901516" cy="190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04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2F7A6-5691-4DB9-BB1D-4B7A71EC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A090C6-D9B8-42FA-9859-8413AE49CEB3}"/>
              </a:ext>
            </a:extLst>
          </p:cNvPr>
          <p:cNvGrpSpPr/>
          <p:nvPr/>
        </p:nvGrpSpPr>
        <p:grpSpPr>
          <a:xfrm>
            <a:off x="3788412" y="3310756"/>
            <a:ext cx="4615176" cy="780773"/>
            <a:chOff x="3657600" y="2989627"/>
            <a:chExt cx="4615176" cy="78077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2C673EA-9944-403A-8155-F65AF00DE9CC}"/>
                </a:ext>
              </a:extLst>
            </p:cNvPr>
            <p:cNvSpPr txBox="1"/>
            <p:nvPr/>
          </p:nvSpPr>
          <p:spPr>
            <a:xfrm>
              <a:off x="3657600" y="3247180"/>
              <a:ext cx="412532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latin typeface="MV Boli" panose="02000500030200090000" pitchFamily="2" charset="0"/>
                  <a:cs typeface="MV Boli" panose="02000500030200090000" pitchFamily="2" charset="0"/>
                </a:rPr>
                <a:t>No conclusion, byeeee! </a:t>
              </a:r>
              <a:endParaRPr lang="zh-CN" altLang="en-US" sz="28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8" name="图片 7" descr="不堪重负的花椰菜">
              <a:extLst>
                <a:ext uri="{FF2B5EF4-FFF2-40B4-BE49-F238E27FC236}">
                  <a16:creationId xmlns:a16="http://schemas.microsoft.com/office/drawing/2014/main" id="{F924A528-74D3-4301-9134-04888793B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975" y="2989627"/>
              <a:ext cx="682801" cy="682801"/>
            </a:xfrm>
            <a:prstGeom prst="rect">
              <a:avLst/>
            </a:prstGeom>
          </p:spPr>
        </p:pic>
      </p:grpSp>
      <p:pic>
        <p:nvPicPr>
          <p:cNvPr id="11" name="Google Shape;11423;p91">
            <a:hlinkClick r:id="rId3"/>
            <a:extLst>
              <a:ext uri="{FF2B5EF4-FFF2-40B4-BE49-F238E27FC236}">
                <a16:creationId xmlns:a16="http://schemas.microsoft.com/office/drawing/2014/main" id="{B416CBB9-CC2C-4569-B226-1594362BCBF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275188"/>
      </p:ext>
    </p:extLst>
  </p:cSld>
  <p:clrMapOvr>
    <a:masterClrMapping/>
  </p:clrMapOvr>
  <p:transition spd="slow">
    <p:comb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65"/>
          <p:cNvSpPr txBox="1">
            <a:spLocks noGrp="1"/>
          </p:cNvSpPr>
          <p:nvPr>
            <p:ph type="title"/>
          </p:nvPr>
        </p:nvSpPr>
        <p:spPr>
          <a:xfrm>
            <a:off x="1428600" y="1522267"/>
            <a:ext cx="4194000" cy="73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THANKS</a:t>
            </a:r>
            <a:endParaRPr/>
          </a:p>
        </p:txBody>
      </p:sp>
      <p:grpSp>
        <p:nvGrpSpPr>
          <p:cNvPr id="1707" name="Google Shape;1707;p65"/>
          <p:cNvGrpSpPr/>
          <p:nvPr/>
        </p:nvGrpSpPr>
        <p:grpSpPr>
          <a:xfrm>
            <a:off x="1618937" y="4271358"/>
            <a:ext cx="426716" cy="426716"/>
            <a:chOff x="4933458" y="1687279"/>
            <a:chExt cx="397907" cy="397907"/>
          </a:xfrm>
        </p:grpSpPr>
        <p:sp>
          <p:nvSpPr>
            <p:cNvPr id="1708" name="Google Shape;1708;p65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9" name="Google Shape;1709;p65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10" name="Google Shape;1710;p65"/>
          <p:cNvGrpSpPr/>
          <p:nvPr/>
        </p:nvGrpSpPr>
        <p:grpSpPr>
          <a:xfrm>
            <a:off x="1619015" y="4970260"/>
            <a:ext cx="426693" cy="426693"/>
            <a:chOff x="1379798" y="1723250"/>
            <a:chExt cx="397887" cy="397887"/>
          </a:xfrm>
        </p:grpSpPr>
        <p:sp>
          <p:nvSpPr>
            <p:cNvPr id="1711" name="Google Shape;1711;p65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2" name="Google Shape;1712;p65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3" name="Google Shape;1713;p65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4" name="Google Shape;1714;p65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15" name="Google Shape;1715;p65"/>
          <p:cNvGrpSpPr/>
          <p:nvPr/>
        </p:nvGrpSpPr>
        <p:grpSpPr>
          <a:xfrm>
            <a:off x="1619087" y="3572479"/>
            <a:ext cx="426716" cy="426693"/>
            <a:chOff x="266768" y="1721375"/>
            <a:chExt cx="397907" cy="397887"/>
          </a:xfrm>
        </p:grpSpPr>
        <p:sp>
          <p:nvSpPr>
            <p:cNvPr id="1716" name="Google Shape;1716;p65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7" name="Google Shape;1717;p65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718" name="Google Shape;1718;p65"/>
          <p:cNvSpPr txBox="1">
            <a:spLocks noGrp="1"/>
          </p:cNvSpPr>
          <p:nvPr>
            <p:ph type="subTitle" idx="3"/>
          </p:nvPr>
        </p:nvSpPr>
        <p:spPr>
          <a:xfrm>
            <a:off x="2296167" y="3584612"/>
            <a:ext cx="3504000" cy="3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facebook.com/Freepik</a:t>
            </a:r>
            <a:endParaRPr dirty="0"/>
          </a:p>
        </p:txBody>
      </p:sp>
      <p:sp>
        <p:nvSpPr>
          <p:cNvPr id="1719" name="Google Shape;1719;p65"/>
          <p:cNvSpPr txBox="1">
            <a:spLocks noGrp="1"/>
          </p:cNvSpPr>
          <p:nvPr>
            <p:ph type="subTitle" idx="4"/>
          </p:nvPr>
        </p:nvSpPr>
        <p:spPr>
          <a:xfrm>
            <a:off x="2296167" y="4288845"/>
            <a:ext cx="3504000" cy="3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@Freepik</a:t>
            </a:r>
            <a:endParaRPr dirty="0"/>
          </a:p>
        </p:txBody>
      </p:sp>
      <p:sp>
        <p:nvSpPr>
          <p:cNvPr id="1720" name="Google Shape;1720;p65"/>
          <p:cNvSpPr txBox="1">
            <a:spLocks noGrp="1"/>
          </p:cNvSpPr>
          <p:nvPr>
            <p:ph type="subTitle" idx="5"/>
          </p:nvPr>
        </p:nvSpPr>
        <p:spPr>
          <a:xfrm>
            <a:off x="2296167" y="4993079"/>
            <a:ext cx="3504000" cy="3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/>
              <a:t>company/freepik-company</a:t>
            </a:r>
            <a:endParaRPr/>
          </a:p>
        </p:txBody>
      </p:sp>
      <p:sp>
        <p:nvSpPr>
          <p:cNvPr id="1721" name="Google Shape;1721;p65"/>
          <p:cNvSpPr txBox="1"/>
          <p:nvPr/>
        </p:nvSpPr>
        <p:spPr>
          <a:xfrm>
            <a:off x="6096000" y="4979660"/>
            <a:ext cx="51288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400"/>
              </a:spcBef>
            </a:pPr>
            <a:r>
              <a:rPr lang="en" sz="16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Please keep this slide for attribution</a:t>
            </a:r>
            <a:endParaRPr sz="160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8178C-E73B-4BDD-96B6-F01660702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A5764E9-1489-4C09-AA72-4CDB7F78534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" name="Google Shape;11423;p91">
            <a:hlinkClick r:id="rId3"/>
            <a:extLst>
              <a:ext uri="{FF2B5EF4-FFF2-40B4-BE49-F238E27FC236}">
                <a16:creationId xmlns:a16="http://schemas.microsoft.com/office/drawing/2014/main" id="{F752CBF4-F7B9-47E6-A3A1-2B544EA9060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3673" y="1783960"/>
            <a:ext cx="3893453" cy="155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好好的蜜蜂">
            <a:extLst>
              <a:ext uri="{FF2B5EF4-FFF2-40B4-BE49-F238E27FC236}">
                <a16:creationId xmlns:a16="http://schemas.microsoft.com/office/drawing/2014/main" id="{DC975FDE-2875-4DB6-9565-24325C88C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07514" y="3167349"/>
            <a:ext cx="1866900" cy="18669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B25EAB1-986C-46B8-919C-CFE308878966}"/>
              </a:ext>
            </a:extLst>
          </p:cNvPr>
          <p:cNvSpPr txBox="1"/>
          <p:nvPr/>
        </p:nvSpPr>
        <p:spPr>
          <a:xfrm>
            <a:off x="9920731" y="2970749"/>
            <a:ext cx="1547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NimbusRomNo9L-Medi"/>
              </a:rPr>
              <a:t>vegan options</a:t>
            </a:r>
            <a:endParaRPr lang="zh-CN" altLang="en-US" dirty="0"/>
          </a:p>
        </p:txBody>
      </p:sp>
      <p:pic>
        <p:nvPicPr>
          <p:cNvPr id="15" name="图片 14" descr="鸡竖起大拇指">
            <a:extLst>
              <a:ext uri="{FF2B5EF4-FFF2-40B4-BE49-F238E27FC236}">
                <a16:creationId xmlns:a16="http://schemas.microsoft.com/office/drawing/2014/main" id="{44F29A78-9B21-4507-B170-BD813CC84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272" y="2442697"/>
            <a:ext cx="686134" cy="68613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AA21FF9-3A40-4021-AFC6-87B8758139D9}"/>
              </a:ext>
            </a:extLst>
          </p:cNvPr>
          <p:cNvSpPr txBox="1"/>
          <p:nvPr/>
        </p:nvSpPr>
        <p:spPr>
          <a:xfrm>
            <a:off x="9821398" y="374872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Aspect term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6ADF898-6454-4951-97A8-B2E4F63933CE}"/>
              </a:ext>
            </a:extLst>
          </p:cNvPr>
          <p:cNvGrpSpPr/>
          <p:nvPr/>
        </p:nvGrpSpPr>
        <p:grpSpPr>
          <a:xfrm>
            <a:off x="6871751" y="4174855"/>
            <a:ext cx="3604442" cy="1044060"/>
            <a:chOff x="6871751" y="4174855"/>
            <a:chExt cx="3604442" cy="104406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3ADE882-5386-4F6B-A572-AE9E18E7CB59}"/>
                </a:ext>
              </a:extLst>
            </p:cNvPr>
            <p:cNvSpPr txBox="1"/>
            <p:nvPr/>
          </p:nvSpPr>
          <p:spPr>
            <a:xfrm>
              <a:off x="6871751" y="4849583"/>
              <a:ext cx="2770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Aspect term Extraction</a:t>
              </a:r>
              <a:endParaRPr lang="zh-CN" altLang="en-US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18" name="图形 17" descr="箭头: 逆时针曲线 轮廓">
              <a:extLst>
                <a:ext uri="{FF2B5EF4-FFF2-40B4-BE49-F238E27FC236}">
                  <a16:creationId xmlns:a16="http://schemas.microsoft.com/office/drawing/2014/main" id="{36A46887-039F-41B7-9A39-608C3D333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3616560">
              <a:off x="9523583" y="4055312"/>
              <a:ext cx="833067" cy="1072153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5E9DF48-AF99-4E79-932E-B34C45D3539A}"/>
              </a:ext>
            </a:extLst>
          </p:cNvPr>
          <p:cNvGrpSpPr/>
          <p:nvPr/>
        </p:nvGrpSpPr>
        <p:grpSpPr>
          <a:xfrm>
            <a:off x="6159757" y="1500557"/>
            <a:ext cx="4407320" cy="943376"/>
            <a:chOff x="6159757" y="1500557"/>
            <a:chExt cx="4407320" cy="94337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5FF181B-077E-465B-9508-AFFC27D676EE}"/>
                </a:ext>
              </a:extLst>
            </p:cNvPr>
            <p:cNvSpPr txBox="1"/>
            <p:nvPr/>
          </p:nvSpPr>
          <p:spPr>
            <a:xfrm>
              <a:off x="6159757" y="1500557"/>
              <a:ext cx="3550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Why making such a prediction?</a:t>
              </a:r>
              <a:endParaRPr lang="zh-CN" altLang="en-US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20" name="图形 19" descr="箭头: 逆时针曲线 轮廓">
              <a:extLst>
                <a:ext uri="{FF2B5EF4-FFF2-40B4-BE49-F238E27FC236}">
                  <a16:creationId xmlns:a16="http://schemas.microsoft.com/office/drawing/2014/main" id="{8279A5BB-54BF-4A4E-AE05-C8858158E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983440" flipV="1">
              <a:off x="9614467" y="1491323"/>
              <a:ext cx="833067" cy="1072153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123B6ED-7EF5-4942-B5A4-A6B6E65F0B05}"/>
              </a:ext>
            </a:extLst>
          </p:cNvPr>
          <p:cNvGrpSpPr/>
          <p:nvPr/>
        </p:nvGrpSpPr>
        <p:grpSpPr>
          <a:xfrm>
            <a:off x="6158855" y="1864741"/>
            <a:ext cx="3528530" cy="602917"/>
            <a:chOff x="6158855" y="1864741"/>
            <a:chExt cx="3528530" cy="60291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A7DCE18-A13D-4D7E-9B68-CDD9931ECA86}"/>
                </a:ext>
              </a:extLst>
            </p:cNvPr>
            <p:cNvSpPr txBox="1"/>
            <p:nvPr/>
          </p:nvSpPr>
          <p:spPr>
            <a:xfrm>
              <a:off x="6158855" y="2159881"/>
              <a:ext cx="35285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MV Boli" panose="02000500030200090000" pitchFamily="2" charset="0"/>
                  <a:cs typeface="MV Boli" panose="02000500030200090000" pitchFamily="2" charset="0"/>
                </a:rPr>
                <a:t>An opinion term “excited” is provided </a:t>
              </a:r>
              <a:endParaRPr lang="zh-CN" altLang="en-US" sz="14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23" name="图片 22" descr="聚会蜜蜂">
              <a:extLst>
                <a:ext uri="{FF2B5EF4-FFF2-40B4-BE49-F238E27FC236}">
                  <a16:creationId xmlns:a16="http://schemas.microsoft.com/office/drawing/2014/main" id="{E3BAB5B6-B7CE-491A-B34E-97F244578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2602" y="1864741"/>
              <a:ext cx="398762" cy="398762"/>
            </a:xfrm>
            <a:prstGeom prst="rect">
              <a:avLst/>
            </a:prstGeom>
          </p:spPr>
        </p:pic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1453E1D-E7B7-4D60-98B9-E3C8BDE2F7B7}"/>
              </a:ext>
            </a:extLst>
          </p:cNvPr>
          <p:cNvSpPr txBox="1"/>
          <p:nvPr/>
        </p:nvSpPr>
        <p:spPr>
          <a:xfrm>
            <a:off x="63745" y="545096"/>
            <a:ext cx="4842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Aspect-based Sentiment Analysis</a:t>
            </a:r>
            <a:endParaRPr lang="zh-CN" alt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22B2007-53CE-4F46-B79D-493B0649D919}"/>
              </a:ext>
            </a:extLst>
          </p:cNvPr>
          <p:cNvGrpSpPr/>
          <p:nvPr/>
        </p:nvGrpSpPr>
        <p:grpSpPr>
          <a:xfrm>
            <a:off x="6069250" y="3551073"/>
            <a:ext cx="3641479" cy="1060832"/>
            <a:chOff x="6069250" y="3551073"/>
            <a:chExt cx="3641479" cy="10608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74218E6-9001-443F-BD47-738814CA8A59}"/>
                </a:ext>
              </a:extLst>
            </p:cNvPr>
            <p:cNvSpPr txBox="1"/>
            <p:nvPr/>
          </p:nvSpPr>
          <p:spPr>
            <a:xfrm>
              <a:off x="6869887" y="4242573"/>
              <a:ext cx="2840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Opinion term Extraction</a:t>
              </a:r>
              <a:endParaRPr lang="zh-CN" altLang="en-US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27" name="图形 26" descr="箭头: 逆时针曲线 轮廓">
              <a:extLst>
                <a:ext uri="{FF2B5EF4-FFF2-40B4-BE49-F238E27FC236}">
                  <a16:creationId xmlns:a16="http://schemas.microsoft.com/office/drawing/2014/main" id="{51E4D304-5601-4EBB-9F42-50422F5D0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983440" flipH="1">
              <a:off x="6188793" y="3431530"/>
              <a:ext cx="833067" cy="1072153"/>
            </a:xfrm>
            <a:prstGeom prst="rect">
              <a:avLst/>
            </a:prstGeom>
          </p:spPr>
        </p:pic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D9C3919F-A7BF-4EFB-B464-4B5FB01C087E}"/>
              </a:ext>
            </a:extLst>
          </p:cNvPr>
          <p:cNvSpPr txBox="1"/>
          <p:nvPr/>
        </p:nvSpPr>
        <p:spPr>
          <a:xfrm>
            <a:off x="1316486" y="5884285"/>
            <a:ext cx="955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Opinion term Extraction (OE): extracting opinion terms for a targeted aspect term.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0" name="Google Shape;926;p42">
            <a:extLst>
              <a:ext uri="{FF2B5EF4-FFF2-40B4-BE49-F238E27FC236}">
                <a16:creationId xmlns:a16="http://schemas.microsoft.com/office/drawing/2014/main" id="{0F1DB975-B632-49F2-B3BB-05A641544BA4}"/>
              </a:ext>
            </a:extLst>
          </p:cNvPr>
          <p:cNvSpPr/>
          <p:nvPr/>
        </p:nvSpPr>
        <p:spPr>
          <a:xfrm>
            <a:off x="2965407" y="2930872"/>
            <a:ext cx="6745322" cy="461665"/>
          </a:xfrm>
          <a:prstGeom prst="wedgeRoundRectCallout">
            <a:avLst>
              <a:gd name="adj1" fmla="val -46818"/>
              <a:gd name="adj2" fmla="val 93063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704BB2E-E1A2-4B1B-AFBB-738A0076E406}"/>
              </a:ext>
            </a:extLst>
          </p:cNvPr>
          <p:cNvSpPr txBox="1"/>
          <p:nvPr/>
        </p:nvSpPr>
        <p:spPr>
          <a:xfrm>
            <a:off x="2972004" y="2971772"/>
            <a:ext cx="667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u="none" strike="noStrike" baseline="0" dirty="0">
                <a:latin typeface="NimbusRomNo9L-Medi"/>
              </a:rPr>
              <a:t>food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0D5B7B-A49C-468F-B4CB-83051084906A}"/>
              </a:ext>
            </a:extLst>
          </p:cNvPr>
          <p:cNvSpPr txBox="1"/>
          <p:nvPr/>
        </p:nvSpPr>
        <p:spPr>
          <a:xfrm>
            <a:off x="3618930" y="2971772"/>
            <a:ext cx="58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was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4DF221B-0223-407B-A06C-4C18549487E3}"/>
              </a:ext>
            </a:extLst>
          </p:cNvPr>
          <p:cNvSpPr txBox="1"/>
          <p:nvPr/>
        </p:nvSpPr>
        <p:spPr>
          <a:xfrm>
            <a:off x="4229222" y="2971772"/>
            <a:ext cx="689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so so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5AEB397-63CB-4ECF-B7F1-5001D0F43149}"/>
              </a:ext>
            </a:extLst>
          </p:cNvPr>
          <p:cNvSpPr txBox="1"/>
          <p:nvPr/>
        </p:nvSpPr>
        <p:spPr>
          <a:xfrm>
            <a:off x="5054150" y="2971772"/>
            <a:ext cx="58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but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D5FA73F-9877-4132-9E44-C7D0D3D1153B}"/>
              </a:ext>
            </a:extLst>
          </p:cNvPr>
          <p:cNvSpPr txBox="1"/>
          <p:nvPr/>
        </p:nvSpPr>
        <p:spPr>
          <a:xfrm>
            <a:off x="5620480" y="2971772"/>
            <a:ext cx="903409" cy="369332"/>
          </a:xfrm>
          <a:prstGeom prst="rect">
            <a:avLst/>
          </a:prstGeom>
          <a:solidFill>
            <a:srgbClr val="F1C84C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excited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B7C85F-93ED-421A-9FDB-E3795829AA1D}"/>
              </a:ext>
            </a:extLst>
          </p:cNvPr>
          <p:cNvSpPr txBox="1"/>
          <p:nvPr/>
        </p:nvSpPr>
        <p:spPr>
          <a:xfrm>
            <a:off x="6503333" y="2971772"/>
            <a:ext cx="455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to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72604F8-6939-4059-A0E2-69442AE9F7E0}"/>
              </a:ext>
            </a:extLst>
          </p:cNvPr>
          <p:cNvSpPr txBox="1"/>
          <p:nvPr/>
        </p:nvSpPr>
        <p:spPr>
          <a:xfrm>
            <a:off x="6937778" y="2971772"/>
            <a:ext cx="52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see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F5EDB28-61D0-4459-B138-078EE029B6ED}"/>
              </a:ext>
            </a:extLst>
          </p:cNvPr>
          <p:cNvSpPr txBox="1"/>
          <p:nvPr/>
        </p:nvSpPr>
        <p:spPr>
          <a:xfrm>
            <a:off x="7442561" y="2971772"/>
            <a:ext cx="709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many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AAC6097-8379-40A2-9C14-380B6B11E043}"/>
              </a:ext>
            </a:extLst>
          </p:cNvPr>
          <p:cNvSpPr txBox="1"/>
          <p:nvPr/>
        </p:nvSpPr>
        <p:spPr>
          <a:xfrm>
            <a:off x="8131983" y="2971772"/>
            <a:ext cx="1510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Medi"/>
              </a:rPr>
              <a:t>vegan options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094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6F1AFA-A901-441A-8C70-2F6ED80DD54E}"/>
              </a:ext>
            </a:extLst>
          </p:cNvPr>
          <p:cNvSpPr txBox="1"/>
          <p:nvPr/>
        </p:nvSpPr>
        <p:spPr>
          <a:xfrm>
            <a:off x="2457824" y="1373058"/>
            <a:ext cx="7276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V Boli" panose="02000500030200090000" pitchFamily="2" charset="0"/>
                <a:cs typeface="MV Boli" panose="02000500030200090000" pitchFamily="2" charset="0"/>
              </a:rPr>
              <a:t>Why not considering these subtasks of ABSA as one task?</a:t>
            </a:r>
            <a:endParaRPr lang="zh-CN" alt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D3FFAA-E6D1-4AEE-A590-12D1A5834C70}"/>
              </a:ext>
            </a:extLst>
          </p:cNvPr>
          <p:cNvSpPr txBox="1"/>
          <p:nvPr/>
        </p:nvSpPr>
        <p:spPr>
          <a:xfrm>
            <a:off x="2729936" y="3297706"/>
            <a:ext cx="6674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0" i="0" u="none" strike="noStrike" baseline="0" dirty="0">
                <a:latin typeface="NimbusRomNo9L-Medi"/>
              </a:rPr>
              <a:t>food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1A771E-5F30-464E-A0DC-C65E5044E3E2}"/>
              </a:ext>
            </a:extLst>
          </p:cNvPr>
          <p:cNvSpPr txBox="1"/>
          <p:nvPr/>
        </p:nvSpPr>
        <p:spPr>
          <a:xfrm>
            <a:off x="3376862" y="3297706"/>
            <a:ext cx="58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was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840392-4F85-467E-B332-9B99AA3508A0}"/>
              </a:ext>
            </a:extLst>
          </p:cNvPr>
          <p:cNvSpPr txBox="1"/>
          <p:nvPr/>
        </p:nvSpPr>
        <p:spPr>
          <a:xfrm>
            <a:off x="3987154" y="3297706"/>
            <a:ext cx="68942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so so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1DD0FE-9F19-439E-9779-2A1488FD1078}"/>
              </a:ext>
            </a:extLst>
          </p:cNvPr>
          <p:cNvSpPr txBox="1"/>
          <p:nvPr/>
        </p:nvSpPr>
        <p:spPr>
          <a:xfrm>
            <a:off x="4812082" y="3297706"/>
            <a:ext cx="58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but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E9968-4477-4BF5-882E-1851B24FB310}"/>
              </a:ext>
            </a:extLst>
          </p:cNvPr>
          <p:cNvSpPr txBox="1"/>
          <p:nvPr/>
        </p:nvSpPr>
        <p:spPr>
          <a:xfrm>
            <a:off x="5378412" y="3297706"/>
            <a:ext cx="90340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excited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57C21B-FF25-4C3C-93F6-3A7E9F211F79}"/>
              </a:ext>
            </a:extLst>
          </p:cNvPr>
          <p:cNvSpPr txBox="1"/>
          <p:nvPr/>
        </p:nvSpPr>
        <p:spPr>
          <a:xfrm>
            <a:off x="6261265" y="3297706"/>
            <a:ext cx="455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to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D03C88-AE9C-4E0A-8E6B-E9252C944964}"/>
              </a:ext>
            </a:extLst>
          </p:cNvPr>
          <p:cNvSpPr txBox="1"/>
          <p:nvPr/>
        </p:nvSpPr>
        <p:spPr>
          <a:xfrm>
            <a:off x="6695710" y="3297706"/>
            <a:ext cx="52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see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DBCE50-B822-492D-8A1D-72A101F97416}"/>
              </a:ext>
            </a:extLst>
          </p:cNvPr>
          <p:cNvSpPr txBox="1"/>
          <p:nvPr/>
        </p:nvSpPr>
        <p:spPr>
          <a:xfrm>
            <a:off x="7200493" y="3297706"/>
            <a:ext cx="709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many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BF189DC-D8FF-4AD9-82AB-3259A9D4AC99}"/>
              </a:ext>
            </a:extLst>
          </p:cNvPr>
          <p:cNvSpPr txBox="1"/>
          <p:nvPr/>
        </p:nvSpPr>
        <p:spPr>
          <a:xfrm>
            <a:off x="7889915" y="3297706"/>
            <a:ext cx="151007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Medi"/>
              </a:rPr>
              <a:t>vegan options</a:t>
            </a:r>
            <a:endParaRPr lang="zh-CN" altLang="en-US" dirty="0"/>
          </a:p>
        </p:txBody>
      </p:sp>
      <p:pic>
        <p:nvPicPr>
          <p:cNvPr id="25" name="图片 24" descr="好好的蜜蜂">
            <a:extLst>
              <a:ext uri="{FF2B5EF4-FFF2-40B4-BE49-F238E27FC236}">
                <a16:creationId xmlns:a16="http://schemas.microsoft.com/office/drawing/2014/main" id="{89DD3695-24BC-4839-BA2B-765A3462C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567" y="3667038"/>
            <a:ext cx="1866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3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6F1AFA-A901-441A-8C70-2F6ED80DD54E}"/>
              </a:ext>
            </a:extLst>
          </p:cNvPr>
          <p:cNvSpPr txBox="1"/>
          <p:nvPr/>
        </p:nvSpPr>
        <p:spPr>
          <a:xfrm>
            <a:off x="2457824" y="1373058"/>
            <a:ext cx="7276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V Boli" panose="02000500030200090000" pitchFamily="2" charset="0"/>
                <a:cs typeface="MV Boli" panose="02000500030200090000" pitchFamily="2" charset="0"/>
              </a:rPr>
              <a:t>Why not considering these subtasks of ABSA as one task?</a:t>
            </a:r>
            <a:endParaRPr lang="zh-CN" alt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D3FFAA-E6D1-4AEE-A590-12D1A5834C70}"/>
              </a:ext>
            </a:extLst>
          </p:cNvPr>
          <p:cNvSpPr txBox="1"/>
          <p:nvPr/>
        </p:nvSpPr>
        <p:spPr>
          <a:xfrm>
            <a:off x="2729936" y="3297706"/>
            <a:ext cx="667482" cy="369332"/>
          </a:xfrm>
          <a:prstGeom prst="rect">
            <a:avLst/>
          </a:prstGeom>
          <a:solidFill>
            <a:srgbClr val="4B8DC9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0" i="0" u="none" strike="noStrike" baseline="0" dirty="0">
                <a:latin typeface="NimbusRomNo9L-Medi"/>
              </a:rPr>
              <a:t>food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1A771E-5F30-464E-A0DC-C65E5044E3E2}"/>
              </a:ext>
            </a:extLst>
          </p:cNvPr>
          <p:cNvSpPr txBox="1"/>
          <p:nvPr/>
        </p:nvSpPr>
        <p:spPr>
          <a:xfrm>
            <a:off x="3376862" y="3297706"/>
            <a:ext cx="58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was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840392-4F85-467E-B332-9B99AA3508A0}"/>
              </a:ext>
            </a:extLst>
          </p:cNvPr>
          <p:cNvSpPr txBox="1"/>
          <p:nvPr/>
        </p:nvSpPr>
        <p:spPr>
          <a:xfrm>
            <a:off x="3987154" y="3297706"/>
            <a:ext cx="68942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so so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1DD0FE-9F19-439E-9779-2A1488FD1078}"/>
              </a:ext>
            </a:extLst>
          </p:cNvPr>
          <p:cNvSpPr txBox="1"/>
          <p:nvPr/>
        </p:nvSpPr>
        <p:spPr>
          <a:xfrm>
            <a:off x="4812082" y="3297706"/>
            <a:ext cx="58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but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E9968-4477-4BF5-882E-1851B24FB310}"/>
              </a:ext>
            </a:extLst>
          </p:cNvPr>
          <p:cNvSpPr txBox="1"/>
          <p:nvPr/>
        </p:nvSpPr>
        <p:spPr>
          <a:xfrm>
            <a:off x="5378412" y="3297706"/>
            <a:ext cx="90340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excited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57C21B-FF25-4C3C-93F6-3A7E9F211F79}"/>
              </a:ext>
            </a:extLst>
          </p:cNvPr>
          <p:cNvSpPr txBox="1"/>
          <p:nvPr/>
        </p:nvSpPr>
        <p:spPr>
          <a:xfrm>
            <a:off x="6261265" y="3297706"/>
            <a:ext cx="455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to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D03C88-AE9C-4E0A-8E6B-E9252C944964}"/>
              </a:ext>
            </a:extLst>
          </p:cNvPr>
          <p:cNvSpPr txBox="1"/>
          <p:nvPr/>
        </p:nvSpPr>
        <p:spPr>
          <a:xfrm>
            <a:off x="6695710" y="3297706"/>
            <a:ext cx="52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see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DBCE50-B822-492D-8A1D-72A101F97416}"/>
              </a:ext>
            </a:extLst>
          </p:cNvPr>
          <p:cNvSpPr txBox="1"/>
          <p:nvPr/>
        </p:nvSpPr>
        <p:spPr>
          <a:xfrm>
            <a:off x="7200493" y="3297706"/>
            <a:ext cx="709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many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BF189DC-D8FF-4AD9-82AB-3259A9D4AC99}"/>
              </a:ext>
            </a:extLst>
          </p:cNvPr>
          <p:cNvSpPr txBox="1"/>
          <p:nvPr/>
        </p:nvSpPr>
        <p:spPr>
          <a:xfrm>
            <a:off x="7889915" y="3297706"/>
            <a:ext cx="1510078" cy="369332"/>
          </a:xfrm>
          <a:prstGeom prst="rect">
            <a:avLst/>
          </a:prstGeom>
          <a:solidFill>
            <a:srgbClr val="4B8DC9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Medi"/>
              </a:rPr>
              <a:t>vegan options</a:t>
            </a:r>
            <a:endParaRPr lang="zh-CN" altLang="en-US" dirty="0"/>
          </a:p>
        </p:txBody>
      </p:sp>
      <p:pic>
        <p:nvPicPr>
          <p:cNvPr id="12" name="图片 11" descr="好好的蜜蜂">
            <a:extLst>
              <a:ext uri="{FF2B5EF4-FFF2-40B4-BE49-F238E27FC236}">
                <a16:creationId xmlns:a16="http://schemas.microsoft.com/office/drawing/2014/main" id="{DC67E0F1-CC9E-4C73-9C2E-677538A77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567" y="3667038"/>
            <a:ext cx="1866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96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6F1AFA-A901-441A-8C70-2F6ED80DD54E}"/>
              </a:ext>
            </a:extLst>
          </p:cNvPr>
          <p:cNvSpPr txBox="1"/>
          <p:nvPr/>
        </p:nvSpPr>
        <p:spPr>
          <a:xfrm>
            <a:off x="2457824" y="1373058"/>
            <a:ext cx="7276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V Boli" panose="02000500030200090000" pitchFamily="2" charset="0"/>
                <a:cs typeface="MV Boli" panose="02000500030200090000" pitchFamily="2" charset="0"/>
              </a:rPr>
              <a:t>Why not considering these subtasks of ABSA as one task?</a:t>
            </a:r>
            <a:endParaRPr lang="zh-CN" alt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D3FFAA-E6D1-4AEE-A590-12D1A5834C70}"/>
              </a:ext>
            </a:extLst>
          </p:cNvPr>
          <p:cNvSpPr txBox="1"/>
          <p:nvPr/>
        </p:nvSpPr>
        <p:spPr>
          <a:xfrm>
            <a:off x="2729936" y="3297706"/>
            <a:ext cx="667482" cy="369332"/>
          </a:xfrm>
          <a:prstGeom prst="rect">
            <a:avLst/>
          </a:prstGeom>
          <a:solidFill>
            <a:srgbClr val="4B8DC9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0" i="0" u="none" strike="noStrike" baseline="0" dirty="0">
                <a:latin typeface="NimbusRomNo9L-Medi"/>
              </a:rPr>
              <a:t>food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1A771E-5F30-464E-A0DC-C65E5044E3E2}"/>
              </a:ext>
            </a:extLst>
          </p:cNvPr>
          <p:cNvSpPr txBox="1"/>
          <p:nvPr/>
        </p:nvSpPr>
        <p:spPr>
          <a:xfrm>
            <a:off x="3376862" y="3297706"/>
            <a:ext cx="58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was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840392-4F85-467E-B332-9B99AA3508A0}"/>
              </a:ext>
            </a:extLst>
          </p:cNvPr>
          <p:cNvSpPr txBox="1"/>
          <p:nvPr/>
        </p:nvSpPr>
        <p:spPr>
          <a:xfrm>
            <a:off x="3987154" y="3297706"/>
            <a:ext cx="68942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so so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1DD0FE-9F19-439E-9779-2A1488FD1078}"/>
              </a:ext>
            </a:extLst>
          </p:cNvPr>
          <p:cNvSpPr txBox="1"/>
          <p:nvPr/>
        </p:nvSpPr>
        <p:spPr>
          <a:xfrm>
            <a:off x="4812082" y="3297706"/>
            <a:ext cx="58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but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E9968-4477-4BF5-882E-1851B24FB310}"/>
              </a:ext>
            </a:extLst>
          </p:cNvPr>
          <p:cNvSpPr txBox="1"/>
          <p:nvPr/>
        </p:nvSpPr>
        <p:spPr>
          <a:xfrm>
            <a:off x="5378412" y="3297706"/>
            <a:ext cx="903409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excited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57C21B-FF25-4C3C-93F6-3A7E9F211F79}"/>
              </a:ext>
            </a:extLst>
          </p:cNvPr>
          <p:cNvSpPr txBox="1"/>
          <p:nvPr/>
        </p:nvSpPr>
        <p:spPr>
          <a:xfrm>
            <a:off x="6261265" y="3297706"/>
            <a:ext cx="455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to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D03C88-AE9C-4E0A-8E6B-E9252C944964}"/>
              </a:ext>
            </a:extLst>
          </p:cNvPr>
          <p:cNvSpPr txBox="1"/>
          <p:nvPr/>
        </p:nvSpPr>
        <p:spPr>
          <a:xfrm>
            <a:off x="6695710" y="3297706"/>
            <a:ext cx="52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see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DBCE50-B822-492D-8A1D-72A101F97416}"/>
              </a:ext>
            </a:extLst>
          </p:cNvPr>
          <p:cNvSpPr txBox="1"/>
          <p:nvPr/>
        </p:nvSpPr>
        <p:spPr>
          <a:xfrm>
            <a:off x="7200493" y="3297706"/>
            <a:ext cx="709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many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BF189DC-D8FF-4AD9-82AB-3259A9D4AC99}"/>
              </a:ext>
            </a:extLst>
          </p:cNvPr>
          <p:cNvSpPr txBox="1"/>
          <p:nvPr/>
        </p:nvSpPr>
        <p:spPr>
          <a:xfrm>
            <a:off x="7889915" y="3297706"/>
            <a:ext cx="1510078" cy="369332"/>
          </a:xfrm>
          <a:prstGeom prst="rect">
            <a:avLst/>
          </a:prstGeom>
          <a:solidFill>
            <a:srgbClr val="4B8DC9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Medi"/>
              </a:rPr>
              <a:t>vegan options</a:t>
            </a:r>
            <a:endParaRPr lang="zh-CN" altLang="en-US" dirty="0"/>
          </a:p>
        </p:txBody>
      </p:sp>
      <p:pic>
        <p:nvPicPr>
          <p:cNvPr id="12" name="图片 11" descr="好好的蜜蜂">
            <a:extLst>
              <a:ext uri="{FF2B5EF4-FFF2-40B4-BE49-F238E27FC236}">
                <a16:creationId xmlns:a16="http://schemas.microsoft.com/office/drawing/2014/main" id="{14CCF4D9-BFF4-4D90-9326-DE6614C7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567" y="3667038"/>
            <a:ext cx="1866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3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6F1AFA-A901-441A-8C70-2F6ED80DD54E}"/>
              </a:ext>
            </a:extLst>
          </p:cNvPr>
          <p:cNvSpPr txBox="1"/>
          <p:nvPr/>
        </p:nvSpPr>
        <p:spPr>
          <a:xfrm>
            <a:off x="2457824" y="1373058"/>
            <a:ext cx="7276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V Boli" panose="02000500030200090000" pitchFamily="2" charset="0"/>
                <a:cs typeface="MV Boli" panose="02000500030200090000" pitchFamily="2" charset="0"/>
              </a:rPr>
              <a:t>Why not considering these subtasks of ABSA as one task?</a:t>
            </a:r>
            <a:endParaRPr lang="zh-CN" alt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4" name="图片 13" descr="好好的蜜蜂">
            <a:extLst>
              <a:ext uri="{FF2B5EF4-FFF2-40B4-BE49-F238E27FC236}">
                <a16:creationId xmlns:a16="http://schemas.microsoft.com/office/drawing/2014/main" id="{51EB8FFB-91AB-45C5-81AE-898369E09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567" y="3667038"/>
            <a:ext cx="1866900" cy="18669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4D3FFAA-E6D1-4AEE-A590-12D1A5834C70}"/>
              </a:ext>
            </a:extLst>
          </p:cNvPr>
          <p:cNvSpPr txBox="1"/>
          <p:nvPr/>
        </p:nvSpPr>
        <p:spPr>
          <a:xfrm>
            <a:off x="2729936" y="3297706"/>
            <a:ext cx="667482" cy="369332"/>
          </a:xfrm>
          <a:prstGeom prst="rect">
            <a:avLst/>
          </a:prstGeom>
          <a:solidFill>
            <a:srgbClr val="4B8DC9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0" i="0" u="none" strike="noStrike" baseline="0" dirty="0">
                <a:latin typeface="NimbusRomNo9L-Medi"/>
              </a:rPr>
              <a:t>food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1A771E-5F30-464E-A0DC-C65E5044E3E2}"/>
              </a:ext>
            </a:extLst>
          </p:cNvPr>
          <p:cNvSpPr txBox="1"/>
          <p:nvPr/>
        </p:nvSpPr>
        <p:spPr>
          <a:xfrm>
            <a:off x="3376862" y="3297706"/>
            <a:ext cx="58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was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840392-4F85-467E-B332-9B99AA3508A0}"/>
              </a:ext>
            </a:extLst>
          </p:cNvPr>
          <p:cNvSpPr txBox="1"/>
          <p:nvPr/>
        </p:nvSpPr>
        <p:spPr>
          <a:xfrm>
            <a:off x="3987154" y="3297706"/>
            <a:ext cx="689422" cy="369332"/>
          </a:xfrm>
          <a:prstGeom prst="rect">
            <a:avLst/>
          </a:prstGeom>
          <a:solidFill>
            <a:srgbClr val="F1C84C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so so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1DD0FE-9F19-439E-9779-2A1488FD1078}"/>
              </a:ext>
            </a:extLst>
          </p:cNvPr>
          <p:cNvSpPr txBox="1"/>
          <p:nvPr/>
        </p:nvSpPr>
        <p:spPr>
          <a:xfrm>
            <a:off x="4812082" y="3297706"/>
            <a:ext cx="58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but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E9968-4477-4BF5-882E-1851B24FB310}"/>
              </a:ext>
            </a:extLst>
          </p:cNvPr>
          <p:cNvSpPr txBox="1"/>
          <p:nvPr/>
        </p:nvSpPr>
        <p:spPr>
          <a:xfrm>
            <a:off x="5378412" y="3297706"/>
            <a:ext cx="903409" cy="369332"/>
          </a:xfrm>
          <a:prstGeom prst="rect">
            <a:avLst/>
          </a:prstGeom>
          <a:solidFill>
            <a:srgbClr val="F1C84C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excited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57C21B-FF25-4C3C-93F6-3A7E9F211F79}"/>
              </a:ext>
            </a:extLst>
          </p:cNvPr>
          <p:cNvSpPr txBox="1"/>
          <p:nvPr/>
        </p:nvSpPr>
        <p:spPr>
          <a:xfrm>
            <a:off x="6261265" y="3297706"/>
            <a:ext cx="455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to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D03C88-AE9C-4E0A-8E6B-E9252C944964}"/>
              </a:ext>
            </a:extLst>
          </p:cNvPr>
          <p:cNvSpPr txBox="1"/>
          <p:nvPr/>
        </p:nvSpPr>
        <p:spPr>
          <a:xfrm>
            <a:off x="6695710" y="3297706"/>
            <a:ext cx="52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see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DBCE50-B822-492D-8A1D-72A101F97416}"/>
              </a:ext>
            </a:extLst>
          </p:cNvPr>
          <p:cNvSpPr txBox="1"/>
          <p:nvPr/>
        </p:nvSpPr>
        <p:spPr>
          <a:xfrm>
            <a:off x="7200493" y="3297706"/>
            <a:ext cx="709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Regu"/>
              </a:rPr>
              <a:t>many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BF189DC-D8FF-4AD9-82AB-3259A9D4AC99}"/>
              </a:ext>
            </a:extLst>
          </p:cNvPr>
          <p:cNvSpPr txBox="1"/>
          <p:nvPr/>
        </p:nvSpPr>
        <p:spPr>
          <a:xfrm>
            <a:off x="7889915" y="3297706"/>
            <a:ext cx="1510078" cy="369332"/>
          </a:xfrm>
          <a:prstGeom prst="rect">
            <a:avLst/>
          </a:prstGeom>
          <a:solidFill>
            <a:srgbClr val="4B8DC9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NimbusRomNo9L-Medi"/>
              </a:rPr>
              <a:t>vegan options</a:t>
            </a:r>
            <a:endParaRPr lang="zh-CN" altLang="en-US" dirty="0"/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0B61186E-012C-4AE9-BB6A-3D004202DA41}"/>
              </a:ext>
            </a:extLst>
          </p:cNvPr>
          <p:cNvCxnSpPr>
            <a:stCxn id="16" idx="0"/>
            <a:endCxn id="18" idx="0"/>
          </p:cNvCxnSpPr>
          <p:nvPr/>
        </p:nvCxnSpPr>
        <p:spPr>
          <a:xfrm rot="5400000" flipH="1" flipV="1">
            <a:off x="3697771" y="2663612"/>
            <a:ext cx="12700" cy="1268188"/>
          </a:xfrm>
          <a:prstGeom prst="curvedConnector3">
            <a:avLst>
              <a:gd name="adj1" fmla="val 353076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ABEF8343-2BBF-424F-B283-0E50558B684B}"/>
              </a:ext>
            </a:extLst>
          </p:cNvPr>
          <p:cNvCxnSpPr>
            <a:cxnSpLocks/>
            <a:stCxn id="24" idx="0"/>
            <a:endCxn id="20" idx="0"/>
          </p:cNvCxnSpPr>
          <p:nvPr/>
        </p:nvCxnSpPr>
        <p:spPr>
          <a:xfrm rot="16200000" flipV="1">
            <a:off x="7237536" y="1890287"/>
            <a:ext cx="12700" cy="2814837"/>
          </a:xfrm>
          <a:prstGeom prst="curvedConnector3">
            <a:avLst>
              <a:gd name="adj1" fmla="val 394613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图片 32" descr="正在思考的鸡">
            <a:extLst>
              <a:ext uri="{FF2B5EF4-FFF2-40B4-BE49-F238E27FC236}">
                <a16:creationId xmlns:a16="http://schemas.microsoft.com/office/drawing/2014/main" id="{0C987264-6013-44FC-BF59-E9EC54F4D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69" y="2038873"/>
            <a:ext cx="832872" cy="832872"/>
          </a:xfrm>
          <a:prstGeom prst="rect">
            <a:avLst/>
          </a:prstGeom>
        </p:spPr>
      </p:pic>
      <p:pic>
        <p:nvPicPr>
          <p:cNvPr id="35" name="图片 34" descr="鸡竖起大拇指">
            <a:extLst>
              <a:ext uri="{FF2B5EF4-FFF2-40B4-BE49-F238E27FC236}">
                <a16:creationId xmlns:a16="http://schemas.microsoft.com/office/drawing/2014/main" id="{A4E193FC-CE67-4164-887B-692ECD4DB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08" y="2001606"/>
            <a:ext cx="832872" cy="83287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FF4ED3E-CC44-429E-84A6-EE506CDA0894}"/>
              </a:ext>
            </a:extLst>
          </p:cNvPr>
          <p:cNvGrpSpPr/>
          <p:nvPr/>
        </p:nvGrpSpPr>
        <p:grpSpPr>
          <a:xfrm>
            <a:off x="2014405" y="4415529"/>
            <a:ext cx="4656602" cy="369332"/>
            <a:chOff x="2014405" y="4415529"/>
            <a:chExt cx="4656602" cy="369332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80852B1-ADDD-41D0-88E5-65B9DD2B467A}"/>
                </a:ext>
              </a:extLst>
            </p:cNvPr>
            <p:cNvSpPr txBox="1"/>
            <p:nvPr/>
          </p:nvSpPr>
          <p:spPr>
            <a:xfrm>
              <a:off x="2014405" y="4415529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[</a:t>
              </a:r>
              <a:r>
                <a:rPr lang="en-US" altLang="zh-CN" dirty="0">
                  <a:solidFill>
                    <a:srgbClr val="4B8DC9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food</a:t>
              </a:r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; </a:t>
              </a:r>
              <a:r>
                <a:rPr lang="en-US" altLang="zh-CN" dirty="0">
                  <a:solidFill>
                    <a:srgbClr val="F1C84C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so so</a:t>
              </a:r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]</a:t>
              </a:r>
              <a:endParaRPr lang="zh-CN" altLang="en-US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69A004C-B912-4EDB-8E62-E9E2683873CC}"/>
                </a:ext>
              </a:extLst>
            </p:cNvPr>
            <p:cNvSpPr txBox="1"/>
            <p:nvPr/>
          </p:nvSpPr>
          <p:spPr>
            <a:xfrm>
              <a:off x="3883064" y="4415529"/>
              <a:ext cx="278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[</a:t>
              </a:r>
              <a:r>
                <a:rPr lang="en-US" altLang="zh-CN" dirty="0">
                  <a:solidFill>
                    <a:srgbClr val="4B8DC9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vegan options</a:t>
              </a:r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; </a:t>
              </a:r>
              <a:r>
                <a:rPr lang="en-US" altLang="zh-CN" dirty="0">
                  <a:solidFill>
                    <a:srgbClr val="F1C84C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excited</a:t>
              </a:r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]</a:t>
              </a:r>
              <a:endParaRPr lang="zh-CN" altLang="en-US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45939174-675B-42CF-B91E-D6CD36A7C44E}"/>
              </a:ext>
            </a:extLst>
          </p:cNvPr>
          <p:cNvSpPr txBox="1"/>
          <p:nvPr/>
        </p:nvSpPr>
        <p:spPr>
          <a:xfrm>
            <a:off x="7794557" y="4419845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Aspect Opinion pair Extraction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0F8CEBB-0605-471D-8C01-C07ADE87ED14}"/>
              </a:ext>
            </a:extLst>
          </p:cNvPr>
          <p:cNvGrpSpPr/>
          <p:nvPr/>
        </p:nvGrpSpPr>
        <p:grpSpPr>
          <a:xfrm>
            <a:off x="1946638" y="4817365"/>
            <a:ext cx="5441233" cy="679917"/>
            <a:chOff x="1946638" y="4817365"/>
            <a:chExt cx="5441233" cy="679917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722679C-BA9B-4DCE-8DB3-4DBB5DBEBAA3}"/>
                </a:ext>
              </a:extLst>
            </p:cNvPr>
            <p:cNvSpPr txBox="1"/>
            <p:nvPr/>
          </p:nvSpPr>
          <p:spPr>
            <a:xfrm>
              <a:off x="1946638" y="5127950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[</a:t>
              </a:r>
              <a:r>
                <a:rPr lang="en-US" altLang="zh-CN" dirty="0">
                  <a:solidFill>
                    <a:srgbClr val="4B8DC9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food</a:t>
              </a:r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; </a:t>
              </a:r>
              <a:r>
                <a:rPr lang="en-US" altLang="zh-CN" dirty="0">
                  <a:solidFill>
                    <a:srgbClr val="F1C84C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so so</a:t>
              </a:r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;</a:t>
              </a:r>
              <a:r>
                <a:rPr lang="en-US" altLang="zh-CN" dirty="0">
                  <a:solidFill>
                    <a:srgbClr val="F1C84C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    </a:t>
              </a:r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]</a:t>
              </a:r>
              <a:endParaRPr lang="zh-CN" altLang="en-US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41" name="图片 40" descr="正在思考的鸡">
              <a:extLst>
                <a:ext uri="{FF2B5EF4-FFF2-40B4-BE49-F238E27FC236}">
                  <a16:creationId xmlns:a16="http://schemas.microsoft.com/office/drawing/2014/main" id="{33E3EE13-5489-4AC4-91D5-BF0F479D4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065" y="4820375"/>
              <a:ext cx="618160" cy="618160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75A9B22-2060-49CA-9743-A537AF73AFEE}"/>
                </a:ext>
              </a:extLst>
            </p:cNvPr>
            <p:cNvSpPr txBox="1"/>
            <p:nvPr/>
          </p:nvSpPr>
          <p:spPr>
            <a:xfrm>
              <a:off x="4067731" y="5127950"/>
              <a:ext cx="3320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[</a:t>
              </a:r>
              <a:r>
                <a:rPr lang="en-US" altLang="zh-CN" dirty="0">
                  <a:solidFill>
                    <a:srgbClr val="4B8DC9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vegan options</a:t>
              </a:r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; </a:t>
              </a:r>
              <a:r>
                <a:rPr lang="en-US" altLang="zh-CN" dirty="0">
                  <a:solidFill>
                    <a:srgbClr val="F1C84C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excited</a:t>
              </a:r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; </a:t>
              </a:r>
              <a:r>
                <a:rPr lang="en-US" altLang="zh-CN" dirty="0">
                  <a:solidFill>
                    <a:srgbClr val="F1C84C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   </a:t>
              </a:r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]</a:t>
              </a:r>
              <a:endParaRPr lang="zh-CN" altLang="en-US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43" name="图片 42" descr="鸡竖起大拇指">
              <a:extLst>
                <a:ext uri="{FF2B5EF4-FFF2-40B4-BE49-F238E27FC236}">
                  <a16:creationId xmlns:a16="http://schemas.microsoft.com/office/drawing/2014/main" id="{03D44A34-3506-4411-8D07-AA66FBF48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1007" y="4817365"/>
              <a:ext cx="621170" cy="621170"/>
            </a:xfrm>
            <a:prstGeom prst="rect">
              <a:avLst/>
            </a:prstGeom>
          </p:spPr>
        </p:pic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66DC7CF2-368F-4177-BE89-BDE92D3B667F}"/>
              </a:ext>
            </a:extLst>
          </p:cNvPr>
          <p:cNvSpPr txBox="1"/>
          <p:nvPr/>
        </p:nvSpPr>
        <p:spPr>
          <a:xfrm>
            <a:off x="7794557" y="5127950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MV Boli" panose="02000500030200090000" pitchFamily="2" charset="0"/>
                <a:cs typeface="MV Boli" panose="02000500030200090000" pitchFamily="2" charset="0"/>
              </a:rPr>
              <a:t>Aspect Sentiment Triplet Extraction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07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8F2D9E-BC60-42BC-80D9-FB3508E45444}"/>
              </a:ext>
            </a:extLst>
          </p:cNvPr>
          <p:cNvSpPr txBox="1"/>
          <p:nvPr/>
        </p:nvSpPr>
        <p:spPr>
          <a:xfrm>
            <a:off x="1068442" y="1615099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CONTENTS</a:t>
            </a:r>
            <a:endParaRPr lang="zh-CN" alt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12CC4E-F98F-48E0-8C92-86B18A484B96}"/>
              </a:ext>
            </a:extLst>
          </p:cNvPr>
          <p:cNvSpPr txBox="1"/>
          <p:nvPr/>
        </p:nvSpPr>
        <p:spPr>
          <a:xfrm>
            <a:off x="1512630" y="2253977"/>
            <a:ext cx="7293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Position-Aware Tagging for Aspect Sentiment Triplet Extraction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FA0FA1-0908-40FB-ACC8-DB360B0F5209}"/>
              </a:ext>
            </a:extLst>
          </p:cNvPr>
          <p:cNvSpPr txBox="1"/>
          <p:nvPr/>
        </p:nvSpPr>
        <p:spPr>
          <a:xfrm>
            <a:off x="1512630" y="2807329"/>
            <a:ext cx="8145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Grid Tagging Scheme for Aspect-oriented Fine-grained Opinion Extraction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BB5806-FB60-4ADC-BC4D-C1C5B0A07108}"/>
              </a:ext>
            </a:extLst>
          </p:cNvPr>
          <p:cNvSpPr txBox="1"/>
          <p:nvPr/>
        </p:nvSpPr>
        <p:spPr>
          <a:xfrm>
            <a:off x="1512630" y="3338069"/>
            <a:ext cx="7196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A Multi-task Learning Framework for Opinion Triplet Extraction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CC5C4E-6777-4A32-9FC6-CD2C2A1889DF}"/>
              </a:ext>
            </a:extLst>
          </p:cNvPr>
          <p:cNvSpPr txBox="1"/>
          <p:nvPr/>
        </p:nvSpPr>
        <p:spPr>
          <a:xfrm>
            <a:off x="1512630" y="3892890"/>
            <a:ext cx="9121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MV Boli" panose="02000500030200090000" pitchFamily="2" charset="0"/>
                <a:cs typeface="MV Boli" panose="02000500030200090000" pitchFamily="2" charset="0"/>
              </a:rPr>
              <a:t>First Target and Opinion then Polarity: Enhancing Target-opinion Correlation for Aspect Sentiment Triplet Extraction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91CC96-8B22-49D1-9369-140A59C48417}"/>
              </a:ext>
            </a:extLst>
          </p:cNvPr>
          <p:cNvSpPr txBox="1"/>
          <p:nvPr/>
        </p:nvSpPr>
        <p:spPr>
          <a:xfrm>
            <a:off x="1512630" y="4608508"/>
            <a:ext cx="860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A Joint Training Dual-MRC Framework for Aspect Based Sentiment Analysis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2" name="图形 11" descr="徽章 1 轮廓">
            <a:extLst>
              <a:ext uri="{FF2B5EF4-FFF2-40B4-BE49-F238E27FC236}">
                <a16:creationId xmlns:a16="http://schemas.microsoft.com/office/drawing/2014/main" id="{01CC63A2-E46E-4566-AE5B-18DD97B78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430" y="2188721"/>
            <a:ext cx="457200" cy="457200"/>
          </a:xfrm>
          <a:prstGeom prst="rect">
            <a:avLst/>
          </a:prstGeom>
        </p:spPr>
      </p:pic>
      <p:pic>
        <p:nvPicPr>
          <p:cNvPr id="14" name="图形 13" descr="徽章 轮廓">
            <a:extLst>
              <a:ext uri="{FF2B5EF4-FFF2-40B4-BE49-F238E27FC236}">
                <a16:creationId xmlns:a16="http://schemas.microsoft.com/office/drawing/2014/main" id="{FFF60596-BF66-44C4-ABCA-BE64AD812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5430" y="2743542"/>
            <a:ext cx="457200" cy="457200"/>
          </a:xfrm>
          <a:prstGeom prst="rect">
            <a:avLst/>
          </a:prstGeom>
        </p:spPr>
      </p:pic>
      <p:pic>
        <p:nvPicPr>
          <p:cNvPr id="16" name="图形 15" descr="徽章 3 轮廓">
            <a:extLst>
              <a:ext uri="{FF2B5EF4-FFF2-40B4-BE49-F238E27FC236}">
                <a16:creationId xmlns:a16="http://schemas.microsoft.com/office/drawing/2014/main" id="{E189E3AA-EA2A-40AC-9FCD-F2AF6948C8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5430" y="3298363"/>
            <a:ext cx="457200" cy="457200"/>
          </a:xfrm>
          <a:prstGeom prst="rect">
            <a:avLst/>
          </a:prstGeom>
        </p:spPr>
      </p:pic>
      <p:pic>
        <p:nvPicPr>
          <p:cNvPr id="18" name="图形 17" descr="徽章 4 轮廓">
            <a:extLst>
              <a:ext uri="{FF2B5EF4-FFF2-40B4-BE49-F238E27FC236}">
                <a16:creationId xmlns:a16="http://schemas.microsoft.com/office/drawing/2014/main" id="{1628F8A1-D4CC-49B8-9885-FC02CC38D9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5430" y="3853184"/>
            <a:ext cx="457200" cy="457200"/>
          </a:xfrm>
          <a:prstGeom prst="rect">
            <a:avLst/>
          </a:prstGeom>
        </p:spPr>
      </p:pic>
      <p:pic>
        <p:nvPicPr>
          <p:cNvPr id="20" name="图形 19" descr="徽章 5 轮廓">
            <a:extLst>
              <a:ext uri="{FF2B5EF4-FFF2-40B4-BE49-F238E27FC236}">
                <a16:creationId xmlns:a16="http://schemas.microsoft.com/office/drawing/2014/main" id="{17FB0D57-247A-428F-8E26-47FEA55040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5430" y="456941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60130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Ehlers-Danlos Syndrome Clinical Case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4EFE8"/>
      </a:lt2>
      <a:accent1>
        <a:srgbClr val="4B8DC9"/>
      </a:accent1>
      <a:accent2>
        <a:srgbClr val="212121"/>
      </a:accent2>
      <a:accent3>
        <a:srgbClr val="E66464"/>
      </a:accent3>
      <a:accent4>
        <a:srgbClr val="F1C84C"/>
      </a:accent4>
      <a:accent5>
        <a:srgbClr val="44BB91"/>
      </a:accent5>
      <a:accent6>
        <a:srgbClr val="44BB9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2601</Words>
  <Application>Microsoft Office PowerPoint</Application>
  <PresentationFormat>宽屏</PresentationFormat>
  <Paragraphs>562</Paragraphs>
  <Slides>39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NimbusRomNo9L-Medi</vt:lpstr>
      <vt:lpstr>NimbusRomNo9L-Regu</vt:lpstr>
      <vt:lpstr>Raleway</vt:lpstr>
      <vt:lpstr>Raleway Thin</vt:lpstr>
      <vt:lpstr>Syncopate</vt:lpstr>
      <vt:lpstr>等线</vt:lpstr>
      <vt:lpstr>Arial</vt:lpstr>
      <vt:lpstr>Bell MT</vt:lpstr>
      <vt:lpstr>Cambria Math</vt:lpstr>
      <vt:lpstr>MV Boli</vt:lpstr>
      <vt:lpstr>Segoe UI</vt:lpstr>
      <vt:lpstr>Speak Pro</vt:lpstr>
      <vt:lpstr>Ehlers-Danlos Syndrome Clinical Case by Slidesgo</vt:lpstr>
      <vt:lpstr>ASPECT SENTIMENT TRIPLET EXTRACTION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Triplet Overlapping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OPINION EXTRACTION (Optional)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Sentiment Triplet Extraction</dc:title>
  <dc:creator>李 江南</dc:creator>
  <cp:lastModifiedBy>李 江南</cp:lastModifiedBy>
  <cp:revision>140</cp:revision>
  <dcterms:created xsi:type="dcterms:W3CDTF">2021-04-07T09:05:40Z</dcterms:created>
  <dcterms:modified xsi:type="dcterms:W3CDTF">2021-04-13T05:47:18Z</dcterms:modified>
</cp:coreProperties>
</file>