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261" r:id="rId4"/>
    <p:sldId id="290" r:id="rId5"/>
    <p:sldId id="262" r:id="rId6"/>
    <p:sldId id="282" r:id="rId7"/>
    <p:sldId id="291" r:id="rId8"/>
    <p:sldId id="292" r:id="rId9"/>
    <p:sldId id="263" r:id="rId10"/>
    <p:sldId id="278" r:id="rId11"/>
    <p:sldId id="293" r:id="rId12"/>
    <p:sldId id="294" r:id="rId13"/>
    <p:sldId id="295" r:id="rId14"/>
    <p:sldId id="296" r:id="rId15"/>
    <p:sldId id="297" r:id="rId16"/>
    <p:sldId id="266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599" autoAdjust="0"/>
  </p:normalViewPr>
  <p:slideViewPr>
    <p:cSldViewPr snapToGrid="0">
      <p:cViewPr varScale="1">
        <p:scale>
          <a:sx n="67" d="100"/>
          <a:sy n="67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F771D-48E6-48CA-B6C1-32F980F7C773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EBE2-6246-4784-92F8-E7D62F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9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cell serves as a structural prior that encourages the network to solve problems by decomposing them into a sequence of attention-based reasoning operations that are directly inferred from the data, without resorting to any strong supervision.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0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/>
              <a:t>memory</a:t>
            </a:r>
            <a:r>
              <a:rPr lang="zh-CN" altLang="en-US" dirty="0"/>
              <a:t>、</a:t>
            </a:r>
            <a:r>
              <a:rPr lang="en-US" altLang="zh-CN" dirty="0"/>
              <a:t>speed</a:t>
            </a:r>
            <a:r>
              <a:rPr lang="zh-CN" altLang="en-US" dirty="0"/>
              <a:t>、</a:t>
            </a:r>
            <a:r>
              <a:rPr lang="en-US" altLang="zh-CN" dirty="0"/>
              <a:t>accuracy</a:t>
            </a:r>
            <a:r>
              <a:rPr lang="zh-CN" altLang="en-US" dirty="0"/>
              <a:t>的折中选择</a:t>
            </a:r>
            <a:endParaRPr lang="en-US" altLang="zh-CN" dirty="0"/>
          </a:p>
          <a:p>
            <a:r>
              <a:rPr lang="zh-CN" altLang="en-US" dirty="0"/>
              <a:t>段落数量越多，效果越好。</a:t>
            </a:r>
            <a:r>
              <a:rPr lang="en-US" altLang="zh-CN" dirty="0"/>
              <a:t>Low-ranked passage</a:t>
            </a:r>
            <a:r>
              <a:rPr lang="zh-CN" altLang="en-US" dirty="0"/>
              <a:t>也有很重要的作用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2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L1</a:t>
            </a:r>
            <a:r>
              <a:rPr lang="zh-CN" altLang="en-US" dirty="0"/>
              <a:t>正则化项：希望</a:t>
            </a:r>
            <a:r>
              <a:rPr lang="en-US" altLang="zh-CN" dirty="0"/>
              <a:t>gate</a:t>
            </a:r>
            <a:r>
              <a:rPr lang="zh-CN" altLang="en-US" dirty="0"/>
              <a:t>分布稀疏，将重要</a:t>
            </a:r>
            <a:r>
              <a:rPr lang="en-US" altLang="zh-CN" dirty="0"/>
              <a:t>token</a:t>
            </a:r>
            <a:r>
              <a:rPr lang="zh-CN" altLang="en-US" dirty="0"/>
              <a:t>区分出来</a:t>
            </a:r>
            <a:endParaRPr lang="en-US" altLang="zh-CN" dirty="0"/>
          </a:p>
          <a:p>
            <a:r>
              <a:rPr lang="en-US" altLang="zh-CN" dirty="0"/>
              <a:t>F+A</a:t>
            </a:r>
            <a:r>
              <a:rPr lang="zh-CN" altLang="en-US" dirty="0"/>
              <a:t>：防止</a:t>
            </a:r>
            <a:r>
              <a:rPr lang="en-US" altLang="zh-CN" dirty="0"/>
              <a:t>padding </a:t>
            </a:r>
            <a:r>
              <a:rPr lang="zh-CN" altLang="en-US" dirty="0"/>
              <a:t>位置梯度消失</a:t>
            </a:r>
            <a:endParaRPr lang="en-US" altLang="zh-CN" dirty="0"/>
          </a:p>
          <a:p>
            <a:r>
              <a:rPr lang="en-US" altLang="zh-CN" dirty="0"/>
              <a:t>Max</a:t>
            </a:r>
            <a:r>
              <a:rPr lang="zh-CN" altLang="en-US" dirty="0"/>
              <a:t>：保证最大的</a:t>
            </a:r>
            <a:r>
              <a:rPr lang="en-US" altLang="zh-CN" dirty="0"/>
              <a:t>gate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4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QANet</a:t>
            </a:r>
            <a:r>
              <a:rPr lang="en-US" altLang="zh-CN" dirty="0"/>
              <a:t> </a:t>
            </a:r>
            <a:r>
              <a:rPr lang="zh-CN" altLang="en-US" dirty="0"/>
              <a:t>也是</a:t>
            </a:r>
            <a:r>
              <a:rPr lang="en-US" altLang="zh-CN" dirty="0"/>
              <a:t>local encoder + self-attention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4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Alignment just same as </a:t>
            </a:r>
            <a:r>
              <a:rPr lang="en-US" altLang="zh-CN" dirty="0" err="1"/>
              <a:t>QANet</a:t>
            </a:r>
            <a:endParaRPr lang="en-US" altLang="zh-CN" dirty="0"/>
          </a:p>
          <a:p>
            <a:r>
              <a:rPr lang="en-US" altLang="zh-CN" dirty="0"/>
              <a:t>Prediction same as HAS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3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3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zh-CN" altLang="en-US" dirty="0"/>
              <a:t>跨段落建模的必要性</a:t>
            </a:r>
            <a:endParaRPr lang="en-US" altLang="zh-CN" dirty="0"/>
          </a:p>
          <a:p>
            <a:r>
              <a:rPr lang="en-US" altLang="zh-CN" dirty="0"/>
              <a:t>B </a:t>
            </a:r>
            <a:r>
              <a:rPr lang="zh-CN" altLang="en-US" dirty="0"/>
              <a:t>缺乏自注意力机制，仅有局部上下文信息是不够的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由于跨段落之前，段落内通过</a:t>
            </a:r>
            <a:r>
              <a:rPr lang="en-US" altLang="zh-CN" dirty="0"/>
              <a:t>self-</a:t>
            </a:r>
            <a:r>
              <a:rPr lang="en-US" altLang="zh-CN" dirty="0" err="1"/>
              <a:t>att</a:t>
            </a:r>
            <a:r>
              <a:rPr lang="zh-CN" altLang="en-US" dirty="0"/>
              <a:t>编码了局部信息，所以这里影响不是很大</a:t>
            </a:r>
            <a:endParaRPr lang="en-US" altLang="zh-CN" dirty="0"/>
          </a:p>
          <a:p>
            <a:r>
              <a:rPr lang="en-US" altLang="zh-CN" dirty="0"/>
              <a:t>D </a:t>
            </a:r>
            <a:r>
              <a:rPr lang="zh-CN" altLang="en-US" dirty="0"/>
              <a:t>门机制选择的重要、对比随机选择来看</a:t>
            </a:r>
            <a:endParaRPr lang="en-US" altLang="zh-CN" dirty="0"/>
          </a:p>
          <a:p>
            <a:r>
              <a:rPr lang="en-US" altLang="zh-CN" dirty="0"/>
              <a:t>F</a:t>
            </a:r>
          </a:p>
          <a:p>
            <a:r>
              <a:rPr lang="en-US" altLang="zh-CN" dirty="0"/>
              <a:t>G token-level </a:t>
            </a:r>
            <a:r>
              <a:rPr lang="zh-CN" altLang="en-US" dirty="0"/>
              <a:t>对比 </a:t>
            </a:r>
            <a:r>
              <a:rPr lang="en-US" altLang="zh-CN" dirty="0"/>
              <a:t>block-level</a:t>
            </a:r>
            <a:r>
              <a:rPr lang="zh-CN" altLang="en-US" dirty="0"/>
              <a:t>的优势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2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一些重要的线索词、可行答案会被选出来</a:t>
            </a:r>
            <a:endParaRPr lang="en-US" altLang="zh-CN" dirty="0"/>
          </a:p>
          <a:p>
            <a:r>
              <a:rPr lang="zh-CN" altLang="en-US" dirty="0"/>
              <a:t>一些被预测错误的例子中，跨段落层中，正确答案从未有过很大的激活值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0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Normalization </a:t>
            </a:r>
            <a:r>
              <a:rPr lang="zh-CN" altLang="en-US" dirty="0"/>
              <a:t>导致的稀疏分布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Intra-passage</a:t>
            </a:r>
            <a:r>
              <a:rPr lang="zh-CN" altLang="en-US" dirty="0"/>
              <a:t>的活跃</a:t>
            </a:r>
            <a:r>
              <a:rPr lang="en-US" altLang="zh-CN" dirty="0"/>
              <a:t>token</a:t>
            </a:r>
            <a:r>
              <a:rPr lang="zh-CN" altLang="en-US" dirty="0"/>
              <a:t>较多，这也解释了段落越多效果越好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9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Full SAN </a:t>
            </a:r>
            <a:r>
              <a:rPr lang="zh-CN" altLang="en-US" dirty="0"/>
              <a:t>指的是</a:t>
            </a:r>
            <a:r>
              <a:rPr lang="en-US" altLang="zh-CN" dirty="0" err="1"/>
              <a:t>QANet</a:t>
            </a:r>
            <a:r>
              <a:rPr lang="zh-CN" altLang="en-US" dirty="0"/>
              <a:t>中的实现， </a:t>
            </a:r>
            <a:r>
              <a:rPr lang="en-US" altLang="zh-CN" dirty="0"/>
              <a:t>multi-head self-attention + local convolution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FEBE2-6246-4784-92F8-E7D62FF650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7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45259" y="1758620"/>
            <a:ext cx="7731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Token-level Dynamic Self-Attention Network for Multi-Passage Reading</a:t>
            </a:r>
          </a:p>
          <a:p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Comprehension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259" y="3637915"/>
            <a:ext cx="77311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Yimeng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Zhuang, Huadong Wang</a:t>
            </a:r>
          </a:p>
          <a:p>
            <a:pPr algn="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Samsung Research China - Beijing (SRC-B)</a:t>
            </a:r>
          </a:p>
          <a:p>
            <a:pPr algn="r"/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ACL 2018</a:t>
            </a:r>
          </a:p>
          <a:p>
            <a:pPr lvl="1"/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B5C699-B087-40F0-95EF-51AC52F3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49" y="1118766"/>
            <a:ext cx="6335481" cy="42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16C887-D48A-4588-A001-3939C8D72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67" y="1457674"/>
            <a:ext cx="10679687" cy="29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ED3B01-36D9-4752-BB88-2E888376F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86" y="660084"/>
            <a:ext cx="5740311" cy="5537831"/>
          </a:xfrm>
          <a:prstGeom prst="rect">
            <a:avLst/>
          </a:prstGeom>
        </p:spPr>
      </p:pic>
      <p:sp>
        <p:nvSpPr>
          <p:cNvPr id="4" name="剪去对角的矩形 1">
            <a:extLst>
              <a:ext uri="{FF2B5EF4-FFF2-40B4-BE49-F238E27FC236}">
                <a16:creationId xmlns:a16="http://schemas.microsoft.com/office/drawing/2014/main" id="{9C1209CA-A22D-432D-B4AF-483D5D5AF968}"/>
              </a:ext>
            </a:extLst>
          </p:cNvPr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手杖形 4">
            <a:hlinkClick r:id="rId4" action="ppaction://hlinksldjump"/>
            <a:extLst>
              <a:ext uri="{FF2B5EF4-FFF2-40B4-BE49-F238E27FC236}">
                <a16:creationId xmlns:a16="http://schemas.microsoft.com/office/drawing/2014/main" id="{337236A0-981C-467B-B9CA-05CA17CE7EB1}"/>
              </a:ext>
            </a:extLst>
          </p:cNvPr>
          <p:cNvSpPr/>
          <p:nvPr/>
        </p:nvSpPr>
        <p:spPr>
          <a:xfrm>
            <a:off x="88490" y="442452"/>
            <a:ext cx="255639" cy="344129"/>
          </a:xfrm>
          <a:prstGeom prst="utur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6787B3-EF27-41BF-BA48-8100958F8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059" y="803809"/>
            <a:ext cx="6296262" cy="3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50B922-D5E1-4807-8346-69766F90F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298"/>
          <a:stretch/>
        </p:blipFill>
        <p:spPr>
          <a:xfrm>
            <a:off x="108662" y="1127515"/>
            <a:ext cx="5708460" cy="32466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5E8A87-66FD-4C2D-AB88-A2CD04A67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00"/>
          <a:stretch/>
        </p:blipFill>
        <p:spPr>
          <a:xfrm>
            <a:off x="6123419" y="1127515"/>
            <a:ext cx="5708460" cy="47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75158" y="3605531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吴 行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研究问题和创新点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模型结构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实验部分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研究问题和创新点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6583" y="1511985"/>
            <a:ext cx="99962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多段落阅读理解中的跨段落交互建模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难点：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token-level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的跨段落信息过长，计算、内存消耗过大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方法：将段落表示成一个向量，跨段落建模基于这些粗粒度的向量表示进行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缺陷：粗粒度的向量表示可能牺牲了很多对预测答案很重要的信息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创新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通过门机制动态选择重要的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，仅对部分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self-attention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计算复杂度、内存消耗都是序列长度的线性复杂度</a:t>
            </a:r>
          </a:p>
          <a:p>
            <a:endParaRPr lang="zh-CN" altLang="en-US" sz="2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55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相关工作和问题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模型结构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实验部分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474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Dynamic Self-Attention Block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262950"/>
            <a:ext cx="7621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动态自注意力：门选择机制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自注意力机制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E59EA-E063-49E7-9611-DA234CA04A51}"/>
              </a:ext>
            </a:extLst>
          </p:cNvPr>
          <p:cNvSpPr txBox="1"/>
          <p:nvPr/>
        </p:nvSpPr>
        <p:spPr>
          <a:xfrm>
            <a:off x="616585" y="1787244"/>
            <a:ext cx="6004348" cy="444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Dynamic Self-Attention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DynSA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Gated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token selection mechanism</a:t>
            </a:r>
          </a:p>
          <a:p>
            <a:pPr lvl="1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Self-attention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5AA7FA-C19B-4317-86D3-45603EE8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307" y="531180"/>
            <a:ext cx="4884843" cy="6081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623D10-6AF5-48FF-B786-667EC5775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727" y="4484321"/>
            <a:ext cx="1038273" cy="2710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33FAE7-987A-41B9-AD11-BD410418B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9521" y="5512358"/>
            <a:ext cx="1106346" cy="2710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9E175D-7483-408A-B745-DA9B499EA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11" y="2895201"/>
            <a:ext cx="1986330" cy="5470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3A56F6-A1D9-47B5-B86C-7A8BF89359C5}"/>
              </a:ext>
            </a:extLst>
          </p:cNvPr>
          <p:cNvGrpSpPr/>
          <p:nvPr/>
        </p:nvGrpSpPr>
        <p:grpSpPr>
          <a:xfrm>
            <a:off x="3084286" y="2837601"/>
            <a:ext cx="3825572" cy="899102"/>
            <a:chOff x="1874470" y="3391640"/>
            <a:chExt cx="3825572" cy="89910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423C02A-5CBA-4C71-8661-A8E27DC5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4470" y="3391640"/>
              <a:ext cx="3825572" cy="31244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F8A2F23-2923-4316-8A90-0D8685DE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4470" y="3704087"/>
              <a:ext cx="3802710" cy="27434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E5D12D-B4A9-435F-B0D5-D9B5D3B8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98294" y="4024019"/>
              <a:ext cx="2507197" cy="266723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9A797C2-20F0-445C-8018-DCEDA8441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" y="4411454"/>
            <a:ext cx="2667231" cy="6401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DC7204-8448-4C58-B7B5-3A0FD8076F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4026" y="4552436"/>
            <a:ext cx="1226926" cy="3734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2A7C19-5341-449E-B0BB-0900EFAC73F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23414"/>
          <a:stretch/>
        </p:blipFill>
        <p:spPr>
          <a:xfrm>
            <a:off x="477519" y="5106932"/>
            <a:ext cx="2667231" cy="5791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47CDE8-D64C-494C-AC96-6399567107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6319" y="5190484"/>
            <a:ext cx="1943268" cy="4419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4C9364-38B5-4CD9-A58E-A36C454C42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2938" y="5768061"/>
            <a:ext cx="3109229" cy="5029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3C2F102-1220-4AA6-BDCA-698B9B3C38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9587" y="5310272"/>
            <a:ext cx="1247924" cy="3222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756631-5BC9-437D-BF22-A4EA1053A5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850" y="3487300"/>
            <a:ext cx="130313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474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Dynamic Self-Attention Block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262950"/>
            <a:ext cx="7621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局部编码器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E59EA-E063-49E7-9611-DA234CA04A51}"/>
              </a:ext>
            </a:extLst>
          </p:cNvPr>
          <p:cNvSpPr txBox="1"/>
          <p:nvPr/>
        </p:nvSpPr>
        <p:spPr>
          <a:xfrm>
            <a:off x="616585" y="1769992"/>
            <a:ext cx="622416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Local Encoder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DynSA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仅关注长序列中的部分重要词汇，没有短距离上下文建模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在某个位置接收到长距离的信息后，需要将信息传播到邻居位置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5AA7FA-C19B-4317-86D3-45603EE8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628" y="220629"/>
            <a:ext cx="4884843" cy="6081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F1A5AC-58A9-4FF1-BDFE-03564E8E9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478" y="3997826"/>
            <a:ext cx="3137020" cy="413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A62242-3458-4D37-ADFD-2CB0095829CF}"/>
              </a:ext>
            </a:extLst>
          </p:cNvPr>
          <p:cNvSpPr txBox="1"/>
          <p:nvPr/>
        </p:nvSpPr>
        <p:spPr>
          <a:xfrm>
            <a:off x="5321136" y="3911968"/>
            <a:ext cx="70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 2</a:t>
            </a:r>
          </a:p>
        </p:txBody>
      </p:sp>
    </p:spTree>
    <p:extLst>
      <p:ext uri="{BB962C8B-B14F-4D97-AF65-F5344CB8AC3E}">
        <p14:creationId xmlns:p14="http://schemas.microsoft.com/office/powerpoint/2010/main" val="211287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524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Dynamic Self-Attention Network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E59EA-E063-49E7-9611-DA234CA04A51}"/>
              </a:ext>
            </a:extLst>
          </p:cNvPr>
          <p:cNvSpPr txBox="1"/>
          <p:nvPr/>
        </p:nvSpPr>
        <p:spPr>
          <a:xfrm>
            <a:off x="577850" y="1055577"/>
            <a:ext cx="6224162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Encoding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 Alignment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Trilinear function + co-attention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Linear layer + DynSA Block Encoder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 Cross-Passage Attention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N=4 stacked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DynDA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Blocks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max&lt;5k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A/M: 1.9k/2k	2.4k/2.4k	1.2k/1k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 Prediction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871466-FC42-4320-987F-16777922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48" y="852805"/>
            <a:ext cx="7064352" cy="38712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3B71A8-9AE4-4F6F-B3A5-25B20AFAC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058" y="6209648"/>
            <a:ext cx="2873656" cy="4922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A6915A-ADA4-43AA-9240-4941013F3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037" y="5988565"/>
            <a:ext cx="2125312" cy="7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6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相关工作和问题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模型结构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实验部分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99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实验部分</a:t>
            </a:r>
          </a:p>
        </p:txBody>
      </p:sp>
      <p:sp>
        <p:nvSpPr>
          <p:cNvPr id="7" name="手势">
            <a:extLst>
              <a:ext uri="{FF2B5EF4-FFF2-40B4-BE49-F238E27FC236}">
                <a16:creationId xmlns:a16="http://schemas.microsoft.com/office/drawing/2014/main" id="{86DEBDD3-5F19-4835-B2E1-24563AD13BD3}"/>
              </a:ext>
            </a:extLst>
          </p:cNvPr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0025F2-C317-4E46-89BD-1F8BC040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41" y="1682270"/>
            <a:ext cx="5040339" cy="3226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E781F1-3E59-44AF-932C-8E7F3E9BC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20" y="1854732"/>
            <a:ext cx="5461497" cy="30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3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宽屏</PresentationFormat>
  <Paragraphs>102</Paragraphs>
  <Slides>15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yuan nico</cp:lastModifiedBy>
  <cp:revision>120</cp:revision>
  <dcterms:created xsi:type="dcterms:W3CDTF">2018-04-06T14:47:00Z</dcterms:created>
  <dcterms:modified xsi:type="dcterms:W3CDTF">2019-10-17T06:58:20Z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