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770" r:id="rId2"/>
    <p:sldId id="761" r:id="rId3"/>
    <p:sldId id="692" r:id="rId4"/>
    <p:sldId id="768" r:id="rId5"/>
    <p:sldId id="644" r:id="rId6"/>
    <p:sldId id="615" r:id="rId7"/>
    <p:sldId id="773" r:id="rId8"/>
    <p:sldId id="776" r:id="rId9"/>
    <p:sldId id="774" r:id="rId10"/>
    <p:sldId id="777" r:id="rId11"/>
    <p:sldId id="779" r:id="rId12"/>
    <p:sldId id="780" r:id="rId13"/>
    <p:sldId id="778" r:id="rId14"/>
    <p:sldId id="636" r:id="rId15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5" pos="6158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orient="horz" pos="360" userDrawn="1">
          <p15:clr>
            <a:srgbClr val="A4A3A4"/>
          </p15:clr>
        </p15:guide>
        <p15:guide id="9" orient="horz" pos="3725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2" pos="81" userDrawn="1">
          <p15:clr>
            <a:srgbClr val="A4A3A4"/>
          </p15:clr>
        </p15:guide>
        <p15:guide id="13" orient="horz" pos="696" userDrawn="1">
          <p15:clr>
            <a:srgbClr val="A4A3A4"/>
          </p15:clr>
        </p15:guide>
        <p15:guide id="14" pos="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>
          <p15:clr>
            <a:srgbClr val="A4A3A4"/>
          </p15:clr>
        </p15:guide>
        <p15:guide id="2" pos="3107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D5EFAA"/>
    <a:srgbClr val="00339A"/>
    <a:srgbClr val="0066CC"/>
    <a:srgbClr val="C0C0C0"/>
    <a:srgbClr val="FF9966"/>
    <a:srgbClr val="FF9900"/>
    <a:srgbClr val="9966FF"/>
    <a:srgbClr val="0066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23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210"/>
        <p:guide orient="horz" pos="2160"/>
        <p:guide pos="6158"/>
        <p:guide pos="3120"/>
        <p:guide orient="horz" pos="360"/>
        <p:guide orient="horz" pos="3725"/>
        <p:guide orient="horz" pos="527"/>
        <p:guide pos="81"/>
        <p:guide orient="horz" pos="696"/>
        <p:guide pos="26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074" y="-210"/>
      </p:cViewPr>
      <p:guideLst>
        <p:guide orient="horz" pos="2125"/>
        <p:guide pos="3107"/>
        <p:guide orient="horz" pos="3129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2066" y="325035"/>
            <a:ext cx="2919401" cy="21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Fan Zhang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48327" y="325035"/>
            <a:ext cx="1681716" cy="21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2D05B061-EE4C-4181-816F-60B96C748CB4}" type="datetime1">
              <a:rPr lang="en-US" altLang="zh-CN"/>
              <a:pPr>
                <a:defRPr/>
              </a:pPr>
              <a:t>25-Aug-22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2068" y="9443963"/>
            <a:ext cx="1610907" cy="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MathMod 09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20611" y="9443963"/>
            <a:ext cx="1609433" cy="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44B3A6AD-722C-46DB-B8B3-4767173EA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062" y="505604"/>
            <a:ext cx="58579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470586" y="9435754"/>
            <a:ext cx="58565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9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1202" y="321752"/>
            <a:ext cx="2914975" cy="2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spcBef>
                <a:spcPct val="0"/>
              </a:spcBef>
              <a:buClrTx/>
              <a:buFontTx/>
              <a:buNone/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fan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74221EFF-C0F3-4410-95F4-58A4207C516B}" type="datetime1">
              <a:rPr lang="en-US" altLang="zh-CN"/>
              <a:pPr>
                <a:defRPr/>
              </a:pPr>
              <a:t>25-Aug-22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1202" y="9443963"/>
            <a:ext cx="2914975" cy="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spcBef>
                <a:spcPct val="0"/>
              </a:spcBef>
              <a:buClrTx/>
              <a:buFontTx/>
              <a:buNone/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Werk Untertürkheim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8911E235-AA05-4F59-8EC8-23B4619EC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1204" y="5257960"/>
            <a:ext cx="5260527" cy="37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Klicken Sie, um die Formate des Vorlagentextes zu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1014413"/>
            <a:ext cx="5357813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761204" y="515452"/>
            <a:ext cx="5260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761204" y="9435754"/>
            <a:ext cx="5260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88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200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1588" algn="l" defTabSz="76200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3175" algn="l" defTabSz="76200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4763" algn="l" defTabSz="76200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6350" algn="l" defTabSz="76200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25-Aug-22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1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</p:spTree>
    <p:extLst>
      <p:ext uri="{BB962C8B-B14F-4D97-AF65-F5344CB8AC3E}">
        <p14:creationId xmlns:p14="http://schemas.microsoft.com/office/powerpoint/2010/main" val="385255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07984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67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25-Aug-22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3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</p:spTree>
    <p:extLst>
      <p:ext uri="{BB962C8B-B14F-4D97-AF65-F5344CB8AC3E}">
        <p14:creationId xmlns:p14="http://schemas.microsoft.com/office/powerpoint/2010/main" val="185335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1"/>
          <p:cNvSpPr>
            <a:spLocks noChangeArrowheads="1"/>
          </p:cNvSpPr>
          <p:nvPr/>
        </p:nvSpPr>
        <p:spPr bwMode="auto">
          <a:xfrm>
            <a:off x="274638" y="184150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  <p:sp>
        <p:nvSpPr>
          <p:cNvPr id="3" name="Oval 2078"/>
          <p:cNvSpPr>
            <a:spLocks noChangeArrowheads="1"/>
          </p:cNvSpPr>
          <p:nvPr/>
        </p:nvSpPr>
        <p:spPr bwMode="auto">
          <a:xfrm>
            <a:off x="1501775" y="2652713"/>
            <a:ext cx="3114675" cy="3889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1800">
              <a:ea typeface="SimSun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2735398" y="4928841"/>
            <a:ext cx="3762103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2000" b="1" dirty="0"/>
              <a:t>Names</a:t>
            </a:r>
            <a:r>
              <a:rPr lang="en-US" sz="2000" b="1" baseline="0" dirty="0"/>
              <a:t> and Reg. No</a:t>
            </a:r>
            <a:endParaRPr lang="en-US" sz="2000" b="1" dirty="0"/>
          </a:p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altLang="zh-CN" sz="2000" b="1" dirty="0">
                <a:ea typeface="+mn-ea"/>
                <a:cs typeface="Arial" charset="0"/>
              </a:rPr>
              <a:t>Date</a:t>
            </a:r>
            <a:endParaRPr lang="en-US" altLang="zh-CN" sz="2000" b="1" dirty="0">
              <a:ea typeface="SimSun" pitchFamily="2" charset="-122"/>
              <a:cs typeface="+mn-cs"/>
            </a:endParaRPr>
          </a:p>
        </p:txBody>
      </p:sp>
      <p:sp>
        <p:nvSpPr>
          <p:cNvPr id="17" name="Rounded Rectangle 11"/>
          <p:cNvSpPr/>
          <p:nvPr userDrawn="1"/>
        </p:nvSpPr>
        <p:spPr>
          <a:xfrm>
            <a:off x="0" y="-5326"/>
            <a:ext cx="9906000" cy="2025502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92D050"/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hidden">
          <a:xfrm>
            <a:off x="5556" y="750157"/>
            <a:ext cx="9906000" cy="1809049"/>
            <a:chOff x="-3905251" y="4294188"/>
            <a:chExt cx="13401519" cy="1892300"/>
          </a:xfrm>
        </p:grpSpPr>
        <p:sp>
          <p:nvSpPr>
            <p:cNvPr id="19" name="Freeform 14"/>
            <p:cNvSpPr>
              <a:spLocks/>
            </p:cNvSpPr>
            <p:nvPr/>
          </p:nvSpPr>
          <p:spPr bwMode="hidden">
            <a:xfrm>
              <a:off x="4810125" y="4500563"/>
              <a:ext cx="4510033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3" name="Freeform 10"/>
            <p:cNvSpPr>
              <a:spLocks/>
            </p:cNvSpPr>
            <p:nvPr/>
          </p:nvSpPr>
          <p:spPr bwMode="hidden">
            <a:xfrm>
              <a:off x="-3905251" y="4294188"/>
              <a:ext cx="1340151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9"/>
          <p:cNvSpPr>
            <a:spLocks/>
          </p:cNvSpPr>
          <p:nvPr userDrawn="1"/>
        </p:nvSpPr>
        <p:spPr bwMode="auto">
          <a:xfrm flipV="1">
            <a:off x="-9526" y="5816600"/>
            <a:ext cx="9915526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D5EF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 10"/>
          <p:cNvSpPr>
            <a:spLocks/>
          </p:cNvSpPr>
          <p:nvPr userDrawn="1"/>
        </p:nvSpPr>
        <p:spPr bwMode="auto">
          <a:xfrm flipV="1">
            <a:off x="4232636" y="6251944"/>
            <a:ext cx="5673363" cy="6104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2124073" y="5741367"/>
            <a:ext cx="5648325" cy="630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endParaRPr lang="en-US" sz="1800" b="0" dirty="0">
              <a:cs typeface="Arial" pitchFamily="34" charset="0"/>
            </a:endParaRPr>
          </a:p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altLang="zh-CN" sz="1800" b="0" baseline="0" dirty="0">
                <a:ea typeface="SimSun" pitchFamily="2" charset="-122"/>
                <a:cs typeface="Arial" pitchFamily="34" charset="0"/>
              </a:rPr>
              <a:t>Department of Mechatronic Engineering, JKUAT</a:t>
            </a:r>
            <a:endParaRPr lang="en-US" altLang="zh-CN" sz="1800" b="0" dirty="0">
              <a:ea typeface="SimSun" pitchFamily="2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81755" y="1969279"/>
            <a:ext cx="9732962" cy="1000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3200" b="1" dirty="0">
                <a:cs typeface="Arial" pitchFamily="34" charset="0"/>
              </a:rPr>
              <a:t>Project Name</a:t>
            </a:r>
            <a:r>
              <a:rPr lang="en-US" sz="3200" b="1" dirty="0"/>
              <a:t>	</a:t>
            </a:r>
          </a:p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2800" b="0" dirty="0"/>
              <a:t>FYP-16-0 (Project Code)</a:t>
            </a:r>
            <a:endParaRPr lang="de-DE" sz="2800" b="0" dirty="0"/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auto">
          <a:xfrm>
            <a:off x="81754" y="3883026"/>
            <a:ext cx="97329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2000" b="1" dirty="0">
                <a:cs typeface="Arial" pitchFamily="34" charset="0"/>
              </a:rPr>
              <a:t>Proposal presentation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313236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74638" y="184150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  <p:sp>
        <p:nvSpPr>
          <p:cNvPr id="3" name="Line 111"/>
          <p:cNvSpPr>
            <a:spLocks noChangeAspect="1" noChangeShapeType="1"/>
          </p:cNvSpPr>
          <p:nvPr/>
        </p:nvSpPr>
        <p:spPr bwMode="auto">
          <a:xfrm>
            <a:off x="125413" y="6102828"/>
            <a:ext cx="9650412" cy="0"/>
          </a:xfrm>
          <a:prstGeom prst="line">
            <a:avLst/>
          </a:prstGeom>
          <a:ln w="25400">
            <a:gradFill>
              <a:gsLst>
                <a:gs pos="0">
                  <a:srgbClr val="99FF33"/>
                </a:gs>
                <a:gs pos="15000">
                  <a:schemeClr val="bg2">
                    <a:lumMod val="75000"/>
                  </a:schemeClr>
                </a:gs>
                <a:gs pos="66000">
                  <a:schemeClr val="tx2">
                    <a:lumMod val="60000"/>
                    <a:lumOff val="4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5" name="Rectangle 115"/>
          <p:cNvSpPr>
            <a:spLocks noChangeArrowheads="1"/>
          </p:cNvSpPr>
          <p:nvPr/>
        </p:nvSpPr>
        <p:spPr bwMode="auto">
          <a:xfrm>
            <a:off x="9278938" y="6171150"/>
            <a:ext cx="4968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/>
          <a:lstStyle>
            <a:lvl1pPr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defRPr/>
            </a:pPr>
            <a:fld id="{0443F9DF-9A8B-44C7-A84E-890F1FC53F6B}" type="slidenum">
              <a:rPr lang="de-DE" altLang="de-DE" sz="1200" smtClean="0"/>
              <a:pPr algn="r">
                <a:defRPr/>
              </a:pPr>
              <a:t>‹#›</a:t>
            </a:fld>
            <a:r>
              <a:rPr lang="en-GB" altLang="de-DE" sz="1200" dirty="0"/>
              <a:t> </a:t>
            </a:r>
          </a:p>
        </p:txBody>
      </p:sp>
      <p:sp>
        <p:nvSpPr>
          <p:cNvPr id="7" name="Line 124"/>
          <p:cNvSpPr>
            <a:spLocks noChangeShapeType="1"/>
          </p:cNvSpPr>
          <p:nvPr userDrawn="1"/>
        </p:nvSpPr>
        <p:spPr bwMode="auto">
          <a:xfrm>
            <a:off x="125413" y="706166"/>
            <a:ext cx="9650412" cy="0"/>
          </a:xfrm>
          <a:prstGeom prst="line">
            <a:avLst/>
          </a:prstGeom>
          <a:ln w="38100">
            <a:gradFill>
              <a:gsLst>
                <a:gs pos="30000">
                  <a:srgbClr val="99FF33"/>
                </a:gs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bg2">
                    <a:lumMod val="50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99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0" name="Text Box 23"/>
          <p:cNvSpPr txBox="1">
            <a:spLocks noChangeArrowheads="1"/>
          </p:cNvSpPr>
          <p:nvPr userDrawn="1"/>
        </p:nvSpPr>
        <p:spPr bwMode="auto">
          <a:xfrm>
            <a:off x="34004" y="6112903"/>
            <a:ext cx="9358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1081088" marR="0" indent="-1081088" algn="l" defTabSz="1800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lang="en-US" sz="1600" b="1" dirty="0">
                <a:cs typeface="+mn-cs"/>
              </a:rPr>
              <a:t>M.N.</a:t>
            </a:r>
            <a:r>
              <a:rPr lang="en-US" sz="1600" b="1" baseline="0" dirty="0">
                <a:cs typeface="+mn-cs"/>
              </a:rPr>
              <a:t> Andanje</a:t>
            </a:r>
            <a:r>
              <a:rPr lang="en-US" sz="1600" b="1" dirty="0">
                <a:cs typeface="+mn-cs"/>
              </a:rPr>
              <a:t>, J.G. </a:t>
            </a:r>
            <a:r>
              <a:rPr lang="en-US" sz="1600" b="1" dirty="0" err="1">
                <a:cs typeface="+mn-cs"/>
              </a:rPr>
              <a:t>Njiri</a:t>
            </a:r>
            <a:r>
              <a:rPr lang="en-US" sz="1600" b="1" dirty="0">
                <a:cs typeface="+mn-cs"/>
              </a:rPr>
              <a:t>:</a:t>
            </a:r>
            <a:r>
              <a:rPr lang="en-US" sz="1600" b="1" baseline="0" dirty="0">
                <a:cs typeface="+mn-cs"/>
              </a:rPr>
              <a:t> </a:t>
            </a:r>
            <a:r>
              <a:rPr lang="en-US" sz="1600" b="0" baseline="0" dirty="0">
                <a:cs typeface="+mn-cs"/>
              </a:rPr>
              <a:t>Design of a proposal presentation</a:t>
            </a:r>
            <a:endParaRPr lang="en-US" sz="1600" dirty="0"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1763" y="208118"/>
            <a:ext cx="8172450" cy="9960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493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74638" y="184150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6378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</p:sldLayoutIdLst>
  <p:transition>
    <p:fade/>
  </p:transition>
  <p:hf sldNum="0" hdr="0" ftr="0" dt="0"/>
  <p:txStyles>
    <p:titleStyle>
      <a:lvl1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85750" indent="-2857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defRPr sz="1600">
          <a:solidFill>
            <a:schemeClr val="tx1"/>
          </a:solidFill>
          <a:latin typeface="Arial" charset="0"/>
          <a:ea typeface="+mn-ea"/>
          <a:cs typeface="+mn-cs"/>
        </a:defRPr>
      </a:lvl1pPr>
      <a:lvl2pPr marL="857250" indent="-2857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2pPr>
      <a:lvl3pPr marL="1809750" indent="-952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3pPr>
      <a:lvl4pPr marL="2000250" indent="-6286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4pPr>
      <a:lvl5pPr marL="24717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5pPr>
      <a:lvl6pPr marL="29289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6pPr>
      <a:lvl7pPr marL="33861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7pPr>
      <a:lvl8pPr marL="38433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8pPr>
      <a:lvl9pPr marL="43005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7017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Wind turbines</a:t>
            </a:r>
            <a:r>
              <a:rPr lang="en-US" altLang="de-DE" sz="1600" dirty="0"/>
              <a:t>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Variation of wind speed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27401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41557031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Budget</a:t>
            </a:r>
            <a:r>
              <a:rPr lang="en-US" altLang="de-DE" sz="1600" dirty="0"/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27401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Expected Outcomes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38398"/>
              </p:ext>
            </p:extLst>
          </p:nvPr>
        </p:nvGraphicFramePr>
        <p:xfrm>
          <a:off x="1651000" y="1227666"/>
          <a:ext cx="660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per unit (</a:t>
                      </a:r>
                      <a:r>
                        <a:rPr lang="en-US" dirty="0" err="1"/>
                        <a:t>KShs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KShs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5297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Time plan</a:t>
            </a:r>
          </a:p>
          <a:p>
            <a:pPr eaLnBrk="1" hangingPunct="1">
              <a:spcBef>
                <a:spcPts val="600"/>
              </a:spcBef>
              <a:buSzPct val="75000"/>
            </a:pPr>
            <a:endParaRPr lang="en-US" altLang="de-DE" sz="1600" b="1" dirty="0"/>
          </a:p>
          <a:p>
            <a:pPr eaLnBrk="1" hangingPunct="1">
              <a:spcBef>
                <a:spcPts val="600"/>
              </a:spcBef>
              <a:buSzPct val="75000"/>
            </a:pPr>
            <a:endParaRPr lang="en-US" altLang="de-DE" sz="1600" b="1" dirty="0"/>
          </a:p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(Put your Gantt chart here)</a:t>
            </a:r>
            <a:r>
              <a:rPr lang="en-US" altLang="de-DE" sz="1600" dirty="0"/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27401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18007049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Wind turbines</a:t>
            </a:r>
            <a:r>
              <a:rPr lang="en-US" altLang="de-DE" sz="1600" dirty="0"/>
              <a:t>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Variation of wind speed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159079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990932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4747" y="2840540"/>
            <a:ext cx="7215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3200" b="1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41050345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33" y="238350"/>
            <a:ext cx="43543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de-DE" altLang="zh-CN" sz="2800" b="1" dirty="0">
                <a:ea typeface="SimSun" pitchFamily="2" charset="-122"/>
              </a:rPr>
              <a:t>Presentation Outline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851" y="982711"/>
            <a:ext cx="816210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Abstract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Introduction</a:t>
            </a:r>
          </a:p>
          <a:p>
            <a:pPr eaLnBrk="1" hangingPunct="1">
              <a:spcBef>
                <a:spcPts val="600"/>
              </a:spcBef>
              <a:buClr>
                <a:srgbClr val="0066CC"/>
              </a:buClr>
              <a:buSzPct val="120000"/>
            </a:pPr>
            <a:r>
              <a:rPr lang="en-US" altLang="de-DE" dirty="0">
                <a:solidFill>
                  <a:srgbClr val="002060"/>
                </a:solidFill>
              </a:rPr>
              <a:t>	Background, Justification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Literature Review</a:t>
            </a:r>
          </a:p>
          <a:p>
            <a:pPr eaLnBrk="1" hangingPunct="1">
              <a:spcBef>
                <a:spcPts val="600"/>
              </a:spcBef>
              <a:buClr>
                <a:srgbClr val="0066CC"/>
              </a:buClr>
              <a:buSzPct val="120000"/>
            </a:pPr>
            <a:r>
              <a:rPr lang="en-US" altLang="de-DE" dirty="0">
                <a:solidFill>
                  <a:srgbClr val="002060"/>
                </a:solidFill>
              </a:rPr>
              <a:t>	What’s been done? What are the gaps? Problem 	Statement, Main objective, Specific objective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Proposed Methodology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Expected outcomes</a:t>
            </a:r>
          </a:p>
          <a:p>
            <a:pPr eaLnBrk="1" hangingPunct="1">
              <a:spcBef>
                <a:spcPts val="600"/>
              </a:spcBef>
              <a:buClr>
                <a:srgbClr val="0066CC"/>
              </a:buClr>
              <a:buSzPct val="120000"/>
            </a:pPr>
            <a:r>
              <a:rPr lang="en-US" altLang="de-DE" dirty="0">
                <a:solidFill>
                  <a:srgbClr val="002060"/>
                </a:solidFill>
              </a:rPr>
              <a:t>	To include a proposed budget and time plan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dirty="0">
                <a:solidFill>
                  <a:srgbClr val="002060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9940836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900" y="242484"/>
            <a:ext cx="162125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de-DE" altLang="zh-CN" sz="1800" b="1" dirty="0">
                <a:ea typeface="SimSun" pitchFamily="2" charset="-122"/>
              </a:rPr>
              <a:t>ABSTRACT </a:t>
            </a:r>
          </a:p>
        </p:txBody>
      </p:sp>
      <p:sp>
        <p:nvSpPr>
          <p:cNvPr id="29" name="Rechteck 28"/>
          <p:cNvSpPr/>
          <p:nvPr/>
        </p:nvSpPr>
        <p:spPr>
          <a:xfrm>
            <a:off x="39656" y="5571331"/>
            <a:ext cx="33082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8"/>
            <a:ext cx="1891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37" name="Rechteck 36"/>
          <p:cNvSpPr/>
          <p:nvPr/>
        </p:nvSpPr>
        <p:spPr>
          <a:xfrm>
            <a:off x="56456" y="1716298"/>
            <a:ext cx="897836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Environmental</a:t>
            </a:r>
            <a:r>
              <a:rPr lang="de-DE" altLang="de-DE" sz="1600" dirty="0"/>
              <a:t> </a:t>
            </a:r>
            <a:r>
              <a:rPr lang="en-US" altLang="de-DE" sz="1600" dirty="0"/>
              <a:t>friendly</a:t>
            </a:r>
            <a:r>
              <a:rPr lang="de-DE" altLang="de-DE" sz="1600" dirty="0"/>
              <a:t> power </a:t>
            </a:r>
            <a:r>
              <a:rPr lang="en-US" altLang="de-DE" sz="1600" dirty="0"/>
              <a:t>sources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Scarcity of fossil fuel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de-DE" altLang="de-DE" sz="1600" dirty="0"/>
              <a:t>High </a:t>
            </a:r>
            <a:r>
              <a:rPr lang="en-US" altLang="de-DE" sz="1600" dirty="0"/>
              <a:t>demand</a:t>
            </a:r>
            <a:r>
              <a:rPr lang="de-DE" altLang="de-DE" sz="1600" dirty="0"/>
              <a:t> </a:t>
            </a:r>
            <a:r>
              <a:rPr lang="en-US" altLang="de-DE" sz="1600" dirty="0"/>
              <a:t>of</a:t>
            </a:r>
            <a:r>
              <a:rPr lang="de-DE" altLang="de-DE" sz="1600" dirty="0"/>
              <a:t> clean </a:t>
            </a:r>
            <a:r>
              <a:rPr lang="en-US" altLang="de-DE" sz="1600" dirty="0"/>
              <a:t>energy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Reduction of production cost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Emergence of large wind turbines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Reduction of structural load</a:t>
            </a:r>
          </a:p>
        </p:txBody>
      </p:sp>
    </p:spTree>
    <p:extLst>
      <p:ext uri="{BB962C8B-B14F-4D97-AF65-F5344CB8AC3E}">
        <p14:creationId xmlns:p14="http://schemas.microsoft.com/office/powerpoint/2010/main" val="1920086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33" y="238350"/>
            <a:ext cx="112432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de-DE" altLang="zh-CN" sz="1800" b="1" dirty="0">
                <a:ea typeface="SimSun" pitchFamily="2" charset="-122"/>
              </a:rPr>
              <a:t>Outline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33" y="1337548"/>
            <a:ext cx="6452051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Motivation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Wind turbine model</a:t>
            </a:r>
          </a:p>
          <a:p>
            <a:pPr marL="536575" lvl="1" indent="-263525" eaLnBrk="1" hangingPunct="1">
              <a:buClr>
                <a:schemeClr val="bg1">
                  <a:lumMod val="65000"/>
                </a:schemeClr>
              </a:buClr>
              <a:buSzPct val="120000"/>
              <a:buFont typeface="Symbol" panose="05050102010706020507" pitchFamily="18" charset="2"/>
              <a:buChar char="-"/>
            </a:pPr>
            <a:r>
              <a:rPr lang="en-US" altLang="de-DE" sz="1600" dirty="0">
                <a:solidFill>
                  <a:srgbClr val="002060"/>
                </a:solidFill>
              </a:rPr>
              <a:t>Linearization</a:t>
            </a:r>
          </a:p>
          <a:p>
            <a:pPr marL="536575" lvl="1" indent="-263525" eaLnBrk="1" hangingPunct="1">
              <a:buClr>
                <a:schemeClr val="bg1">
                  <a:lumMod val="65000"/>
                </a:schemeClr>
              </a:buClr>
              <a:buSzPct val="120000"/>
              <a:buFont typeface="Symbol" panose="05050102010706020507" pitchFamily="18" charset="2"/>
              <a:buChar char="-"/>
            </a:pPr>
            <a:r>
              <a:rPr lang="en-US" altLang="de-DE" sz="1600" dirty="0">
                <a:solidFill>
                  <a:srgbClr val="002060"/>
                </a:solidFill>
              </a:rPr>
              <a:t>Multi-blade coordinate transformation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Multivariable control strategy for high wind speed region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Multi-objective control strategy for partial load region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Lifetime extension scheme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>
                <a:solidFill>
                  <a:srgbClr val="002060"/>
                </a:solidFill>
              </a:rPr>
              <a:t>Summary, conclusion, and outlook</a:t>
            </a:r>
            <a:endParaRPr lang="de-DE" altLang="de-DE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3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5227" y="238350"/>
            <a:ext cx="329959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Introduction: Overview</a:t>
            </a:r>
            <a:r>
              <a:rPr lang="de-DE" altLang="zh-CN" sz="1800" b="1" dirty="0">
                <a:ea typeface="SimSun" pitchFamily="2" charset="-122"/>
              </a:rPr>
              <a:t> </a:t>
            </a:r>
            <a:endParaRPr lang="en-US" altLang="zh-CN" sz="1800" b="1" dirty="0">
              <a:ea typeface="SimSun" pitchFamily="2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28932" y="1408174"/>
            <a:ext cx="1204762" cy="39285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079309" y="4167059"/>
            <a:ext cx="2709570" cy="1569660"/>
            <a:chOff x="7131859" y="4219609"/>
            <a:chExt cx="2709570" cy="1569660"/>
          </a:xfrm>
        </p:grpSpPr>
        <p:sp>
          <p:nvSpPr>
            <p:cNvPr id="12" name="Textfeld 11"/>
            <p:cNvSpPr txBox="1"/>
            <p:nvPr/>
          </p:nvSpPr>
          <p:spPr>
            <a:xfrm>
              <a:off x="7747779" y="4219609"/>
              <a:ext cx="20936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: </a:t>
              </a:r>
              <a:r>
                <a:rPr lang="en-US" sz="1600" dirty="0"/>
                <a:t>Wind speed</a:t>
              </a:r>
            </a:p>
            <a:p>
              <a:r>
                <a:rPr lang="en-US" sz="1600" dirty="0"/>
                <a:t>: Rotor radius</a:t>
              </a:r>
            </a:p>
            <a:p>
              <a:r>
                <a:rPr lang="en-US" sz="1600" dirty="0"/>
                <a:t>: Power coefficient</a:t>
              </a:r>
            </a:p>
            <a:p>
              <a:r>
                <a:rPr lang="en-US" sz="1600" dirty="0"/>
                <a:t>: Rotation speed</a:t>
              </a:r>
            </a:p>
            <a:p>
              <a:r>
                <a:rPr lang="en-US" sz="1600" dirty="0"/>
                <a:t>: Air density</a:t>
              </a:r>
            </a:p>
            <a:p>
              <a:r>
                <a:rPr lang="en-US" sz="1600" dirty="0"/>
                <a:t>: Pitch angle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131859" y="4817202"/>
              <a:ext cx="700000" cy="22142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660839" y="4574797"/>
              <a:ext cx="150000" cy="15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708681" y="4371794"/>
              <a:ext cx="100000" cy="928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674101" y="5321682"/>
              <a:ext cx="107143" cy="1357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654456" y="5541476"/>
              <a:ext cx="121429" cy="1928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7675476" y="5068522"/>
              <a:ext cx="135714" cy="150001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6455551" y="970461"/>
            <a:ext cx="3460529" cy="2877909"/>
            <a:chOff x="6455551" y="970461"/>
            <a:chExt cx="3460529" cy="2877909"/>
          </a:xfrm>
        </p:grpSpPr>
        <p:pic>
          <p:nvPicPr>
            <p:cNvPr id="46084" name="Picture 4" descr="C:\Users\jnjiri\Desktop\TSR_2.bmp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551" y="970461"/>
              <a:ext cx="3320172" cy="269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4"/>
            <p:cNvSpPr txBox="1"/>
            <p:nvPr/>
          </p:nvSpPr>
          <p:spPr>
            <a:xfrm>
              <a:off x="8167555" y="3586760"/>
              <a:ext cx="1748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[Njiri, </a:t>
              </a:r>
              <a:r>
                <a:rPr lang="en-US" sz="1100" dirty="0" err="1"/>
                <a:t>Söffker</a:t>
              </a:r>
              <a:r>
                <a:rPr lang="en-US" sz="1100" dirty="0"/>
                <a:t>, 2016] </a:t>
              </a:r>
            </a:p>
          </p:txBody>
        </p:sp>
      </p:grp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5500" y="758348"/>
            <a:ext cx="491852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Wind power harvesting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Available wind power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endParaRPr lang="en-US" altLang="de-DE" sz="1600" dirty="0"/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42627911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Challenges in wind turbine control</a:t>
            </a:r>
            <a:r>
              <a:rPr lang="en-US" altLang="de-DE" sz="1600" dirty="0"/>
              <a:t>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Variation of wind speed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71773" y="756107"/>
            <a:ext cx="3418760" cy="5321458"/>
            <a:chOff x="6271773" y="756107"/>
            <a:chExt cx="3418760" cy="5321458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1773" y="756107"/>
              <a:ext cx="3356413" cy="5148549"/>
            </a:xfrm>
            <a:prstGeom prst="rect">
              <a:avLst/>
            </a:prstGeom>
          </p:spPr>
        </p:pic>
        <p:sp>
          <p:nvSpPr>
            <p:cNvPr id="7" name="TextBox 4"/>
            <p:cNvSpPr txBox="1"/>
            <p:nvPr/>
          </p:nvSpPr>
          <p:spPr>
            <a:xfrm>
              <a:off x="8298357" y="5801710"/>
              <a:ext cx="1392176" cy="2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[E. </a:t>
              </a:r>
              <a:r>
                <a:rPr lang="en-US" sz="1200" dirty="0" err="1"/>
                <a:t>Hau</a:t>
              </a:r>
              <a:r>
                <a:rPr lang="en-US" sz="1200" dirty="0"/>
                <a:t>, 2006] 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440086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Introduction: Problem definition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Wind turbines</a:t>
            </a:r>
            <a:r>
              <a:rPr lang="en-US" altLang="de-DE" sz="1600" dirty="0"/>
              <a:t>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Variation of wind speed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71773" y="756107"/>
            <a:ext cx="3418760" cy="5321458"/>
            <a:chOff x="6271773" y="756107"/>
            <a:chExt cx="3418760" cy="5321458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1773" y="756107"/>
              <a:ext cx="3356413" cy="5148549"/>
            </a:xfrm>
            <a:prstGeom prst="rect">
              <a:avLst/>
            </a:prstGeom>
          </p:spPr>
        </p:pic>
        <p:sp>
          <p:nvSpPr>
            <p:cNvPr id="7" name="TextBox 4"/>
            <p:cNvSpPr txBox="1"/>
            <p:nvPr/>
          </p:nvSpPr>
          <p:spPr>
            <a:xfrm>
              <a:off x="8298357" y="5801710"/>
              <a:ext cx="1392176" cy="2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[E. </a:t>
              </a:r>
              <a:r>
                <a:rPr lang="en-US" sz="1200" dirty="0" err="1"/>
                <a:t>Hau</a:t>
              </a:r>
              <a:r>
                <a:rPr lang="en-US" sz="1200" dirty="0"/>
                <a:t>, 2006] 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24997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854939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43892" y="870594"/>
            <a:ext cx="59264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Main Objective</a:t>
            </a:r>
            <a:r>
              <a:rPr lang="en-US" altLang="de-DE" sz="1600" dirty="0"/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53113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Literature Review: Research Objectives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892" y="1947812"/>
            <a:ext cx="59264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Specific Objectives</a:t>
            </a:r>
            <a:r>
              <a:rPr lang="en-US" altLang="de-DE" sz="1600" dirty="0"/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600" dirty="0"/>
              <a:t>1. 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600" dirty="0"/>
              <a:t>2.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600" dirty="0"/>
              <a:t>3.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</p:spTree>
    <p:extLst>
      <p:ext uri="{BB962C8B-B14F-4D97-AF65-F5344CB8AC3E}">
        <p14:creationId xmlns:p14="http://schemas.microsoft.com/office/powerpoint/2010/main" val="32052139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517" y="761412"/>
            <a:ext cx="59264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SzPct val="75000"/>
            </a:pPr>
            <a:r>
              <a:rPr lang="en-US" altLang="de-DE" sz="1600" b="1" dirty="0"/>
              <a:t>Wind turbines</a:t>
            </a:r>
            <a:r>
              <a:rPr lang="en-US" altLang="de-DE" sz="1600" dirty="0"/>
              <a:t>	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/>
              <a:t>Variation of wind speed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66C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de-DE" sz="1600" dirty="0" err="1"/>
              <a:t>Etc</a:t>
            </a:r>
            <a:endParaRPr lang="en-US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3892" y="238350"/>
            <a:ext cx="18536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800" b="1" dirty="0">
                <a:ea typeface="SimSun" pitchFamily="2" charset="-122"/>
              </a:rPr>
              <a:t>Methodology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76744" y="847123"/>
            <a:ext cx="5062142" cy="2643757"/>
            <a:chOff x="4776744" y="847123"/>
            <a:chExt cx="5062142" cy="26437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744" y="847123"/>
              <a:ext cx="4999082" cy="2477737"/>
            </a:xfrm>
            <a:prstGeom prst="rect">
              <a:avLst/>
            </a:prstGeom>
          </p:spPr>
        </p:pic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8028572" y="3222993"/>
              <a:ext cx="1810314" cy="26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439738" indent="-439738" defTabSz="449263"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defTabSz="449263"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defTabSz="449263"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defTabSz="449263"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defTabSz="449263"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defTabSz="449263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Font typeface="Verdana" pitchFamily="34" charset="0"/>
                <a:buChar char="n"/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defTabSz="449263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Font typeface="Verdana" pitchFamily="34" charset="0"/>
                <a:buChar char="n"/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defTabSz="449263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Font typeface="Verdana" pitchFamily="34" charset="0"/>
                <a:buChar char="n"/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defTabSz="449263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Font typeface="Verdana" pitchFamily="34" charset="0"/>
                <a:buChar char="n"/>
                <a:tabLst>
                  <a:tab pos="439738" algn="l"/>
                  <a:tab pos="887413" algn="l"/>
                  <a:tab pos="1336675" algn="l"/>
                  <a:tab pos="1785938" algn="l"/>
                  <a:tab pos="2235200" algn="l"/>
                  <a:tab pos="2684463" algn="l"/>
                  <a:tab pos="3133725" algn="l"/>
                  <a:tab pos="3582988" algn="l"/>
                  <a:tab pos="4032250" algn="l"/>
                  <a:tab pos="4481513" algn="l"/>
                  <a:tab pos="4930775" algn="l"/>
                  <a:tab pos="5380038" algn="l"/>
                  <a:tab pos="5829300" algn="l"/>
                  <a:tab pos="6278563" algn="l"/>
                  <a:tab pos="6727825" algn="l"/>
                  <a:tab pos="7177088" algn="l"/>
                  <a:tab pos="7626350" algn="l"/>
                  <a:tab pos="8075613" algn="l"/>
                  <a:tab pos="8524875" algn="l"/>
                  <a:tab pos="8974138" algn="l"/>
                  <a:tab pos="9423400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lnSpc>
                  <a:spcPct val="101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zh-CN" sz="1200" dirty="0">
                  <a:solidFill>
                    <a:srgbClr val="000000"/>
                  </a:solidFill>
                  <a:ea typeface="宋体" pitchFamily="2" charset="-122"/>
                </a:rPr>
                <a:t>[</a:t>
              </a:r>
              <a:r>
                <a:rPr lang="en-GB" altLang="zh-CN" sz="1200" dirty="0" err="1">
                  <a:solidFill>
                    <a:srgbClr val="000000"/>
                  </a:solidFill>
                  <a:ea typeface="宋体" pitchFamily="2" charset="-122"/>
                </a:rPr>
                <a:t>Njiri</a:t>
              </a:r>
              <a:r>
                <a:rPr lang="en-GB" altLang="zh-CN" sz="1200" dirty="0">
                  <a:solidFill>
                    <a:srgbClr val="000000"/>
                  </a:solidFill>
                  <a:ea typeface="宋体" pitchFamily="2" charset="-122"/>
                </a:rPr>
                <a:t>, </a:t>
              </a:r>
              <a:r>
                <a:rPr lang="en-GB" altLang="zh-CN" sz="1200" dirty="0" err="1">
                  <a:solidFill>
                    <a:srgbClr val="000000"/>
                  </a:solidFill>
                  <a:ea typeface="宋体" pitchFamily="2" charset="-122"/>
                </a:rPr>
                <a:t>Söffker</a:t>
              </a:r>
              <a:r>
                <a:rPr lang="en-GB" altLang="zh-CN" sz="1200" dirty="0">
                  <a:solidFill>
                    <a:srgbClr val="000000"/>
                  </a:solidFill>
                  <a:ea typeface="宋体" pitchFamily="2" charset="-122"/>
                </a:rPr>
                <a:t>, 2016]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56428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 P_{w}=\dfrac{1}{2}\rho\pi R^{2}v^{3}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C_p(\lambda,\beta)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R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v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\rho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\beta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quation*}\r\n\Omega\r\n\end{equation*}\r\n"/>
  <p:tag name="LATEXFONTSIZE" val="11"/>
  <p:tag name="LATEXTEXTCOLOR" val="0,0,0"/>
  <p:tag name="LATEXDPI" val="192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Vortrag 1302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8_Vortrag 130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trag 13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A1914"/>
        </a:accent1>
        <a:accent2>
          <a:srgbClr val="002F5C"/>
        </a:accent2>
        <a:accent3>
          <a:srgbClr val="FFFFFF"/>
        </a:accent3>
        <a:accent4>
          <a:srgbClr val="000000"/>
        </a:accent4>
        <a:accent5>
          <a:srgbClr val="FCABAA"/>
        </a:accent5>
        <a:accent6>
          <a:srgbClr val="002A53"/>
        </a:accent6>
        <a:hlink>
          <a:srgbClr val="81A7CD"/>
        </a:hlink>
        <a:folHlink>
          <a:srgbClr val="EDEDE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trag 1302 2">
        <a:dk1>
          <a:srgbClr val="808080"/>
        </a:dk1>
        <a:lt1>
          <a:srgbClr val="FFFFFF"/>
        </a:lt1>
        <a:dk2>
          <a:srgbClr val="00257E"/>
        </a:dk2>
        <a:lt2>
          <a:srgbClr val="FFFFFF"/>
        </a:lt2>
        <a:accent1>
          <a:srgbClr val="FA1914"/>
        </a:accent1>
        <a:accent2>
          <a:srgbClr val="FFFFFF"/>
        </a:accent2>
        <a:accent3>
          <a:srgbClr val="AAACC0"/>
        </a:accent3>
        <a:accent4>
          <a:srgbClr val="DADADA"/>
        </a:accent4>
        <a:accent5>
          <a:srgbClr val="FCABAA"/>
        </a:accent5>
        <a:accent6>
          <a:srgbClr val="E7E7E7"/>
        </a:accent6>
        <a:hlink>
          <a:srgbClr val="81A7CD"/>
        </a:hlink>
        <a:folHlink>
          <a:srgbClr val="EDEDE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446</TotalTime>
  <Pages>1</Pages>
  <Words>204</Words>
  <Application>Microsoft Office PowerPoint</Application>
  <PresentationFormat>A4 Paper (210x297 mm)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SimSun</vt:lpstr>
      <vt:lpstr>Arial</vt:lpstr>
      <vt:lpstr>Symbol</vt:lpstr>
      <vt:lpstr>Times New Roman</vt:lpstr>
      <vt:lpstr>Verdana</vt:lpstr>
      <vt:lpstr>Wingdings</vt:lpstr>
      <vt:lpstr>8_Vortrag 1302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 Duisburg-Essen, SRS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0</dc:title>
  <dc:creator>Jackson Njiri</dc:creator>
  <cp:lastModifiedBy>Michael Kimani</cp:lastModifiedBy>
  <cp:revision>3782</cp:revision>
  <cp:lastPrinted>2016-02-14T18:30:22Z</cp:lastPrinted>
  <dcterms:created xsi:type="dcterms:W3CDTF">2003-01-23T10:26:02Z</dcterms:created>
  <dcterms:modified xsi:type="dcterms:W3CDTF">2022-08-25T19:32:46Z</dcterms:modified>
</cp:coreProperties>
</file>