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handoutMasterIdLst>
    <p:handoutMasterId r:id="rId14"/>
  </p:handoutMasterIdLst>
  <p:sldIdLst>
    <p:sldId id="400" r:id="rId5"/>
    <p:sldId id="392" r:id="rId6"/>
    <p:sldId id="404" r:id="rId7"/>
    <p:sldId id="408" r:id="rId8"/>
    <p:sldId id="410" r:id="rId9"/>
    <p:sldId id="413" r:id="rId10"/>
    <p:sldId id="415" r:id="rId11"/>
    <p:sldId id="3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3725" autoAdjust="0"/>
  </p:normalViewPr>
  <p:slideViewPr>
    <p:cSldViewPr snapToGrid="0">
      <p:cViewPr>
        <p:scale>
          <a:sx n="77" d="100"/>
          <a:sy n="77" d="100"/>
        </p:scale>
        <p:origin x="342" y="9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12/12/2021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23019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375478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799833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74263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336593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49BA-BD73-4E99-8267-2162869CA385}"/>
              </a:ext>
            </a:extLst>
          </p:cNvPr>
          <p:cNvSpPr>
            <a:spLocks noGrp="1"/>
          </p:cNvSpPr>
          <p:nvPr>
            <p:ph type="title"/>
          </p:nvPr>
        </p:nvSpPr>
        <p:spPr/>
        <p:txBody>
          <a:bodyPr/>
          <a:lstStyle/>
          <a:p>
            <a:r>
              <a:rPr lang="en-US" dirty="0"/>
              <a:t>Literature Review </a:t>
            </a:r>
            <a:endParaRPr lang="en-PK" dirty="0"/>
          </a:p>
        </p:txBody>
      </p:sp>
      <p:sp>
        <p:nvSpPr>
          <p:cNvPr id="4" name="Content Placeholder 3">
            <a:extLst>
              <a:ext uri="{FF2B5EF4-FFF2-40B4-BE49-F238E27FC236}">
                <a16:creationId xmlns:a16="http://schemas.microsoft.com/office/drawing/2014/main" id="{28E8205F-5261-45E1-95FA-A3E65718A100}"/>
              </a:ext>
            </a:extLst>
          </p:cNvPr>
          <p:cNvSpPr>
            <a:spLocks noGrp="1"/>
          </p:cNvSpPr>
          <p:nvPr>
            <p:ph sz="quarter" idx="15"/>
          </p:nvPr>
        </p:nvSpPr>
        <p:spPr/>
        <p:txBody>
          <a:bodyPr/>
          <a:lstStyle/>
          <a:p>
            <a:endParaRPr lang="en-PK"/>
          </a:p>
        </p:txBody>
      </p:sp>
      <p:sp>
        <p:nvSpPr>
          <p:cNvPr id="5" name="Date Placeholder 4">
            <a:extLst>
              <a:ext uri="{FF2B5EF4-FFF2-40B4-BE49-F238E27FC236}">
                <a16:creationId xmlns:a16="http://schemas.microsoft.com/office/drawing/2014/main" id="{3CBB619E-F173-4A9F-B87C-4B5F7437B25F}"/>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C7B3381F-B4F8-4D27-B77F-EA9CD0C18EB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4DA5785-0012-4511-9DEA-E3EEDD4702D6}"/>
              </a:ext>
            </a:extLst>
          </p:cNvPr>
          <p:cNvSpPr>
            <a:spLocks noGrp="1"/>
          </p:cNvSpPr>
          <p:nvPr>
            <p:ph type="sldNum" sz="quarter" idx="12"/>
          </p:nvPr>
        </p:nvSpPr>
        <p:spPr/>
        <p:txBody>
          <a:bodyPr/>
          <a:lstStyle/>
          <a:p>
            <a:fld id="{DBA1B0FB-D917-4C8C-928F-313BD683BF39}" type="slidenum">
              <a:rPr lang="en-US" smtClean="0"/>
              <a:t>1</a:t>
            </a:fld>
            <a:endParaRPr lang="en-US"/>
          </a:p>
        </p:txBody>
      </p:sp>
      <p:pic>
        <p:nvPicPr>
          <p:cNvPr id="8" name="Picture Placeholder 15" descr="Data Points Digital background">
            <a:extLst>
              <a:ext uri="{FF2B5EF4-FFF2-40B4-BE49-F238E27FC236}">
                <a16:creationId xmlns:a16="http://schemas.microsoft.com/office/drawing/2014/main" id="{36E7E84A-2E01-4E35-90C4-36D5409FBAA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artisticCement/>
                    </a14:imgEffect>
                    <a14:imgEffect>
                      <a14:saturation sat="400000"/>
                    </a14:imgEffect>
                  </a14:imgLayer>
                </a14:imgProps>
              </a:ext>
              <a:ext uri="{28A0092B-C50C-407E-A947-70E740481C1C}">
                <a14:useLocalDpi xmlns:a14="http://schemas.microsoft.com/office/drawing/2010/main" val="0"/>
              </a:ext>
            </a:extLst>
          </a:blip>
          <a:srcRect l="11" r="11"/>
          <a:stretch/>
        </p:blipFill>
        <p:spPr>
          <a:xfrm>
            <a:off x="0" y="-74613"/>
            <a:ext cx="12192000" cy="3776663"/>
          </a:xfrm>
        </p:spPr>
      </p:pic>
    </p:spTree>
    <p:extLst>
      <p:ext uri="{BB962C8B-B14F-4D97-AF65-F5344CB8AC3E}">
        <p14:creationId xmlns:p14="http://schemas.microsoft.com/office/powerpoint/2010/main" val="52025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0835296" cy="546942"/>
          </a:xfrm>
        </p:spPr>
        <p:txBody>
          <a:bodyPr vert="horz" wrap="square" lIns="0" tIns="0" rIns="0" bIns="0" rtlCol="0" anchor="b" anchorCtr="0">
            <a:normAutofit/>
          </a:bodyPr>
          <a:lstStyle/>
          <a:p>
            <a:pPr>
              <a:lnSpc>
                <a:spcPct val="100000"/>
              </a:lnSpc>
            </a:pPr>
            <a:r>
              <a:rPr lang="en-US" sz="2800" b="1" dirty="0"/>
              <a:t>Literature Review</a:t>
            </a:r>
            <a:endParaRPr lang="en-US" sz="2800" b="1"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
        <p:nvSpPr>
          <p:cNvPr id="6" name="Subtitle 5">
            <a:extLst>
              <a:ext uri="{FF2B5EF4-FFF2-40B4-BE49-F238E27FC236}">
                <a16:creationId xmlns:a16="http://schemas.microsoft.com/office/drawing/2014/main" id="{DC0BCFF3-635D-4F59-996B-7D92EA770237}"/>
              </a:ext>
            </a:extLst>
          </p:cNvPr>
          <p:cNvSpPr>
            <a:spLocks noGrp="1"/>
          </p:cNvSpPr>
          <p:nvPr>
            <p:ph type="subTitle" idx="1"/>
          </p:nvPr>
        </p:nvSpPr>
        <p:spPr>
          <a:xfrm>
            <a:off x="550863" y="1645492"/>
            <a:ext cx="5437187" cy="4006339"/>
          </a:xfrm>
        </p:spPr>
        <p:txBody>
          <a:bodyPr/>
          <a:lstStyle/>
          <a:p>
            <a:pPr algn="just">
              <a:lnSpc>
                <a:spcPct val="150000"/>
              </a:lnSpc>
            </a:pPr>
            <a:r>
              <a:rPr lang="en-US" sz="2000" b="1" dirty="0">
                <a:solidFill>
                  <a:schemeClr val="tx1">
                    <a:lumMod val="95000"/>
                    <a:lumOff val="5000"/>
                    <a:alpha val="60000"/>
                  </a:schemeClr>
                </a:solidFill>
                <a:latin typeface="Times New Roman" pitchFamily="18" charset="0"/>
                <a:cs typeface="Times New Roman" pitchFamily="18" charset="0"/>
              </a:rPr>
              <a:t>Conventional Method For lung Cancer:</a:t>
            </a:r>
          </a:p>
          <a:p>
            <a:pPr marL="285750" indent="-285750" algn="just">
              <a:lnSpc>
                <a:spcPct val="150000"/>
              </a:lnSpc>
              <a:buFont typeface="Wingdings" pitchFamily="2" charset="2"/>
              <a:buChar char="Ø"/>
            </a:pPr>
            <a:r>
              <a:rPr lang="en-US" sz="2000" b="1" dirty="0">
                <a:solidFill>
                  <a:schemeClr val="tx1">
                    <a:lumMod val="95000"/>
                    <a:lumOff val="5000"/>
                    <a:alpha val="60000"/>
                  </a:schemeClr>
                </a:solidFill>
                <a:latin typeface="Times New Roman" pitchFamily="18" charset="0"/>
                <a:cs typeface="Times New Roman" pitchFamily="18" charset="0"/>
              </a:rPr>
              <a:t>Imaging System </a:t>
            </a:r>
            <a:r>
              <a:rPr lang="en-US" sz="2000" dirty="0">
                <a:solidFill>
                  <a:schemeClr val="tx1">
                    <a:lumMod val="95000"/>
                    <a:lumOff val="5000"/>
                    <a:alpha val="60000"/>
                  </a:schemeClr>
                </a:solidFill>
                <a:latin typeface="Times New Roman" pitchFamily="18" charset="0"/>
                <a:cs typeface="Times New Roman" pitchFamily="18" charset="0"/>
              </a:rPr>
              <a:t>: X-rays and CT scan are used to detect the abnormal cell growth in lungs.</a:t>
            </a:r>
          </a:p>
          <a:p>
            <a:pPr marL="285750" indent="-285750" algn="just">
              <a:lnSpc>
                <a:spcPct val="150000"/>
              </a:lnSpc>
              <a:buFont typeface="Wingdings" pitchFamily="2" charset="2"/>
              <a:buChar char="Ø"/>
            </a:pPr>
            <a:r>
              <a:rPr lang="en-US" sz="2000" b="1" dirty="0">
                <a:solidFill>
                  <a:schemeClr val="tx1">
                    <a:lumMod val="95000"/>
                    <a:lumOff val="5000"/>
                    <a:alpha val="60000"/>
                  </a:schemeClr>
                </a:solidFill>
                <a:latin typeface="Times New Roman" pitchFamily="18" charset="0"/>
                <a:cs typeface="Times New Roman" pitchFamily="18" charset="0"/>
              </a:rPr>
              <a:t>Sputum Cytology</a:t>
            </a:r>
            <a:r>
              <a:rPr lang="en-US" sz="2000" dirty="0">
                <a:solidFill>
                  <a:schemeClr val="tx1">
                    <a:lumMod val="95000"/>
                    <a:lumOff val="5000"/>
                    <a:alpha val="60000"/>
                  </a:schemeClr>
                </a:solidFill>
                <a:latin typeface="Times New Roman" pitchFamily="18" charset="0"/>
                <a:cs typeface="Times New Roman" pitchFamily="18" charset="0"/>
              </a:rPr>
              <a:t>:  Sputum analyzed under microscope to confirm cancer.</a:t>
            </a:r>
          </a:p>
          <a:p>
            <a:pPr marL="285750" indent="-285750" algn="just">
              <a:lnSpc>
                <a:spcPct val="150000"/>
              </a:lnSpc>
              <a:buFont typeface="Wingdings" pitchFamily="2" charset="2"/>
              <a:buChar char="Ø"/>
            </a:pPr>
            <a:r>
              <a:rPr lang="en-US" sz="2000" b="1" dirty="0">
                <a:solidFill>
                  <a:schemeClr val="tx1">
                    <a:lumMod val="95000"/>
                    <a:lumOff val="5000"/>
                    <a:alpha val="60000"/>
                  </a:schemeClr>
                </a:solidFill>
                <a:latin typeface="Times New Roman" pitchFamily="18" charset="0"/>
                <a:cs typeface="Times New Roman" pitchFamily="18" charset="0"/>
              </a:rPr>
              <a:t>Tissue Sample</a:t>
            </a:r>
            <a:r>
              <a:rPr lang="en-US" sz="2000" dirty="0">
                <a:solidFill>
                  <a:schemeClr val="tx1">
                    <a:lumMod val="95000"/>
                    <a:lumOff val="5000"/>
                    <a:alpha val="60000"/>
                  </a:schemeClr>
                </a:solidFill>
                <a:latin typeface="Times New Roman" pitchFamily="18" charset="0"/>
                <a:cs typeface="Times New Roman" pitchFamily="18" charset="0"/>
              </a:rPr>
              <a:t>:  Tissue cells are analyzed under microscope to confirm cancer. Different method being used for biopsy are Mediastinoscopy, Bronchoscopy, Needle Biopsy.  </a:t>
            </a:r>
          </a:p>
          <a:p>
            <a:pPr marL="285750" indent="-285750" algn="just">
              <a:lnSpc>
                <a:spcPct val="150000"/>
              </a:lnSpc>
              <a:buFont typeface="Wingdings" pitchFamily="2" charset="2"/>
              <a:buChar char="Ø"/>
            </a:pPr>
            <a:endParaRPr lang="en-US" sz="2000" dirty="0">
              <a:solidFill>
                <a:schemeClr val="tx1">
                  <a:lumMod val="95000"/>
                  <a:lumOff val="5000"/>
                  <a:alpha val="60000"/>
                </a:schemeClr>
              </a:solidFill>
              <a:latin typeface="Times New Roman" pitchFamily="18" charset="0"/>
              <a:cs typeface="Times New Roman" pitchFamily="18" charset="0"/>
            </a:endParaRPr>
          </a:p>
          <a:p>
            <a:pPr marL="285750" indent="-285750" algn="just">
              <a:lnSpc>
                <a:spcPct val="150000"/>
              </a:lnSpc>
              <a:buFont typeface="Wingdings" pitchFamily="2" charset="2"/>
              <a:buChar char="Ø"/>
            </a:pPr>
            <a:endParaRPr lang="en-US" sz="2000" dirty="0">
              <a:solidFill>
                <a:schemeClr val="tx1">
                  <a:lumMod val="95000"/>
                  <a:lumOff val="5000"/>
                  <a:alpha val="60000"/>
                </a:schemeClr>
              </a:solidFill>
              <a:latin typeface="Times New Roman" pitchFamily="18" charset="0"/>
              <a:cs typeface="Times New Roman" pitchFamily="18" charset="0"/>
            </a:endParaRPr>
          </a:p>
          <a:p>
            <a:pPr marL="0" indent="0" algn="just">
              <a:lnSpc>
                <a:spcPct val="100000"/>
              </a:lnSpc>
            </a:pPr>
            <a:endParaRPr lang="en-US" sz="2000" dirty="0">
              <a:latin typeface="Times New Roman" pitchFamily="18" charset="0"/>
              <a:cs typeface="Times New Roman" pitchFamily="18" charset="0"/>
            </a:endParaRPr>
          </a:p>
          <a:p>
            <a:pPr marL="0" indent="0" algn="just">
              <a:lnSpc>
                <a:spcPct val="100000"/>
              </a:lnSpc>
            </a:pPr>
            <a:endParaRPr lang="en-US"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61534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0835296" cy="546942"/>
          </a:xfrm>
        </p:spPr>
        <p:txBody>
          <a:bodyPr vert="horz" wrap="square" lIns="0" tIns="0" rIns="0" bIns="0" rtlCol="0" anchor="b" anchorCtr="0">
            <a:normAutofit/>
          </a:bodyPr>
          <a:lstStyle/>
          <a:p>
            <a:pPr>
              <a:lnSpc>
                <a:spcPct val="100000"/>
              </a:lnSpc>
            </a:pPr>
            <a:r>
              <a:rPr lang="en-US" sz="2800" b="1" dirty="0"/>
              <a:t>Literature Review</a:t>
            </a:r>
            <a:endParaRPr lang="en-US" sz="2800" b="1"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6" name="Subtitle 5">
            <a:extLst>
              <a:ext uri="{FF2B5EF4-FFF2-40B4-BE49-F238E27FC236}">
                <a16:creationId xmlns:a16="http://schemas.microsoft.com/office/drawing/2014/main" id="{DC0BCFF3-635D-4F59-996B-7D92EA770237}"/>
              </a:ext>
            </a:extLst>
          </p:cNvPr>
          <p:cNvSpPr>
            <a:spLocks noGrp="1"/>
          </p:cNvSpPr>
          <p:nvPr>
            <p:ph type="subTitle" idx="1"/>
          </p:nvPr>
        </p:nvSpPr>
        <p:spPr>
          <a:xfrm>
            <a:off x="550863" y="1645492"/>
            <a:ext cx="5437187" cy="4006339"/>
          </a:xfrm>
        </p:spPr>
        <p:txBody>
          <a:bodyPr/>
          <a:lstStyle/>
          <a:p>
            <a:pPr algn="just">
              <a:lnSpc>
                <a:spcPct val="150000"/>
              </a:lnSpc>
            </a:pPr>
            <a:r>
              <a:rPr lang="en-US" sz="2000" b="1" dirty="0">
                <a:solidFill>
                  <a:schemeClr val="tx1">
                    <a:lumMod val="95000"/>
                    <a:lumOff val="5000"/>
                    <a:alpha val="60000"/>
                  </a:schemeClr>
                </a:solidFill>
                <a:latin typeface="Times New Roman" pitchFamily="18" charset="0"/>
                <a:cs typeface="Times New Roman" pitchFamily="18" charset="0"/>
              </a:rPr>
              <a:t>New method For lung Cancer Detection:</a:t>
            </a:r>
          </a:p>
          <a:p>
            <a:pPr marL="285750" indent="-285750"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Pathologist need lot of time to study pattern of tissue sample under microscope. To help pathologist machine learning algorithm can be used for detection of the lung cancer. We reviewed the deep learning models used for x-rays and Histopathological images. </a:t>
            </a:r>
            <a:endParaRPr lang="en-PK" sz="2000" dirty="0">
              <a:latin typeface="Times New Roman" panose="02020603050405020304" pitchFamily="18" charset="0"/>
              <a:cs typeface="Times New Roman" panose="02020603050405020304" pitchFamily="18" charset="0"/>
            </a:endParaRPr>
          </a:p>
          <a:p>
            <a:pPr marL="0" indent="0" algn="just">
              <a:lnSpc>
                <a:spcPct val="150000"/>
              </a:lnSpc>
            </a:pPr>
            <a:r>
              <a:rPr lang="en-US" sz="2000" dirty="0">
                <a:solidFill>
                  <a:schemeClr val="tx1">
                    <a:lumMod val="95000"/>
                    <a:lumOff val="5000"/>
                    <a:alpha val="60000"/>
                  </a:schemeClr>
                </a:solidFill>
                <a:latin typeface="Times New Roman" pitchFamily="18" charset="0"/>
                <a:cs typeface="Times New Roman" pitchFamily="18" charset="0"/>
              </a:rPr>
              <a:t>  </a:t>
            </a:r>
          </a:p>
          <a:p>
            <a:pPr marL="0" indent="0" algn="just">
              <a:lnSpc>
                <a:spcPct val="100000"/>
              </a:lnSpc>
            </a:pPr>
            <a:endParaRPr lang="en-US" sz="2000" dirty="0">
              <a:latin typeface="Times New Roman" pitchFamily="18" charset="0"/>
              <a:cs typeface="Times New Roman" pitchFamily="18" charset="0"/>
            </a:endParaRPr>
          </a:p>
          <a:p>
            <a:pPr marL="0" indent="0" algn="just">
              <a:lnSpc>
                <a:spcPct val="100000"/>
              </a:lnSpc>
            </a:pPr>
            <a:endParaRPr lang="en-US"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67138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0835296" cy="546942"/>
          </a:xfrm>
        </p:spPr>
        <p:txBody>
          <a:bodyPr vert="horz" wrap="square" lIns="0" tIns="0" rIns="0" bIns="0" rtlCol="0" anchor="b" anchorCtr="0">
            <a:normAutofit/>
          </a:bodyPr>
          <a:lstStyle/>
          <a:p>
            <a:pPr>
              <a:lnSpc>
                <a:spcPct val="100000"/>
              </a:lnSpc>
            </a:pPr>
            <a:r>
              <a:rPr lang="en-US" sz="2800" b="1" dirty="0"/>
              <a:t>Literature Review</a:t>
            </a:r>
            <a:endParaRPr lang="en-US" sz="2800" b="1"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6" name="Subtitle 5">
            <a:extLst>
              <a:ext uri="{FF2B5EF4-FFF2-40B4-BE49-F238E27FC236}">
                <a16:creationId xmlns:a16="http://schemas.microsoft.com/office/drawing/2014/main" id="{DC0BCFF3-635D-4F59-996B-7D92EA770237}"/>
              </a:ext>
            </a:extLst>
          </p:cNvPr>
          <p:cNvSpPr>
            <a:spLocks noGrp="1"/>
          </p:cNvSpPr>
          <p:nvPr>
            <p:ph type="subTitle" idx="1"/>
          </p:nvPr>
        </p:nvSpPr>
        <p:spPr>
          <a:xfrm>
            <a:off x="550863" y="1645492"/>
            <a:ext cx="5769726" cy="4006339"/>
          </a:xfrm>
        </p:spPr>
        <p:txBody>
          <a:bodyPr/>
          <a:lstStyle/>
          <a:p>
            <a:pPr algn="just">
              <a:lnSpc>
                <a:spcPct val="150000"/>
              </a:lnSpc>
            </a:pPr>
            <a:r>
              <a:rPr lang="en-US" sz="2000" b="1" dirty="0">
                <a:solidFill>
                  <a:schemeClr val="tx1">
                    <a:lumMod val="95000"/>
                    <a:lumOff val="5000"/>
                    <a:alpha val="60000"/>
                  </a:schemeClr>
                </a:solidFill>
                <a:latin typeface="Times New Roman" pitchFamily="18" charset="0"/>
                <a:cs typeface="Times New Roman" pitchFamily="18" charset="0"/>
              </a:rPr>
              <a:t>Deep Learning methods for lung cancer</a:t>
            </a:r>
            <a:endParaRPr lang="en-US" sz="2000" dirty="0">
              <a:solidFill>
                <a:schemeClr val="tx1">
                  <a:lumMod val="95000"/>
                  <a:lumOff val="5000"/>
                  <a:alpha val="60000"/>
                </a:schemeClr>
              </a:solidFill>
              <a:latin typeface="Times New Roman" pitchFamily="18" charset="0"/>
              <a:cs typeface="Times New Roman" pitchFamily="18" charset="0"/>
            </a:endParaRPr>
          </a:p>
          <a:p>
            <a:pPr marL="342900" indent="-342900" algn="just">
              <a:lnSpc>
                <a:spcPct val="150000"/>
              </a:lnSpc>
              <a:buFont typeface="Wingdings" panose="05000000000000000000" pitchFamily="2" charset="2"/>
              <a:buChar char="Ø"/>
            </a:pPr>
            <a:r>
              <a:rPr lang="en-PK" sz="2000" dirty="0">
                <a:latin typeface="Times New Roman" panose="02020603050405020304" pitchFamily="18" charset="0"/>
                <a:cs typeface="Times New Roman" panose="02020603050405020304" pitchFamily="18" charset="0"/>
              </a:rPr>
              <a:t>W. </a:t>
            </a:r>
            <a:r>
              <a:rPr lang="en-PK" sz="2000" dirty="0" err="1">
                <a:latin typeface="Times New Roman" panose="02020603050405020304" pitchFamily="18" charset="0"/>
                <a:cs typeface="Times New Roman" panose="02020603050405020304" pitchFamily="18" charset="0"/>
              </a:rPr>
              <a:t>Ausawalaithong</a:t>
            </a:r>
            <a:r>
              <a:rPr lang="en-PK" sz="2000" dirty="0">
                <a:latin typeface="Times New Roman" panose="02020603050405020304" pitchFamily="18" charset="0"/>
                <a:cs typeface="Times New Roman" panose="02020603050405020304" pitchFamily="18" charset="0"/>
              </a:rPr>
              <a:t> (2018) </a:t>
            </a:r>
            <a:r>
              <a:rPr lang="en-US" sz="2000" dirty="0">
                <a:latin typeface="Times New Roman" panose="02020603050405020304" pitchFamily="18" charset="0"/>
                <a:cs typeface="Times New Roman" panose="02020603050405020304" pitchFamily="18" charset="0"/>
              </a:rPr>
              <a:t>uses chest X-rays image for detection of lung cancer. Images 224 * 224  , 121 densely CNN, Accuracy 74.43%</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t>
            </a:r>
            <a:r>
              <a:rPr lang="en-US" sz="2000" dirty="0" err="1">
                <a:latin typeface="Times New Roman" panose="02020603050405020304" pitchFamily="18" charset="0"/>
                <a:cs typeface="Times New Roman" panose="02020603050405020304" pitchFamily="18" charset="0"/>
              </a:rPr>
              <a:t>Atushi</a:t>
            </a:r>
            <a:r>
              <a:rPr lang="en-US" sz="2000" dirty="0">
                <a:latin typeface="Times New Roman" panose="02020603050405020304" pitchFamily="18" charset="0"/>
                <a:cs typeface="Times New Roman" panose="02020603050405020304" pitchFamily="18" charset="0"/>
              </a:rPr>
              <a:t> (2017) uses cytology images to detect lung cancer. Accuracy </a:t>
            </a:r>
            <a:r>
              <a:rPr lang="en-US" b="1" dirty="0"/>
              <a:t>71.1% .</a:t>
            </a: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Rhanae</a:t>
            </a:r>
            <a:r>
              <a:rPr lang="en-US" sz="2000" dirty="0">
                <a:latin typeface="Times New Roman" panose="02020603050405020304" pitchFamily="18" charset="0"/>
                <a:cs typeface="Times New Roman" panose="02020603050405020304" pitchFamily="18" charset="0"/>
              </a:rPr>
              <a:t> in 2018 used CT images to detect type of  lung cancer. </a:t>
            </a:r>
          </a:p>
          <a:p>
            <a:pPr marL="342900" indent="-342900" algn="just">
              <a:lnSpc>
                <a:spcPct val="150000"/>
              </a:lnSpc>
              <a:buFont typeface="Wingdings" panose="05000000000000000000" pitchFamily="2" charset="2"/>
              <a:buChar char="Ø"/>
            </a:pPr>
            <a:endParaRPr lang="en-PK" sz="2000" dirty="0"/>
          </a:p>
          <a:p>
            <a:pPr marL="285750" indent="-285750" algn="just">
              <a:lnSpc>
                <a:spcPct val="150000"/>
              </a:lnSpc>
              <a:buFont typeface="Wingdings" pitchFamily="2" charset="2"/>
              <a:buChar char="Ø"/>
            </a:pPr>
            <a:endParaRPr lang="en-US" sz="2000" dirty="0">
              <a:solidFill>
                <a:schemeClr val="tx1">
                  <a:lumMod val="95000"/>
                  <a:lumOff val="5000"/>
                  <a:alpha val="60000"/>
                </a:schemeClr>
              </a:solidFill>
              <a:latin typeface="Times New Roman" pitchFamily="18" charset="0"/>
              <a:cs typeface="Times New Roman" pitchFamily="18" charset="0"/>
            </a:endParaRPr>
          </a:p>
          <a:p>
            <a:pPr marL="285750" indent="-285750" algn="just">
              <a:lnSpc>
                <a:spcPct val="150000"/>
              </a:lnSpc>
              <a:buFont typeface="Wingdings" pitchFamily="2" charset="2"/>
              <a:buChar char="Ø"/>
            </a:pPr>
            <a:endParaRPr lang="en-US" sz="2000" dirty="0">
              <a:solidFill>
                <a:schemeClr val="tx1">
                  <a:lumMod val="95000"/>
                  <a:lumOff val="5000"/>
                  <a:alpha val="60000"/>
                </a:schemeClr>
              </a:solidFill>
              <a:latin typeface="Times New Roman" pitchFamily="18" charset="0"/>
              <a:cs typeface="Times New Roman" pitchFamily="18" charset="0"/>
            </a:endParaRPr>
          </a:p>
          <a:p>
            <a:pPr marL="285750" indent="-285750" algn="just">
              <a:lnSpc>
                <a:spcPct val="150000"/>
              </a:lnSpc>
              <a:buFont typeface="Wingdings" pitchFamily="2" charset="2"/>
              <a:buChar char="Ø"/>
            </a:pPr>
            <a:endParaRPr lang="en-US" sz="2000" dirty="0">
              <a:solidFill>
                <a:schemeClr val="tx1">
                  <a:lumMod val="95000"/>
                  <a:lumOff val="5000"/>
                  <a:alpha val="60000"/>
                </a:schemeClr>
              </a:solidFill>
              <a:latin typeface="Times New Roman" pitchFamily="18" charset="0"/>
              <a:cs typeface="Times New Roman" pitchFamily="18" charset="0"/>
            </a:endParaRPr>
          </a:p>
          <a:p>
            <a:pPr marL="0" indent="0" algn="just">
              <a:lnSpc>
                <a:spcPct val="100000"/>
              </a:lnSpc>
            </a:pPr>
            <a:endParaRPr lang="en-US" sz="2000" dirty="0">
              <a:latin typeface="Times New Roman" pitchFamily="18" charset="0"/>
              <a:cs typeface="Times New Roman" pitchFamily="18" charset="0"/>
            </a:endParaRPr>
          </a:p>
          <a:p>
            <a:pPr marL="0" indent="0" algn="just">
              <a:lnSpc>
                <a:spcPct val="100000"/>
              </a:lnSpc>
            </a:pPr>
            <a:endParaRPr lang="en-US"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92248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0835296" cy="546942"/>
          </a:xfrm>
        </p:spPr>
        <p:txBody>
          <a:bodyPr vert="horz" wrap="square" lIns="0" tIns="0" rIns="0" bIns="0" rtlCol="0" anchor="b" anchorCtr="0">
            <a:normAutofit/>
          </a:bodyPr>
          <a:lstStyle/>
          <a:p>
            <a:pPr>
              <a:lnSpc>
                <a:spcPct val="100000"/>
              </a:lnSpc>
            </a:pPr>
            <a:r>
              <a:rPr lang="en-US" sz="2800" b="1" dirty="0"/>
              <a:t>Literature Review</a:t>
            </a:r>
            <a:endParaRPr lang="en-US" sz="2800" b="1"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6" name="Subtitle 5">
            <a:extLst>
              <a:ext uri="{FF2B5EF4-FFF2-40B4-BE49-F238E27FC236}">
                <a16:creationId xmlns:a16="http://schemas.microsoft.com/office/drawing/2014/main" id="{DC0BCFF3-635D-4F59-996B-7D92EA770237}"/>
              </a:ext>
            </a:extLst>
          </p:cNvPr>
          <p:cNvSpPr>
            <a:spLocks noGrp="1"/>
          </p:cNvSpPr>
          <p:nvPr>
            <p:ph type="subTitle" idx="1"/>
          </p:nvPr>
        </p:nvSpPr>
        <p:spPr>
          <a:xfrm>
            <a:off x="550863" y="1645492"/>
            <a:ext cx="5769726" cy="4006339"/>
          </a:xfrm>
        </p:spPr>
        <p:txBody>
          <a:bodyPr/>
          <a:lstStyle/>
          <a:p>
            <a:pPr algn="just">
              <a:lnSpc>
                <a:spcPct val="150000"/>
              </a:lnSpc>
            </a:pPr>
            <a:r>
              <a:rPr lang="en-US" sz="2000" b="1" dirty="0">
                <a:solidFill>
                  <a:schemeClr val="tx1">
                    <a:lumMod val="95000"/>
                    <a:lumOff val="5000"/>
                    <a:alpha val="60000"/>
                  </a:schemeClr>
                </a:solidFill>
                <a:latin typeface="Times New Roman" pitchFamily="18" charset="0"/>
                <a:cs typeface="Times New Roman" pitchFamily="18" charset="0"/>
              </a:rPr>
              <a:t>Lung cancer Detection using Histopathological images</a:t>
            </a:r>
            <a:endParaRPr lang="en-PK"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itchFamily="2" charset="2"/>
              <a:buChar char="Ø"/>
            </a:pPr>
            <a:r>
              <a:rPr lang="en-US" b="1" dirty="0">
                <a:latin typeface="Times New Roman" panose="02020603050405020304" pitchFamily="18" charset="0"/>
                <a:cs typeface="Times New Roman" panose="02020603050405020304" pitchFamily="18" charset="0"/>
              </a:rPr>
              <a:t>M. </a:t>
            </a:r>
            <a:r>
              <a:rPr lang="en-US" b="1" dirty="0" err="1">
                <a:latin typeface="Times New Roman" panose="02020603050405020304" pitchFamily="18" charset="0"/>
                <a:cs typeface="Times New Roman" panose="02020603050405020304" pitchFamily="18" charset="0"/>
              </a:rPr>
              <a:t>Saric</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used WSI Histopathological image for detection.  Accuracy was 75% for VGG16 model. </a:t>
            </a:r>
          </a:p>
          <a:p>
            <a:pPr marL="285750" indent="-285750" algn="just">
              <a:lnSpc>
                <a:spcPct val="150000"/>
              </a:lnSpc>
              <a:buFont typeface="Wingdings" pitchFamily="2" charset="2"/>
              <a:buChar char="Ø"/>
            </a:pPr>
            <a:r>
              <a:rPr lang="en-US" b="1" dirty="0" err="1">
                <a:latin typeface="Times New Roman" panose="02020603050405020304" pitchFamily="18" charset="0"/>
                <a:cs typeface="Times New Roman" panose="02020603050405020304" pitchFamily="18" charset="0"/>
              </a:rPr>
              <a:t>Hatuwal</a:t>
            </a:r>
            <a:r>
              <a:rPr lang="en-US" b="1" dirty="0">
                <a:latin typeface="Times New Roman" panose="02020603050405020304" pitchFamily="18" charset="0"/>
                <a:cs typeface="Times New Roman" panose="02020603050405020304" pitchFamily="18" charset="0"/>
              </a:rPr>
              <a:t> et.al (202</a:t>
            </a:r>
            <a:r>
              <a:rPr lang="en-US" dirty="0">
                <a:latin typeface="Times New Roman" panose="02020603050405020304" pitchFamily="18" charset="0"/>
                <a:cs typeface="Times New Roman" panose="02020603050405020304" pitchFamily="18" charset="0"/>
              </a:rPr>
              <a:t>0) use convolutional neural network to detect lung cancer on histopathology images. Accuracy 97.2 %.</a:t>
            </a:r>
          </a:p>
          <a:p>
            <a:pPr marL="285750" indent="-285750" algn="just">
              <a:lnSpc>
                <a:spcPct val="150000"/>
              </a:lnSpc>
              <a:buFont typeface="Wingdings" pitchFamily="2" charset="2"/>
              <a:buChar char="Ø"/>
            </a:pPr>
            <a:endParaRPr lang="en-US" sz="2000" dirty="0">
              <a:solidFill>
                <a:schemeClr val="tx1">
                  <a:lumMod val="95000"/>
                  <a:lumOff val="5000"/>
                  <a:alpha val="60000"/>
                </a:schemeClr>
              </a:solidFill>
              <a:latin typeface="Times New Roman" pitchFamily="18" charset="0"/>
              <a:cs typeface="Times New Roman" pitchFamily="18" charset="0"/>
            </a:endParaRPr>
          </a:p>
          <a:p>
            <a:pPr marL="285750" indent="-285750" algn="just">
              <a:lnSpc>
                <a:spcPct val="150000"/>
              </a:lnSpc>
              <a:buFont typeface="Wingdings" pitchFamily="2" charset="2"/>
              <a:buChar char="Ø"/>
            </a:pPr>
            <a:endParaRPr lang="en-US" sz="2000" dirty="0">
              <a:solidFill>
                <a:schemeClr val="tx1">
                  <a:lumMod val="95000"/>
                  <a:lumOff val="5000"/>
                  <a:alpha val="60000"/>
                </a:schemeClr>
              </a:solidFill>
              <a:latin typeface="Times New Roman" pitchFamily="18" charset="0"/>
              <a:cs typeface="Times New Roman" pitchFamily="18" charset="0"/>
            </a:endParaRPr>
          </a:p>
          <a:p>
            <a:pPr marL="285750" indent="-285750" algn="just">
              <a:lnSpc>
                <a:spcPct val="150000"/>
              </a:lnSpc>
              <a:buFont typeface="Wingdings" pitchFamily="2" charset="2"/>
              <a:buChar char="Ø"/>
            </a:pPr>
            <a:endParaRPr lang="en-US" sz="2000" dirty="0">
              <a:solidFill>
                <a:schemeClr val="tx1">
                  <a:lumMod val="95000"/>
                  <a:lumOff val="5000"/>
                  <a:alpha val="60000"/>
                </a:schemeClr>
              </a:solidFill>
              <a:latin typeface="Times New Roman" pitchFamily="18" charset="0"/>
              <a:cs typeface="Times New Roman" pitchFamily="18" charset="0"/>
            </a:endParaRPr>
          </a:p>
          <a:p>
            <a:pPr marL="0" indent="0" algn="just">
              <a:lnSpc>
                <a:spcPct val="100000"/>
              </a:lnSpc>
            </a:pPr>
            <a:endParaRPr lang="en-US" sz="2000" dirty="0">
              <a:latin typeface="Times New Roman" pitchFamily="18" charset="0"/>
              <a:cs typeface="Times New Roman" pitchFamily="18" charset="0"/>
            </a:endParaRPr>
          </a:p>
          <a:p>
            <a:pPr marL="0" indent="0" algn="just">
              <a:lnSpc>
                <a:spcPct val="100000"/>
              </a:lnSpc>
            </a:pPr>
            <a:endParaRPr lang="en-US"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44239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0835296" cy="546942"/>
          </a:xfrm>
        </p:spPr>
        <p:txBody>
          <a:bodyPr vert="horz" wrap="square" lIns="0" tIns="0" rIns="0" bIns="0" rtlCol="0" anchor="b" anchorCtr="0">
            <a:normAutofit/>
          </a:bodyPr>
          <a:lstStyle/>
          <a:p>
            <a:pPr>
              <a:lnSpc>
                <a:spcPct val="100000"/>
              </a:lnSpc>
            </a:pPr>
            <a:r>
              <a:rPr lang="en-US" sz="2800" b="1" dirty="0"/>
              <a:t>Literature Review</a:t>
            </a:r>
            <a:endParaRPr lang="en-US" sz="2800" b="1"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6" name="Subtitle 5">
            <a:extLst>
              <a:ext uri="{FF2B5EF4-FFF2-40B4-BE49-F238E27FC236}">
                <a16:creationId xmlns:a16="http://schemas.microsoft.com/office/drawing/2014/main" id="{DC0BCFF3-635D-4F59-996B-7D92EA770237}"/>
              </a:ext>
            </a:extLst>
          </p:cNvPr>
          <p:cNvSpPr>
            <a:spLocks noGrp="1"/>
          </p:cNvSpPr>
          <p:nvPr>
            <p:ph type="subTitle" idx="1"/>
          </p:nvPr>
        </p:nvSpPr>
        <p:spPr>
          <a:xfrm>
            <a:off x="550863" y="1645492"/>
            <a:ext cx="5769726" cy="4006339"/>
          </a:xfrm>
        </p:spPr>
        <p:txBody>
          <a:bodyPr/>
          <a:lstStyle/>
          <a:p>
            <a:pPr algn="just">
              <a:lnSpc>
                <a:spcPct val="150000"/>
              </a:lnSpc>
            </a:pPr>
            <a:r>
              <a:rPr lang="en-US" sz="2000" b="1" dirty="0">
                <a:solidFill>
                  <a:schemeClr val="tx1">
                    <a:lumMod val="95000"/>
                    <a:lumOff val="5000"/>
                    <a:alpha val="60000"/>
                  </a:schemeClr>
                </a:solidFill>
                <a:latin typeface="Times New Roman" pitchFamily="18" charset="0"/>
                <a:cs typeface="Times New Roman" pitchFamily="18" charset="0"/>
              </a:rPr>
              <a:t>Lung cancer Detection using Histopathological images</a:t>
            </a:r>
            <a:endParaRPr lang="en-PK"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S. Garg et.al. (2021) utilizes the pre-trained CNN models to identify lung and colon cancer using LC25000 dataset,  Accuracy obtained on the eight pretrained models was between 96-100%.</a:t>
            </a:r>
          </a:p>
          <a:p>
            <a:pPr marL="285750" indent="-285750" algn="just">
              <a:lnSpc>
                <a:spcPct val="150000"/>
              </a:lnSpc>
              <a:buFont typeface="Wingdings" pitchFamily="2" charset="2"/>
              <a:buChar char="Ø"/>
            </a:pPr>
            <a:endParaRPr lang="en-US" sz="2000" dirty="0">
              <a:solidFill>
                <a:schemeClr val="tx1">
                  <a:lumMod val="95000"/>
                  <a:lumOff val="5000"/>
                  <a:alpha val="60000"/>
                </a:schemeClr>
              </a:solidFill>
              <a:latin typeface="Times New Roman" pitchFamily="18" charset="0"/>
              <a:cs typeface="Times New Roman" pitchFamily="18" charset="0"/>
            </a:endParaRPr>
          </a:p>
          <a:p>
            <a:pPr marL="285750" indent="-285750" algn="just">
              <a:lnSpc>
                <a:spcPct val="150000"/>
              </a:lnSpc>
              <a:buFont typeface="Wingdings" pitchFamily="2" charset="2"/>
              <a:buChar char="Ø"/>
            </a:pPr>
            <a:endParaRPr lang="en-US" sz="2000" dirty="0">
              <a:solidFill>
                <a:schemeClr val="tx1">
                  <a:lumMod val="95000"/>
                  <a:lumOff val="5000"/>
                  <a:alpha val="60000"/>
                </a:schemeClr>
              </a:solidFill>
              <a:latin typeface="Times New Roman" pitchFamily="18" charset="0"/>
              <a:cs typeface="Times New Roman" pitchFamily="18" charset="0"/>
            </a:endParaRPr>
          </a:p>
          <a:p>
            <a:pPr marL="285750" indent="-285750" algn="just">
              <a:lnSpc>
                <a:spcPct val="150000"/>
              </a:lnSpc>
              <a:buFont typeface="Wingdings" pitchFamily="2" charset="2"/>
              <a:buChar char="Ø"/>
            </a:pPr>
            <a:endParaRPr lang="en-US" sz="2000" dirty="0">
              <a:solidFill>
                <a:schemeClr val="tx1">
                  <a:lumMod val="95000"/>
                  <a:lumOff val="5000"/>
                  <a:alpha val="60000"/>
                </a:schemeClr>
              </a:solidFill>
              <a:latin typeface="Times New Roman" pitchFamily="18" charset="0"/>
              <a:cs typeface="Times New Roman" pitchFamily="18" charset="0"/>
            </a:endParaRPr>
          </a:p>
          <a:p>
            <a:pPr marL="0" indent="0" algn="just">
              <a:lnSpc>
                <a:spcPct val="100000"/>
              </a:lnSpc>
            </a:pPr>
            <a:endParaRPr lang="en-US" sz="2000" dirty="0">
              <a:latin typeface="Times New Roman" pitchFamily="18" charset="0"/>
              <a:cs typeface="Times New Roman" pitchFamily="18" charset="0"/>
            </a:endParaRPr>
          </a:p>
          <a:p>
            <a:pPr marL="0" indent="0" algn="just">
              <a:lnSpc>
                <a:spcPct val="100000"/>
              </a:lnSpc>
            </a:pPr>
            <a:endParaRPr lang="en-US"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15887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8447-2FA6-4A4D-95CB-4861629FAD43}"/>
              </a:ext>
            </a:extLst>
          </p:cNvPr>
          <p:cNvSpPr>
            <a:spLocks noGrp="1"/>
          </p:cNvSpPr>
          <p:nvPr>
            <p:ph type="ctrTitle"/>
          </p:nvPr>
        </p:nvSpPr>
        <p:spPr>
          <a:xfrm>
            <a:off x="8075614" y="549275"/>
            <a:ext cx="3565524" cy="3034657"/>
          </a:xfrm>
        </p:spPr>
        <p:txBody>
          <a:bodyPr vert="horz" wrap="square" lIns="0" tIns="0" rIns="0" bIns="0" rtlCol="0" anchor="b" anchorCtr="0">
            <a:normAutofit/>
          </a:bodyPr>
          <a:lstStyle/>
          <a:p>
            <a:pPr>
              <a:lnSpc>
                <a:spcPct val="100000"/>
              </a:lnSpc>
            </a:pPr>
            <a:endParaRPr lang="en-US" dirty="0"/>
          </a:p>
        </p:txBody>
      </p:sp>
      <p:sp>
        <p:nvSpPr>
          <p:cNvPr id="3" name="Subtitle 2">
            <a:extLst>
              <a:ext uri="{FF2B5EF4-FFF2-40B4-BE49-F238E27FC236}">
                <a16:creationId xmlns:a16="http://schemas.microsoft.com/office/drawing/2014/main" id="{38F8E4D1-7874-49E2-ACD8-F79FD0457F41}"/>
              </a:ext>
            </a:extLst>
          </p:cNvPr>
          <p:cNvSpPr>
            <a:spLocks noGrp="1"/>
          </p:cNvSpPr>
          <p:nvPr>
            <p:ph type="subTitle" idx="1"/>
          </p:nvPr>
        </p:nvSpPr>
        <p:spPr>
          <a:xfrm>
            <a:off x="8075613" y="3803406"/>
            <a:ext cx="3565525" cy="2289419"/>
          </a:xfrm>
        </p:spPr>
        <p:txBody>
          <a:bodyPr vert="horz" wrap="square" lIns="0" tIns="0" rIns="0" bIns="0" rtlCol="0">
            <a:normAutofit/>
          </a:bodyPr>
          <a:lstStyle/>
          <a:p>
            <a:pPr marL="0" indent="0">
              <a:lnSpc>
                <a:spcPct val="100000"/>
              </a:lnSpc>
            </a:pPr>
            <a:endParaRPr lang="en-US" sz="2000" dirty="0"/>
          </a:p>
        </p:txBody>
      </p:sp>
      <p:sp>
        <p:nvSpPr>
          <p:cNvPr id="8" name="Slide Number Placeholder 7">
            <a:extLst>
              <a:ext uri="{FF2B5EF4-FFF2-40B4-BE49-F238E27FC236}">
                <a16:creationId xmlns:a16="http://schemas.microsoft.com/office/drawing/2014/main" id="{30B42525-7731-45E4-9C17-7419B1614312}"/>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pic>
        <p:nvPicPr>
          <p:cNvPr id="6145" name="Picture 1">
            <a:extLst>
              <a:ext uri="{FF2B5EF4-FFF2-40B4-BE49-F238E27FC236}">
                <a16:creationId xmlns:a16="http://schemas.microsoft.com/office/drawing/2014/main" id="{8CE8D951-B9BB-4390-A761-1597DD929D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0863" y="1096217"/>
            <a:ext cx="11090273" cy="5461767"/>
          </a:xfrm>
          <a:custGeom>
            <a:avLst/>
            <a:gdLst/>
            <a:ahLst/>
            <a:cxnLst/>
            <a:rect l="l" t="t" r="r" b="b"/>
            <a:pathLst>
              <a:path w="6973888" h="5761037">
                <a:moveTo>
                  <a:pt x="0" y="0"/>
                </a:moveTo>
                <a:lnTo>
                  <a:pt x="6973888" y="0"/>
                </a:lnTo>
                <a:lnTo>
                  <a:pt x="6973888" y="5761037"/>
                </a:lnTo>
                <a:lnTo>
                  <a:pt x="0" y="576103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83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5"/>
                                        </p:tgtEl>
                                        <p:attrNameLst>
                                          <p:attrName>style.visibility</p:attrName>
                                        </p:attrNameLst>
                                      </p:cBhvr>
                                      <p:to>
                                        <p:strVal val="visible"/>
                                      </p:to>
                                    </p:set>
                                    <p:anim calcmode="lin" valueType="num">
                                      <p:cBhvr additive="base">
                                        <p:cTn id="7" dur="500" fill="hold"/>
                                        <p:tgtEl>
                                          <p:spTgt spid="6145"/>
                                        </p:tgtEl>
                                        <p:attrNameLst>
                                          <p:attrName>ppt_x</p:attrName>
                                        </p:attrNameLst>
                                      </p:cBhvr>
                                      <p:tavLst>
                                        <p:tav tm="0">
                                          <p:val>
                                            <p:strVal val="#ppt_x"/>
                                          </p:val>
                                        </p:tav>
                                        <p:tav tm="100000">
                                          <p:val>
                                            <p:strVal val="#ppt_x"/>
                                          </p:val>
                                        </p:tav>
                                      </p:tavLst>
                                    </p:anim>
                                    <p:anim calcmode="lin" valueType="num">
                                      <p:cBhvr additive="base">
                                        <p:cTn id="8" dur="500" fill="hold"/>
                                        <p:tgtEl>
                                          <p:spTgt spid="61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oup 2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2" name="Freeform: Shape 2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7" name="Rectangle 2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Users\saeedafatimaa\AppData\Local\Packages\Microsoft.Office.Desktop_8wekyb3d8bbwe\AC\INetCache\Content.MSO\6A3C69DE.tmp">
            <a:extLst>
              <a:ext uri="{FF2B5EF4-FFF2-40B4-BE49-F238E27FC236}">
                <a16:creationId xmlns:a16="http://schemas.microsoft.com/office/drawing/2014/main" id="{A7441F32-458C-48CD-8D44-0644E7D6692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0" y="1941719"/>
            <a:ext cx="12192000" cy="4367006"/>
          </a:xfrm>
          <a:custGeom>
            <a:avLst/>
            <a:gdLst/>
            <a:ahLst/>
            <a:cxnLst/>
            <a:rect l="l" t="t" r="r" b="b"/>
            <a:pathLst>
              <a:path w="12192000" h="6308724">
                <a:moveTo>
                  <a:pt x="0" y="0"/>
                </a:moveTo>
                <a:lnTo>
                  <a:pt x="12192000" y="0"/>
                </a:lnTo>
                <a:lnTo>
                  <a:pt x="12192000" y="6308724"/>
                </a:lnTo>
                <a:lnTo>
                  <a:pt x="0" y="6308724"/>
                </a:lnTo>
                <a:close/>
              </a:path>
            </a:pathLst>
          </a:custGeom>
          <a:noFill/>
        </p:spPr>
      </p:pic>
      <p:sp>
        <p:nvSpPr>
          <p:cNvPr id="29" name="Rectangle 28">
            <a:extLst>
              <a:ext uri="{FF2B5EF4-FFF2-40B4-BE49-F238E27FC236}">
                <a16:creationId xmlns:a16="http://schemas.microsoft.com/office/drawing/2014/main" id="{B089A443-F4FA-43F4-9F47-CCCBDB13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75EB53-1B63-4BE3-B985-68EC2DD44AD4}"/>
              </a:ext>
            </a:extLst>
          </p:cNvPr>
          <p:cNvSpPr>
            <a:spLocks noGrp="1"/>
          </p:cNvSpPr>
          <p:nvPr>
            <p:ph type="ctrTitle"/>
          </p:nvPr>
        </p:nvSpPr>
        <p:spPr>
          <a:xfrm>
            <a:off x="550864" y="549275"/>
            <a:ext cx="6373812" cy="984885"/>
          </a:xfrm>
        </p:spPr>
        <p:txBody>
          <a:bodyPr vert="horz" wrap="square" lIns="0" tIns="0" rIns="0" bIns="0" rtlCol="0" anchor="ctr" anchorCtr="0">
            <a:normAutofit/>
          </a:bodyPr>
          <a:lstStyle/>
          <a:p>
            <a:pPr>
              <a:lnSpc>
                <a:spcPct val="100000"/>
              </a:lnSpc>
            </a:pPr>
            <a:r>
              <a:rPr lang="en-US" dirty="0"/>
              <a:t>Methodology:</a:t>
            </a:r>
          </a:p>
        </p:txBody>
      </p:sp>
      <p:sp>
        <p:nvSpPr>
          <p:cNvPr id="3" name="Subtitle 2">
            <a:extLst>
              <a:ext uri="{FF2B5EF4-FFF2-40B4-BE49-F238E27FC236}">
                <a16:creationId xmlns:a16="http://schemas.microsoft.com/office/drawing/2014/main" id="{3A3F1E6B-D764-4AEA-BE20-B38BDAC2FF5A}"/>
              </a:ext>
            </a:extLst>
          </p:cNvPr>
          <p:cNvSpPr>
            <a:spLocks noGrp="1"/>
          </p:cNvSpPr>
          <p:nvPr>
            <p:ph type="subTitle" idx="1"/>
          </p:nvPr>
        </p:nvSpPr>
        <p:spPr>
          <a:xfrm>
            <a:off x="7140575" y="549275"/>
            <a:ext cx="4498976" cy="984885"/>
          </a:xfrm>
        </p:spPr>
        <p:txBody>
          <a:bodyPr vert="horz" wrap="square" lIns="0" tIns="0" rIns="0" bIns="0" rtlCol="0" anchor="ctr">
            <a:normAutofit/>
          </a:bodyPr>
          <a:lstStyle/>
          <a:p>
            <a:pPr marL="0" indent="0" algn="r">
              <a:lnSpc>
                <a:spcPct val="100000"/>
              </a:lnSpc>
            </a:pPr>
            <a:endParaRPr lang="en-US"/>
          </a:p>
        </p:txBody>
      </p:sp>
      <p:sp>
        <p:nvSpPr>
          <p:cNvPr id="7" name="Footer Placeholder 6">
            <a:extLst>
              <a:ext uri="{FF2B5EF4-FFF2-40B4-BE49-F238E27FC236}">
                <a16:creationId xmlns:a16="http://schemas.microsoft.com/office/drawing/2014/main" id="{B669467B-86EE-4BC4-9743-6A84F7562FF7}"/>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err="1">
                <a:solidFill>
                  <a:schemeClr val="tx1">
                    <a:alpha val="80000"/>
                  </a:schemeClr>
                </a:solidFill>
                <a:latin typeface="+mn-lt"/>
                <a:ea typeface="+mn-ea"/>
                <a:cs typeface="+mn-cs"/>
              </a:rPr>
              <a:t>Sampe</a:t>
            </a:r>
            <a:r>
              <a:rPr lang="en-US" kern="1200" dirty="0">
                <a:solidFill>
                  <a:schemeClr val="tx1">
                    <a:alpha val="80000"/>
                  </a:schemeClr>
                </a:solidFill>
                <a:latin typeface="+mn-lt"/>
                <a:ea typeface="+mn-ea"/>
                <a:cs typeface="+mn-cs"/>
              </a:rPr>
              <a:t> Footer Text</a:t>
            </a:r>
          </a:p>
        </p:txBody>
      </p:sp>
      <p:sp>
        <p:nvSpPr>
          <p:cNvPr id="8" name="Slide Number Placeholder 7">
            <a:extLst>
              <a:ext uri="{FF2B5EF4-FFF2-40B4-BE49-F238E27FC236}">
                <a16:creationId xmlns:a16="http://schemas.microsoft.com/office/drawing/2014/main" id="{BA08F132-E214-436B-9FE4-0D58C0FE380F}"/>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378439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DFloat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348</Words>
  <Application>Microsoft Office PowerPoint</Application>
  <PresentationFormat>Widescreen</PresentationFormat>
  <Paragraphs>66</Paragraphs>
  <Slides>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Gill Sans MT</vt:lpstr>
      <vt:lpstr>Times New Roman</vt:lpstr>
      <vt:lpstr>Walbaum Display</vt:lpstr>
      <vt:lpstr>Wingdings</vt:lpstr>
      <vt:lpstr>3DFloatVTI</vt:lpstr>
      <vt:lpstr>Literature Review </vt:lpstr>
      <vt:lpstr>Literature Review</vt:lpstr>
      <vt:lpstr>Literature Review</vt:lpstr>
      <vt:lpstr>Literature Review</vt:lpstr>
      <vt:lpstr>Literature Review</vt:lpstr>
      <vt:lpstr>Literature Review</vt:lpstr>
      <vt:lpstr>PowerPoint Presentation</vt:lpstr>
      <vt:lpstr>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DESIGN PROJECT</dc:title>
  <dc:creator>SYED IRTAZA HUSSAIN</dc:creator>
  <cp:lastModifiedBy>SYED IRTAZA HUSSAIN</cp:lastModifiedBy>
  <cp:revision>3</cp:revision>
  <dcterms:created xsi:type="dcterms:W3CDTF">2021-12-11T15:18:03Z</dcterms:created>
  <dcterms:modified xsi:type="dcterms:W3CDTF">2021-12-12T12:18:10Z</dcterms:modified>
</cp:coreProperties>
</file>