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80" r:id="rId3"/>
    <p:sldId id="308" r:id="rId4"/>
    <p:sldId id="309" r:id="rId5"/>
    <p:sldId id="311" r:id="rId6"/>
    <p:sldId id="312" r:id="rId7"/>
    <p:sldId id="313" r:id="rId8"/>
    <p:sldId id="314" r:id="rId9"/>
    <p:sldId id="315" r:id="rId10"/>
    <p:sldId id="31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B825AB-0836-411D-A8C6-08F864BDA544}">
  <a:tblStyle styleId="{09B825AB-0836-411D-A8C6-08F864BDA5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249" autoAdjust="0"/>
  </p:normalViewPr>
  <p:slideViewPr>
    <p:cSldViewPr snapToGrid="0">
      <p:cViewPr varScale="1">
        <p:scale>
          <a:sx n="90" d="100"/>
          <a:sy n="90" d="100"/>
        </p:scale>
        <p:origin x="124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6c7dccd7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6c7dccd7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e93b7e886a_3_15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e93b7e886a_3_15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76719" y="880889"/>
            <a:ext cx="204605" cy="264756"/>
            <a:chOff x="2390900" y="733575"/>
            <a:chExt cx="263700" cy="341225"/>
          </a:xfrm>
        </p:grpSpPr>
        <p:sp>
          <p:nvSpPr>
            <p:cNvPr id="11" name="Google Shape;11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996294" y="3133826"/>
            <a:ext cx="204605" cy="264756"/>
            <a:chOff x="2390900" y="733575"/>
            <a:chExt cx="263700" cy="341225"/>
          </a:xfrm>
        </p:grpSpPr>
        <p:sp>
          <p:nvSpPr>
            <p:cNvPr id="14" name="Google Shape;14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69694" y="410964"/>
            <a:ext cx="204605" cy="264756"/>
            <a:chOff x="2390900" y="733575"/>
            <a:chExt cx="263700" cy="341225"/>
          </a:xfrm>
        </p:grpSpPr>
        <p:sp>
          <p:nvSpPr>
            <p:cNvPr id="17" name="Google Shape;17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28069" y="4467039"/>
            <a:ext cx="204605" cy="264756"/>
            <a:chOff x="2390900" y="733575"/>
            <a:chExt cx="263700" cy="341225"/>
          </a:xfrm>
        </p:grpSpPr>
        <p:sp>
          <p:nvSpPr>
            <p:cNvPr id="20" name="Google Shape;20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331996">
            <a:off x="-768171" y="141179"/>
            <a:ext cx="1703205" cy="1557096"/>
            <a:chOff x="-40775" y="178450"/>
            <a:chExt cx="1061600" cy="970525"/>
          </a:xfrm>
        </p:grpSpPr>
        <p:sp>
          <p:nvSpPr>
            <p:cNvPr id="23" name="Google Shape;2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246932">
            <a:off x="-110360" y="1533539"/>
            <a:ext cx="1419689" cy="1297859"/>
            <a:chOff x="-40775" y="178450"/>
            <a:chExt cx="1061600" cy="970525"/>
          </a:xfrm>
        </p:grpSpPr>
        <p:sp>
          <p:nvSpPr>
            <p:cNvPr id="29" name="Google Shape;29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1497810">
            <a:off x="1055509" y="3740797"/>
            <a:ext cx="1459181" cy="1334039"/>
            <a:chOff x="-40775" y="178450"/>
            <a:chExt cx="1061600" cy="970525"/>
          </a:xfrm>
        </p:grpSpPr>
        <p:sp>
          <p:nvSpPr>
            <p:cNvPr id="35" name="Google Shape;35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2233314" flipH="1">
            <a:off x="6184804" y="3812221"/>
            <a:ext cx="1302905" cy="1191187"/>
            <a:chOff x="-40775" y="178450"/>
            <a:chExt cx="1061600" cy="970525"/>
          </a:xfrm>
        </p:grpSpPr>
        <p:sp>
          <p:nvSpPr>
            <p:cNvPr id="41" name="Google Shape;41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257550" flipH="1">
            <a:off x="7768862" y="3730945"/>
            <a:ext cx="1814055" cy="1658538"/>
            <a:chOff x="-40775" y="178450"/>
            <a:chExt cx="1061600" cy="970525"/>
          </a:xfrm>
        </p:grpSpPr>
        <p:sp>
          <p:nvSpPr>
            <p:cNvPr id="47" name="Google Shape;47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1497759" flipH="1">
            <a:off x="6665439" y="-599490"/>
            <a:ext cx="1930377" cy="1764852"/>
            <a:chOff x="-40775" y="178450"/>
            <a:chExt cx="1061600" cy="970525"/>
          </a:xfrm>
        </p:grpSpPr>
        <p:sp>
          <p:nvSpPr>
            <p:cNvPr id="53" name="Google Shape;5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1587150" y="1229775"/>
            <a:ext cx="5969700" cy="19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1587150" y="3266925"/>
            <a:ext cx="59697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4"/>
          <p:cNvGrpSpPr/>
          <p:nvPr/>
        </p:nvGrpSpPr>
        <p:grpSpPr>
          <a:xfrm>
            <a:off x="265869" y="2662664"/>
            <a:ext cx="204605" cy="264756"/>
            <a:chOff x="2390900" y="733575"/>
            <a:chExt cx="263700" cy="341225"/>
          </a:xfrm>
        </p:grpSpPr>
        <p:sp>
          <p:nvSpPr>
            <p:cNvPr id="99" name="Google Shape;99;p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8838944" y="3293089"/>
            <a:ext cx="204605" cy="264756"/>
            <a:chOff x="2390900" y="733575"/>
            <a:chExt cx="263700" cy="341225"/>
          </a:xfrm>
        </p:grpSpPr>
        <p:sp>
          <p:nvSpPr>
            <p:cNvPr id="102" name="Google Shape;102;p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 rot="438638">
            <a:off x="-559861" y="3115828"/>
            <a:ext cx="1459141" cy="1334057"/>
            <a:chOff x="-40775" y="178450"/>
            <a:chExt cx="1061600" cy="970525"/>
          </a:xfrm>
        </p:grpSpPr>
        <p:sp>
          <p:nvSpPr>
            <p:cNvPr id="105" name="Google Shape;105;p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 rot="-1797356" flipH="1">
            <a:off x="8091229" y="1755595"/>
            <a:ext cx="1608556" cy="1470606"/>
            <a:chOff x="-40775" y="178450"/>
            <a:chExt cx="1061600" cy="970525"/>
          </a:xfrm>
        </p:grpSpPr>
        <p:sp>
          <p:nvSpPr>
            <p:cNvPr id="111" name="Google Shape;111;p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-434853" flipH="1">
            <a:off x="5919137" y="4306365"/>
            <a:ext cx="1459150" cy="1334077"/>
            <a:chOff x="-40775" y="178450"/>
            <a:chExt cx="1061600" cy="970525"/>
          </a:xfrm>
        </p:grpSpPr>
        <p:sp>
          <p:nvSpPr>
            <p:cNvPr id="117" name="Google Shape;117;p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5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"/>
              <a:buAutoNum type="arabi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713225" y="486150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5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4"/>
          <p:cNvGrpSpPr/>
          <p:nvPr/>
        </p:nvGrpSpPr>
        <p:grpSpPr>
          <a:xfrm rot="415585" flipH="1">
            <a:off x="8027444" y="2372383"/>
            <a:ext cx="1831035" cy="1674034"/>
            <a:chOff x="-40775" y="178450"/>
            <a:chExt cx="1061600" cy="970525"/>
          </a:xfrm>
        </p:grpSpPr>
        <p:sp>
          <p:nvSpPr>
            <p:cNvPr id="670" name="Google Shape;670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-4577940" flipH="1">
            <a:off x="-489644" y="174778"/>
            <a:ext cx="1667777" cy="1524580"/>
            <a:chOff x="-40775" y="178450"/>
            <a:chExt cx="1061600" cy="970525"/>
          </a:xfrm>
        </p:grpSpPr>
        <p:sp>
          <p:nvSpPr>
            <p:cNvPr id="676" name="Google Shape;676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4"/>
          <p:cNvGrpSpPr/>
          <p:nvPr/>
        </p:nvGrpSpPr>
        <p:grpSpPr>
          <a:xfrm rot="-1480620" flipH="1">
            <a:off x="-281701" y="1726695"/>
            <a:ext cx="1099481" cy="1005108"/>
            <a:chOff x="-40775" y="178450"/>
            <a:chExt cx="1061600" cy="970525"/>
          </a:xfrm>
        </p:grpSpPr>
        <p:sp>
          <p:nvSpPr>
            <p:cNvPr id="682" name="Google Shape;682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4"/>
          <p:cNvGrpSpPr/>
          <p:nvPr/>
        </p:nvGrpSpPr>
        <p:grpSpPr>
          <a:xfrm rot="6414385" flipH="1">
            <a:off x="7811440" y="1330521"/>
            <a:ext cx="947670" cy="866276"/>
            <a:chOff x="-40775" y="178450"/>
            <a:chExt cx="1061600" cy="970525"/>
          </a:xfrm>
        </p:grpSpPr>
        <p:sp>
          <p:nvSpPr>
            <p:cNvPr id="688" name="Google Shape;688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4"/>
          <p:cNvGrpSpPr/>
          <p:nvPr/>
        </p:nvGrpSpPr>
        <p:grpSpPr>
          <a:xfrm>
            <a:off x="881394" y="1543089"/>
            <a:ext cx="204605" cy="264756"/>
            <a:chOff x="2390900" y="733575"/>
            <a:chExt cx="263700" cy="341225"/>
          </a:xfrm>
        </p:grpSpPr>
        <p:sp>
          <p:nvSpPr>
            <p:cNvPr id="694" name="Google Shape;694;p2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>
            <a:off x="7933244" y="3627164"/>
            <a:ext cx="204605" cy="264756"/>
            <a:chOff x="2390900" y="733575"/>
            <a:chExt cx="263700" cy="341225"/>
          </a:xfrm>
        </p:grpSpPr>
        <p:sp>
          <p:nvSpPr>
            <p:cNvPr id="697" name="Google Shape;697;p2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4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24"/>
          <p:cNvSpPr txBox="1">
            <a:spLocks noGrp="1"/>
          </p:cNvSpPr>
          <p:nvPr>
            <p:ph type="title" idx="2"/>
          </p:nvPr>
        </p:nvSpPr>
        <p:spPr>
          <a:xfrm>
            <a:off x="1475217" y="3701525"/>
            <a:ext cx="2874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24"/>
          <p:cNvSpPr txBox="1">
            <a:spLocks noGrp="1"/>
          </p:cNvSpPr>
          <p:nvPr>
            <p:ph type="title" idx="3"/>
          </p:nvPr>
        </p:nvSpPr>
        <p:spPr>
          <a:xfrm>
            <a:off x="4794468" y="3701525"/>
            <a:ext cx="2874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subTitle" idx="1"/>
          </p:nvPr>
        </p:nvSpPr>
        <p:spPr>
          <a:xfrm>
            <a:off x="1475175" y="4102925"/>
            <a:ext cx="28743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24"/>
          <p:cNvSpPr txBox="1">
            <a:spLocks noGrp="1"/>
          </p:cNvSpPr>
          <p:nvPr>
            <p:ph type="subTitle" idx="4"/>
          </p:nvPr>
        </p:nvSpPr>
        <p:spPr>
          <a:xfrm>
            <a:off x="4794425" y="4102925"/>
            <a:ext cx="28743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26"/>
          <p:cNvGrpSpPr/>
          <p:nvPr/>
        </p:nvGrpSpPr>
        <p:grpSpPr>
          <a:xfrm rot="-220">
            <a:off x="2928590" y="4129797"/>
            <a:ext cx="1659493" cy="1517222"/>
            <a:chOff x="-40775" y="178450"/>
            <a:chExt cx="1061600" cy="970525"/>
          </a:xfrm>
        </p:grpSpPr>
        <p:sp>
          <p:nvSpPr>
            <p:cNvPr id="737" name="Google Shape;737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6"/>
          <p:cNvGrpSpPr/>
          <p:nvPr/>
        </p:nvGrpSpPr>
        <p:grpSpPr>
          <a:xfrm rot="4132868">
            <a:off x="1860402" y="3978701"/>
            <a:ext cx="1057463" cy="966799"/>
            <a:chOff x="-40775" y="178450"/>
            <a:chExt cx="1061600" cy="970525"/>
          </a:xfrm>
        </p:grpSpPr>
        <p:sp>
          <p:nvSpPr>
            <p:cNvPr id="743" name="Google Shape;743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26"/>
          <p:cNvGrpSpPr/>
          <p:nvPr/>
        </p:nvGrpSpPr>
        <p:grpSpPr>
          <a:xfrm rot="-1201127" flipH="1">
            <a:off x="-214116" y="62059"/>
            <a:ext cx="1500010" cy="1334575"/>
            <a:chOff x="-40775" y="178450"/>
            <a:chExt cx="1061600" cy="970525"/>
          </a:xfrm>
        </p:grpSpPr>
        <p:sp>
          <p:nvSpPr>
            <p:cNvPr id="749" name="Google Shape;749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6"/>
          <p:cNvGrpSpPr/>
          <p:nvPr/>
        </p:nvGrpSpPr>
        <p:grpSpPr>
          <a:xfrm rot="4695432">
            <a:off x="7981948" y="733336"/>
            <a:ext cx="1333789" cy="1186643"/>
            <a:chOff x="-40775" y="178450"/>
            <a:chExt cx="1061600" cy="970525"/>
          </a:xfrm>
        </p:grpSpPr>
        <p:sp>
          <p:nvSpPr>
            <p:cNvPr id="755" name="Google Shape;755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6"/>
          <p:cNvGrpSpPr/>
          <p:nvPr/>
        </p:nvGrpSpPr>
        <p:grpSpPr>
          <a:xfrm>
            <a:off x="1476219" y="4467051"/>
            <a:ext cx="204605" cy="264756"/>
            <a:chOff x="2390900" y="733575"/>
            <a:chExt cx="263700" cy="341225"/>
          </a:xfrm>
        </p:grpSpPr>
        <p:sp>
          <p:nvSpPr>
            <p:cNvPr id="761" name="Google Shape;761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6"/>
          <p:cNvGrpSpPr/>
          <p:nvPr/>
        </p:nvGrpSpPr>
        <p:grpSpPr>
          <a:xfrm>
            <a:off x="8008394" y="340076"/>
            <a:ext cx="204605" cy="264756"/>
            <a:chOff x="2390900" y="733575"/>
            <a:chExt cx="263700" cy="341225"/>
          </a:xfrm>
        </p:grpSpPr>
        <p:sp>
          <p:nvSpPr>
            <p:cNvPr id="764" name="Google Shape;764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26"/>
          <p:cNvSpPr txBox="1">
            <a:spLocks noGrp="1"/>
          </p:cNvSpPr>
          <p:nvPr>
            <p:ph type="title"/>
          </p:nvPr>
        </p:nvSpPr>
        <p:spPr>
          <a:xfrm>
            <a:off x="713261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26"/>
          <p:cNvSpPr txBox="1">
            <a:spLocks noGrp="1"/>
          </p:cNvSpPr>
          <p:nvPr>
            <p:ph type="title" idx="2"/>
          </p:nvPr>
        </p:nvSpPr>
        <p:spPr>
          <a:xfrm>
            <a:off x="3359723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26"/>
          <p:cNvSpPr txBox="1">
            <a:spLocks noGrp="1"/>
          </p:cNvSpPr>
          <p:nvPr>
            <p:ph type="title" idx="3"/>
          </p:nvPr>
        </p:nvSpPr>
        <p:spPr>
          <a:xfrm>
            <a:off x="6006236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26"/>
          <p:cNvSpPr txBox="1">
            <a:spLocks noGrp="1"/>
          </p:cNvSpPr>
          <p:nvPr>
            <p:ph type="subTitle" idx="1"/>
          </p:nvPr>
        </p:nvSpPr>
        <p:spPr>
          <a:xfrm>
            <a:off x="713225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6"/>
          <p:cNvSpPr txBox="1">
            <a:spLocks noGrp="1"/>
          </p:cNvSpPr>
          <p:nvPr>
            <p:ph type="subTitle" idx="4"/>
          </p:nvPr>
        </p:nvSpPr>
        <p:spPr>
          <a:xfrm>
            <a:off x="3359688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6"/>
          <p:cNvSpPr txBox="1">
            <a:spLocks noGrp="1"/>
          </p:cNvSpPr>
          <p:nvPr>
            <p:ph type="subTitle" idx="5"/>
          </p:nvPr>
        </p:nvSpPr>
        <p:spPr>
          <a:xfrm>
            <a:off x="6006200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6"/>
          <p:cNvSpPr txBox="1">
            <a:spLocks noGrp="1"/>
          </p:cNvSpPr>
          <p:nvPr>
            <p:ph type="title" idx="6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-495" flipH="1">
            <a:off x="2169478" y="-447041"/>
            <a:ext cx="1475199" cy="1312732"/>
            <a:chOff x="-40775" y="178450"/>
            <a:chExt cx="1061600" cy="970525"/>
          </a:xfrm>
        </p:grpSpPr>
        <p:sp>
          <p:nvSpPr>
            <p:cNvPr id="902" name="Google Shape;902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0"/>
          <p:cNvGrpSpPr/>
          <p:nvPr/>
        </p:nvGrpSpPr>
        <p:grpSpPr>
          <a:xfrm rot="-1690726" flipH="1">
            <a:off x="914197" y="-275989"/>
            <a:ext cx="1090771" cy="970618"/>
            <a:chOff x="-40775" y="178450"/>
            <a:chExt cx="1061600" cy="970525"/>
          </a:xfrm>
        </p:grpSpPr>
        <p:sp>
          <p:nvSpPr>
            <p:cNvPr id="908" name="Google Shape;908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0"/>
          <p:cNvGrpSpPr/>
          <p:nvPr/>
        </p:nvGrpSpPr>
        <p:grpSpPr>
          <a:xfrm rot="1317299">
            <a:off x="3648261" y="4415490"/>
            <a:ext cx="1794519" cy="1596898"/>
            <a:chOff x="-40775" y="178450"/>
            <a:chExt cx="1061600" cy="970525"/>
          </a:xfrm>
        </p:grpSpPr>
        <p:sp>
          <p:nvSpPr>
            <p:cNvPr id="914" name="Google Shape;914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0"/>
          <p:cNvGrpSpPr/>
          <p:nvPr/>
        </p:nvGrpSpPr>
        <p:grpSpPr>
          <a:xfrm rot="3207036">
            <a:off x="5410272" y="3634417"/>
            <a:ext cx="1533441" cy="1364540"/>
            <a:chOff x="-40775" y="178450"/>
            <a:chExt cx="1061600" cy="970525"/>
          </a:xfrm>
        </p:grpSpPr>
        <p:sp>
          <p:nvSpPr>
            <p:cNvPr id="920" name="Google Shape;920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0"/>
          <p:cNvGrpSpPr/>
          <p:nvPr/>
        </p:nvGrpSpPr>
        <p:grpSpPr>
          <a:xfrm>
            <a:off x="1864694" y="736276"/>
            <a:ext cx="204605" cy="264756"/>
            <a:chOff x="2390900" y="733575"/>
            <a:chExt cx="263700" cy="341225"/>
          </a:xfrm>
        </p:grpSpPr>
        <p:sp>
          <p:nvSpPr>
            <p:cNvPr id="926" name="Google Shape;926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0"/>
          <p:cNvGrpSpPr/>
          <p:nvPr/>
        </p:nvGrpSpPr>
        <p:grpSpPr>
          <a:xfrm>
            <a:off x="4806769" y="4002476"/>
            <a:ext cx="204605" cy="264756"/>
            <a:chOff x="2390900" y="733575"/>
            <a:chExt cx="263700" cy="341225"/>
          </a:xfrm>
        </p:grpSpPr>
        <p:sp>
          <p:nvSpPr>
            <p:cNvPr id="929" name="Google Shape;929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1"/>
          <p:cNvGrpSpPr/>
          <p:nvPr/>
        </p:nvGrpSpPr>
        <p:grpSpPr>
          <a:xfrm rot="1973218">
            <a:off x="7679542" y="2064001"/>
            <a:ext cx="1659510" cy="1517192"/>
            <a:chOff x="-40775" y="178450"/>
            <a:chExt cx="1061600" cy="970525"/>
          </a:xfrm>
        </p:grpSpPr>
        <p:sp>
          <p:nvSpPr>
            <p:cNvPr id="933" name="Google Shape;933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 rot="4526101">
            <a:off x="7877068" y="1196266"/>
            <a:ext cx="1057472" cy="966797"/>
            <a:chOff x="-40775" y="178450"/>
            <a:chExt cx="1061600" cy="970525"/>
          </a:xfrm>
        </p:grpSpPr>
        <p:sp>
          <p:nvSpPr>
            <p:cNvPr id="939" name="Google Shape;939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31"/>
          <p:cNvGrpSpPr/>
          <p:nvPr/>
        </p:nvGrpSpPr>
        <p:grpSpPr>
          <a:xfrm>
            <a:off x="8380894" y="3763301"/>
            <a:ext cx="204605" cy="264756"/>
            <a:chOff x="2390900" y="733575"/>
            <a:chExt cx="263700" cy="341225"/>
          </a:xfrm>
        </p:grpSpPr>
        <p:sp>
          <p:nvSpPr>
            <p:cNvPr id="945" name="Google Shape;945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31"/>
          <p:cNvGrpSpPr/>
          <p:nvPr/>
        </p:nvGrpSpPr>
        <p:grpSpPr>
          <a:xfrm rot="-680476" flipH="1">
            <a:off x="64303" y="-328163"/>
            <a:ext cx="2055695" cy="1879450"/>
            <a:chOff x="-40775" y="178450"/>
            <a:chExt cx="1061600" cy="970525"/>
          </a:xfrm>
        </p:grpSpPr>
        <p:sp>
          <p:nvSpPr>
            <p:cNvPr id="948" name="Google Shape;948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31"/>
          <p:cNvGrpSpPr/>
          <p:nvPr/>
        </p:nvGrpSpPr>
        <p:grpSpPr>
          <a:xfrm rot="680478">
            <a:off x="2243887" y="-546092"/>
            <a:ext cx="1445136" cy="1321177"/>
            <a:chOff x="-40775" y="178450"/>
            <a:chExt cx="1061600" cy="970525"/>
          </a:xfrm>
        </p:grpSpPr>
        <p:sp>
          <p:nvSpPr>
            <p:cNvPr id="954" name="Google Shape;954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1"/>
          <p:cNvGrpSpPr/>
          <p:nvPr/>
        </p:nvGrpSpPr>
        <p:grpSpPr>
          <a:xfrm>
            <a:off x="2385919" y="955851"/>
            <a:ext cx="204605" cy="264756"/>
            <a:chOff x="2390900" y="733575"/>
            <a:chExt cx="263700" cy="341225"/>
          </a:xfrm>
        </p:grpSpPr>
        <p:sp>
          <p:nvSpPr>
            <p:cNvPr id="960" name="Google Shape;960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2"/>
          <p:cNvGrpSpPr/>
          <p:nvPr/>
        </p:nvGrpSpPr>
        <p:grpSpPr>
          <a:xfrm rot="-3875882" flipH="1">
            <a:off x="578099" y="3709662"/>
            <a:ext cx="2343623" cy="2142826"/>
            <a:chOff x="-40775" y="178450"/>
            <a:chExt cx="1061600" cy="970525"/>
          </a:xfrm>
        </p:grpSpPr>
        <p:sp>
          <p:nvSpPr>
            <p:cNvPr id="964" name="Google Shape;964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 rot="-680476" flipH="1">
            <a:off x="5015828" y="-607588"/>
            <a:ext cx="2055695" cy="1879450"/>
            <a:chOff x="-40775" y="178450"/>
            <a:chExt cx="1061600" cy="970525"/>
          </a:xfrm>
        </p:grpSpPr>
        <p:sp>
          <p:nvSpPr>
            <p:cNvPr id="970" name="Google Shape;970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680550">
            <a:off x="3428743" y="-244962"/>
            <a:ext cx="1135693" cy="1038262"/>
            <a:chOff x="-40775" y="178450"/>
            <a:chExt cx="1061600" cy="970525"/>
          </a:xfrm>
        </p:grpSpPr>
        <p:sp>
          <p:nvSpPr>
            <p:cNvPr id="976" name="Google Shape;976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 rot="-636684" flipH="1">
            <a:off x="-816749" y="1216412"/>
            <a:ext cx="1900708" cy="1737872"/>
            <a:chOff x="-40775" y="178450"/>
            <a:chExt cx="1061600" cy="970525"/>
          </a:xfrm>
        </p:grpSpPr>
        <p:sp>
          <p:nvSpPr>
            <p:cNvPr id="982" name="Google Shape;982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2"/>
          <p:cNvGrpSpPr/>
          <p:nvPr/>
        </p:nvGrpSpPr>
        <p:grpSpPr>
          <a:xfrm>
            <a:off x="450644" y="894851"/>
            <a:ext cx="204605" cy="264756"/>
            <a:chOff x="2390900" y="733575"/>
            <a:chExt cx="263700" cy="341225"/>
          </a:xfrm>
        </p:grpSpPr>
        <p:sp>
          <p:nvSpPr>
            <p:cNvPr id="988" name="Google Shape;988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2"/>
          <p:cNvGrpSpPr/>
          <p:nvPr/>
        </p:nvGrpSpPr>
        <p:grpSpPr>
          <a:xfrm>
            <a:off x="4655444" y="571201"/>
            <a:ext cx="204605" cy="264756"/>
            <a:chOff x="2390900" y="733575"/>
            <a:chExt cx="263700" cy="341225"/>
          </a:xfrm>
        </p:grpSpPr>
        <p:sp>
          <p:nvSpPr>
            <p:cNvPr id="991" name="Google Shape;991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2"/>
          <p:cNvGrpSpPr/>
          <p:nvPr/>
        </p:nvGrpSpPr>
        <p:grpSpPr>
          <a:xfrm>
            <a:off x="3337719" y="4511376"/>
            <a:ext cx="204605" cy="264756"/>
            <a:chOff x="2390900" y="733575"/>
            <a:chExt cx="263700" cy="341225"/>
          </a:xfrm>
        </p:grpSpPr>
        <p:sp>
          <p:nvSpPr>
            <p:cNvPr id="994" name="Google Shape;994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2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ctrTitle"/>
          </p:nvPr>
        </p:nvSpPr>
        <p:spPr>
          <a:xfrm>
            <a:off x="1587150" y="361508"/>
            <a:ext cx="5969700" cy="2865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SENIOR DESIGN PROJECT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009" name="Google Shape;1009;p37"/>
          <p:cNvSpPr txBox="1">
            <a:spLocks noGrp="1"/>
          </p:cNvSpPr>
          <p:nvPr>
            <p:ph type="subTitle" idx="1"/>
          </p:nvPr>
        </p:nvSpPr>
        <p:spPr>
          <a:xfrm>
            <a:off x="1587150" y="2700670"/>
            <a:ext cx="5969700" cy="174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SABAHAT TABBASSUM  18-EE-001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AZIB FAROOQ                       18-EE-043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SYED IRTIZA HUSSAIN    18-EE-046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JAVERIA NOOR TARIQ      18-EE-053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" grpId="0"/>
      <p:bldP spid="100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41F26F-6D3F-46F6-AD4F-5830BA90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743740"/>
            <a:ext cx="7717500" cy="3168501"/>
          </a:xfrm>
        </p:spPr>
        <p:txBody>
          <a:bodyPr/>
          <a:lstStyle/>
          <a:p>
            <a:pPr marL="400050" indent="-400050">
              <a:buFont typeface="Wingdings" panose="05000000000000000000" pitchFamily="2" charset="2"/>
              <a:buChar char="q"/>
            </a:pPr>
            <a:r>
              <a:rPr lang="en-US" sz="1800" dirty="0"/>
              <a:t>Classifying the lung cancer histopathological images. </a:t>
            </a:r>
          </a:p>
          <a:p>
            <a:pPr marL="400050" indent="-400050">
              <a:buFont typeface="Wingdings" panose="05000000000000000000" pitchFamily="2" charset="2"/>
              <a:buChar char="q"/>
            </a:pPr>
            <a:r>
              <a:rPr lang="en-US" sz="1800" dirty="0"/>
              <a:t>Expert reviews can be made based on the pre-identified histology images. </a:t>
            </a:r>
          </a:p>
          <a:p>
            <a:pPr marL="400050" indent="-400050">
              <a:buFont typeface="Wingdings" panose="05000000000000000000" pitchFamily="2" charset="2"/>
              <a:buChar char="q"/>
            </a:pPr>
            <a:r>
              <a:rPr lang="en-US" sz="1800" dirty="0"/>
              <a:t>Healthcare sector can utilize results to manage increasing number of lung cancer cases.</a:t>
            </a:r>
          </a:p>
          <a:p>
            <a:pPr marL="400050" indent="-400050">
              <a:buFont typeface="Wingdings" panose="05000000000000000000" pitchFamily="2" charset="2"/>
              <a:buChar char="q"/>
            </a:pPr>
            <a:r>
              <a:rPr lang="en-US" sz="1800" dirty="0"/>
              <a:t>Give histologist more visibility of the area of interest in histological image. </a:t>
            </a:r>
          </a:p>
          <a:p>
            <a:pPr marL="400050" indent="-400050">
              <a:buFont typeface="Wingdings" panose="05000000000000000000" pitchFamily="2" charset="2"/>
              <a:buChar char="q"/>
            </a:pPr>
            <a:r>
              <a:rPr lang="en-US" sz="1800" dirty="0"/>
              <a:t>Faster and better treatment and medicine prescription for serious patients.</a:t>
            </a:r>
          </a:p>
          <a:p>
            <a:pPr marL="15240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E9A83-D70D-494B-BF8C-B8817675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01748"/>
            <a:ext cx="7717500" cy="1041991"/>
          </a:xfrm>
        </p:spPr>
        <p:txBody>
          <a:bodyPr/>
          <a:lstStyle/>
          <a:p>
            <a:r>
              <a:rPr lang="en-US" dirty="0"/>
              <a:t>UTILIZATION OF SDP</a:t>
            </a:r>
          </a:p>
        </p:txBody>
      </p:sp>
    </p:spTree>
    <p:extLst>
      <p:ext uri="{BB962C8B-B14F-4D97-AF65-F5344CB8AC3E}">
        <p14:creationId xmlns:p14="http://schemas.microsoft.com/office/powerpoint/2010/main" val="174129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1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TEAM</a:t>
            </a:r>
            <a:endParaRPr b="1" dirty="0"/>
          </a:p>
        </p:txBody>
      </p:sp>
      <p:sp>
        <p:nvSpPr>
          <p:cNvPr id="1467" name="Google Shape;1467;p61"/>
          <p:cNvSpPr txBox="1">
            <a:spLocks noGrp="1"/>
          </p:cNvSpPr>
          <p:nvPr>
            <p:ph type="title" idx="2"/>
          </p:nvPr>
        </p:nvSpPr>
        <p:spPr>
          <a:xfrm>
            <a:off x="1106997" y="2620730"/>
            <a:ext cx="1650755" cy="496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Jenna Doe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title" idx="3"/>
          </p:nvPr>
        </p:nvSpPr>
        <p:spPr>
          <a:xfrm>
            <a:off x="4794468" y="3701525"/>
            <a:ext cx="2874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James</a:t>
            </a:r>
            <a:endParaRPr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3317412" y="3016775"/>
            <a:ext cx="1329015" cy="251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rscreen with your own</a:t>
            </a:r>
            <a:endParaRPr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subTitle" idx="4"/>
          </p:nvPr>
        </p:nvSpPr>
        <p:spPr>
          <a:xfrm>
            <a:off x="4794425" y="4102925"/>
            <a:ext cx="28743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grpSp>
        <p:nvGrpSpPr>
          <p:cNvPr id="1477" name="Google Shape;1477;p61"/>
          <p:cNvGrpSpPr/>
          <p:nvPr/>
        </p:nvGrpSpPr>
        <p:grpSpPr>
          <a:xfrm>
            <a:off x="2716252" y="1538108"/>
            <a:ext cx="204605" cy="264756"/>
            <a:chOff x="2390900" y="733575"/>
            <a:chExt cx="263700" cy="341225"/>
          </a:xfrm>
        </p:grpSpPr>
        <p:sp>
          <p:nvSpPr>
            <p:cNvPr id="1478" name="Google Shape;1478;p6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B323D9D5-C5F7-473F-B14D-096DF8EB188B}"/>
              </a:ext>
            </a:extLst>
          </p:cNvPr>
          <p:cNvSpPr/>
          <p:nvPr/>
        </p:nvSpPr>
        <p:spPr>
          <a:xfrm>
            <a:off x="1475174" y="1350335"/>
            <a:ext cx="1108538" cy="110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0DC15C-CCB7-45AF-B0DC-9CA39858CD62}"/>
              </a:ext>
            </a:extLst>
          </p:cNvPr>
          <p:cNvSpPr/>
          <p:nvPr/>
        </p:nvSpPr>
        <p:spPr>
          <a:xfrm>
            <a:off x="6962925" y="15117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1C172F-6E34-42CF-88F3-44311EEBA0E0}"/>
              </a:ext>
            </a:extLst>
          </p:cNvPr>
          <p:cNvSpPr/>
          <p:nvPr/>
        </p:nvSpPr>
        <p:spPr>
          <a:xfrm>
            <a:off x="5147625" y="15047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009829-4237-4EF6-9730-0A57D9D4465E}"/>
              </a:ext>
            </a:extLst>
          </p:cNvPr>
          <p:cNvSpPr/>
          <p:nvPr/>
        </p:nvSpPr>
        <p:spPr>
          <a:xfrm>
            <a:off x="3317413" y="15047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oogle Shape;1477;p61">
            <a:extLst>
              <a:ext uri="{FF2B5EF4-FFF2-40B4-BE49-F238E27FC236}">
                <a16:creationId xmlns:a16="http://schemas.microsoft.com/office/drawing/2014/main" id="{7FADB52F-B8FA-4B34-A6C9-D61BA657381A}"/>
              </a:ext>
            </a:extLst>
          </p:cNvPr>
          <p:cNvGrpSpPr/>
          <p:nvPr/>
        </p:nvGrpSpPr>
        <p:grpSpPr>
          <a:xfrm>
            <a:off x="4573972" y="1551085"/>
            <a:ext cx="204605" cy="264756"/>
            <a:chOff x="2390900" y="733575"/>
            <a:chExt cx="263700" cy="341225"/>
          </a:xfrm>
        </p:grpSpPr>
        <p:sp>
          <p:nvSpPr>
            <p:cNvPr id="21" name="Google Shape;1478;p61">
              <a:extLst>
                <a:ext uri="{FF2B5EF4-FFF2-40B4-BE49-F238E27FC236}">
                  <a16:creationId xmlns:a16="http://schemas.microsoft.com/office/drawing/2014/main" id="{42410C5F-C7B4-4B1C-A37C-0A5CCD57ECAB}"/>
                </a:ext>
              </a:extLst>
            </p:cNvPr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9;p61">
              <a:extLst>
                <a:ext uri="{FF2B5EF4-FFF2-40B4-BE49-F238E27FC236}">
                  <a16:creationId xmlns:a16="http://schemas.microsoft.com/office/drawing/2014/main" id="{1FC9CCD9-9E1F-4895-AEE8-76662092D40E}"/>
                </a:ext>
              </a:extLst>
            </p:cNvPr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477;p61">
            <a:extLst>
              <a:ext uri="{FF2B5EF4-FFF2-40B4-BE49-F238E27FC236}">
                <a16:creationId xmlns:a16="http://schemas.microsoft.com/office/drawing/2014/main" id="{FA391CB9-45E3-4C66-9BF2-D15F0FDD7446}"/>
              </a:ext>
            </a:extLst>
          </p:cNvPr>
          <p:cNvGrpSpPr/>
          <p:nvPr/>
        </p:nvGrpSpPr>
        <p:grpSpPr>
          <a:xfrm>
            <a:off x="6431073" y="1564062"/>
            <a:ext cx="204605" cy="264756"/>
            <a:chOff x="2390900" y="733575"/>
            <a:chExt cx="263700" cy="341225"/>
          </a:xfrm>
        </p:grpSpPr>
        <p:sp>
          <p:nvSpPr>
            <p:cNvPr id="24" name="Google Shape;1478;p61">
              <a:extLst>
                <a:ext uri="{FF2B5EF4-FFF2-40B4-BE49-F238E27FC236}">
                  <a16:creationId xmlns:a16="http://schemas.microsoft.com/office/drawing/2014/main" id="{403CF1BA-8F74-4DB6-AD0C-02EA80AD0FE6}"/>
                </a:ext>
              </a:extLst>
            </p:cNvPr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79;p61">
              <a:extLst>
                <a:ext uri="{FF2B5EF4-FFF2-40B4-BE49-F238E27FC236}">
                  <a16:creationId xmlns:a16="http://schemas.microsoft.com/office/drawing/2014/main" id="{2FC9BB0A-D347-4B0A-A41B-C6421CA3FF91}"/>
                </a:ext>
              </a:extLst>
            </p:cNvPr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person, person, suit, wearing&#10;&#10;Description automatically generated">
            <a:extLst>
              <a:ext uri="{FF2B5EF4-FFF2-40B4-BE49-F238E27FC236}">
                <a16:creationId xmlns:a16="http://schemas.microsoft.com/office/drawing/2014/main" id="{60A262BA-07C8-4CE3-BBF2-2DEC77E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74" y="1347152"/>
            <a:ext cx="1108538" cy="11085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BCD2-67D7-49C5-A024-25021E3C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150" y="499730"/>
            <a:ext cx="5969700" cy="1956391"/>
          </a:xfrm>
        </p:spPr>
        <p:txBody>
          <a:bodyPr/>
          <a:lstStyle/>
          <a:p>
            <a:r>
              <a:rPr lang="en-US" sz="660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785E8-292D-4C71-AFDD-08E08E2C1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150" y="2147778"/>
            <a:ext cx="6302208" cy="1651648"/>
          </a:xfrm>
        </p:spPr>
        <p:txBody>
          <a:bodyPr/>
          <a:lstStyle/>
          <a:p>
            <a:r>
              <a:rPr lang="en-US" sz="3200" dirty="0"/>
              <a:t>LUNG CANCER DETECTION USING HISTOPATHAELOGICAL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40460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8F672A-BD3B-451E-BF87-FCEFE845A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Rubik Black"/>
              </a:rPr>
              <a:t>Histopathology is the diagnosis and study of diseases of the tissues, and involves examining tissues and/or cells under a microscope. Histopathologists are responsible for making tissue diagnoses and helping clinicians manage a patient’s care.</a:t>
            </a:r>
          </a:p>
          <a:p>
            <a:pPr marL="152400" indent="0">
              <a:buNone/>
            </a:pPr>
            <a:endParaRPr lang="en-US" sz="1600" b="0" i="0" dirty="0">
              <a:solidFill>
                <a:srgbClr val="1A1A1A"/>
              </a:solidFill>
              <a:effectLst/>
              <a:latin typeface="Rubik Black"/>
            </a:endParaRPr>
          </a:p>
          <a:p>
            <a:pPr marL="323850" indent="-1714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1A1A1A"/>
              </a:solidFill>
              <a:latin typeface="Rubik Black"/>
            </a:endParaRPr>
          </a:p>
          <a:p>
            <a:pPr marL="323850" indent="-171450"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rgbClr val="1A1A1A"/>
              </a:solidFill>
              <a:effectLst/>
              <a:latin typeface="Rubik Black"/>
            </a:endParaRPr>
          </a:p>
          <a:p>
            <a:pPr marL="323850" indent="-171450">
              <a:buFont typeface="Wingdings" panose="05000000000000000000" pitchFamily="2" charset="2"/>
              <a:buChar char="q"/>
            </a:pPr>
            <a:endParaRPr lang="en-US" sz="1800" dirty="0">
              <a:latin typeface="Rubik Black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F9279-0F4B-4A71-B9C3-DC2FD1DB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HISTOPATHOLOGY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2DF2EEE-3A5D-4AA0-BAA2-88AF28C3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67" y="2189604"/>
            <a:ext cx="3468905" cy="2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4FFC9C-7143-4256-BB7F-1F6CF63EA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ubik Black"/>
              </a:rPr>
              <a:t>The histopathological image analysis includes the computations performed at different magnifications (×2, ×4.5, ×10, ×20, and × 40) for multivariate statistical analysis, diagnosis and classification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Rubik Black"/>
              </a:rPr>
              <a:t>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 Black"/>
              </a:rPr>
              <a:t>igital scanners for pathological image acquisition provide us the digital image data for computer assisted image analysis using digital image processing algorithms. </a:t>
            </a:r>
            <a:endParaRPr lang="en-US" sz="1600" dirty="0">
              <a:solidFill>
                <a:schemeClr val="tx1"/>
              </a:solidFill>
              <a:latin typeface="Rubik Black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ubik Black"/>
              </a:rPr>
              <a:t>Computer assisted disease diagnosis (CAD) plays a very important role and has become a major research subject in histopathological imaging and diagnostic where different image processing techniques can be used to analyze these images for disease diagnosis and prognosis.</a:t>
            </a:r>
            <a:endParaRPr lang="en-US" sz="1600" dirty="0">
              <a:solidFill>
                <a:schemeClr val="tx1"/>
              </a:solidFill>
              <a:latin typeface="Rubik Black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ubik Black"/>
              </a:rPr>
              <a:t>Various local features such as gray level co-occurrence Matrix (GLCM) and local binary pattern (LBP) have been used for histopathological image analysis, but deep learning algorithms such as convolutional neural network [ 9, 10, [12], [13], [14]] starts the analysis from feature extraction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chemeClr val="tx1"/>
              </a:solidFill>
              <a:effectLst/>
              <a:latin typeface="ff1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1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847BF1-70AF-46A5-9EB1-00C0C5C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HISTOPATHOLOGICAL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32666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D456-520B-4F81-B959-4575E938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61" y="1481288"/>
            <a:ext cx="2424600" cy="1090461"/>
          </a:xfrm>
        </p:spPr>
        <p:txBody>
          <a:bodyPr/>
          <a:lstStyle/>
          <a:p>
            <a:r>
              <a:rPr lang="en-US" sz="1800" b="1" dirty="0"/>
              <a:t>PREPROCESSING AND SEGMENTATION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90DFB-457E-4D96-BBD0-7375E25263F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359723" y="1664561"/>
            <a:ext cx="2424600" cy="706500"/>
          </a:xfrm>
        </p:spPr>
        <p:txBody>
          <a:bodyPr/>
          <a:lstStyle/>
          <a:p>
            <a:r>
              <a:rPr lang="en-US" sz="1800" b="1" dirty="0"/>
              <a:t>FEATURE EXTRACTION AND SELECTION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E7146-9DD2-4710-AD86-8A210D5D75D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006236" y="1664561"/>
            <a:ext cx="2424600" cy="706499"/>
          </a:xfrm>
        </p:spPr>
        <p:txBody>
          <a:bodyPr/>
          <a:lstStyle/>
          <a:p>
            <a:r>
              <a:rPr lang="en-US" sz="1800" b="1" dirty="0"/>
              <a:t>DISEASE DETECTION AND 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A6ED47-AEDA-427A-BACD-21592F763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371060"/>
            <a:ext cx="2424600" cy="165868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Smoothing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Color illumination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Denoising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Enhancement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Thresholding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Active Contour</a:t>
            </a:r>
          </a:p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83BE38-B244-477E-B2E4-2E7A22E3610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59688" y="2371059"/>
            <a:ext cx="2424600" cy="1754373"/>
          </a:xfrm>
        </p:spPr>
        <p:txBody>
          <a:bodyPr/>
          <a:lstStyle/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dirty="0"/>
              <a:t>Morphometry</a:t>
            </a: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dirty="0"/>
              <a:t>Color</a:t>
            </a: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dirty="0"/>
              <a:t>Textural</a:t>
            </a: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dirty="0"/>
              <a:t>Intensity based</a:t>
            </a: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dirty="0"/>
              <a:t>Morphological</a:t>
            </a: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dirty="0"/>
              <a:t>Linear, Non-linear feature ..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31085F4-7762-43FD-A04A-F036876C9BB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06199" y="2371060"/>
            <a:ext cx="2723131" cy="226037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Supervised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Unsupervised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Neural Network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K-nearest neighborhood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Fuzzy System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Morphological Functions</a:t>
            </a:r>
          </a:p>
          <a:p>
            <a:pPr algn="l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D9BCB0-BDFC-4DC9-9D11-AEE611CB8DD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935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build="p"/>
      <p:bldP spid="6" grpId="0" build="p"/>
      <p:bldP spid="7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FDD76-2ABC-496B-A222-60A441AB8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44D36-6081-4949-AB77-19CEFFBE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Work Schedule Plan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ACB036-2C55-4C2E-855E-32369094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51880"/>
              </p:ext>
            </p:extLst>
          </p:nvPr>
        </p:nvGraphicFramePr>
        <p:xfrm>
          <a:off x="956929" y="1228675"/>
          <a:ext cx="6932430" cy="35878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66215">
                  <a:extLst>
                    <a:ext uri="{9D8B030D-6E8A-4147-A177-3AD203B41FA5}">
                      <a16:colId xmlns:a16="http://schemas.microsoft.com/office/drawing/2014/main" val="2773109370"/>
                    </a:ext>
                  </a:extLst>
                </a:gridCol>
                <a:gridCol w="3466215">
                  <a:extLst>
                    <a:ext uri="{9D8B030D-6E8A-4147-A177-3AD203B41FA5}">
                      <a16:colId xmlns:a16="http://schemas.microsoft.com/office/drawing/2014/main" val="226356851"/>
                    </a:ext>
                  </a:extLst>
                </a:gridCol>
              </a:tblGrid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Activity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Time Schedule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62070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Collection of Literature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 13 – Dec 21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445455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Study of Literature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 22 – Jan 5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060635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of Proposed Scheme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Jan 6 – Jan 26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293608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Preparation of Schemes / Model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Feb 08 – Feb 27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99681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Implementation of Schemes/Model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Feb 28 – March 27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33368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&amp; Simulation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March 27 – April 17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869914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 Formulation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April 18 - May 1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880637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Write-up &amp; Thesis Submission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May 2 – May 15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15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55BEEE-8641-4012-AE23-6446542D0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Rubik Black"/>
              </a:rPr>
              <a:t>Medical ethics </a:t>
            </a:r>
            <a:r>
              <a:rPr lang="en-US" sz="1600" dirty="0">
                <a:latin typeface="Rubik Black"/>
              </a:rPr>
              <a:t>has a closed relationship with law. Ethical principles such as respect for the persons, informed consent and confidentiality are basic to the patient-physician relationship</a:t>
            </a:r>
          </a:p>
          <a:p>
            <a:pPr marL="0" indent="0">
              <a:buNone/>
            </a:pPr>
            <a:endParaRPr lang="en-US" sz="1600" dirty="0">
              <a:latin typeface="Rubik Black"/>
            </a:endParaRPr>
          </a:p>
          <a:p>
            <a:pPr>
              <a:buFont typeface="Wingdings" pitchFamily="2" charset="2"/>
              <a:buChar char="q"/>
            </a:pPr>
            <a:r>
              <a:rPr lang="en-US" sz="1600" i="1" dirty="0">
                <a:latin typeface="Rubik Black"/>
              </a:rPr>
              <a:t>Autonomy</a:t>
            </a:r>
          </a:p>
          <a:p>
            <a:pPr marL="0" indent="0">
              <a:buNone/>
            </a:pPr>
            <a:endParaRPr lang="en-US" sz="1600" i="1" dirty="0">
              <a:latin typeface="Rubik Black"/>
            </a:endParaRPr>
          </a:p>
          <a:p>
            <a:pPr>
              <a:buFont typeface="Wingdings" pitchFamily="2" charset="2"/>
              <a:buChar char="q"/>
            </a:pPr>
            <a:r>
              <a:rPr lang="en-US" sz="1600" i="1" dirty="0">
                <a:latin typeface="Rubik Black"/>
              </a:rPr>
              <a:t>Beneficence</a:t>
            </a:r>
          </a:p>
          <a:p>
            <a:pPr marL="0" indent="0">
              <a:buNone/>
            </a:pPr>
            <a:endParaRPr lang="en-US" sz="1600" i="1" dirty="0">
              <a:latin typeface="Rubik Black"/>
            </a:endParaRPr>
          </a:p>
          <a:p>
            <a:pPr>
              <a:buFont typeface="Wingdings" pitchFamily="2" charset="2"/>
              <a:buChar char="q"/>
            </a:pPr>
            <a:r>
              <a:rPr lang="en-US" sz="1600" i="1" dirty="0">
                <a:latin typeface="Rubik Black"/>
              </a:rPr>
              <a:t>Confidentiality</a:t>
            </a:r>
          </a:p>
          <a:p>
            <a:pPr marL="0" indent="0">
              <a:buNone/>
            </a:pPr>
            <a:endParaRPr lang="en-US" sz="1600" i="1" dirty="0">
              <a:latin typeface="Rubik Black"/>
            </a:endParaRPr>
          </a:p>
          <a:p>
            <a:pPr>
              <a:buFont typeface="Wingdings" pitchFamily="2" charset="2"/>
              <a:buChar char="q"/>
            </a:pPr>
            <a:r>
              <a:rPr lang="en-US" sz="1600" i="1" dirty="0">
                <a:latin typeface="Rubik Black"/>
              </a:rPr>
              <a:t>Non-Maleficence</a:t>
            </a:r>
          </a:p>
          <a:p>
            <a:pPr marL="0" indent="0">
              <a:buNone/>
            </a:pPr>
            <a:endParaRPr lang="en-US" sz="1600" i="1" dirty="0">
              <a:latin typeface="Rubik Black"/>
            </a:endParaRPr>
          </a:p>
          <a:p>
            <a:pPr>
              <a:buFont typeface="Wingdings" pitchFamily="2" charset="2"/>
              <a:buChar char="q"/>
            </a:pPr>
            <a:r>
              <a:rPr lang="en-US" sz="1600" i="1" dirty="0">
                <a:latin typeface="Rubik Black"/>
              </a:rPr>
              <a:t>Justice and Equity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AF7D5-5B32-4773-B389-E1BAB8E1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486150"/>
            <a:ext cx="8037320" cy="706500"/>
          </a:xfrm>
        </p:spPr>
        <p:txBody>
          <a:bodyPr/>
          <a:lstStyle/>
          <a:p>
            <a:r>
              <a:rPr lang="en-US" dirty="0"/>
              <a:t>ETHICAL ISSUES</a:t>
            </a:r>
          </a:p>
        </p:txBody>
      </p:sp>
    </p:spTree>
    <p:extLst>
      <p:ext uri="{BB962C8B-B14F-4D97-AF65-F5344CB8AC3E}">
        <p14:creationId xmlns:p14="http://schemas.microsoft.com/office/powerpoint/2010/main" val="6936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1A032-447B-4F5D-B2B8-E87C721D2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 </a:t>
            </a:r>
            <a:r>
              <a:rPr lang="en-US" sz="1400" dirty="0"/>
              <a:t>Dedicated hardware is required to be purchased for training of the model, namely abbreviated as GPU. GPU is basically a Graphic Processing Unit, originally designed to accelerate graphics rendering. GPUs can process many pieces of data simultaneously, making them useful for machine learning, video editing, and gaming applications</a:t>
            </a:r>
            <a:r>
              <a:rPr lang="en-US" dirty="0"/>
              <a:t>.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8C729-8C9B-4149-973A-F4B9C9E1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60" y="486150"/>
            <a:ext cx="7888465" cy="706500"/>
          </a:xfrm>
        </p:spPr>
        <p:txBody>
          <a:bodyPr/>
          <a:lstStyle/>
          <a:p>
            <a:r>
              <a:rPr lang="en-US" dirty="0"/>
              <a:t>BUDGET DESCRIPTION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FE02CD-13B8-4314-8C56-AAB7CE8D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78395"/>
              </p:ext>
            </p:extLst>
          </p:nvPr>
        </p:nvGraphicFramePr>
        <p:xfrm>
          <a:off x="946298" y="2339162"/>
          <a:ext cx="6794204" cy="23181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8551">
                  <a:extLst>
                    <a:ext uri="{9D8B030D-6E8A-4147-A177-3AD203B41FA5}">
                      <a16:colId xmlns:a16="http://schemas.microsoft.com/office/drawing/2014/main" val="2953605418"/>
                    </a:ext>
                  </a:extLst>
                </a:gridCol>
                <a:gridCol w="1698551">
                  <a:extLst>
                    <a:ext uri="{9D8B030D-6E8A-4147-A177-3AD203B41FA5}">
                      <a16:colId xmlns:a16="http://schemas.microsoft.com/office/drawing/2014/main" val="1648566309"/>
                    </a:ext>
                  </a:extLst>
                </a:gridCol>
                <a:gridCol w="1698551">
                  <a:extLst>
                    <a:ext uri="{9D8B030D-6E8A-4147-A177-3AD203B41FA5}">
                      <a16:colId xmlns:a16="http://schemas.microsoft.com/office/drawing/2014/main" val="2102449045"/>
                    </a:ext>
                  </a:extLst>
                </a:gridCol>
                <a:gridCol w="1698551">
                  <a:extLst>
                    <a:ext uri="{9D8B030D-6E8A-4147-A177-3AD203B41FA5}">
                      <a16:colId xmlns:a16="http://schemas.microsoft.com/office/drawing/2014/main" val="1320707652"/>
                    </a:ext>
                  </a:extLst>
                </a:gridCol>
              </a:tblGrid>
              <a:tr h="386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768196"/>
                  </a:ext>
                </a:extLst>
              </a:tr>
              <a:tr h="386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Google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Colab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6GB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 hours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528776"/>
                  </a:ext>
                </a:extLst>
              </a:tr>
              <a:tr h="386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Kaggle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40GB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976059"/>
                  </a:ext>
                </a:extLst>
              </a:tr>
              <a:tr h="386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Nvidia A100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$0.80/month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8GB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368422"/>
                  </a:ext>
                </a:extLst>
              </a:tr>
              <a:tr h="386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Colab Pro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$9.99/month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12GB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6 hours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317005"/>
                  </a:ext>
                </a:extLst>
              </a:tr>
              <a:tr h="386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AMD RX 6800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$850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4GB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6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5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theme1.xml><?xml version="1.0" encoding="utf-8"?>
<a:theme xmlns:a="http://schemas.openxmlformats.org/drawingml/2006/main" name="Sickle Cell Anemia by Slidesgo">
  <a:themeElements>
    <a:clrScheme name="Simple Light">
      <a:dk1>
        <a:srgbClr val="6E0001"/>
      </a:dk1>
      <a:lt1>
        <a:srgbClr val="FFFFFF"/>
      </a:lt1>
      <a:dk2>
        <a:srgbClr val="FFF0E7"/>
      </a:dk2>
      <a:lt2>
        <a:srgbClr val="FB948E"/>
      </a:lt2>
      <a:accent1>
        <a:srgbClr val="E84847"/>
      </a:accent1>
      <a:accent2>
        <a:srgbClr val="AD2223"/>
      </a:accent2>
      <a:accent3>
        <a:srgbClr val="FFBCB9"/>
      </a:accent3>
      <a:accent4>
        <a:srgbClr val="DD6465"/>
      </a:accent4>
      <a:accent5>
        <a:srgbClr val="923536"/>
      </a:accent5>
      <a:accent6>
        <a:srgbClr val="FF9E9D"/>
      </a:accent6>
      <a:hlink>
        <a:srgbClr val="6E00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575</Words>
  <Application>Microsoft Office PowerPoint</Application>
  <PresentationFormat>On-screen Show (16:9)</PresentationFormat>
  <Paragraphs>109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Barlow</vt:lpstr>
      <vt:lpstr>Barlow Medium</vt:lpstr>
      <vt:lpstr>ff1</vt:lpstr>
      <vt:lpstr>Roboto</vt:lpstr>
      <vt:lpstr>Roboto Condensed Light</vt:lpstr>
      <vt:lpstr>Rubik Black</vt:lpstr>
      <vt:lpstr>Rubik ExtraBold</vt:lpstr>
      <vt:lpstr>Times New Roman</vt:lpstr>
      <vt:lpstr>Wingdings</vt:lpstr>
      <vt:lpstr>Sickle Cell Anemia by Slidesgo</vt:lpstr>
      <vt:lpstr>SENIOR DESIGN PROJECT</vt:lpstr>
      <vt:lpstr>OUR TEAM</vt:lpstr>
      <vt:lpstr>TITLE</vt:lpstr>
      <vt:lpstr>HISTOPATHOLOGY</vt:lpstr>
      <vt:lpstr>HISTOPATHOLOGICAL IMAGE ANALYSIS</vt:lpstr>
      <vt:lpstr>PREPROCESSING AND SEGMENTATION</vt:lpstr>
      <vt:lpstr>Work Schedule Plan </vt:lpstr>
      <vt:lpstr>ETHICAL ISSUES</vt:lpstr>
      <vt:lpstr>BUDGET DESCRIPTION</vt:lpstr>
      <vt:lpstr>UTILIZATION OF SDP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</dc:title>
  <cp:lastModifiedBy>JAVARIA NOOR TARIQ</cp:lastModifiedBy>
  <cp:revision>2</cp:revision>
  <dcterms:modified xsi:type="dcterms:W3CDTF">2021-12-12T15:40:26Z</dcterms:modified>
</cp:coreProperties>
</file>