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0" r:id="rId3"/>
    <p:sldId id="258" r:id="rId4"/>
    <p:sldId id="312" r:id="rId5"/>
    <p:sldId id="323" r:id="rId6"/>
    <p:sldId id="324" r:id="rId7"/>
    <p:sldId id="341" r:id="rId8"/>
    <p:sldId id="342" r:id="rId9"/>
    <p:sldId id="343" r:id="rId10"/>
    <p:sldId id="333" r:id="rId11"/>
    <p:sldId id="344" r:id="rId12"/>
    <p:sldId id="314" r:id="rId13"/>
    <p:sldId id="347" r:id="rId14"/>
    <p:sldId id="348" r:id="rId15"/>
    <p:sldId id="345" r:id="rId16"/>
    <p:sldId id="346" r:id="rId17"/>
    <p:sldId id="261" r:id="rId18"/>
    <p:sldId id="321" r:id="rId19"/>
    <p:sldId id="262" r:id="rId20"/>
    <p:sldId id="311" r:id="rId21"/>
    <p:sldId id="315" r:id="rId22"/>
    <p:sldId id="276" r:id="rId23"/>
    <p:sldId id="264" r:id="rId24"/>
    <p:sldId id="266" r:id="rId25"/>
    <p:sldId id="308" r:id="rId26"/>
    <p:sldId id="309" r:id="rId27"/>
    <p:sldId id="310" r:id="rId28"/>
    <p:sldId id="316" r:id="rId29"/>
    <p:sldId id="339" r:id="rId30"/>
    <p:sldId id="319" r:id="rId31"/>
    <p:sldId id="340" r:id="rId32"/>
    <p:sldId id="260" r:id="rId33"/>
  </p:sldIdLst>
  <p:sldSz cx="9144000" cy="5143500" type="screen16x9"/>
  <p:notesSz cx="6858000" cy="9144000"/>
  <p:embeddedFontLst>
    <p:embeddedFont>
      <p:font typeface="Rubik Black" panose="020B0604020202020204" charset="-79"/>
      <p:bold r:id="rId36"/>
      <p:boldItalic r:id="rId37"/>
    </p:embeddedFont>
    <p:embeddedFont>
      <p:font typeface="Rubik ExtraBold" panose="020B0604020202020204" charset="-79"/>
      <p:bold r:id="rId38"/>
      <p:boldItalic r:id="rId39"/>
    </p:embeddedFont>
    <p:embeddedFont>
      <p:font typeface="Barlow Medium" panose="020B0604020202020204" charset="0"/>
      <p:regular r:id="rId40"/>
      <p:bold r:id="rId41"/>
      <p:italic r:id="rId42"/>
      <p:boldItalic r:id="rId43"/>
    </p:embeddedFont>
    <p:embeddedFont>
      <p:font typeface="Roboto Condensed Light" panose="020B0604020202020204" charset="0"/>
      <p:regular r:id="rId44"/>
      <p:italic r:id="rId45"/>
    </p:embeddedFont>
    <p:embeddedFont>
      <p:font typeface="Barlow" panose="020B0604020202020204" charset="0"/>
      <p:regular r:id="rId46"/>
      <p:bold r:id="rId47"/>
      <p:italic r:id="rId48"/>
      <p:boldItalic r:id="rId49"/>
    </p:embeddedFont>
    <p:embeddedFont>
      <p:font typeface="Work Sans" panose="020B060402020202020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2D2EAB-3575-4EAB-B8B2-77A5B63B8273}">
  <a:tblStyle styleId="{B92D2EAB-3575-4EAB-B8B2-77A5B63B8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B0BCE-DBF3-4DE1-B346-BD0D8FEB94F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0CA0B-AEAE-47A1-9FA3-6895200C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237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6c7dccd7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6c7dccd7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93b7e886a_3_14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93b7e886a_3_14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918a2d3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918a2d3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9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93b7e886a_3_14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93b7e886a_3_14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95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918a2d3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918a2d3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97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6c7dccd7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6c7dccd7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e93b7e886a_3_15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e93b7e886a_3_15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6c7dccd7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6c7dccd7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6c7dccd7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6c7dccd7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6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6c7dccd7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6c7dccd7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31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918a2d3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918a2d3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93b7e886a_3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93b7e886a_3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93b7e886a_3_14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93b7e886a_3_14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e93b7e886a_3_14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e93b7e886a_3_14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76719" y="880889"/>
            <a:ext cx="204605" cy="264756"/>
            <a:chOff x="2390900" y="733575"/>
            <a:chExt cx="263700" cy="341225"/>
          </a:xfrm>
        </p:grpSpPr>
        <p:sp>
          <p:nvSpPr>
            <p:cNvPr id="11" name="Google Shape;11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996294" y="3133826"/>
            <a:ext cx="204605" cy="264756"/>
            <a:chOff x="2390900" y="733575"/>
            <a:chExt cx="263700" cy="341225"/>
          </a:xfrm>
        </p:grpSpPr>
        <p:sp>
          <p:nvSpPr>
            <p:cNvPr id="14" name="Google Shape;14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69694" y="410964"/>
            <a:ext cx="204605" cy="264756"/>
            <a:chOff x="2390900" y="733575"/>
            <a:chExt cx="263700" cy="341225"/>
          </a:xfrm>
        </p:grpSpPr>
        <p:sp>
          <p:nvSpPr>
            <p:cNvPr id="17" name="Google Shape;17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28069" y="4467039"/>
            <a:ext cx="204605" cy="264756"/>
            <a:chOff x="2390900" y="733575"/>
            <a:chExt cx="263700" cy="341225"/>
          </a:xfrm>
        </p:grpSpPr>
        <p:sp>
          <p:nvSpPr>
            <p:cNvPr id="20" name="Google Shape;20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331996">
            <a:off x="-768171" y="141179"/>
            <a:ext cx="1703205" cy="1557096"/>
            <a:chOff x="-40775" y="178450"/>
            <a:chExt cx="1061600" cy="970525"/>
          </a:xfrm>
        </p:grpSpPr>
        <p:sp>
          <p:nvSpPr>
            <p:cNvPr id="23" name="Google Shape;2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246932">
            <a:off x="-110360" y="1533539"/>
            <a:ext cx="1419689" cy="1297859"/>
            <a:chOff x="-40775" y="178450"/>
            <a:chExt cx="1061600" cy="970525"/>
          </a:xfrm>
        </p:grpSpPr>
        <p:sp>
          <p:nvSpPr>
            <p:cNvPr id="29" name="Google Shape;29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1497810">
            <a:off x="1055509" y="3740797"/>
            <a:ext cx="1459181" cy="1334039"/>
            <a:chOff x="-40775" y="178450"/>
            <a:chExt cx="1061600" cy="970525"/>
          </a:xfrm>
        </p:grpSpPr>
        <p:sp>
          <p:nvSpPr>
            <p:cNvPr id="35" name="Google Shape;35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2233314" flipH="1">
            <a:off x="6184804" y="3812221"/>
            <a:ext cx="1302905" cy="1191187"/>
            <a:chOff x="-40775" y="178450"/>
            <a:chExt cx="1061600" cy="970525"/>
          </a:xfrm>
        </p:grpSpPr>
        <p:sp>
          <p:nvSpPr>
            <p:cNvPr id="41" name="Google Shape;41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257550" flipH="1">
            <a:off x="7768862" y="3730945"/>
            <a:ext cx="1814055" cy="1658538"/>
            <a:chOff x="-40775" y="178450"/>
            <a:chExt cx="1061600" cy="970525"/>
          </a:xfrm>
        </p:grpSpPr>
        <p:sp>
          <p:nvSpPr>
            <p:cNvPr id="47" name="Google Shape;47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1497759" flipH="1">
            <a:off x="6665439" y="-599490"/>
            <a:ext cx="1930377" cy="1764852"/>
            <a:chOff x="-40775" y="178450"/>
            <a:chExt cx="1061600" cy="970525"/>
          </a:xfrm>
        </p:grpSpPr>
        <p:sp>
          <p:nvSpPr>
            <p:cNvPr id="53" name="Google Shape;5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1587150" y="1229775"/>
            <a:ext cx="5969700" cy="19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1587150" y="3266925"/>
            <a:ext cx="59697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7"/>
          <p:cNvGrpSpPr/>
          <p:nvPr/>
        </p:nvGrpSpPr>
        <p:grpSpPr>
          <a:xfrm rot="-495" flipH="1">
            <a:off x="-390872" y="128309"/>
            <a:ext cx="1475199" cy="1312732"/>
            <a:chOff x="-40775" y="178450"/>
            <a:chExt cx="1061600" cy="970525"/>
          </a:xfrm>
        </p:grpSpPr>
        <p:sp>
          <p:nvSpPr>
            <p:cNvPr id="775" name="Google Shape;775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7"/>
          <p:cNvGrpSpPr/>
          <p:nvPr/>
        </p:nvGrpSpPr>
        <p:grpSpPr>
          <a:xfrm rot="-1690726" flipH="1">
            <a:off x="914197" y="-275989"/>
            <a:ext cx="1090771" cy="970618"/>
            <a:chOff x="-40775" y="178450"/>
            <a:chExt cx="1061600" cy="970525"/>
          </a:xfrm>
        </p:grpSpPr>
        <p:sp>
          <p:nvSpPr>
            <p:cNvPr id="781" name="Google Shape;781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27"/>
          <p:cNvGrpSpPr/>
          <p:nvPr/>
        </p:nvGrpSpPr>
        <p:grpSpPr>
          <a:xfrm rot="1317299">
            <a:off x="3648261" y="4415490"/>
            <a:ext cx="1794519" cy="1596898"/>
            <a:chOff x="-40775" y="178450"/>
            <a:chExt cx="1061600" cy="970525"/>
          </a:xfrm>
        </p:grpSpPr>
        <p:sp>
          <p:nvSpPr>
            <p:cNvPr id="787" name="Google Shape;787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27"/>
          <p:cNvGrpSpPr/>
          <p:nvPr/>
        </p:nvGrpSpPr>
        <p:grpSpPr>
          <a:xfrm rot="3207036">
            <a:off x="7914747" y="840167"/>
            <a:ext cx="1533441" cy="1364540"/>
            <a:chOff x="-40775" y="178450"/>
            <a:chExt cx="1061600" cy="970525"/>
          </a:xfrm>
        </p:grpSpPr>
        <p:sp>
          <p:nvSpPr>
            <p:cNvPr id="793" name="Google Shape;793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27"/>
          <p:cNvGrpSpPr/>
          <p:nvPr/>
        </p:nvGrpSpPr>
        <p:grpSpPr>
          <a:xfrm>
            <a:off x="312344" y="1709076"/>
            <a:ext cx="204605" cy="264756"/>
            <a:chOff x="2390900" y="733575"/>
            <a:chExt cx="263700" cy="341225"/>
          </a:xfrm>
        </p:grpSpPr>
        <p:sp>
          <p:nvSpPr>
            <p:cNvPr id="799" name="Google Shape;799;p27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7"/>
          <p:cNvGrpSpPr/>
          <p:nvPr/>
        </p:nvGrpSpPr>
        <p:grpSpPr>
          <a:xfrm>
            <a:off x="8430769" y="500151"/>
            <a:ext cx="204605" cy="264756"/>
            <a:chOff x="2390900" y="733575"/>
            <a:chExt cx="263700" cy="341225"/>
          </a:xfrm>
        </p:grpSpPr>
        <p:sp>
          <p:nvSpPr>
            <p:cNvPr id="802" name="Google Shape;802;p27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27"/>
          <p:cNvSpPr txBox="1">
            <a:spLocks noGrp="1"/>
          </p:cNvSpPr>
          <p:nvPr>
            <p:ph type="title"/>
          </p:nvPr>
        </p:nvSpPr>
        <p:spPr>
          <a:xfrm>
            <a:off x="713225" y="510075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/>
          </p:nvPr>
        </p:nvSpPr>
        <p:spPr>
          <a:xfrm>
            <a:off x="1307301" y="1801613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6" name="Google Shape;806;p27"/>
          <p:cNvSpPr txBox="1">
            <a:spLocks noGrp="1"/>
          </p:cNvSpPr>
          <p:nvPr>
            <p:ph type="title" idx="3"/>
          </p:nvPr>
        </p:nvSpPr>
        <p:spPr>
          <a:xfrm>
            <a:off x="5195751" y="180162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subTitle" idx="1"/>
          </p:nvPr>
        </p:nvSpPr>
        <p:spPr>
          <a:xfrm>
            <a:off x="1307263" y="2200984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27"/>
          <p:cNvSpPr txBox="1">
            <a:spLocks noGrp="1"/>
          </p:cNvSpPr>
          <p:nvPr>
            <p:ph type="subTitle" idx="4"/>
          </p:nvPr>
        </p:nvSpPr>
        <p:spPr>
          <a:xfrm>
            <a:off x="5195713" y="2200997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7"/>
          <p:cNvSpPr txBox="1">
            <a:spLocks noGrp="1"/>
          </p:cNvSpPr>
          <p:nvPr>
            <p:ph type="title" idx="5"/>
          </p:nvPr>
        </p:nvSpPr>
        <p:spPr>
          <a:xfrm>
            <a:off x="1307329" y="3511128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0" name="Google Shape;810;p27"/>
          <p:cNvSpPr txBox="1">
            <a:spLocks noGrp="1"/>
          </p:cNvSpPr>
          <p:nvPr>
            <p:ph type="title" idx="6"/>
          </p:nvPr>
        </p:nvSpPr>
        <p:spPr>
          <a:xfrm>
            <a:off x="5195779" y="3511153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1" name="Google Shape;811;p27"/>
          <p:cNvSpPr txBox="1">
            <a:spLocks noGrp="1"/>
          </p:cNvSpPr>
          <p:nvPr>
            <p:ph type="subTitle" idx="7"/>
          </p:nvPr>
        </p:nvSpPr>
        <p:spPr>
          <a:xfrm>
            <a:off x="1307290" y="3910500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7"/>
          <p:cNvSpPr txBox="1">
            <a:spLocks noGrp="1"/>
          </p:cNvSpPr>
          <p:nvPr>
            <p:ph type="subTitle" idx="8"/>
          </p:nvPr>
        </p:nvSpPr>
        <p:spPr>
          <a:xfrm>
            <a:off x="5195740" y="3910525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-495" flipH="1">
            <a:off x="2169478" y="-447041"/>
            <a:ext cx="1475199" cy="1312732"/>
            <a:chOff x="-40775" y="178450"/>
            <a:chExt cx="1061600" cy="970525"/>
          </a:xfrm>
        </p:grpSpPr>
        <p:sp>
          <p:nvSpPr>
            <p:cNvPr id="902" name="Google Shape;902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0"/>
          <p:cNvGrpSpPr/>
          <p:nvPr/>
        </p:nvGrpSpPr>
        <p:grpSpPr>
          <a:xfrm rot="-1690726" flipH="1">
            <a:off x="914197" y="-275989"/>
            <a:ext cx="1090771" cy="970618"/>
            <a:chOff x="-40775" y="178450"/>
            <a:chExt cx="1061600" cy="970525"/>
          </a:xfrm>
        </p:grpSpPr>
        <p:sp>
          <p:nvSpPr>
            <p:cNvPr id="908" name="Google Shape;908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0"/>
          <p:cNvGrpSpPr/>
          <p:nvPr/>
        </p:nvGrpSpPr>
        <p:grpSpPr>
          <a:xfrm rot="1317299">
            <a:off x="3648261" y="4415490"/>
            <a:ext cx="1794519" cy="1596898"/>
            <a:chOff x="-40775" y="178450"/>
            <a:chExt cx="1061600" cy="970525"/>
          </a:xfrm>
        </p:grpSpPr>
        <p:sp>
          <p:nvSpPr>
            <p:cNvPr id="914" name="Google Shape;914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0"/>
          <p:cNvGrpSpPr/>
          <p:nvPr/>
        </p:nvGrpSpPr>
        <p:grpSpPr>
          <a:xfrm rot="3207036">
            <a:off x="5410272" y="3634417"/>
            <a:ext cx="1533441" cy="1364540"/>
            <a:chOff x="-40775" y="178450"/>
            <a:chExt cx="1061600" cy="970525"/>
          </a:xfrm>
        </p:grpSpPr>
        <p:sp>
          <p:nvSpPr>
            <p:cNvPr id="920" name="Google Shape;920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0"/>
          <p:cNvGrpSpPr/>
          <p:nvPr/>
        </p:nvGrpSpPr>
        <p:grpSpPr>
          <a:xfrm>
            <a:off x="1864694" y="736276"/>
            <a:ext cx="204605" cy="264756"/>
            <a:chOff x="2390900" y="733575"/>
            <a:chExt cx="263700" cy="341225"/>
          </a:xfrm>
        </p:grpSpPr>
        <p:sp>
          <p:nvSpPr>
            <p:cNvPr id="926" name="Google Shape;926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0"/>
          <p:cNvGrpSpPr/>
          <p:nvPr/>
        </p:nvGrpSpPr>
        <p:grpSpPr>
          <a:xfrm>
            <a:off x="4806769" y="4002476"/>
            <a:ext cx="204605" cy="264756"/>
            <a:chOff x="2390900" y="733575"/>
            <a:chExt cx="263700" cy="341225"/>
          </a:xfrm>
        </p:grpSpPr>
        <p:sp>
          <p:nvSpPr>
            <p:cNvPr id="929" name="Google Shape;929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1"/>
          <p:cNvGrpSpPr/>
          <p:nvPr/>
        </p:nvGrpSpPr>
        <p:grpSpPr>
          <a:xfrm rot="1973218">
            <a:off x="7679542" y="2064001"/>
            <a:ext cx="1659510" cy="1517192"/>
            <a:chOff x="-40775" y="178450"/>
            <a:chExt cx="1061600" cy="970525"/>
          </a:xfrm>
        </p:grpSpPr>
        <p:sp>
          <p:nvSpPr>
            <p:cNvPr id="933" name="Google Shape;933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 rot="4526101">
            <a:off x="7877068" y="1196266"/>
            <a:ext cx="1057472" cy="966797"/>
            <a:chOff x="-40775" y="178450"/>
            <a:chExt cx="1061600" cy="970525"/>
          </a:xfrm>
        </p:grpSpPr>
        <p:sp>
          <p:nvSpPr>
            <p:cNvPr id="939" name="Google Shape;939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31"/>
          <p:cNvGrpSpPr/>
          <p:nvPr/>
        </p:nvGrpSpPr>
        <p:grpSpPr>
          <a:xfrm>
            <a:off x="8380894" y="3763301"/>
            <a:ext cx="204605" cy="264756"/>
            <a:chOff x="2390900" y="733575"/>
            <a:chExt cx="263700" cy="341225"/>
          </a:xfrm>
        </p:grpSpPr>
        <p:sp>
          <p:nvSpPr>
            <p:cNvPr id="945" name="Google Shape;945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31"/>
          <p:cNvGrpSpPr/>
          <p:nvPr/>
        </p:nvGrpSpPr>
        <p:grpSpPr>
          <a:xfrm rot="-680476" flipH="1">
            <a:off x="64303" y="-328163"/>
            <a:ext cx="2055695" cy="1879450"/>
            <a:chOff x="-40775" y="178450"/>
            <a:chExt cx="1061600" cy="970525"/>
          </a:xfrm>
        </p:grpSpPr>
        <p:sp>
          <p:nvSpPr>
            <p:cNvPr id="948" name="Google Shape;948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31"/>
          <p:cNvGrpSpPr/>
          <p:nvPr/>
        </p:nvGrpSpPr>
        <p:grpSpPr>
          <a:xfrm rot="680478">
            <a:off x="2243887" y="-546092"/>
            <a:ext cx="1445136" cy="1321177"/>
            <a:chOff x="-40775" y="178450"/>
            <a:chExt cx="1061600" cy="970525"/>
          </a:xfrm>
        </p:grpSpPr>
        <p:sp>
          <p:nvSpPr>
            <p:cNvPr id="954" name="Google Shape;954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1"/>
          <p:cNvGrpSpPr/>
          <p:nvPr/>
        </p:nvGrpSpPr>
        <p:grpSpPr>
          <a:xfrm>
            <a:off x="2385919" y="955851"/>
            <a:ext cx="204605" cy="264756"/>
            <a:chOff x="2390900" y="733575"/>
            <a:chExt cx="263700" cy="341225"/>
          </a:xfrm>
        </p:grpSpPr>
        <p:sp>
          <p:nvSpPr>
            <p:cNvPr id="960" name="Google Shape;960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2"/>
          <p:cNvGrpSpPr/>
          <p:nvPr/>
        </p:nvGrpSpPr>
        <p:grpSpPr>
          <a:xfrm rot="-3875882" flipH="1">
            <a:off x="578099" y="3709662"/>
            <a:ext cx="2343623" cy="2142826"/>
            <a:chOff x="-40775" y="178450"/>
            <a:chExt cx="1061600" cy="970525"/>
          </a:xfrm>
        </p:grpSpPr>
        <p:sp>
          <p:nvSpPr>
            <p:cNvPr id="964" name="Google Shape;964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 rot="-680476" flipH="1">
            <a:off x="5015828" y="-607588"/>
            <a:ext cx="2055695" cy="1879450"/>
            <a:chOff x="-40775" y="178450"/>
            <a:chExt cx="1061600" cy="970525"/>
          </a:xfrm>
        </p:grpSpPr>
        <p:sp>
          <p:nvSpPr>
            <p:cNvPr id="970" name="Google Shape;970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680550">
            <a:off x="3428743" y="-244962"/>
            <a:ext cx="1135693" cy="1038262"/>
            <a:chOff x="-40775" y="178450"/>
            <a:chExt cx="1061600" cy="970525"/>
          </a:xfrm>
        </p:grpSpPr>
        <p:sp>
          <p:nvSpPr>
            <p:cNvPr id="976" name="Google Shape;976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 rot="-636684" flipH="1">
            <a:off x="-816749" y="1216412"/>
            <a:ext cx="1900708" cy="1737872"/>
            <a:chOff x="-40775" y="178450"/>
            <a:chExt cx="1061600" cy="970525"/>
          </a:xfrm>
        </p:grpSpPr>
        <p:sp>
          <p:nvSpPr>
            <p:cNvPr id="982" name="Google Shape;982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2"/>
          <p:cNvGrpSpPr/>
          <p:nvPr/>
        </p:nvGrpSpPr>
        <p:grpSpPr>
          <a:xfrm>
            <a:off x="450644" y="894851"/>
            <a:ext cx="204605" cy="264756"/>
            <a:chOff x="2390900" y="733575"/>
            <a:chExt cx="263700" cy="341225"/>
          </a:xfrm>
        </p:grpSpPr>
        <p:sp>
          <p:nvSpPr>
            <p:cNvPr id="988" name="Google Shape;988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2"/>
          <p:cNvGrpSpPr/>
          <p:nvPr/>
        </p:nvGrpSpPr>
        <p:grpSpPr>
          <a:xfrm>
            <a:off x="4655444" y="571201"/>
            <a:ext cx="204605" cy="264756"/>
            <a:chOff x="2390900" y="733575"/>
            <a:chExt cx="263700" cy="341225"/>
          </a:xfrm>
        </p:grpSpPr>
        <p:sp>
          <p:nvSpPr>
            <p:cNvPr id="991" name="Google Shape;991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2"/>
          <p:cNvGrpSpPr/>
          <p:nvPr/>
        </p:nvGrpSpPr>
        <p:grpSpPr>
          <a:xfrm>
            <a:off x="3337719" y="4511376"/>
            <a:ext cx="204605" cy="264756"/>
            <a:chOff x="2390900" y="733575"/>
            <a:chExt cx="263700" cy="341225"/>
          </a:xfrm>
        </p:grpSpPr>
        <p:sp>
          <p:nvSpPr>
            <p:cNvPr id="994" name="Google Shape;994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4"/>
          <p:cNvGrpSpPr/>
          <p:nvPr/>
        </p:nvGrpSpPr>
        <p:grpSpPr>
          <a:xfrm>
            <a:off x="265869" y="2662664"/>
            <a:ext cx="204605" cy="264756"/>
            <a:chOff x="2390900" y="733575"/>
            <a:chExt cx="263700" cy="341225"/>
          </a:xfrm>
        </p:grpSpPr>
        <p:sp>
          <p:nvSpPr>
            <p:cNvPr id="99" name="Google Shape;99;p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8838944" y="3293089"/>
            <a:ext cx="204605" cy="264756"/>
            <a:chOff x="2390900" y="733575"/>
            <a:chExt cx="263700" cy="341225"/>
          </a:xfrm>
        </p:grpSpPr>
        <p:sp>
          <p:nvSpPr>
            <p:cNvPr id="102" name="Google Shape;102;p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 rot="438638">
            <a:off x="-559861" y="3115828"/>
            <a:ext cx="1459141" cy="1334057"/>
            <a:chOff x="-40775" y="178450"/>
            <a:chExt cx="1061600" cy="970525"/>
          </a:xfrm>
        </p:grpSpPr>
        <p:sp>
          <p:nvSpPr>
            <p:cNvPr id="105" name="Google Shape;105;p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 rot="-1797356" flipH="1">
            <a:off x="8091229" y="1755595"/>
            <a:ext cx="1608556" cy="1470606"/>
            <a:chOff x="-40775" y="178450"/>
            <a:chExt cx="1061600" cy="970525"/>
          </a:xfrm>
        </p:grpSpPr>
        <p:sp>
          <p:nvSpPr>
            <p:cNvPr id="111" name="Google Shape;111;p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-434853" flipH="1">
            <a:off x="5919137" y="4306365"/>
            <a:ext cx="1459150" cy="1334077"/>
            <a:chOff x="-40775" y="178450"/>
            <a:chExt cx="1061600" cy="970525"/>
          </a:xfrm>
        </p:grpSpPr>
        <p:sp>
          <p:nvSpPr>
            <p:cNvPr id="117" name="Google Shape;117;p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5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"/>
              <a:buAutoNum type="arabi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713225" y="486150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41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"/>
          <p:cNvGrpSpPr/>
          <p:nvPr/>
        </p:nvGrpSpPr>
        <p:grpSpPr>
          <a:xfrm>
            <a:off x="5824244" y="1121064"/>
            <a:ext cx="204605" cy="264756"/>
            <a:chOff x="2390900" y="733575"/>
            <a:chExt cx="263700" cy="341225"/>
          </a:xfrm>
        </p:grpSpPr>
        <p:sp>
          <p:nvSpPr>
            <p:cNvPr id="62" name="Google Shape;62;p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7732619" y="3384051"/>
            <a:ext cx="204605" cy="264756"/>
            <a:chOff x="2390900" y="733575"/>
            <a:chExt cx="263700" cy="341225"/>
          </a:xfrm>
        </p:grpSpPr>
        <p:sp>
          <p:nvSpPr>
            <p:cNvPr id="65" name="Google Shape;65;p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4143494" y="4467051"/>
            <a:ext cx="204605" cy="264756"/>
            <a:chOff x="2390900" y="733575"/>
            <a:chExt cx="263700" cy="341225"/>
          </a:xfrm>
        </p:grpSpPr>
        <p:sp>
          <p:nvSpPr>
            <p:cNvPr id="68" name="Google Shape;68;p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 rot="-1035751" flipH="1">
            <a:off x="4664069" y="3861573"/>
            <a:ext cx="1665289" cy="1522481"/>
            <a:chOff x="-40775" y="178450"/>
            <a:chExt cx="1061600" cy="970525"/>
          </a:xfrm>
        </p:grpSpPr>
        <p:sp>
          <p:nvSpPr>
            <p:cNvPr id="71" name="Google Shape;71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 rot="1078975" flipH="1">
            <a:off x="4383934" y="308472"/>
            <a:ext cx="1123379" cy="1027004"/>
            <a:chOff x="-40775" y="178450"/>
            <a:chExt cx="1061600" cy="970525"/>
          </a:xfrm>
        </p:grpSpPr>
        <p:sp>
          <p:nvSpPr>
            <p:cNvPr id="77" name="Google Shape;77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 rot="-3415621" flipH="1">
            <a:off x="5666274" y="-609525"/>
            <a:ext cx="1853546" cy="1694558"/>
            <a:chOff x="-40775" y="178450"/>
            <a:chExt cx="1061600" cy="970525"/>
          </a:xfrm>
        </p:grpSpPr>
        <p:sp>
          <p:nvSpPr>
            <p:cNvPr id="83" name="Google Shape;83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 rot="-1497731" flipH="1">
            <a:off x="8287955" y="2630914"/>
            <a:ext cx="2062223" cy="1885386"/>
            <a:chOff x="-40775" y="178450"/>
            <a:chExt cx="1061600" cy="970525"/>
          </a:xfrm>
        </p:grpSpPr>
        <p:sp>
          <p:nvSpPr>
            <p:cNvPr id="89" name="Google Shape;89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713225" y="2356350"/>
            <a:ext cx="5243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"/>
          <p:cNvGrpSpPr/>
          <p:nvPr/>
        </p:nvGrpSpPr>
        <p:grpSpPr>
          <a:xfrm rot="-3294369" flipH="1">
            <a:off x="1235511" y="4163724"/>
            <a:ext cx="1712653" cy="1523854"/>
            <a:chOff x="-40775" y="178450"/>
            <a:chExt cx="1061600" cy="970525"/>
          </a:xfrm>
        </p:grpSpPr>
        <p:sp>
          <p:nvSpPr>
            <p:cNvPr id="126" name="Google Shape;126;p5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-181726" flipH="1">
            <a:off x="4031720" y="-308257"/>
            <a:ext cx="1500863" cy="1335458"/>
            <a:chOff x="-40775" y="178450"/>
            <a:chExt cx="1061600" cy="970525"/>
          </a:xfrm>
        </p:grpSpPr>
        <p:sp>
          <p:nvSpPr>
            <p:cNvPr id="132" name="Google Shape;132;p5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rot="6475784" flipH="1">
            <a:off x="391868" y="4089432"/>
            <a:ext cx="936593" cy="833407"/>
            <a:chOff x="-40775" y="178450"/>
            <a:chExt cx="1061600" cy="970525"/>
          </a:xfrm>
        </p:grpSpPr>
        <p:sp>
          <p:nvSpPr>
            <p:cNvPr id="138" name="Google Shape;138;p5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5"/>
          <p:cNvGrpSpPr/>
          <p:nvPr/>
        </p:nvGrpSpPr>
        <p:grpSpPr>
          <a:xfrm>
            <a:off x="5719169" y="227101"/>
            <a:ext cx="204605" cy="264756"/>
            <a:chOff x="2390900" y="733575"/>
            <a:chExt cx="263700" cy="341225"/>
          </a:xfrm>
        </p:grpSpPr>
        <p:sp>
          <p:nvSpPr>
            <p:cNvPr id="144" name="Google Shape;144;p5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>
            <a:off x="3283769" y="4707826"/>
            <a:ext cx="204605" cy="264756"/>
            <a:chOff x="2390900" y="733575"/>
            <a:chExt cx="263700" cy="341225"/>
          </a:xfrm>
        </p:grpSpPr>
        <p:sp>
          <p:nvSpPr>
            <p:cNvPr id="147" name="Google Shape;147;p5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2130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ubik Black"/>
              <a:buNone/>
              <a:defRPr sz="2200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2"/>
          </p:nvPr>
        </p:nvSpPr>
        <p:spPr>
          <a:xfrm>
            <a:off x="3063525" y="2529275"/>
            <a:ext cx="2130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ubik Black"/>
              <a:buNone/>
              <a:defRPr sz="2200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713225" y="580875"/>
            <a:ext cx="3448200" cy="10539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3"/>
          </p:nvPr>
        </p:nvSpPr>
        <p:spPr>
          <a:xfrm>
            <a:off x="713225" y="3013850"/>
            <a:ext cx="21309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4"/>
          </p:nvPr>
        </p:nvSpPr>
        <p:spPr>
          <a:xfrm>
            <a:off x="3063525" y="3013850"/>
            <a:ext cx="21309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>
            <a:off x="5315269" y="177014"/>
            <a:ext cx="204605" cy="264756"/>
            <a:chOff x="2390900" y="733575"/>
            <a:chExt cx="263700" cy="341225"/>
          </a:xfrm>
        </p:grpSpPr>
        <p:sp>
          <p:nvSpPr>
            <p:cNvPr id="209" name="Google Shape;209;p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8"/>
          <p:cNvGrpSpPr/>
          <p:nvPr/>
        </p:nvGrpSpPr>
        <p:grpSpPr>
          <a:xfrm>
            <a:off x="6783744" y="4467039"/>
            <a:ext cx="204605" cy="264756"/>
            <a:chOff x="2390900" y="733575"/>
            <a:chExt cx="263700" cy="341225"/>
          </a:xfrm>
        </p:grpSpPr>
        <p:sp>
          <p:nvSpPr>
            <p:cNvPr id="212" name="Google Shape;212;p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 rot="-3119472" flipH="1">
            <a:off x="486479" y="3010881"/>
            <a:ext cx="1459181" cy="1334074"/>
            <a:chOff x="-40775" y="178450"/>
            <a:chExt cx="1061600" cy="970525"/>
          </a:xfrm>
        </p:grpSpPr>
        <p:sp>
          <p:nvSpPr>
            <p:cNvPr id="215" name="Google Shape;215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8"/>
          <p:cNvGrpSpPr/>
          <p:nvPr/>
        </p:nvGrpSpPr>
        <p:grpSpPr>
          <a:xfrm rot="3577014">
            <a:off x="2379533" y="-646069"/>
            <a:ext cx="1959990" cy="1791925"/>
            <a:chOff x="-40775" y="178450"/>
            <a:chExt cx="1061600" cy="970525"/>
          </a:xfrm>
        </p:grpSpPr>
        <p:sp>
          <p:nvSpPr>
            <p:cNvPr id="221" name="Google Shape;221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 rot="578274">
            <a:off x="7537369" y="2439677"/>
            <a:ext cx="1275791" cy="1166357"/>
            <a:chOff x="-40775" y="178450"/>
            <a:chExt cx="1061600" cy="970525"/>
          </a:xfrm>
        </p:grpSpPr>
        <p:sp>
          <p:nvSpPr>
            <p:cNvPr id="227" name="Google Shape;227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8"/>
          <p:cNvGrpSpPr/>
          <p:nvPr/>
        </p:nvGrpSpPr>
        <p:grpSpPr>
          <a:xfrm rot="2364831">
            <a:off x="7839374" y="3478316"/>
            <a:ext cx="1781379" cy="1628616"/>
            <a:chOff x="-40775" y="178450"/>
            <a:chExt cx="1061600" cy="970525"/>
          </a:xfrm>
        </p:grpSpPr>
        <p:sp>
          <p:nvSpPr>
            <p:cNvPr id="233" name="Google Shape;233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1574250" y="1189650"/>
            <a:ext cx="5995500" cy="26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3"/>
          <p:cNvGrpSpPr/>
          <p:nvPr/>
        </p:nvGrpSpPr>
        <p:grpSpPr>
          <a:xfrm>
            <a:off x="1704244" y="245314"/>
            <a:ext cx="204605" cy="264756"/>
            <a:chOff x="2390900" y="733575"/>
            <a:chExt cx="263700" cy="341225"/>
          </a:xfrm>
        </p:grpSpPr>
        <p:sp>
          <p:nvSpPr>
            <p:cNvPr id="326" name="Google Shape;326;p1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3648719" y="4746789"/>
            <a:ext cx="204605" cy="264756"/>
            <a:chOff x="2390900" y="733575"/>
            <a:chExt cx="263700" cy="341225"/>
          </a:xfrm>
        </p:grpSpPr>
        <p:sp>
          <p:nvSpPr>
            <p:cNvPr id="329" name="Google Shape;329;p1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3"/>
          <p:cNvGrpSpPr/>
          <p:nvPr/>
        </p:nvGrpSpPr>
        <p:grpSpPr>
          <a:xfrm rot="1497810">
            <a:off x="1776484" y="4332347"/>
            <a:ext cx="1459181" cy="1334039"/>
            <a:chOff x="-40775" y="178450"/>
            <a:chExt cx="1061600" cy="970525"/>
          </a:xfrm>
        </p:grpSpPr>
        <p:sp>
          <p:nvSpPr>
            <p:cNvPr id="332" name="Google Shape;332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 rot="380920">
            <a:off x="8140487" y="2020040"/>
            <a:ext cx="1902803" cy="1739572"/>
            <a:chOff x="-40775" y="178450"/>
            <a:chExt cx="1061600" cy="970525"/>
          </a:xfrm>
        </p:grpSpPr>
        <p:sp>
          <p:nvSpPr>
            <p:cNvPr id="338" name="Google Shape;338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3"/>
          <p:cNvGrpSpPr/>
          <p:nvPr/>
        </p:nvGrpSpPr>
        <p:grpSpPr>
          <a:xfrm rot="183" flipH="1">
            <a:off x="6683732" y="-644432"/>
            <a:ext cx="1996233" cy="1825072"/>
            <a:chOff x="-40775" y="178450"/>
            <a:chExt cx="1061600" cy="970525"/>
          </a:xfrm>
        </p:grpSpPr>
        <p:sp>
          <p:nvSpPr>
            <p:cNvPr id="344" name="Google Shape;344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3"/>
          <p:cNvSpPr txBox="1">
            <a:spLocks noGrp="1"/>
          </p:cNvSpPr>
          <p:nvPr>
            <p:ph type="title" hasCustomPrompt="1"/>
          </p:nvPr>
        </p:nvSpPr>
        <p:spPr>
          <a:xfrm>
            <a:off x="677326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3300401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5923476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677326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5" hasCustomPrompt="1"/>
          </p:nvPr>
        </p:nvSpPr>
        <p:spPr>
          <a:xfrm>
            <a:off x="3300401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5923476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7"/>
          </p:nvPr>
        </p:nvSpPr>
        <p:spPr>
          <a:xfrm>
            <a:off x="677363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"/>
          </p:nvPr>
        </p:nvSpPr>
        <p:spPr>
          <a:xfrm>
            <a:off x="677325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8"/>
          </p:nvPr>
        </p:nvSpPr>
        <p:spPr>
          <a:xfrm>
            <a:off x="3300437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3300400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13"/>
          </p:nvPr>
        </p:nvSpPr>
        <p:spPr>
          <a:xfrm>
            <a:off x="677363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677353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15"/>
          </p:nvPr>
        </p:nvSpPr>
        <p:spPr>
          <a:xfrm>
            <a:off x="3300438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6"/>
          </p:nvPr>
        </p:nvSpPr>
        <p:spPr>
          <a:xfrm>
            <a:off x="3300428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7"/>
          </p:nvPr>
        </p:nvSpPr>
        <p:spPr>
          <a:xfrm>
            <a:off x="5923512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8"/>
          </p:nvPr>
        </p:nvSpPr>
        <p:spPr>
          <a:xfrm>
            <a:off x="5923475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19"/>
          </p:nvPr>
        </p:nvSpPr>
        <p:spPr>
          <a:xfrm>
            <a:off x="5923513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20"/>
          </p:nvPr>
        </p:nvSpPr>
        <p:spPr>
          <a:xfrm>
            <a:off x="5923503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21"/>
          </p:nvPr>
        </p:nvSpPr>
        <p:spPr>
          <a:xfrm>
            <a:off x="713225" y="510075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8"/>
          <p:cNvGrpSpPr/>
          <p:nvPr/>
        </p:nvGrpSpPr>
        <p:grpSpPr>
          <a:xfrm rot="5865273">
            <a:off x="-621758" y="1204457"/>
            <a:ext cx="1910302" cy="1746019"/>
            <a:chOff x="-40775" y="178450"/>
            <a:chExt cx="1061600" cy="970525"/>
          </a:xfrm>
        </p:grpSpPr>
        <p:sp>
          <p:nvSpPr>
            <p:cNvPr id="489" name="Google Shape;489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8"/>
          <p:cNvGrpSpPr/>
          <p:nvPr/>
        </p:nvGrpSpPr>
        <p:grpSpPr>
          <a:xfrm rot="1999535">
            <a:off x="-329388" y="29811"/>
            <a:ext cx="1087694" cy="994193"/>
            <a:chOff x="-40775" y="178450"/>
            <a:chExt cx="1061600" cy="970525"/>
          </a:xfrm>
        </p:grpSpPr>
        <p:sp>
          <p:nvSpPr>
            <p:cNvPr id="495" name="Google Shape;495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18"/>
          <p:cNvGrpSpPr/>
          <p:nvPr/>
        </p:nvGrpSpPr>
        <p:grpSpPr>
          <a:xfrm rot="-3667393" flipH="1">
            <a:off x="3487311" y="3954993"/>
            <a:ext cx="1910288" cy="1746055"/>
            <a:chOff x="-40775" y="178450"/>
            <a:chExt cx="1061600" cy="970525"/>
          </a:xfrm>
        </p:grpSpPr>
        <p:sp>
          <p:nvSpPr>
            <p:cNvPr id="501" name="Google Shape;501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 rot="3667393">
            <a:off x="7772361" y="1204431"/>
            <a:ext cx="1910288" cy="1746055"/>
            <a:chOff x="-40775" y="178450"/>
            <a:chExt cx="1061600" cy="970525"/>
          </a:xfrm>
        </p:grpSpPr>
        <p:sp>
          <p:nvSpPr>
            <p:cNvPr id="507" name="Google Shape;507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8"/>
          <p:cNvGrpSpPr/>
          <p:nvPr/>
        </p:nvGrpSpPr>
        <p:grpSpPr>
          <a:xfrm>
            <a:off x="2874719" y="4491664"/>
            <a:ext cx="204605" cy="264756"/>
            <a:chOff x="2390900" y="733575"/>
            <a:chExt cx="263700" cy="341225"/>
          </a:xfrm>
        </p:grpSpPr>
        <p:sp>
          <p:nvSpPr>
            <p:cNvPr id="513" name="Google Shape;513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8328469" y="3015664"/>
            <a:ext cx="204605" cy="264756"/>
            <a:chOff x="2390900" y="733575"/>
            <a:chExt cx="263700" cy="341225"/>
          </a:xfrm>
        </p:grpSpPr>
        <p:sp>
          <p:nvSpPr>
            <p:cNvPr id="516" name="Google Shape;516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8"/>
          <p:cNvGrpSpPr/>
          <p:nvPr/>
        </p:nvGrpSpPr>
        <p:grpSpPr>
          <a:xfrm>
            <a:off x="970294" y="1013264"/>
            <a:ext cx="204605" cy="264756"/>
            <a:chOff x="2390900" y="733575"/>
            <a:chExt cx="263700" cy="341225"/>
          </a:xfrm>
        </p:grpSpPr>
        <p:sp>
          <p:nvSpPr>
            <p:cNvPr id="519" name="Google Shape;519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8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8"/>
          <p:cNvSpPr txBox="1">
            <a:spLocks noGrp="1"/>
          </p:cNvSpPr>
          <p:nvPr>
            <p:ph type="subTitle" idx="1"/>
          </p:nvPr>
        </p:nvSpPr>
        <p:spPr>
          <a:xfrm>
            <a:off x="2097300" y="1560600"/>
            <a:ext cx="4949400" cy="202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1"/>
          <p:cNvGrpSpPr/>
          <p:nvPr/>
        </p:nvGrpSpPr>
        <p:grpSpPr>
          <a:xfrm rot="-5767572" flipH="1">
            <a:off x="-467081" y="204554"/>
            <a:ext cx="1475237" cy="1312730"/>
            <a:chOff x="-40775" y="178450"/>
            <a:chExt cx="1061600" cy="970525"/>
          </a:xfrm>
        </p:grpSpPr>
        <p:sp>
          <p:nvSpPr>
            <p:cNvPr id="575" name="Google Shape;575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1"/>
          <p:cNvGrpSpPr/>
          <p:nvPr/>
        </p:nvGrpSpPr>
        <p:grpSpPr>
          <a:xfrm rot="-5032451">
            <a:off x="773360" y="-167618"/>
            <a:ext cx="921209" cy="819714"/>
            <a:chOff x="-40775" y="178450"/>
            <a:chExt cx="1061600" cy="970525"/>
          </a:xfrm>
        </p:grpSpPr>
        <p:sp>
          <p:nvSpPr>
            <p:cNvPr id="581" name="Google Shape;581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1"/>
          <p:cNvGrpSpPr/>
          <p:nvPr/>
        </p:nvGrpSpPr>
        <p:grpSpPr>
          <a:xfrm rot="-1440117" flipH="1">
            <a:off x="3898915" y="4506115"/>
            <a:ext cx="1346157" cy="1197875"/>
            <a:chOff x="-40775" y="178450"/>
            <a:chExt cx="1061600" cy="970525"/>
          </a:xfrm>
        </p:grpSpPr>
        <p:sp>
          <p:nvSpPr>
            <p:cNvPr id="587" name="Google Shape;587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1"/>
          <p:cNvGrpSpPr/>
          <p:nvPr/>
        </p:nvGrpSpPr>
        <p:grpSpPr>
          <a:xfrm>
            <a:off x="1870869" y="164251"/>
            <a:ext cx="204605" cy="264756"/>
            <a:chOff x="2390900" y="733575"/>
            <a:chExt cx="263700" cy="341225"/>
          </a:xfrm>
        </p:grpSpPr>
        <p:sp>
          <p:nvSpPr>
            <p:cNvPr id="593" name="Google Shape;593;p2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21"/>
          <p:cNvGrpSpPr/>
          <p:nvPr/>
        </p:nvGrpSpPr>
        <p:grpSpPr>
          <a:xfrm>
            <a:off x="5505844" y="4893401"/>
            <a:ext cx="204605" cy="264756"/>
            <a:chOff x="2390900" y="733575"/>
            <a:chExt cx="263700" cy="341225"/>
          </a:xfrm>
        </p:grpSpPr>
        <p:sp>
          <p:nvSpPr>
            <p:cNvPr id="596" name="Google Shape;596;p2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1"/>
          <p:cNvGrpSpPr/>
          <p:nvPr/>
        </p:nvGrpSpPr>
        <p:grpSpPr>
          <a:xfrm rot="3175104">
            <a:off x="7886900" y="-7671"/>
            <a:ext cx="1683730" cy="1498171"/>
            <a:chOff x="-40775" y="178450"/>
            <a:chExt cx="1061600" cy="970525"/>
          </a:xfrm>
        </p:grpSpPr>
        <p:sp>
          <p:nvSpPr>
            <p:cNvPr id="599" name="Google Shape;599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1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5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4"/>
          <p:cNvGrpSpPr/>
          <p:nvPr/>
        </p:nvGrpSpPr>
        <p:grpSpPr>
          <a:xfrm rot="415585" flipH="1">
            <a:off x="8027444" y="2372383"/>
            <a:ext cx="1831035" cy="1674034"/>
            <a:chOff x="-40775" y="178450"/>
            <a:chExt cx="1061600" cy="970525"/>
          </a:xfrm>
        </p:grpSpPr>
        <p:sp>
          <p:nvSpPr>
            <p:cNvPr id="670" name="Google Shape;670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-4577940" flipH="1">
            <a:off x="-489644" y="174778"/>
            <a:ext cx="1667777" cy="1524580"/>
            <a:chOff x="-40775" y="178450"/>
            <a:chExt cx="1061600" cy="970525"/>
          </a:xfrm>
        </p:grpSpPr>
        <p:sp>
          <p:nvSpPr>
            <p:cNvPr id="676" name="Google Shape;676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4"/>
          <p:cNvGrpSpPr/>
          <p:nvPr/>
        </p:nvGrpSpPr>
        <p:grpSpPr>
          <a:xfrm rot="-1480620" flipH="1">
            <a:off x="-281701" y="1726695"/>
            <a:ext cx="1099481" cy="1005108"/>
            <a:chOff x="-40775" y="178450"/>
            <a:chExt cx="1061600" cy="970525"/>
          </a:xfrm>
        </p:grpSpPr>
        <p:sp>
          <p:nvSpPr>
            <p:cNvPr id="682" name="Google Shape;682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4"/>
          <p:cNvGrpSpPr/>
          <p:nvPr/>
        </p:nvGrpSpPr>
        <p:grpSpPr>
          <a:xfrm rot="6414385" flipH="1">
            <a:off x="7811440" y="1330521"/>
            <a:ext cx="947670" cy="866276"/>
            <a:chOff x="-40775" y="178450"/>
            <a:chExt cx="1061600" cy="970525"/>
          </a:xfrm>
        </p:grpSpPr>
        <p:sp>
          <p:nvSpPr>
            <p:cNvPr id="688" name="Google Shape;688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4"/>
          <p:cNvGrpSpPr/>
          <p:nvPr/>
        </p:nvGrpSpPr>
        <p:grpSpPr>
          <a:xfrm>
            <a:off x="881394" y="1543089"/>
            <a:ext cx="204605" cy="264756"/>
            <a:chOff x="2390900" y="733575"/>
            <a:chExt cx="263700" cy="341225"/>
          </a:xfrm>
        </p:grpSpPr>
        <p:sp>
          <p:nvSpPr>
            <p:cNvPr id="694" name="Google Shape;694;p2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>
            <a:off x="7933244" y="3627164"/>
            <a:ext cx="204605" cy="264756"/>
            <a:chOff x="2390900" y="733575"/>
            <a:chExt cx="263700" cy="341225"/>
          </a:xfrm>
        </p:grpSpPr>
        <p:sp>
          <p:nvSpPr>
            <p:cNvPr id="697" name="Google Shape;697;p2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4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24"/>
          <p:cNvSpPr txBox="1">
            <a:spLocks noGrp="1"/>
          </p:cNvSpPr>
          <p:nvPr>
            <p:ph type="title" idx="2"/>
          </p:nvPr>
        </p:nvSpPr>
        <p:spPr>
          <a:xfrm>
            <a:off x="1475217" y="3701525"/>
            <a:ext cx="2874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24"/>
          <p:cNvSpPr txBox="1">
            <a:spLocks noGrp="1"/>
          </p:cNvSpPr>
          <p:nvPr>
            <p:ph type="title" idx="3"/>
          </p:nvPr>
        </p:nvSpPr>
        <p:spPr>
          <a:xfrm>
            <a:off x="4794468" y="3701525"/>
            <a:ext cx="2874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subTitle" idx="1"/>
          </p:nvPr>
        </p:nvSpPr>
        <p:spPr>
          <a:xfrm>
            <a:off x="1475175" y="4102925"/>
            <a:ext cx="28743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24"/>
          <p:cNvSpPr txBox="1">
            <a:spLocks noGrp="1"/>
          </p:cNvSpPr>
          <p:nvPr>
            <p:ph type="subTitle" idx="4"/>
          </p:nvPr>
        </p:nvSpPr>
        <p:spPr>
          <a:xfrm>
            <a:off x="4794425" y="4102925"/>
            <a:ext cx="28743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26"/>
          <p:cNvGrpSpPr/>
          <p:nvPr/>
        </p:nvGrpSpPr>
        <p:grpSpPr>
          <a:xfrm rot="-220">
            <a:off x="2928590" y="4129797"/>
            <a:ext cx="1659493" cy="1517222"/>
            <a:chOff x="-40775" y="178450"/>
            <a:chExt cx="1061600" cy="970525"/>
          </a:xfrm>
        </p:grpSpPr>
        <p:sp>
          <p:nvSpPr>
            <p:cNvPr id="737" name="Google Shape;737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6"/>
          <p:cNvGrpSpPr/>
          <p:nvPr/>
        </p:nvGrpSpPr>
        <p:grpSpPr>
          <a:xfrm rot="4132868">
            <a:off x="1860402" y="3978701"/>
            <a:ext cx="1057463" cy="966799"/>
            <a:chOff x="-40775" y="178450"/>
            <a:chExt cx="1061600" cy="970525"/>
          </a:xfrm>
        </p:grpSpPr>
        <p:sp>
          <p:nvSpPr>
            <p:cNvPr id="743" name="Google Shape;743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26"/>
          <p:cNvGrpSpPr/>
          <p:nvPr/>
        </p:nvGrpSpPr>
        <p:grpSpPr>
          <a:xfrm rot="-1201127" flipH="1">
            <a:off x="-214116" y="62059"/>
            <a:ext cx="1500010" cy="1334575"/>
            <a:chOff x="-40775" y="178450"/>
            <a:chExt cx="1061600" cy="970525"/>
          </a:xfrm>
        </p:grpSpPr>
        <p:sp>
          <p:nvSpPr>
            <p:cNvPr id="749" name="Google Shape;749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6"/>
          <p:cNvGrpSpPr/>
          <p:nvPr/>
        </p:nvGrpSpPr>
        <p:grpSpPr>
          <a:xfrm rot="4695432">
            <a:off x="7981948" y="733336"/>
            <a:ext cx="1333789" cy="1186643"/>
            <a:chOff x="-40775" y="178450"/>
            <a:chExt cx="1061600" cy="970525"/>
          </a:xfrm>
        </p:grpSpPr>
        <p:sp>
          <p:nvSpPr>
            <p:cNvPr id="755" name="Google Shape;755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6"/>
          <p:cNvGrpSpPr/>
          <p:nvPr/>
        </p:nvGrpSpPr>
        <p:grpSpPr>
          <a:xfrm>
            <a:off x="1476219" y="4467051"/>
            <a:ext cx="204605" cy="264756"/>
            <a:chOff x="2390900" y="733575"/>
            <a:chExt cx="263700" cy="341225"/>
          </a:xfrm>
        </p:grpSpPr>
        <p:sp>
          <p:nvSpPr>
            <p:cNvPr id="761" name="Google Shape;761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6"/>
          <p:cNvGrpSpPr/>
          <p:nvPr/>
        </p:nvGrpSpPr>
        <p:grpSpPr>
          <a:xfrm>
            <a:off x="8008394" y="340076"/>
            <a:ext cx="204605" cy="264756"/>
            <a:chOff x="2390900" y="733575"/>
            <a:chExt cx="263700" cy="341225"/>
          </a:xfrm>
        </p:grpSpPr>
        <p:sp>
          <p:nvSpPr>
            <p:cNvPr id="764" name="Google Shape;764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26"/>
          <p:cNvSpPr txBox="1">
            <a:spLocks noGrp="1"/>
          </p:cNvSpPr>
          <p:nvPr>
            <p:ph type="title"/>
          </p:nvPr>
        </p:nvSpPr>
        <p:spPr>
          <a:xfrm>
            <a:off x="713261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26"/>
          <p:cNvSpPr txBox="1">
            <a:spLocks noGrp="1"/>
          </p:cNvSpPr>
          <p:nvPr>
            <p:ph type="title" idx="2"/>
          </p:nvPr>
        </p:nvSpPr>
        <p:spPr>
          <a:xfrm>
            <a:off x="3359723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26"/>
          <p:cNvSpPr txBox="1">
            <a:spLocks noGrp="1"/>
          </p:cNvSpPr>
          <p:nvPr>
            <p:ph type="title" idx="3"/>
          </p:nvPr>
        </p:nvSpPr>
        <p:spPr>
          <a:xfrm>
            <a:off x="6006236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26"/>
          <p:cNvSpPr txBox="1">
            <a:spLocks noGrp="1"/>
          </p:cNvSpPr>
          <p:nvPr>
            <p:ph type="subTitle" idx="1"/>
          </p:nvPr>
        </p:nvSpPr>
        <p:spPr>
          <a:xfrm>
            <a:off x="713225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6"/>
          <p:cNvSpPr txBox="1">
            <a:spLocks noGrp="1"/>
          </p:cNvSpPr>
          <p:nvPr>
            <p:ph type="subTitle" idx="4"/>
          </p:nvPr>
        </p:nvSpPr>
        <p:spPr>
          <a:xfrm>
            <a:off x="3359688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6"/>
          <p:cNvSpPr txBox="1">
            <a:spLocks noGrp="1"/>
          </p:cNvSpPr>
          <p:nvPr>
            <p:ph type="subTitle" idx="5"/>
          </p:nvPr>
        </p:nvSpPr>
        <p:spPr>
          <a:xfrm>
            <a:off x="6006200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6"/>
          <p:cNvSpPr txBox="1">
            <a:spLocks noGrp="1"/>
          </p:cNvSpPr>
          <p:nvPr>
            <p:ph type="title" idx="6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9" r:id="rId5"/>
    <p:sldLayoutId id="2147483664" r:id="rId6"/>
    <p:sldLayoutId id="2147483667" r:id="rId7"/>
    <p:sldLayoutId id="2147483670" r:id="rId8"/>
    <p:sldLayoutId id="2147483672" r:id="rId9"/>
    <p:sldLayoutId id="2147483673" r:id="rId10"/>
    <p:sldLayoutId id="2147483676" r:id="rId11"/>
    <p:sldLayoutId id="2147483677" r:id="rId12"/>
    <p:sldLayoutId id="2147483678" r:id="rId13"/>
    <p:sldLayoutId id="2147483682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2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sv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ctrTitle"/>
          </p:nvPr>
        </p:nvSpPr>
        <p:spPr>
          <a:xfrm>
            <a:off x="1587150" y="1664414"/>
            <a:ext cx="5969700" cy="1315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Lung cancer</a:t>
            </a:r>
            <a:r>
              <a:rPr lang="en" sz="4400" dirty="0">
                <a:solidFill>
                  <a:srgbClr val="6E0001"/>
                </a:solidFill>
              </a:rPr>
              <a:t> Detection using machine learning for </a:t>
            </a:r>
            <a:r>
              <a:rPr lang="en" sz="4400" dirty="0">
                <a:solidFill>
                  <a:schemeClr val="accent1"/>
                </a:solidFill>
              </a:rPr>
              <a:t>Histopatholgy Images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2104" y="4068566"/>
            <a:ext cx="35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Barlow Medium" panose="020B0604020202020204" charset="0"/>
              </a:rPr>
              <a:t>Supervisor : </a:t>
            </a:r>
            <a:r>
              <a:rPr lang="en-US" sz="2000" dirty="0" err="1">
                <a:solidFill>
                  <a:schemeClr val="accent2"/>
                </a:solidFill>
                <a:latin typeface="Barlow Medium" panose="020B0604020202020204" charset="0"/>
              </a:rPr>
              <a:t>Dr.Gulistan</a:t>
            </a:r>
            <a:r>
              <a:rPr lang="en-US" sz="2000" dirty="0">
                <a:solidFill>
                  <a:schemeClr val="accent2"/>
                </a:solidFill>
                <a:latin typeface="Barlow Medium" panose="020B0604020202020204" charset="0"/>
              </a:rPr>
              <a:t> Raja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85021C-904A-4DBE-9E64-0ABE6D7E50ED}"/>
              </a:ext>
            </a:extLst>
          </p:cNvPr>
          <p:cNvSpPr txBox="1">
            <a:spLocks/>
          </p:cNvSpPr>
          <p:nvPr/>
        </p:nvSpPr>
        <p:spPr>
          <a:xfrm>
            <a:off x="3873357" y="1907989"/>
            <a:ext cx="1467762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algn="l"/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AIM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0B51F33-686A-4471-ADF0-426E732F0B1A}"/>
              </a:ext>
            </a:extLst>
          </p:cNvPr>
          <p:cNvSpPr/>
          <p:nvPr/>
        </p:nvSpPr>
        <p:spPr>
          <a:xfrm>
            <a:off x="1333141" y="2479645"/>
            <a:ext cx="6434985" cy="9493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F993-BA57-4789-9CE8-B4B94B6B2220}"/>
              </a:ext>
            </a:extLst>
          </p:cNvPr>
          <p:cNvSpPr txBox="1"/>
          <p:nvPr/>
        </p:nvSpPr>
        <p:spPr>
          <a:xfrm>
            <a:off x="1580971" y="2554233"/>
            <a:ext cx="5939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25000"/>
                  </a:schemeClr>
                </a:solidFill>
              </a:rPr>
              <a:t> Automated detection of lung cancer, </a:t>
            </a:r>
            <a:r>
              <a:rPr lang="en-US" sz="2000" b="1" dirty="0">
                <a:solidFill>
                  <a:schemeClr val="accent1"/>
                </a:solidFill>
              </a:rPr>
              <a:t>identify</a:t>
            </a:r>
            <a:r>
              <a:rPr lang="en-US" sz="2000" dirty="0">
                <a:solidFill>
                  <a:schemeClr val="accent6">
                    <a:lumMod val="25000"/>
                  </a:schemeClr>
                </a:solidFill>
              </a:rPr>
              <a:t> its </a:t>
            </a:r>
            <a:r>
              <a:rPr lang="en-US" sz="2000" b="1" dirty="0">
                <a:solidFill>
                  <a:schemeClr val="accent1"/>
                </a:solidFill>
              </a:rPr>
              <a:t>type</a:t>
            </a:r>
            <a:r>
              <a:rPr lang="en-US" sz="2000" dirty="0">
                <a:solidFill>
                  <a:schemeClr val="accent6">
                    <a:lumMod val="25000"/>
                  </a:schemeClr>
                </a:solidFill>
              </a:rPr>
              <a:t> and obtain acceptable </a:t>
            </a:r>
            <a:r>
              <a:rPr lang="en-US" sz="2000" b="1" dirty="0">
                <a:solidFill>
                  <a:schemeClr val="accent1"/>
                </a:solidFill>
              </a:rPr>
              <a:t>accuracy</a:t>
            </a:r>
            <a:r>
              <a:rPr lang="en-US" sz="2000" dirty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3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BCE2-F650-4DDB-9B9D-7E5039E260F4}"/>
              </a:ext>
            </a:extLst>
          </p:cNvPr>
          <p:cNvSpPr txBox="1">
            <a:spLocks/>
          </p:cNvSpPr>
          <p:nvPr/>
        </p:nvSpPr>
        <p:spPr>
          <a:xfrm>
            <a:off x="2835076" y="805468"/>
            <a:ext cx="2597923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OBJECTIVES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D3DB039A-4B51-497E-832B-162270AE0F95}"/>
              </a:ext>
            </a:extLst>
          </p:cNvPr>
          <p:cNvSpPr/>
          <p:nvPr/>
        </p:nvSpPr>
        <p:spPr>
          <a:xfrm>
            <a:off x="373355" y="1511428"/>
            <a:ext cx="2301317" cy="81984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75242-31C9-4BE9-8CE5-3F6173279E85}"/>
              </a:ext>
            </a:extLst>
          </p:cNvPr>
          <p:cNvSpPr txBox="1"/>
          <p:nvPr/>
        </p:nvSpPr>
        <p:spPr>
          <a:xfrm>
            <a:off x="975940" y="1588574"/>
            <a:ext cx="1698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sz="1400" dirty="0">
                <a:solidFill>
                  <a:schemeClr val="accent1"/>
                </a:solidFill>
              </a:rPr>
              <a:t>etect lung cancer 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using deep learning approach</a:t>
            </a:r>
            <a:endParaRPr lang="en-US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00D0CF4-8CD7-419E-A180-46FA102FD951}"/>
              </a:ext>
            </a:extLst>
          </p:cNvPr>
          <p:cNvSpPr/>
          <p:nvPr/>
        </p:nvSpPr>
        <p:spPr>
          <a:xfrm>
            <a:off x="2364569" y="2463097"/>
            <a:ext cx="2144407" cy="81984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77557-20A2-4CB3-918C-4CC348B12FDB}"/>
              </a:ext>
            </a:extLst>
          </p:cNvPr>
          <p:cNvSpPr txBox="1"/>
          <p:nvPr/>
        </p:nvSpPr>
        <p:spPr>
          <a:xfrm>
            <a:off x="2902573" y="2606437"/>
            <a:ext cx="1974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Identify Subtype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ACA, SCC, Ben</a:t>
            </a:r>
          </a:p>
          <a:p>
            <a:endParaRPr lang="en-US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FDF5437-A0B1-4A5A-9DA6-C01CB89DFF6D}"/>
              </a:ext>
            </a:extLst>
          </p:cNvPr>
          <p:cNvSpPr/>
          <p:nvPr/>
        </p:nvSpPr>
        <p:spPr>
          <a:xfrm>
            <a:off x="4346400" y="3398180"/>
            <a:ext cx="1850165" cy="81984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2224F-CDD1-4110-B8E5-01C2E77A4018}"/>
              </a:ext>
            </a:extLst>
          </p:cNvPr>
          <p:cNvSpPr txBox="1"/>
          <p:nvPr/>
        </p:nvSpPr>
        <p:spPr>
          <a:xfrm>
            <a:off x="4823844" y="3454768"/>
            <a:ext cx="1515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Validation 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and 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testing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80C0E3B-6260-4E59-B536-E75F8F8292E7}"/>
              </a:ext>
            </a:extLst>
          </p:cNvPr>
          <p:cNvSpPr/>
          <p:nvPr/>
        </p:nvSpPr>
        <p:spPr>
          <a:xfrm>
            <a:off x="6196565" y="4250020"/>
            <a:ext cx="1850165" cy="81984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78CBD-DC75-4111-B784-8DC010560251}"/>
              </a:ext>
            </a:extLst>
          </p:cNvPr>
          <p:cNvSpPr txBox="1"/>
          <p:nvPr/>
        </p:nvSpPr>
        <p:spPr>
          <a:xfrm>
            <a:off x="6887948" y="4290611"/>
            <a:ext cx="1974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Obtain 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acceptable </a:t>
            </a:r>
          </a:p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accuracy</a:t>
            </a:r>
          </a:p>
        </p:txBody>
      </p:sp>
      <p:sp>
        <p:nvSpPr>
          <p:cNvPr id="11" name="L-Shape 10"/>
          <p:cNvSpPr/>
          <p:nvPr/>
        </p:nvSpPr>
        <p:spPr>
          <a:xfrm>
            <a:off x="1718684" y="2327238"/>
            <a:ext cx="308226" cy="3693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/>
          <p:cNvSpPr/>
          <p:nvPr/>
        </p:nvSpPr>
        <p:spPr>
          <a:xfrm>
            <a:off x="3518010" y="3302945"/>
            <a:ext cx="375619" cy="3693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>
            <a:off x="5342032" y="4241918"/>
            <a:ext cx="508842" cy="3693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Chevron 14"/>
          <p:cNvSpPr/>
          <p:nvPr/>
        </p:nvSpPr>
        <p:spPr>
          <a:xfrm>
            <a:off x="1926744" y="2538100"/>
            <a:ext cx="308225" cy="1584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802392" y="3487611"/>
            <a:ext cx="308225" cy="1846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725853" y="4426584"/>
            <a:ext cx="308225" cy="1846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 descr="Doctor female outline">
            <a:extLst>
              <a:ext uri="{FF2B5EF4-FFF2-40B4-BE49-F238E27FC236}">
                <a16:creationId xmlns:a16="http://schemas.microsoft.com/office/drawing/2014/main" id="{F59F2834-284C-4AC0-8DE3-256BAE5F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3355" y="1610558"/>
            <a:ext cx="692742" cy="692742"/>
          </a:xfrm>
          <a:prstGeom prst="rect">
            <a:avLst/>
          </a:prstGeom>
        </p:spPr>
      </p:pic>
      <p:pic>
        <p:nvPicPr>
          <p:cNvPr id="19" name="Graphic 18" descr="Dental Tools outline">
            <a:extLst>
              <a:ext uri="{FF2B5EF4-FFF2-40B4-BE49-F238E27FC236}">
                <a16:creationId xmlns:a16="http://schemas.microsoft.com/office/drawing/2014/main" id="{52A9BBC2-30F9-4186-8E15-80B8E9435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34503" y="2640970"/>
            <a:ext cx="680339" cy="436168"/>
          </a:xfrm>
          <a:prstGeom prst="rect">
            <a:avLst/>
          </a:prstGeom>
        </p:spPr>
      </p:pic>
      <p:pic>
        <p:nvPicPr>
          <p:cNvPr id="20" name="Graphic 19" descr="Medical outline">
            <a:extLst>
              <a:ext uri="{FF2B5EF4-FFF2-40B4-BE49-F238E27FC236}">
                <a16:creationId xmlns:a16="http://schemas.microsoft.com/office/drawing/2014/main" id="{B2A9A854-B45B-4675-9841-CA9B650A5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46400" y="3514607"/>
            <a:ext cx="586993" cy="586993"/>
          </a:xfrm>
          <a:prstGeom prst="rect">
            <a:avLst/>
          </a:prstGeom>
        </p:spPr>
      </p:pic>
      <p:pic>
        <p:nvPicPr>
          <p:cNvPr id="21" name="Graphic 20" descr="Scatterplot with solid fill">
            <a:extLst>
              <a:ext uri="{FF2B5EF4-FFF2-40B4-BE49-F238E27FC236}">
                <a16:creationId xmlns:a16="http://schemas.microsoft.com/office/drawing/2014/main" id="{4CC8A91D-411A-46E5-9B74-2A0F7EC6D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287803" y="4359871"/>
            <a:ext cx="600145" cy="6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</a:t>
            </a:r>
            <a:r>
              <a:rPr lang="en-US" dirty="0" err="1"/>
              <a:t>Irtaza</a:t>
            </a:r>
            <a:endParaRPr lang="en-US" dirty="0"/>
          </a:p>
          <a:p>
            <a:r>
              <a:rPr lang="en-US" dirty="0"/>
              <a:t>18-EE-46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703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035" y="388978"/>
            <a:ext cx="4643966" cy="7065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496957" y="1383631"/>
            <a:ext cx="5804948" cy="401400"/>
          </a:xfrm>
        </p:spPr>
        <p:txBody>
          <a:bodyPr/>
          <a:lstStyle/>
          <a:p>
            <a:r>
              <a:rPr lang="en-US" sz="1600" dirty="0"/>
              <a:t>Conventional Method  for Lung Cancer Detection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808843" y="2361338"/>
            <a:ext cx="6049158" cy="170885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Imaging System 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X-rays and CT scan are used to detect the abnormal cell growth in lungs.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Sputum Cytology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Sputum analyzed under microscope to confirm cancer.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Tissue Sample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Tissue cells are analyzed under microscope to confirm cancer. Different method being used for biopsy are Mediastinoscopy, Bronchoscopy, Needle Biopsy.  </a:t>
            </a:r>
          </a:p>
          <a:p>
            <a:endParaRPr lang="en-US" b="1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84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510075"/>
            <a:ext cx="4643966" cy="7065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496957" y="1383631"/>
            <a:ext cx="5804948" cy="401400"/>
          </a:xfrm>
        </p:spPr>
        <p:txBody>
          <a:bodyPr/>
          <a:lstStyle/>
          <a:p>
            <a:r>
              <a:rPr lang="en-US" sz="1600" dirty="0"/>
              <a:t>New methods for Lung cancer detection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808843" y="2361338"/>
            <a:ext cx="6049158" cy="170885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Pathologist need lot of time to study pattern of tissue sample under microscope. To help pathologist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detection of the lung cancer. We reviewed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detection of lung cancer.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896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 idx="3"/>
          </p:nvPr>
        </p:nvSpPr>
        <p:spPr>
          <a:xfrm>
            <a:off x="729471" y="3499110"/>
            <a:ext cx="3053706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D</a:t>
            </a:r>
            <a:r>
              <a:rPr lang="en-US" sz="1600" dirty="0"/>
              <a:t>enseNet-121</a:t>
            </a:r>
            <a:endParaRPr sz="1600"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 idx="4"/>
          </p:nvPr>
        </p:nvSpPr>
        <p:spPr>
          <a:xfrm>
            <a:off x="771393" y="1715850"/>
            <a:ext cx="2901594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ubik Black" panose="020B0604020202020204" charset="-79"/>
                <a:cs typeface="Rubik Black" panose="020B0604020202020204" charset="-79"/>
              </a:rPr>
              <a:t>Deep CCNN</a:t>
            </a:r>
            <a:endParaRPr sz="1600"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5"/>
          </p:nvPr>
        </p:nvSpPr>
        <p:spPr>
          <a:xfrm>
            <a:off x="4943734" y="1560316"/>
            <a:ext cx="1275247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VGG16</a:t>
            </a:r>
            <a:endParaRPr sz="1600"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title" idx="6"/>
          </p:nvPr>
        </p:nvSpPr>
        <p:spPr>
          <a:xfrm>
            <a:off x="4915280" y="3375877"/>
            <a:ext cx="347666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covNets</a:t>
            </a:r>
            <a:endParaRPr sz="1600" dirty="0"/>
          </a:p>
        </p:txBody>
      </p:sp>
      <p:sp>
        <p:nvSpPr>
          <p:cNvPr id="1030" name="Google Shape;1030;p39"/>
          <p:cNvSpPr txBox="1">
            <a:spLocks noGrp="1"/>
          </p:cNvSpPr>
          <p:nvPr>
            <p:ph type="title" idx="13"/>
          </p:nvPr>
        </p:nvSpPr>
        <p:spPr>
          <a:xfrm>
            <a:off x="740945" y="1382697"/>
            <a:ext cx="2543100" cy="36465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T- Atushi (2017)</a:t>
            </a:r>
            <a:endParaRPr dirty="0"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14"/>
          </p:nvPr>
        </p:nvSpPr>
        <p:spPr>
          <a:xfrm>
            <a:off x="771393" y="2050008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Cytology Images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 71.1%</a:t>
            </a:r>
            <a:endParaRPr dirty="0"/>
          </a:p>
        </p:txBody>
      </p:sp>
      <p:sp>
        <p:nvSpPr>
          <p:cNvPr id="1032" name="Google Shape;1032;p39"/>
          <p:cNvSpPr txBox="1">
            <a:spLocks noGrp="1"/>
          </p:cNvSpPr>
          <p:nvPr>
            <p:ph type="title" idx="15"/>
          </p:nvPr>
        </p:nvSpPr>
        <p:spPr>
          <a:xfrm>
            <a:off x="4943734" y="1158916"/>
            <a:ext cx="2173941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M. </a:t>
            </a:r>
            <a:r>
              <a:rPr lang="en-US" dirty="0"/>
              <a:t>S</a:t>
            </a:r>
            <a:r>
              <a:rPr lang="en" dirty="0"/>
              <a:t>aaric </a:t>
            </a:r>
            <a:endParaRPr dirty="0"/>
          </a:p>
        </p:txBody>
      </p:sp>
      <p:sp>
        <p:nvSpPr>
          <p:cNvPr id="1033" name="Google Shape;1033;p39"/>
          <p:cNvSpPr txBox="1">
            <a:spLocks noGrp="1"/>
          </p:cNvSpPr>
          <p:nvPr>
            <p:ph type="subTitle" idx="16"/>
          </p:nvPr>
        </p:nvSpPr>
        <p:spPr>
          <a:xfrm>
            <a:off x="4943734" y="1915975"/>
            <a:ext cx="2173941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Histopathology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 75.41 %.</a:t>
            </a:r>
            <a:endParaRPr dirty="0"/>
          </a:p>
        </p:txBody>
      </p:sp>
      <p:sp>
        <p:nvSpPr>
          <p:cNvPr id="1034" name="Google Shape;1034;p39"/>
          <p:cNvSpPr txBox="1">
            <a:spLocks noGrp="1"/>
          </p:cNvSpPr>
          <p:nvPr>
            <p:ph type="title" idx="17"/>
          </p:nvPr>
        </p:nvSpPr>
        <p:spPr>
          <a:xfrm>
            <a:off x="677326" y="3156510"/>
            <a:ext cx="4017706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W.  </a:t>
            </a:r>
            <a:r>
              <a:rPr lang="en-US" dirty="0" err="1"/>
              <a:t>Auswalaithong</a:t>
            </a:r>
            <a:r>
              <a:rPr lang="en-US" dirty="0"/>
              <a:t>  (2018)</a:t>
            </a:r>
          </a:p>
        </p:txBody>
      </p:sp>
      <p:sp>
        <p:nvSpPr>
          <p:cNvPr id="1035" name="Google Shape;1035;p39"/>
          <p:cNvSpPr txBox="1">
            <a:spLocks noGrp="1"/>
          </p:cNvSpPr>
          <p:nvPr>
            <p:ph type="subTitle" idx="18"/>
          </p:nvPr>
        </p:nvSpPr>
        <p:spPr>
          <a:xfrm>
            <a:off x="729471" y="3812251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X-ray images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 74.43 %</a:t>
            </a:r>
            <a:endParaRPr dirty="0"/>
          </a:p>
        </p:txBody>
      </p:sp>
      <p:sp>
        <p:nvSpPr>
          <p:cNvPr id="1036" name="Google Shape;1036;p39"/>
          <p:cNvSpPr txBox="1">
            <a:spLocks noGrp="1"/>
          </p:cNvSpPr>
          <p:nvPr>
            <p:ph type="title" idx="19"/>
          </p:nvPr>
        </p:nvSpPr>
        <p:spPr>
          <a:xfrm>
            <a:off x="4909932" y="3033277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Hatuwal (2020)</a:t>
            </a:r>
            <a:endParaRPr dirty="0"/>
          </a:p>
        </p:txBody>
      </p:sp>
      <p:sp>
        <p:nvSpPr>
          <p:cNvPr id="1038" name="Google Shape;1038;p39"/>
          <p:cNvSpPr txBox="1">
            <a:spLocks noGrp="1"/>
          </p:cNvSpPr>
          <p:nvPr>
            <p:ph type="title" idx="21"/>
          </p:nvPr>
        </p:nvSpPr>
        <p:spPr>
          <a:xfrm>
            <a:off x="509798" y="422168"/>
            <a:ext cx="4127132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 Review</a:t>
            </a:r>
            <a:endParaRPr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B306B5-A312-44D2-9534-0A8B952734AA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4695032" y="3748859"/>
            <a:ext cx="2543100" cy="446126"/>
          </a:xfrm>
        </p:spPr>
        <p:txBody>
          <a:bodyPr/>
          <a:lstStyle/>
          <a:p>
            <a:r>
              <a:rPr lang="en-US" dirty="0"/>
              <a:t>Histopathology image</a:t>
            </a:r>
          </a:p>
          <a:p>
            <a:r>
              <a:rPr lang="en-US" dirty="0"/>
              <a:t>Accuracy 97.2 %      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5DB97A-5817-46C1-B784-A714E9B0B039}"/>
              </a:ext>
            </a:extLst>
          </p:cNvPr>
          <p:cNvSpPr/>
          <p:nvPr/>
        </p:nvSpPr>
        <p:spPr>
          <a:xfrm>
            <a:off x="526045" y="2965385"/>
            <a:ext cx="3673784" cy="157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B1EE76-6BCC-4150-94BB-0EA52340F4A7}"/>
              </a:ext>
            </a:extLst>
          </p:cNvPr>
          <p:cNvSpPr/>
          <p:nvPr/>
        </p:nvSpPr>
        <p:spPr>
          <a:xfrm>
            <a:off x="526045" y="1174374"/>
            <a:ext cx="3673784" cy="157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1A305-05E7-45C5-BCDE-ED30A04A906B}"/>
              </a:ext>
            </a:extLst>
          </p:cNvPr>
          <p:cNvSpPr/>
          <p:nvPr/>
        </p:nvSpPr>
        <p:spPr>
          <a:xfrm>
            <a:off x="4636930" y="1174373"/>
            <a:ext cx="3205044" cy="157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3DDD4-41C5-49A4-A751-812051CF9A59}"/>
              </a:ext>
            </a:extLst>
          </p:cNvPr>
          <p:cNvSpPr/>
          <p:nvPr/>
        </p:nvSpPr>
        <p:spPr>
          <a:xfrm>
            <a:off x="4695032" y="2965384"/>
            <a:ext cx="3146942" cy="157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3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25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0"/>
      <p:bldP spid="1023" grpId="0"/>
      <p:bldP spid="1024" grpId="0"/>
      <p:bldP spid="1025" grpId="0"/>
      <p:bldP spid="1030" grpId="0"/>
      <p:bldP spid="1031" grpId="0" uiExpand="1" build="p"/>
      <p:bldP spid="1032" grpId="0"/>
      <p:bldP spid="1033" grpId="0" build="p"/>
      <p:bldP spid="1034" grpId="0"/>
      <p:bldP spid="1035" grpId="0" build="p"/>
      <p:bldP spid="1036" grpId="0"/>
      <p:bldP spid="1038" grpId="0"/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5DC0B4-96A2-455F-B73D-4D39860E93E7}"/>
              </a:ext>
            </a:extLst>
          </p:cNvPr>
          <p:cNvSpPr/>
          <p:nvPr/>
        </p:nvSpPr>
        <p:spPr>
          <a:xfrm>
            <a:off x="453154" y="1134118"/>
            <a:ext cx="3172078" cy="13252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0" name="Google Shape;1020;p39"/>
          <p:cNvSpPr txBox="1">
            <a:spLocks noGrp="1"/>
          </p:cNvSpPr>
          <p:nvPr>
            <p:ph type="title"/>
          </p:nvPr>
        </p:nvSpPr>
        <p:spPr>
          <a:xfrm>
            <a:off x="713225" y="1503979"/>
            <a:ext cx="4455124" cy="4329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Eight different model s</a:t>
            </a:r>
            <a:endParaRPr sz="1600" dirty="0"/>
          </a:p>
        </p:txBody>
      </p:sp>
      <p:sp>
        <p:nvSpPr>
          <p:cNvPr id="1026" name="Google Shape;1026;p39"/>
          <p:cNvSpPr txBox="1">
            <a:spLocks noGrp="1"/>
          </p:cNvSpPr>
          <p:nvPr>
            <p:ph type="title" idx="7"/>
          </p:nvPr>
        </p:nvSpPr>
        <p:spPr>
          <a:xfrm>
            <a:off x="715617" y="1134118"/>
            <a:ext cx="2504808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S. Gar</a:t>
            </a:r>
            <a:r>
              <a:rPr lang="en-US" dirty="0"/>
              <a:t>g ( 2021 )</a:t>
            </a:r>
            <a:endParaRPr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1"/>
          </p:nvPr>
        </p:nvSpPr>
        <p:spPr>
          <a:xfrm>
            <a:off x="713225" y="1873211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Histopathology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US" dirty="0"/>
              <a:t>curacy: 96-100%</a:t>
            </a:r>
            <a:endParaRPr dirty="0"/>
          </a:p>
        </p:txBody>
      </p:sp>
      <p:sp>
        <p:nvSpPr>
          <p:cNvPr id="1038" name="Google Shape;1038;p39"/>
          <p:cNvSpPr txBox="1">
            <a:spLocks noGrp="1"/>
          </p:cNvSpPr>
          <p:nvPr>
            <p:ph type="title" idx="21"/>
          </p:nvPr>
        </p:nvSpPr>
        <p:spPr>
          <a:xfrm>
            <a:off x="713225" y="510075"/>
            <a:ext cx="4127132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 Review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46" y="2684089"/>
            <a:ext cx="5602726" cy="19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3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" grpId="0"/>
      <p:bldP spid="1026" grpId="0"/>
      <p:bldP spid="1027" grpId="0" build="p"/>
      <p:bldP spid="10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2"/>
          <p:cNvSpPr txBox="1">
            <a:spLocks noGrp="1"/>
          </p:cNvSpPr>
          <p:nvPr>
            <p:ph type="title"/>
          </p:nvPr>
        </p:nvSpPr>
        <p:spPr>
          <a:xfrm>
            <a:off x="713225" y="2356350"/>
            <a:ext cx="5243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064" name="Google Shape;1064;p42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Azib Farooq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18-EE-43</a:t>
            </a:r>
            <a:endParaRPr dirty="0"/>
          </a:p>
        </p:txBody>
      </p:sp>
      <p:sp>
        <p:nvSpPr>
          <p:cNvPr id="1065" name="Google Shape;1065;p42"/>
          <p:cNvSpPr txBox="1">
            <a:spLocks noGrp="1"/>
          </p:cNvSpPr>
          <p:nvPr>
            <p:ph type="title" idx="2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66" name="Google Shape;1066;p42"/>
          <p:cNvGrpSpPr/>
          <p:nvPr/>
        </p:nvGrpSpPr>
        <p:grpSpPr>
          <a:xfrm rot="10319355">
            <a:off x="7045582" y="2052624"/>
            <a:ext cx="1109905" cy="1014782"/>
            <a:chOff x="-40775" y="178450"/>
            <a:chExt cx="1061600" cy="970525"/>
          </a:xfrm>
        </p:grpSpPr>
        <p:sp>
          <p:nvSpPr>
            <p:cNvPr id="1067" name="Google Shape;1067;p4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07225" y="1842658"/>
            <a:ext cx="2640900" cy="401400"/>
          </a:xfrm>
        </p:spPr>
        <p:txBody>
          <a:bodyPr/>
          <a:lstStyle/>
          <a:p>
            <a:r>
              <a:rPr lang="en-US" sz="1600" dirty="0"/>
              <a:t>Language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5195675" y="1842658"/>
            <a:ext cx="2640900" cy="401400"/>
          </a:xfrm>
        </p:spPr>
        <p:txBody>
          <a:bodyPr/>
          <a:lstStyle/>
          <a:p>
            <a:r>
              <a:rPr lang="en-US" sz="1600" dirty="0"/>
              <a:t>Dataset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7225" y="2269734"/>
            <a:ext cx="2640900" cy="572700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is used for</a:t>
            </a:r>
          </a:p>
          <a:p>
            <a:r>
              <a:rPr lang="en-US" dirty="0"/>
              <a:t>programming and</a:t>
            </a:r>
          </a:p>
          <a:p>
            <a:r>
              <a:rPr lang="en-US" dirty="0"/>
              <a:t>development purposes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5195675" y="2270376"/>
            <a:ext cx="2640900" cy="572700"/>
          </a:xfrm>
        </p:spPr>
        <p:txBody>
          <a:bodyPr/>
          <a:lstStyle/>
          <a:p>
            <a:r>
              <a:rPr lang="en-US" b="1" dirty="0"/>
              <a:t>LC25000 </a:t>
            </a:r>
            <a:r>
              <a:rPr lang="en-US" dirty="0"/>
              <a:t>dataset is used for training and validation purposes.</a:t>
            </a:r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3382709" y="3315919"/>
            <a:ext cx="2640900" cy="401400"/>
          </a:xfrm>
        </p:spPr>
        <p:txBody>
          <a:bodyPr/>
          <a:lstStyle/>
          <a:p>
            <a:r>
              <a:rPr lang="en-US" sz="1600" dirty="0"/>
              <a:t>Hardware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382709" y="3717319"/>
            <a:ext cx="2640900" cy="572700"/>
          </a:xfrm>
        </p:spPr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</a:t>
            </a:r>
            <a:r>
              <a:rPr lang="en-US" dirty="0"/>
              <a:t>is the prime priority for training and testing the model.</a:t>
            </a:r>
            <a:endParaRPr lang="en-US" b="1" dirty="0"/>
          </a:p>
        </p:txBody>
      </p:sp>
      <p:sp>
        <p:nvSpPr>
          <p:cNvPr id="12" name="Google Shape;1181;p47"/>
          <p:cNvSpPr txBox="1">
            <a:spLocks/>
          </p:cNvSpPr>
          <p:nvPr/>
        </p:nvSpPr>
        <p:spPr>
          <a:xfrm>
            <a:off x="1307263" y="1182931"/>
            <a:ext cx="6529350" cy="40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l"/>
            <a:r>
              <a:rPr lang="en-US" dirty="0"/>
              <a:t>Following tools are fundamental to our project</a:t>
            </a:r>
          </a:p>
        </p:txBody>
      </p:sp>
    </p:spTree>
    <p:extLst>
      <p:ext uri="{BB962C8B-B14F-4D97-AF65-F5344CB8AC3E}">
        <p14:creationId xmlns:p14="http://schemas.microsoft.com/office/powerpoint/2010/main" val="6642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3"/>
          <p:cNvSpPr txBox="1">
            <a:spLocks noGrp="1"/>
          </p:cNvSpPr>
          <p:nvPr>
            <p:ph type="title"/>
          </p:nvPr>
        </p:nvSpPr>
        <p:spPr>
          <a:xfrm>
            <a:off x="713261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</a:t>
            </a:r>
            <a:br>
              <a:rPr lang="en" dirty="0"/>
            </a:br>
            <a:r>
              <a:rPr lang="en" dirty="0"/>
              <a:t>Learning</a:t>
            </a:r>
            <a:endParaRPr dirty="0"/>
          </a:p>
        </p:txBody>
      </p:sp>
      <p:sp>
        <p:nvSpPr>
          <p:cNvPr id="1077" name="Google Shape;1077;p43"/>
          <p:cNvSpPr txBox="1">
            <a:spLocks noGrp="1"/>
          </p:cNvSpPr>
          <p:nvPr>
            <p:ph type="title" idx="2"/>
          </p:nvPr>
        </p:nvSpPr>
        <p:spPr>
          <a:xfrm>
            <a:off x="3359723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1078" name="Google Shape;1078;p43"/>
          <p:cNvSpPr txBox="1">
            <a:spLocks noGrp="1"/>
          </p:cNvSpPr>
          <p:nvPr>
            <p:ph type="title" idx="3"/>
          </p:nvPr>
        </p:nvSpPr>
        <p:spPr>
          <a:xfrm>
            <a:off x="6006236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Pre-trained Models</a:t>
            </a:r>
            <a:endParaRPr dirty="0"/>
          </a:p>
        </p:txBody>
      </p:sp>
      <p:sp>
        <p:nvSpPr>
          <p:cNvPr id="1079" name="Google Shape;1079;p43"/>
          <p:cNvSpPr txBox="1">
            <a:spLocks noGrp="1"/>
          </p:cNvSpPr>
          <p:nvPr>
            <p:ph type="subTitle" idx="1"/>
          </p:nvPr>
        </p:nvSpPr>
        <p:spPr>
          <a:xfrm>
            <a:off x="713225" y="304157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RNNs</a:t>
            </a:r>
            <a:endParaRPr dirty="0"/>
          </a:p>
        </p:txBody>
      </p:sp>
      <p:sp>
        <p:nvSpPr>
          <p:cNvPr id="1080" name="Google Shape;1080;p43"/>
          <p:cNvSpPr txBox="1">
            <a:spLocks noGrp="1"/>
          </p:cNvSpPr>
          <p:nvPr>
            <p:ph type="subTitle" idx="4"/>
          </p:nvPr>
        </p:nvSpPr>
        <p:spPr>
          <a:xfrm>
            <a:off x="3359702" y="304157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Extraction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Weight Transfer</a:t>
            </a:r>
            <a:endParaRPr dirty="0"/>
          </a:p>
        </p:txBody>
      </p:sp>
      <p:sp>
        <p:nvSpPr>
          <p:cNvPr id="1081" name="Google Shape;1081;p43"/>
          <p:cNvSpPr txBox="1">
            <a:spLocks noGrp="1"/>
          </p:cNvSpPr>
          <p:nvPr>
            <p:ph type="subTitle" idx="5"/>
          </p:nvPr>
        </p:nvSpPr>
        <p:spPr>
          <a:xfrm>
            <a:off x="6006179" y="304157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ImageNet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ResNet</a:t>
            </a:r>
            <a:endParaRPr dirty="0"/>
          </a:p>
        </p:txBody>
      </p:sp>
      <p:sp>
        <p:nvSpPr>
          <p:cNvPr id="1082" name="Google Shape;1082;p43"/>
          <p:cNvSpPr txBox="1">
            <a:spLocks noGrp="1"/>
          </p:cNvSpPr>
          <p:nvPr>
            <p:ph type="title" idx="6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Theoretical Studies</a:t>
            </a:r>
            <a:endParaRPr dirty="0"/>
          </a:p>
        </p:txBody>
      </p:sp>
      <p:grpSp>
        <p:nvGrpSpPr>
          <p:cNvPr id="1083" name="Google Shape;1083;p43"/>
          <p:cNvGrpSpPr/>
          <p:nvPr/>
        </p:nvGrpSpPr>
        <p:grpSpPr>
          <a:xfrm>
            <a:off x="1666647" y="1884320"/>
            <a:ext cx="517745" cy="457371"/>
            <a:chOff x="1190625" y="543925"/>
            <a:chExt cx="5219200" cy="4605950"/>
          </a:xfrm>
        </p:grpSpPr>
        <p:sp>
          <p:nvSpPr>
            <p:cNvPr id="1084" name="Google Shape;1084;p43"/>
            <p:cNvSpPr/>
            <p:nvPr/>
          </p:nvSpPr>
          <p:spPr>
            <a:xfrm>
              <a:off x="1190625" y="543925"/>
              <a:ext cx="5219200" cy="4605950"/>
            </a:xfrm>
            <a:custGeom>
              <a:avLst/>
              <a:gdLst/>
              <a:ahLst/>
              <a:cxnLst/>
              <a:rect l="l" t="t" r="r" b="b"/>
              <a:pathLst>
                <a:path w="208768" h="184238" extrusionOk="0">
                  <a:moveTo>
                    <a:pt x="95283" y="47006"/>
                  </a:moveTo>
                  <a:lnTo>
                    <a:pt x="100469" y="55193"/>
                  </a:lnTo>
                  <a:cubicBezTo>
                    <a:pt x="100632" y="55454"/>
                    <a:pt x="103764" y="60412"/>
                    <a:pt x="107613" y="67230"/>
                  </a:cubicBezTo>
                  <a:cubicBezTo>
                    <a:pt x="111169" y="60771"/>
                    <a:pt x="114430" y="55585"/>
                    <a:pt x="114659" y="55259"/>
                  </a:cubicBezTo>
                  <a:lnTo>
                    <a:pt x="119813" y="47038"/>
                  </a:lnTo>
                  <a:lnTo>
                    <a:pt x="124999" y="55259"/>
                  </a:lnTo>
                  <a:cubicBezTo>
                    <a:pt x="128816" y="61293"/>
                    <a:pt x="141309" y="81844"/>
                    <a:pt x="141309" y="91336"/>
                  </a:cubicBezTo>
                  <a:cubicBezTo>
                    <a:pt x="141309" y="102459"/>
                    <a:pt x="132795" y="111658"/>
                    <a:pt x="121933" y="112702"/>
                  </a:cubicBezTo>
                  <a:cubicBezTo>
                    <a:pt x="118541" y="124217"/>
                    <a:pt x="107874" y="132633"/>
                    <a:pt x="95283" y="132633"/>
                  </a:cubicBezTo>
                  <a:cubicBezTo>
                    <a:pt x="79951" y="132633"/>
                    <a:pt x="67458" y="120172"/>
                    <a:pt x="67458" y="104808"/>
                  </a:cubicBezTo>
                  <a:cubicBezTo>
                    <a:pt x="67458" y="102590"/>
                    <a:pt x="67458" y="95805"/>
                    <a:pt x="79038" y="74243"/>
                  </a:cubicBezTo>
                  <a:cubicBezTo>
                    <a:pt x="84518" y="64098"/>
                    <a:pt x="89868" y="55552"/>
                    <a:pt x="90096" y="55193"/>
                  </a:cubicBezTo>
                  <a:lnTo>
                    <a:pt x="95283" y="47006"/>
                  </a:lnTo>
                  <a:close/>
                  <a:moveTo>
                    <a:pt x="152302" y="0"/>
                  </a:moveTo>
                  <a:cubicBezTo>
                    <a:pt x="137199" y="0"/>
                    <a:pt x="123042" y="5872"/>
                    <a:pt x="112375" y="16539"/>
                  </a:cubicBezTo>
                  <a:lnTo>
                    <a:pt x="104384" y="24531"/>
                  </a:lnTo>
                  <a:lnTo>
                    <a:pt x="96392" y="16539"/>
                  </a:lnTo>
                  <a:cubicBezTo>
                    <a:pt x="85382" y="5530"/>
                    <a:pt x="70924" y="25"/>
                    <a:pt x="56465" y="25"/>
                  </a:cubicBezTo>
                  <a:cubicBezTo>
                    <a:pt x="42006" y="25"/>
                    <a:pt x="27547" y="5530"/>
                    <a:pt x="16538" y="16539"/>
                  </a:cubicBezTo>
                  <a:cubicBezTo>
                    <a:pt x="5872" y="27205"/>
                    <a:pt x="0" y="41395"/>
                    <a:pt x="0" y="56465"/>
                  </a:cubicBezTo>
                  <a:cubicBezTo>
                    <a:pt x="0" y="71568"/>
                    <a:pt x="5872" y="85725"/>
                    <a:pt x="16538" y="96392"/>
                  </a:cubicBezTo>
                  <a:lnTo>
                    <a:pt x="104384" y="184237"/>
                  </a:lnTo>
                  <a:lnTo>
                    <a:pt x="192229" y="96392"/>
                  </a:lnTo>
                  <a:cubicBezTo>
                    <a:pt x="202896" y="85725"/>
                    <a:pt x="208767" y="71568"/>
                    <a:pt x="208767" y="56465"/>
                  </a:cubicBezTo>
                  <a:cubicBezTo>
                    <a:pt x="208767" y="41395"/>
                    <a:pt x="202896" y="27205"/>
                    <a:pt x="192229" y="16539"/>
                  </a:cubicBezTo>
                  <a:cubicBezTo>
                    <a:pt x="181562" y="5872"/>
                    <a:pt x="167373" y="0"/>
                    <a:pt x="152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3182875" y="2301325"/>
              <a:ext cx="779625" cy="1252625"/>
            </a:xfrm>
            <a:custGeom>
              <a:avLst/>
              <a:gdLst/>
              <a:ahLst/>
              <a:cxnLst/>
              <a:rect l="l" t="t" r="r" b="b"/>
              <a:pathLst>
                <a:path w="31185" h="50105" extrusionOk="0">
                  <a:moveTo>
                    <a:pt x="15593" y="0"/>
                  </a:moveTo>
                  <a:cubicBezTo>
                    <a:pt x="7960" y="13048"/>
                    <a:pt x="0" y="28836"/>
                    <a:pt x="0" y="34512"/>
                  </a:cubicBezTo>
                  <a:cubicBezTo>
                    <a:pt x="0" y="43124"/>
                    <a:pt x="7014" y="50104"/>
                    <a:pt x="15593" y="50104"/>
                  </a:cubicBezTo>
                  <a:cubicBezTo>
                    <a:pt x="24172" y="50104"/>
                    <a:pt x="31185" y="43124"/>
                    <a:pt x="31185" y="34512"/>
                  </a:cubicBezTo>
                  <a:cubicBezTo>
                    <a:pt x="31185" y="33142"/>
                    <a:pt x="30435" y="27205"/>
                    <a:pt x="21040" y="9754"/>
                  </a:cubicBezTo>
                  <a:cubicBezTo>
                    <a:pt x="19148" y="6198"/>
                    <a:pt x="17256" y="2838"/>
                    <a:pt x="15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4057075" y="2305400"/>
              <a:ext cx="360475" cy="742950"/>
            </a:xfrm>
            <a:custGeom>
              <a:avLst/>
              <a:gdLst/>
              <a:ahLst/>
              <a:cxnLst/>
              <a:rect l="l" t="t" r="r" b="b"/>
              <a:pathLst>
                <a:path w="14419" h="29718" extrusionOk="0">
                  <a:moveTo>
                    <a:pt x="5187" y="0"/>
                  </a:moveTo>
                  <a:cubicBezTo>
                    <a:pt x="3491" y="3001"/>
                    <a:pt x="1599" y="6459"/>
                    <a:pt x="1" y="9819"/>
                  </a:cubicBezTo>
                  <a:cubicBezTo>
                    <a:pt x="5057" y="19931"/>
                    <a:pt x="7079" y="26031"/>
                    <a:pt x="7895" y="29717"/>
                  </a:cubicBezTo>
                  <a:cubicBezTo>
                    <a:pt x="11679" y="28543"/>
                    <a:pt x="14419" y="25020"/>
                    <a:pt x="14419" y="20877"/>
                  </a:cubicBezTo>
                  <a:cubicBezTo>
                    <a:pt x="14419" y="17876"/>
                    <a:pt x="10211" y="8938"/>
                    <a:pt x="5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3"/>
          <p:cNvGrpSpPr/>
          <p:nvPr/>
        </p:nvGrpSpPr>
        <p:grpSpPr>
          <a:xfrm>
            <a:off x="4343425" y="1884400"/>
            <a:ext cx="457202" cy="457202"/>
            <a:chOff x="1190625" y="238125"/>
            <a:chExt cx="5219200" cy="5219200"/>
          </a:xfrm>
        </p:grpSpPr>
        <p:sp>
          <p:nvSpPr>
            <p:cNvPr id="1088" name="Google Shape;1088;p43"/>
            <p:cNvSpPr/>
            <p:nvPr/>
          </p:nvSpPr>
          <p:spPr>
            <a:xfrm>
              <a:off x="2108050" y="4214475"/>
              <a:ext cx="321325" cy="325400"/>
            </a:xfrm>
            <a:custGeom>
              <a:avLst/>
              <a:gdLst/>
              <a:ahLst/>
              <a:cxnLst/>
              <a:rect l="l" t="t" r="r" b="b"/>
              <a:pathLst>
                <a:path w="12853" h="13016" extrusionOk="0">
                  <a:moveTo>
                    <a:pt x="0" y="0"/>
                  </a:moveTo>
                  <a:lnTo>
                    <a:pt x="0" y="13016"/>
                  </a:lnTo>
                  <a:lnTo>
                    <a:pt x="12853" y="13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320900" y="3995100"/>
              <a:ext cx="321325" cy="325425"/>
            </a:xfrm>
            <a:custGeom>
              <a:avLst/>
              <a:gdLst/>
              <a:ahLst/>
              <a:cxnLst/>
              <a:rect l="l" t="t" r="r" b="b"/>
              <a:pathLst>
                <a:path w="12853" h="13017" extrusionOk="0">
                  <a:moveTo>
                    <a:pt x="0" y="1"/>
                  </a:moveTo>
                  <a:lnTo>
                    <a:pt x="12852" y="13016"/>
                  </a:lnTo>
                  <a:lnTo>
                    <a:pt x="12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3287250" y="238125"/>
              <a:ext cx="1019400" cy="885650"/>
            </a:xfrm>
            <a:custGeom>
              <a:avLst/>
              <a:gdLst/>
              <a:ahLst/>
              <a:cxnLst/>
              <a:rect l="l" t="t" r="r" b="b"/>
              <a:pathLst>
                <a:path w="40776" h="35426" extrusionOk="0">
                  <a:moveTo>
                    <a:pt x="1" y="0"/>
                  </a:moveTo>
                  <a:lnTo>
                    <a:pt x="1" y="35425"/>
                  </a:lnTo>
                  <a:lnTo>
                    <a:pt x="40776" y="35425"/>
                  </a:lnTo>
                  <a:lnTo>
                    <a:pt x="40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208767" y="208767"/>
                  </a:lnTo>
                  <a:lnTo>
                    <a:pt x="208767" y="0"/>
                  </a:lnTo>
                  <a:lnTo>
                    <a:pt x="136873" y="0"/>
                  </a:lnTo>
                  <a:lnTo>
                    <a:pt x="136873" y="23747"/>
                  </a:lnTo>
                  <a:lnTo>
                    <a:pt x="184172" y="23747"/>
                  </a:lnTo>
                  <a:lnTo>
                    <a:pt x="184172" y="184302"/>
                  </a:lnTo>
                  <a:lnTo>
                    <a:pt x="24465" y="184302"/>
                  </a:lnTo>
                  <a:lnTo>
                    <a:pt x="24465" y="23747"/>
                  </a:lnTo>
                  <a:lnTo>
                    <a:pt x="71633" y="23747"/>
                  </a:lnTo>
                  <a:lnTo>
                    <a:pt x="71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108050" y="1137600"/>
              <a:ext cx="3381075" cy="3402275"/>
            </a:xfrm>
            <a:custGeom>
              <a:avLst/>
              <a:gdLst/>
              <a:ahLst/>
              <a:cxnLst/>
              <a:rect l="l" t="t" r="r" b="b"/>
              <a:pathLst>
                <a:path w="135243" h="136091" extrusionOk="0">
                  <a:moveTo>
                    <a:pt x="120955" y="27956"/>
                  </a:moveTo>
                  <a:lnTo>
                    <a:pt x="120955" y="40188"/>
                  </a:lnTo>
                  <a:lnTo>
                    <a:pt x="79528" y="40188"/>
                  </a:lnTo>
                  <a:lnTo>
                    <a:pt x="79528" y="27956"/>
                  </a:lnTo>
                  <a:close/>
                  <a:moveTo>
                    <a:pt x="58162" y="26651"/>
                  </a:moveTo>
                  <a:lnTo>
                    <a:pt x="58162" y="32099"/>
                  </a:lnTo>
                  <a:lnTo>
                    <a:pt x="63609" y="32099"/>
                  </a:lnTo>
                  <a:lnTo>
                    <a:pt x="63609" y="44331"/>
                  </a:lnTo>
                  <a:lnTo>
                    <a:pt x="58162" y="44331"/>
                  </a:lnTo>
                  <a:lnTo>
                    <a:pt x="58162" y="49811"/>
                  </a:lnTo>
                  <a:lnTo>
                    <a:pt x="45929" y="49811"/>
                  </a:lnTo>
                  <a:lnTo>
                    <a:pt x="45929" y="44331"/>
                  </a:lnTo>
                  <a:lnTo>
                    <a:pt x="40449" y="44331"/>
                  </a:lnTo>
                  <a:lnTo>
                    <a:pt x="40449" y="32099"/>
                  </a:lnTo>
                  <a:lnTo>
                    <a:pt x="45929" y="32099"/>
                  </a:lnTo>
                  <a:lnTo>
                    <a:pt x="45929" y="26651"/>
                  </a:lnTo>
                  <a:close/>
                  <a:moveTo>
                    <a:pt x="120955" y="52421"/>
                  </a:moveTo>
                  <a:lnTo>
                    <a:pt x="120955" y="64653"/>
                  </a:lnTo>
                  <a:lnTo>
                    <a:pt x="79528" y="64653"/>
                  </a:lnTo>
                  <a:lnTo>
                    <a:pt x="79528" y="52421"/>
                  </a:lnTo>
                  <a:close/>
                  <a:moveTo>
                    <a:pt x="120955" y="76886"/>
                  </a:moveTo>
                  <a:lnTo>
                    <a:pt x="120955" y="89118"/>
                  </a:lnTo>
                  <a:lnTo>
                    <a:pt x="79528" y="89118"/>
                  </a:lnTo>
                  <a:lnTo>
                    <a:pt x="79528" y="76886"/>
                  </a:lnTo>
                  <a:close/>
                  <a:moveTo>
                    <a:pt x="30141" y="32882"/>
                  </a:moveTo>
                  <a:lnTo>
                    <a:pt x="35295" y="41069"/>
                  </a:lnTo>
                  <a:cubicBezTo>
                    <a:pt x="35426" y="41297"/>
                    <a:pt x="38720" y="46517"/>
                    <a:pt x="42047" y="52682"/>
                  </a:cubicBezTo>
                  <a:cubicBezTo>
                    <a:pt x="48571" y="64816"/>
                    <a:pt x="49322" y="69644"/>
                    <a:pt x="49322" y="72254"/>
                  </a:cubicBezTo>
                  <a:cubicBezTo>
                    <a:pt x="49322" y="82823"/>
                    <a:pt x="40710" y="91434"/>
                    <a:pt x="30141" y="91434"/>
                  </a:cubicBezTo>
                  <a:cubicBezTo>
                    <a:pt x="19572" y="91434"/>
                    <a:pt x="10961" y="82823"/>
                    <a:pt x="10961" y="72254"/>
                  </a:cubicBezTo>
                  <a:cubicBezTo>
                    <a:pt x="10961" y="69644"/>
                    <a:pt x="11711" y="64816"/>
                    <a:pt x="18202" y="52682"/>
                  </a:cubicBezTo>
                  <a:cubicBezTo>
                    <a:pt x="21529" y="46517"/>
                    <a:pt x="24824" y="41297"/>
                    <a:pt x="24955" y="41069"/>
                  </a:cubicBezTo>
                  <a:lnTo>
                    <a:pt x="30141" y="32882"/>
                  </a:lnTo>
                  <a:close/>
                  <a:moveTo>
                    <a:pt x="120955" y="101351"/>
                  </a:moveTo>
                  <a:lnTo>
                    <a:pt x="120955" y="113583"/>
                  </a:lnTo>
                  <a:lnTo>
                    <a:pt x="55063" y="113583"/>
                  </a:lnTo>
                  <a:lnTo>
                    <a:pt x="55063" y="101351"/>
                  </a:lnTo>
                  <a:close/>
                  <a:moveTo>
                    <a:pt x="0" y="1"/>
                  </a:moveTo>
                  <a:lnTo>
                    <a:pt x="0" y="102068"/>
                  </a:lnTo>
                  <a:lnTo>
                    <a:pt x="33599" y="102068"/>
                  </a:lnTo>
                  <a:lnTo>
                    <a:pt x="33599" y="136091"/>
                  </a:lnTo>
                  <a:lnTo>
                    <a:pt x="135242" y="136091"/>
                  </a:lnTo>
                  <a:lnTo>
                    <a:pt x="135242" y="1"/>
                  </a:lnTo>
                  <a:lnTo>
                    <a:pt x="100176" y="1"/>
                  </a:lnTo>
                  <a:lnTo>
                    <a:pt x="100176" y="11679"/>
                  </a:lnTo>
                  <a:lnTo>
                    <a:pt x="34936" y="11679"/>
                  </a:lnTo>
                  <a:lnTo>
                    <a:pt x="3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687875" y="2546775"/>
              <a:ext cx="347425" cy="570875"/>
            </a:xfrm>
            <a:custGeom>
              <a:avLst/>
              <a:gdLst/>
              <a:ahLst/>
              <a:cxnLst/>
              <a:rect l="l" t="t" r="r" b="b"/>
              <a:pathLst>
                <a:path w="13897" h="22835" extrusionOk="0">
                  <a:moveTo>
                    <a:pt x="6948" y="1"/>
                  </a:moveTo>
                  <a:cubicBezTo>
                    <a:pt x="2903" y="7275"/>
                    <a:pt x="0" y="13799"/>
                    <a:pt x="0" y="15887"/>
                  </a:cubicBezTo>
                  <a:cubicBezTo>
                    <a:pt x="0" y="19703"/>
                    <a:pt x="3099" y="22835"/>
                    <a:pt x="6948" y="22835"/>
                  </a:cubicBezTo>
                  <a:cubicBezTo>
                    <a:pt x="10765" y="22835"/>
                    <a:pt x="13896" y="19703"/>
                    <a:pt x="13896" y="15887"/>
                  </a:cubicBezTo>
                  <a:cubicBezTo>
                    <a:pt x="13864" y="13799"/>
                    <a:pt x="10960" y="7275"/>
                    <a:pt x="6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3"/>
          <p:cNvGrpSpPr/>
          <p:nvPr/>
        </p:nvGrpSpPr>
        <p:grpSpPr>
          <a:xfrm>
            <a:off x="7015209" y="1884400"/>
            <a:ext cx="406626" cy="457202"/>
            <a:chOff x="1476025" y="238125"/>
            <a:chExt cx="4641850" cy="5219200"/>
          </a:xfrm>
        </p:grpSpPr>
        <p:sp>
          <p:nvSpPr>
            <p:cNvPr id="1095" name="Google Shape;1095;p43"/>
            <p:cNvSpPr/>
            <p:nvPr/>
          </p:nvSpPr>
          <p:spPr>
            <a:xfrm>
              <a:off x="4185125" y="238125"/>
              <a:ext cx="1932750" cy="3824700"/>
            </a:xfrm>
            <a:custGeom>
              <a:avLst/>
              <a:gdLst/>
              <a:ahLst/>
              <a:cxnLst/>
              <a:rect l="l" t="t" r="r" b="b"/>
              <a:pathLst>
                <a:path w="77310" h="152988" extrusionOk="0">
                  <a:moveTo>
                    <a:pt x="27727" y="0"/>
                  </a:moveTo>
                  <a:cubicBezTo>
                    <a:pt x="27727" y="0"/>
                    <a:pt x="12330" y="24400"/>
                    <a:pt x="0" y="47168"/>
                  </a:cubicBezTo>
                  <a:cubicBezTo>
                    <a:pt x="1501" y="49876"/>
                    <a:pt x="3001" y="52648"/>
                    <a:pt x="4534" y="55454"/>
                  </a:cubicBezTo>
                  <a:cubicBezTo>
                    <a:pt x="26879" y="97077"/>
                    <a:pt x="37317" y="124608"/>
                    <a:pt x="37317" y="142092"/>
                  </a:cubicBezTo>
                  <a:cubicBezTo>
                    <a:pt x="37317" y="145778"/>
                    <a:pt x="37056" y="149432"/>
                    <a:pt x="36567" y="152987"/>
                  </a:cubicBezTo>
                  <a:cubicBezTo>
                    <a:pt x="59694" y="148844"/>
                    <a:pt x="77309" y="128555"/>
                    <a:pt x="77309" y="104253"/>
                  </a:cubicBezTo>
                  <a:cubicBezTo>
                    <a:pt x="77309" y="93130"/>
                    <a:pt x="69970" y="74080"/>
                    <a:pt x="54867" y="45994"/>
                  </a:cubicBezTo>
                  <a:cubicBezTo>
                    <a:pt x="44037" y="25835"/>
                    <a:pt x="27727" y="0"/>
                    <a:pt x="27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1476025" y="262575"/>
              <a:ext cx="3334600" cy="5194750"/>
            </a:xfrm>
            <a:custGeom>
              <a:avLst/>
              <a:gdLst/>
              <a:ahLst/>
              <a:cxnLst/>
              <a:rect l="l" t="t" r="r" b="b"/>
              <a:pathLst>
                <a:path w="133384" h="207790" extrusionOk="0">
                  <a:moveTo>
                    <a:pt x="66676" y="1"/>
                  </a:moveTo>
                  <a:cubicBezTo>
                    <a:pt x="66676" y="1"/>
                    <a:pt x="46550" y="31968"/>
                    <a:pt x="31316" y="60315"/>
                  </a:cubicBezTo>
                  <a:cubicBezTo>
                    <a:pt x="10537" y="98969"/>
                    <a:pt x="1" y="126174"/>
                    <a:pt x="1" y="141114"/>
                  </a:cubicBezTo>
                  <a:cubicBezTo>
                    <a:pt x="1" y="177877"/>
                    <a:pt x="29913" y="207789"/>
                    <a:pt x="66676" y="207789"/>
                  </a:cubicBezTo>
                  <a:cubicBezTo>
                    <a:pt x="103471" y="207789"/>
                    <a:pt x="133384" y="177877"/>
                    <a:pt x="133384" y="141114"/>
                  </a:cubicBezTo>
                  <a:cubicBezTo>
                    <a:pt x="133384" y="126174"/>
                    <a:pt x="122847" y="98969"/>
                    <a:pt x="102069" y="60315"/>
                  </a:cubicBezTo>
                  <a:cubicBezTo>
                    <a:pt x="86835" y="31968"/>
                    <a:pt x="66676" y="1"/>
                    <a:pt x="6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1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467" name="Google Shape;1467;p61"/>
          <p:cNvSpPr txBox="1">
            <a:spLocks noGrp="1"/>
          </p:cNvSpPr>
          <p:nvPr>
            <p:ph type="title" idx="2"/>
          </p:nvPr>
        </p:nvSpPr>
        <p:spPr>
          <a:xfrm>
            <a:off x="788459" y="3011631"/>
            <a:ext cx="1505993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Azib 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title" idx="3"/>
          </p:nvPr>
        </p:nvSpPr>
        <p:spPr>
          <a:xfrm>
            <a:off x="2838525" y="3051760"/>
            <a:ext cx="1534712" cy="445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Sabahat</a:t>
            </a:r>
            <a:endParaRPr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713225" y="3413031"/>
            <a:ext cx="1659645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18-EE-43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Lead</a:t>
            </a:r>
            <a:endParaRPr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subTitle" idx="4"/>
          </p:nvPr>
        </p:nvSpPr>
        <p:spPr>
          <a:xfrm>
            <a:off x="2953000" y="3453160"/>
            <a:ext cx="1305762" cy="285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18-EE-01</a:t>
            </a:r>
            <a:endParaRPr dirty="0"/>
          </a:p>
        </p:txBody>
      </p:sp>
      <p:grpSp>
        <p:nvGrpSpPr>
          <p:cNvPr id="1477" name="Google Shape;1477;p61"/>
          <p:cNvGrpSpPr/>
          <p:nvPr/>
        </p:nvGrpSpPr>
        <p:grpSpPr>
          <a:xfrm>
            <a:off x="3808051" y="2351815"/>
            <a:ext cx="204605" cy="264756"/>
            <a:chOff x="2390900" y="733575"/>
            <a:chExt cx="263700" cy="341225"/>
          </a:xfrm>
        </p:grpSpPr>
        <p:sp>
          <p:nvSpPr>
            <p:cNvPr id="1478" name="Google Shape;1478;p6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5" y="1312973"/>
            <a:ext cx="1653643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Google Shape;1467;p61"/>
          <p:cNvSpPr txBox="1">
            <a:spLocks/>
          </p:cNvSpPr>
          <p:nvPr/>
        </p:nvSpPr>
        <p:spPr>
          <a:xfrm>
            <a:off x="4526455" y="3051760"/>
            <a:ext cx="1972082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r>
              <a:rPr lang="en-US" dirty="0" err="1"/>
              <a:t>Irtaza</a:t>
            </a:r>
            <a:endParaRPr lang="en-US" dirty="0"/>
          </a:p>
        </p:txBody>
      </p:sp>
      <p:sp>
        <p:nvSpPr>
          <p:cNvPr id="19" name="Google Shape;1468;p61"/>
          <p:cNvSpPr txBox="1">
            <a:spLocks/>
          </p:cNvSpPr>
          <p:nvPr/>
        </p:nvSpPr>
        <p:spPr>
          <a:xfrm>
            <a:off x="6608796" y="3062267"/>
            <a:ext cx="1534712" cy="4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r>
              <a:rPr lang="en-US" dirty="0" err="1"/>
              <a:t>Javeria</a:t>
            </a:r>
            <a:endParaRPr lang="en-US" dirty="0"/>
          </a:p>
        </p:txBody>
      </p:sp>
      <p:sp>
        <p:nvSpPr>
          <p:cNvPr id="20" name="Google Shape;1469;p61"/>
          <p:cNvSpPr txBox="1">
            <a:spLocks/>
          </p:cNvSpPr>
          <p:nvPr/>
        </p:nvSpPr>
        <p:spPr>
          <a:xfrm>
            <a:off x="4715772" y="3402228"/>
            <a:ext cx="1659645" cy="33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/>
            <a:r>
              <a:rPr lang="en-US" dirty="0"/>
              <a:t>18-EE-46</a:t>
            </a:r>
          </a:p>
        </p:txBody>
      </p:sp>
      <p:sp>
        <p:nvSpPr>
          <p:cNvPr id="21" name="Google Shape;1470;p61"/>
          <p:cNvSpPr txBox="1">
            <a:spLocks/>
          </p:cNvSpPr>
          <p:nvPr/>
        </p:nvSpPr>
        <p:spPr>
          <a:xfrm>
            <a:off x="6723271" y="3453160"/>
            <a:ext cx="1305762" cy="28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/>
            <a:r>
              <a:rPr lang="en-US" dirty="0"/>
              <a:t>18-EE-53</a:t>
            </a:r>
          </a:p>
        </p:txBody>
      </p:sp>
      <p:grpSp>
        <p:nvGrpSpPr>
          <p:cNvPr id="22" name="Google Shape;1477;p61"/>
          <p:cNvGrpSpPr/>
          <p:nvPr/>
        </p:nvGrpSpPr>
        <p:grpSpPr>
          <a:xfrm>
            <a:off x="7532984" y="2391945"/>
            <a:ext cx="204605" cy="264756"/>
            <a:chOff x="2390900" y="733575"/>
            <a:chExt cx="263700" cy="341225"/>
          </a:xfrm>
        </p:grpSpPr>
        <p:sp>
          <p:nvSpPr>
            <p:cNvPr id="23" name="Google Shape;1478;p6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79;p6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72" y="1309634"/>
            <a:ext cx="1534712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72" y="1338609"/>
            <a:ext cx="1644378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rcRect t="1398" b="1398"/>
          <a:stretch/>
        </p:blipFill>
        <p:spPr>
          <a:xfrm>
            <a:off x="2800881" y="1309634"/>
            <a:ext cx="1691681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175" y="565079"/>
            <a:ext cx="4048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arlow Medium" panose="020B0604020202020204" charset="0"/>
              </a:rPr>
              <a:t>High Level Block Diagram</a:t>
            </a:r>
          </a:p>
        </p:txBody>
      </p:sp>
      <p:pic>
        <p:nvPicPr>
          <p:cNvPr id="4" name="Picture 3" descr="C:\Users\saeedafatimaa\AppData\Local\Packages\Microsoft.Office.Desktop_8wekyb3d8bbwe\AC\INetCache\Content.MSO\DF2EA7E0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" y="1320145"/>
            <a:ext cx="7194564" cy="2707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1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107553" y="3140185"/>
            <a:ext cx="1090915" cy="1837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12365" y="3016156"/>
            <a:ext cx="840511" cy="450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5535" y="2983987"/>
            <a:ext cx="632411" cy="4457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972" y="3016156"/>
            <a:ext cx="1278558" cy="307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8841" y="2198351"/>
            <a:ext cx="882203" cy="255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40711" y="2170051"/>
            <a:ext cx="844371" cy="255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23183" y="1469010"/>
            <a:ext cx="1290314" cy="3126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76046" y="185752"/>
            <a:ext cx="4479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arlow Medium" panose="020B0604020202020204" charset="0"/>
              </a:rPr>
              <a:t>Deep Learning Model Internal Block Diagram</a:t>
            </a:r>
          </a:p>
        </p:txBody>
      </p:sp>
      <p:sp>
        <p:nvSpPr>
          <p:cNvPr id="2" name="AutoShape 1" descr="data:image/png;base64,iVBORw0KGgoAAAANSUhEUgAAAuIAAAHKCAYAAABG9C75AAAAAXNSR0IArs4c6QAAIABJREFUeF7snQm4TVX/x7/7XiRJqIQ0SHjJldfQoAG5KM1JrmRIb0oypEn1NyUNb2ZSKUKGK6LeikxRadSAe1WSojQqSorE3f/nt911Wmffvc/ZZ56++3ne59U9a/ysfc757HV+ay0DvEiABEiABEiABEiABEiABOJOwIh7jayQBEiABEiABEiABEiABEgAFHHeBCRAAiRAAiRAAiRAAiSQAAIU8QRAZ5UkQAIkQAIkQAIkQAIkQBHnPUACJEACJEACJEACJEACCSBAEU8AdFZJAiRAAiRAAiRAAiRAAhRx3gMkQAIkQAIkQAIkQAIkkAACFPEEQGeVJEACJEACJEACJEACJEAR5z1AAiRAAiRAAiRAAiRAAgkgQBFPAHRWSQIkQAIkQAIkQAIkQAIUcd4DJEACJEACJEACJEACJJAAAhTxBEBnlSRAAiRAAiRAAiRAAiRAEec9QAIkQAIkQAKxJ1AXwDwAp9uq6gBgoUv1ZwB4AUA12+tDAIyw/e0IAJcD6ArgHABHFr/+OoAFAOYC+EXLczSA2QDaudS9DcB6AK8AeN6WV7IMBnC/R2xPArgNwF4AXQDMcsnn1C+VNNx8btyl3KUAhgKQ9unj8h6A6wF8qrVTmK6xtftcAG/Z/lYBwCUAOgNoDqAyAGG5AsB0AB8AuBrAWgCbPPJjsjQmQBFPjcE9HMBYADcFaK58YHby+MaWD6YJAPrZ0nupR2/CdcUf5PrfVBlvOrzm1PxgH+b6B3igD1S9bPuHeaAPcD2fYvi1B956HU4f0E59deKl0gVi7/Rhby/fqY+qjdK+wwBcE+QeUmXqzOVvTm2TNn0GoDGA5QG+rFRZkv4jAP9y+DJT2S8uvid1MZAvSumbEgi7PLjd9048VFtOLG7Hi6nx9mcr04iAfOe2B/Cy1ieRs1sB/GHrp6S9zybcItN9AOyypZX31XgAbYuF+/8AfFUs470AyGfBdwDuKRZ7U8vfFMAcALWL/ybv1XcA1AIwvFgoRRilTHlgKNLyVgLwWHEa+bP+uVgKwL+L//atJuKSTj6PHgBwR3FZzxS//luQsQ43n517QfEDi3x+yCVtbQ1A2qEeeuTzQb5zf9TaJOnkc1weKOTh5ID2mtQhn13jAFQHMBnAxGLu2RoLkfRQvq/T6PZnV5wIUMRT677QJUQXFF0E7eLi1EMlv3ZhdZJoXZSVEAaSbdUWL+1QbdP7pWSpnDZbY//Q0iVLl1v973aZlLqc+qLaIO2WLxT9YUYXf8VK/5u9j27l6393mvHRx0/vj9t462Oq57X3WX9NjV2wMqWtx2tfmiq91KkLseqTE3/9b4rXD7b8bmMo9dgfuJzGUvp2ssPDnt5nO2u93EAPRan1qcDWphoBuUdltvWG4oZ/D+AKAO/bOiJC+F8AZYtnUOVlp/dCvWKBPLN49vo/AOT9pi6RRxHqe4tnZrsDkFlyddnfb/qDv4i21NkRwO8AROrztbz2h3Snz7eaxflk9lwEVl3656JTv9zGNdx8+meDkwgLh1EAWmi/JohM32V7SJJy5NJnwsWlrgQwBsBJxd81D9tEXfLIrxYyplKG14mzVLu/2d4QCVDEQwSW4OSBJCqQkOnNDlSGfKjKz5rPah+YbnIpH1oyC2OfVQwku2749A9z/QPZTarcxNX+pWCfSQ7WNvlZV2Z51c+FOiv9C8bLg4Bet16O/QsgkDgKL6eHFPVl5sbBabzlZ2z54ggm4vZ7QNXhJK7CQS75eVuxFznWhV31YWTx7J6a2Q4k4tJGSX+W9nOxk1Tb7z+nByf7PRfqLzYJfsuz+jQkIO8pedi9EUBucf/k/SmyfFDr72UAZLZaLvnskivYr1Ui4VMdmDUsDk+RWe9VxZ/zMkstVyARl9fbAFhWnNae103ExS3k4eJVAPuLHyT+lwIiLpxOASASLZc8fNxc/CuD+hXBScSFq3xvysOQhLVIWIr8IuF0ydjLrLn8wsDQlDR8g4faJYp4qMQSmz6YROvhK27hDPaf7IPNDAaTV52Il5lMJ4JuIq6X5ybo9vbr7Q30muLj9kAh7XQTcTd51tnq/N0eEPS/B/qp0qlPwYRa56x/cbjlsz+EqPyqT04zVlKWCk3Ry3W69+TLXEJTvIr4VQA+sYWx6DJuHzevLJV4OD1EJvbdzdozhYB6P4q0jS7utF3eJARDHkafKw53ULHY9vdhEwAvFYdTbC4W3g0OIO0hXU6/WqkYafv7V2Z4JXRF4p3l0vO6ibjMpMuDhoRm6LPgetPCndkON5+XGXH5XJBYbpm1vqW4sRLfrf+KYBdxCTuROHP1sPQ0gP4A/gxwQ+cB+Jginilv+cD9pIin1n0QTL6ChUComcYlxXGC0vtgPwmGIuKSVr4Eehd/eXiNg4vFjLhT3U59kb996RLPHosZ8XBCipxCbkRU1YKnQAuc7He40z0kaSYBGObwxWB/uApUl8432NgHmxGX/j3lsLBLSYBdxEMNz0qtdz5bm04ElMj9CmA+AAktkUufzT6t+HP0bgADtUWR9s/rbgBmFOd/G8C1xeEndl52YZZJm0HFs9XBZsSPAiByKQsM5XqoWDpl9t5JxCW8Q96n8pAubU81EZdfeY8r/m6UCQq59MWbdhGXhw6ZDZc1LnKF8nmcTvc1+xImAYp4mOASlC2YiAeLkVZxtbLgxsvsuXTTq4hL22QGQT6EQ5VEJxEPFCPuFpKh+u8mgW4LQ91+FXAS8UAx4m4z4qpee0y5V3l0Sies1SxZKB/8bjslBBJnp4WPTundynZqn1cRl3vQXr/M2P1sC40Kdu8n6C3LakmgBAElcu/aZlJF5mQhpoRDSPz4vuIJgkAzwPprgdbl2IU50CJ4+4x4oLyBFpmHMskTLK0OMdYz4ircUo+9l/rV4s1TixujYsTtDzLBfmXmW4IE/AhQxFPrhohExOUDU2IQJX5Q4tJ0cfE6yxlo9w49XjiQrDoRD/XDXBdTe3mh9sXrjLiXegLtzuL04ZxoEVdf3NI3txlx1W83yXaLHbdvT2aXhFBE3P5AKA8B8lOw+nK0y3ooX+qp9QnA1qYDAX1GVd+eUC3alBCTR4pnniXOOJVEXD5/ZTJGtiqU3YnUloVO4xauUIebz2toir7uSRZuyi8OEp4jlyzelFj3PdpiTYp4OrwrE9gHingC4YdRdTARDxSaIh8WMssiAiM/FQZaQOg2++Am4nbJt4tTsBkCt9AUN0T2GXHZl1Xfn9etnU6z++HEiLu1yz4jLunUvrNuq/RVuwPNZjnN9sq2X5HOiOt1usWI22O7naRYVv/LDLV9K8NAYS2hirjTw5p+XwV6qHHb9jKUnX3CeLsyCwk4EtBFXHbRkIfgHsUpZdGmLHCUrfQeLF68GUg89fdRKKEpenhJsNAU+XVStkaU0Bm59LCWdIwR10VcHEkWXj6h7aQinGUnFTUjfmxxDL1aeCu70whfdQXadpeTBvyQAEU8tW6CSBZruoVlKAJusuwlNCXQDLWUH+zDJlIRl107gs122AXSTdbrFC8olEWFbjHiXkVcPqj1L0q7+HldYOj2AOFF4u1tDfYwp9ILT9V++Zsw1i/9y0XtKW7fGUWlV+13O9TDfu9JG1WMuF5noAVnXh4svf4KlFqfCmxtqhGwxxjLvS57UsslD+xbimfE1XaGgURcYslVnHmgxZp2WZQHb5nZlSuYiNvzelmsqe+aomLEJZZ6t7YzjNeZbdk9SXZekcXe9s/xQN8t9nzBviPcJmVk+8fbtZ1UpA3690eZ4tdk9l8u/UFF3ZvCo1nxuh7ZYUXGSjjKoT76nu6pdi+zvVEgQBGPAsQ4FhFIotx2GJHmqUWacjiEfrKalxASLyIuaV6z7asabCtBHVs0RNz+Ae002xmsL9IOmWmWnx+jJeKB4iulzcG2Lww0rk67qTjdjrJ7gawLsPfJbUZY6pRDR+QLReRVtrS0b0mo+iVfdmpGXGRd4lzt0q766GULSHW/Oom4ek2dBmgX+GAsA83Cx/FtzKoynIBdxKsUL0yW7Qrl0mPFg4mn2l1FRFEutwkVPQRGxF0OqlGHAgUTcT2v1+0L7UMs7ZR9tuVzSKQ6WL9UftmRRPoms9Rqqz8vAu+UL1wRl7ao/b/VTir2iRwpWz6XJIRldfHnpRygpF8652CL2TP8LZJZ3aeIp9Z4u4l4MAmXDwi1j7S9x8F2Wgkmr/K6XPbjluVvXmOgA+2V7TRCbjObwaQ3kLgqhrKASsU1etmXWm+fW/n2mVx7HLvb4lMvXAL1SeXXxz7YzLFiq77Q3RbAqjardG6/HrjtLx5IivUHAafxV+PyaIgH+lDEU+vzLl1baxdx6aeEDcrOJHLZ9wIPJp6yeFBO55RyFxVL9g4NXiQH+uiiH+6BPuIZFwKQPbol9l1dwfol6WQfdUknTFSfws0XiYhLW/SdVOwibg9hkYOPZDz12W6KeLq+oyPsF0U8QoBxyh5oMaNqgtMTtj1kRJ8BdVt8p9LIB6d9wZ3UpS/wUzOTqg36h5NbKEygQ3Z0nE4zO4Fi7ZxOjlTlSSy1yK+XSy020neV0fM5hbS4heboY2Jve7DtFQONq70fbveHPt5e7iGnfqrYcYkBDzTeejiJfdGq2x7w9n5IXOw1xSLhdE/p6dUOQPbZd5XGbeFsKDvMeLlfmIYEQiGQBUCOOK9c/PmqjkiX0yfl+Hq59MNg7Ee6ux1xL+EOcqqjlC2/6El8uczIHll8qqXc93JYWT8AMtmgX/Yj7i8oPvRHZuplFxeZmJCy7ine9laXS/sR97JQUw6q+QuA9LVq8eywbJUodav3a7B+SbiHtEMO1tFP5Q03X7Aj7qWtEuN9XjE7ty0X1U4qMkuvn6wpPKUM+SXvgeIj7iVUTxZ6/ghAZuilbPkslLFaXHxQ0Deh3DxMm54EKOLpOa7sFQmQAAmQQHIRcJpIUA/26lAYabE6YTPQLkxOD5QiqecXi2/L4jCJnQBkcaEI/MvFMdqKittkjHpd8q4sDicRcZT4bv0Ktu7ITl/1NVC/nEZMPcjr2+J6GVmVT3Zv0Rfz63llsqJv8cFD7bQXAm0wIDupyGE9Et/tdAnXDgAuLT4ESR665NcEifl/vXgxrhzmox7CvPSFadKYAEU8jQeXXSMBEiABEiABEiABEkheAhTx5B0btowESIAESIAESIAESCCNCVDE03hw2TUSIAESIAESIAESIIHkJUART96xYctIgARIgARIgARIgATSmABFPI0Hl10jARIgARIgARIgARJIXgIU8eQdG7aMBEiABEiABEiABEggjQlQxNN4cNk1EiABEiABEiABEiCB5CVAEU/esWHLSIAESIAESIAESIAE0pgARTyNB5ddIwESIAESIAESIAESSF4CFPHkHRu2jARIgARIgARIgARIII0JUMTTeHDZNRIgARIgARIgARIggeQlQBFP3rFhy0iABEiABEiABEiABNKYAEU8jQeXXSMBEiABEiABEiABEkheAhTx5B0btowESIAESIAESIAESCCNCVDE03hw2TUSIAESIAESIAESIIHkJUART96xYctIgARIgARIIGkIrOyU07HIME9LmgaxISlB4ABKTb8of93WlGhsAhpJEU8AdFZJAiRAAiRAAqlGYEVezjMAeqRau9nehBOYnptfcH3CW5GkDaCIJ+nAsFkkQAIkQAIkkEwEVuTlrALQMpnaxLakBIHVufkFrVKipQloJEU8AdBZJQmQAAmQAAmkGgEl4pXqN0PNDr1Trflsb5wJfDSip6qRIh6APUU8zjcmqyMBEiABEiCBVCSgi3jjwVNTsQtscxwJrOzckCLugTdF3AMkJiEBEiABEiCBTCdAEc/0OyC0/lPEvfGiiHvjxFQkQAIkQAIkkNEEKOIZPfwhd54i7g0ZRdwbJ6YiARIgARIggYwmQBHP6OEPufMUcW/IKOLeODEVCZAACZAACWQ0AYp4Rg9/yJ2niHtDRhH3xompSIAESIAESCCjCVDEM3r4Q+48RdwbMoq4N05MRQIkQAIkQAIZTYAintHDH3LnKeLekFHEvXFiKhIgARIgARLIaAIU8Ywe/pA7TxH3howi7o0TU5EACZAACZBARhOgiGf08IfceYq4N2QUcW+cmIoESIAESIAEMppAson42y/mY9b9Ax3H5OQGjXHL+JlY8ezjWDb9Mb80t015HrWbnF0inyrvuiFj0PzyPN/r+/ftxewRd2Dtq4tgzyt5Nr3/JroMHoUyZQ/Hnl93YnL/btha+JGVv22PPrii733Wvzd/+A7G9urgV69qp+RVdegJml14pVX2zu+3Y1LfLtb/q0u9JnmT8aKIexsVirg3TkxFAiRAAiRAAhlNINlEXB8MuxCr116YONL6py7DM4b2x60TZ6Nqzdp+sr1w7P3Wf+/ds9sn1vLfuogrcS5fsbKVVq9X0omEn3vVdT6Rf3XaBDRqdZFVl4j4ogkjrQcElV81QNVR94zz/B4C1Os/fLUZM4cOQLfh46yyVPpKVav7+pZsNydF3NuIUMS9cWIqEiABEiABEshoAukg4m7CK5K8ZuEsXN73XuQ/OAhX3TbEJ+oqT7VadbHh9WV+oq2LuMxW67Jsv1miKeJSdqDykuFGpYh7GwWKuDdOTEUCJEACJEACGU0gHURchY7os9YyqDJzXuXEWtZstP5vfUZcZqvlEmFXs9pOM+J1mp7tOEsdbRGXuvW2JNvNSRH3NiIUcW+cmIoESIAESIAEMppAOoi4k7yKnM8c0t83C24XZn0WvWm7y61YbhUSYg+JkRASFcutx4cHm8HWw1/UTVa5Wg1fCI09NMXtgSKZblCKuLfRoIh748RUJEACJEACJJDRBFJVxPXFmk4LHFVYin3B5ZX97rMWddrDWSS9ijP/csOHfos11Q2iFmbqMu20WFO1R/KJ4AeKEbcv1nRbdJosNylF3NtIUMS9cWIqEiABEiABEshoAqkq4jJoslhTzSLbQ0ckFMW+s4rkUTPadhHXF0pKOIu+a4p+g9gXVEYzNEVm4hc/NabEotNkukEp4t5GgyLujRNTkQAJkAAJkEBGE0h1EZfB02ezZfcRe8iHPqOtdjhRWwvqs9Uq34n1GpbYZUW/SfTQlW0b13HXlIx+Bzl3niLOm4IESIAESIAESCAogXQQcfvsttu2h2r2XMJTTjqtkWPYiJpJV+ElHyx9ET99vcW3UNMexx3NGXH1UOG2HWLQwYxDAs6Ie4NMEffGialIgARIgARIIKMJpIOIywCqBZs3/ncKXpgw0jUuW0R71w/foeOdIzD/0cEl0qmFmbVOb+bbd9we5qIfDuRFxOXQIP3SD/Sxb42Y7As2KeLePi4o4t44MRUJkAAJkAAJZDSBZBbxjB6YJO08RdzbwFDEvXFiKhIgARIgARLIaAIU8Ywe/pA7TxH3howi7o0TU5EACZAACZBARhOgiGf08IfceYq4N2QUcW+cmIoESIAESIAEMpoARTyjhz/kzlPEvSGjiHvjxFQkQAIkQAIkkNEEKOIZPfwhd54i7g0ZRdwbJ6YiARIgARIggYwmQBHP6OEPufMUcW/IKOLeODEVCZAACZAACWQ0AYp4Rg9/yJ2niHtDRhH3xompSIAESIAESCCjCVDEM3r4Q+48RdwbMoq4N05MRQIkQAIkQAIZTYAintHDH3LnKeLekFHEvXFiKhIgARIgARJIWwIr8hp0ys0vnBeogxTxtB3+mHSMIu4NK0XcGyemIgESIAESIIG0JbCyc860IhP1s0yMbj2vYL5TR5NZxN2Oj9+/by9mj7gDbkfHlyl7uNVVlW7L+rW4deJsVK1Z24dAHWW/8/vtvr+po+dVfql/bK8OsP9dHUN/Zb/7ULvJ2ZCy9KPqVdkVjq6CW8bPRPmKlf3aU/eM89D88jxfvU79OblBY7+8yXKTUsS9jQRF3BsnpiIBEiABEiCBtCUgIm6auL64g+8Axpjc/A0L9A6nsojbhdY+kCLES54eh72/70aj1hf7ya9dnpUMV6paHVf0vc8qSom4/Pu6IWN8+b2KuEh+2x59fOWpOvR2K2lv2u5yXzpV95qFs9Bl8CioB4NkuFEp4t5GgSLujRNTkQAJkAAJkEDaErCJuOrn21lm1ugL5q1fKH9IZxF/YeJIVDmxFo6tcRLsUmsXcSW/iyaM9M1Eqxn5hi3aYsPry3x/9yLiMkPerP1VWDnrSd9svF3EneQ/2W9Giri3EaKIe+PEVCRAAiRAAiSQtgRcRLy4v+aaImBMFox+AFpWqt8MjQdPTSoWwUJTAs2IiyzPHNIfV902BOUrHe37twpPcRLxt1/Mt4RdhZOo+rsNH2eFnpx71XXWrLhXEe806EG8NnsK1Cy7XcSd2pBUA+DQGIq4txGiiHvjxFQkQAIkQAIkkFACy/IadM2CMTMmjTDxKwxUDFL2bwCOSkUR12PEK1er4RcHLhKtz4LL7LhcKuzELsFKrpVs22fIv9+yCTOG9rfqELGf3L8bAsWIq5hxKWdS3y7oPnw8TjqtkRXbrh4g3B40YnIvRKlQTcQjLtGAMap1/oY7Iy4oCQugiCfhoLBJJEACJEACJGAnsDyvwTADRgsT5utRp2PicsMwGrmVawCvmSaOhYGcVBTxQDPiKixFLYq0S6/TYs3bpjxvLb5Ul55H4rRFomV2O7drb88iLjPw0pZdP3yHjneOwPxHB7uKuL1N9kWiUb8/wihQE/GtJswZYRThyyL3fW5+QatIykjWvBTxZB0ZtosESIAESIAENAJKxGMhJAFCU1bDNEfnzit8OR1jxNXs9tbCj0rca0q27TPiEpay+KkxJWbV7THjMisus9vydy8z4iLiSrDz7nkIaxcv9BNxNcuu7+gijZb2bHr/zbRdrBnL+z4ZPmAo4skwCmwDCZAACZAACQQhEEshKSHiBt7IMo3RF+Rv+J9qVjqKuJvE6uEpXndN0UVcmKnZ7R3bt3kWcSXW61a+YmFXO7gEWqxJEU/tjw6KeGqPH1tPAiRAAiSQIQTiIeImzDWGYYzOnVvwgh1ruom40xaBqs96qMmeXb/47f0taezhK04x3Hr4iNvsutMiTH2WXt8K0W37Qop4an8AUMRTe/zYehIgARIggQwhEGsRLyoyX24zr9DaqtDpSnYRlwN19EsOurnxv1PwwoSRjgf65Ha9GXMfHATZ6cQe7qEvyDylYZMSIm5fsOm2mFJmxZdNfwyhiLiaFZ91/0C/Pcnl704H+tgXnybL2yFau6bE8r5PBlYU8WQYBbaBBEiABEiABIIQSLSQJLOI8+ZJPgIUcW9jQhH3xompSIAESIAESCChBCjiCcXPykMkQBH3Bowi7o0TU5EACZAACZBAQglQxBOKn5WHSIAi7g0YRdwbJ6YiARIgARIggYQSoIgnFD8rD5EARdwbMIq4N05MRQIkQAIkQAIJJUARTyh+Vh4iAYq4N2AUcW+cmCoIAbWIh6BIwAOB6bn5Bdd7SMckJEACGgGKOG+HVCJAEfc2WhRxb5yYKgCB4i+HoYREAl4J5OYX8LPHKyymI4FiAhRx3gqpRIAi7m20+GXojRNTeRTxSvWbkRUJuBLY9cla6zWKOG8SEgidAEU8dGbMkTgCFHFv7Cni3jgxlUcRbzx4GirVb0peJFCCwEcjbgBFnDcGCYRPgCIePjvmjD8Birg35hRxb5yYiiLOeyBCAhTxCAEye8YToIi73wJeTpzUj5zXS1LHyOtHy8vrbXv0wRV977OSysmZcnJnswuvRJfBo1Cm7OHW31WeK/vdh9pNzkagOiS9nJbpdMkpoLeMn4kVzz5uncTp1D75m72fKl/5ipWT7v1BEfc2JBRxb5yYiiLOeyBCAhTxCAEye8YToIgHF/G6Z5yH5pfnWQnffjEfaxbOsgRXRFUkeebQAUGPtFf5X502AY1aXYSqNWv7RFzKVeLuJuJudeitl7Ztev9NP6mX11+YONJKph4A7D2W13f98J0vn/z35x+84+tjMr1JKOLeRoMi7o0TU1HEeQ9ESIAiHiFAZs94AhTx0ETcabbaTZIDSbrUKjPiiyaMRMMWbbHh9WU+8Q2ljkhF3KmNaga++/Dx1ox8Ml0UcW+jQRH3xompKOK8ByIkQBGPECCzZzwBinhoIm6XVC8z4nWanu04G61EvNvwcdas+rlXXWfNvMdTxFUb1Ay/0FChKvovAcnyRqGIexsJirg3TkxFEec9ECEBiniEAJk94wlQxEMTcXsYh1P8th7zrb+ux4frM+Iiwd9v2YQZQ/vj1omzUb7S0ZjcvxsCxYjb48qlvEChKXqMuB4Dbg+1oYinx0cCRTw9xjGhvdD3EeeuKQkdiqSunCKe1MPDxqUAAYp4cBFf++oiXyK7TAcLP1EZ1cLMytVqWLKtYsQlNEVEXBZqzh5xBypVrY7crr1LiHgkMeJ6D9Vst/xNFoh+sPRFv5h3ingKvGk9NJEi7gESkwQmQBHnHeKFAEXcCyWmIQF3AhTx4CKuQjTU7Hb7Gwf6Fm96FXFdcEW2ZeGkPSxE/ltmxSU2WwRdnxGPlohLO/Q2/77zZ6suhqak16cERTy9xjMhvaGIJwR7ylVKEU+5IWODk4wARdy7iEvKUHZNcSpZDx/ZtnFdCQlWoS87tm+Li4hLG+2Sz8WaSfYmDaM5FPEwoDGLPwGKOO8ILwQo4l4oMQ0JcEY8nHvAadFiKAspRbp/+nqLb6GmyqsWZTotlNRjym+b8rxvH/FwZ8SlvNX503DVbUOs8BfVJzUrb/9v4WSPgw+HXazycLGmN7IUcW+cmCoAAYo4bw8vBCjiXigxDQlQxMO5B9x2D9FFdef32zGpbxfI/+uX2hdc0uoLJfX9wp1EXImw5NFFPFAdql6nxZpOhxLZ49zthw45LQQNh18s8lDEvVGliHvjxFQUcd4DERKgiEcIkNkzngBDUzL+FkgpABRgzFP6AAAgAElEQVRxb8NFEffGiako4rwHIiRAEY8QILNnPAGKeMbfAikFgCLubbgo4t44MRVFnPdAhAQo4hECZPaMJ0ARz/hbIKUAUMS9DRdF3BsnpqKI8x6IkABFPEKAzJ7xBCjiGX8LpBQAiri34aKIe+PEVBRx3gMREqCIRwiQ2TOeAEU842+BlAJAEfc2XBRxb5yYiiLOeyBCAhTxCAEye8YToIhn/C2QUgAo4t6GiyLujRNTJVDE1XHDgQZBbTPlllbfhspejspzcoPGfieWqXROe7fqW0g5lW0/SMKp7W5tDbYdldq7VspUxy87bXtlr1Pvn54+EJto3vgU8WjSZFmZSIAinomjnrp9poh7GzuKuDdOGZtq2TU57bOzzF9b5xe+7QYh3vuIBzrAQB07rARV2qyE174fq+qPlPf52rexe+cO67ji2k3O9utqMBF3EnivIi5HJOtt1QVZ7Utr526V/fyzVnv145v1dMFOW1PHJkueY084GV0Gj7IOkIjlRRGPJV2WnQkEKOKZMMrp00eKuLexpIh745SxqUTEs7LwCoAFMDAmd27BO3YYyS7i0l43eVcz2+173Ya1ixdCnWCm9zGQiJ/4rxwUvrUSTdtd7juRTfKGK+L6w8EHS1/0k3R5TT+0Qk6B2/XDd44SHUzE1WESzdpfhfyH7ilRTyxueIp4LKiyzEwiQBHPpNFO/b5SxL2NIUXcG6eMTaWJuMXABOZnwxh9Qf6G9xSUZBdxJa/SXvvMry7MG15fhjULZ5UITwkk4nL8sQixXZojFXEl0vYZb33G//edP8M+o67GJJCI60c3N2zRFpP7d4M6xjmWNzpFPJZ0WXYmEKCIZ8Iop08fKeLexpIi7o1Txqayi/g/IIx5RtbBMa3nbHw/2UVchabYY6Htgu0mv8FEXMlsnaZn+2bFIxVxt4cHfWZf0ohE6/V6EXF7+I4VmvPBO47x8dG88Sni0aTJsjKRQDKJeCbyZ59DI7Drk7Uqw+rc/IJWoeX+J3Wi7/tw2+01H0XcK6kUTresc06LcJtvGMgxijDRNb9h5pum8bsB3ChpGg+ehkr1m4Zbnad8wWLEx/bq4FeO2yJM+6yxm/wGE/Hml+dZoSiLnxrjC/GIhYjrM9lSp1xuEh1oRtzOTz2ouMWkexoUD4l0ES8y0NL9njr4W9s5n6zzUCSTkEBGEUi0kKzIy1kFBHjvZtRosLMhEKCIB4BFEQ/hTkrFpCvycqYD6B6vtieDiOvhGm6z4cLDLs9KbO1hJl5EXEnysTVOssJfpAynMBd9HJwWlqrXnR4KnIRZ+jDr/oGwS7SbiKt26rPoKq09zj3a94wu4sHKLso6+G/KeDBKfD3TCCRaxPVfPzONPfsbNoGdyC46L3f2xk/CLSHR93247faajyLulVSKpluZl7PaBCqaMAeE04UsGGeawMPueY2XAfMXJfvJJuJuwu02++0k7l5EXNWjpHjH9m1REXF98ajT7LebRLuJuJPMq/5Jm28ZPxPlK1YO51YJmkcXcROm68+UBoxV8nqb/MLVQQtlAhLIIALpLiQZNJTsaggE0v2+p4iHcDOkYlIRcWl36/wC91CAAB1zixE3DCwGjNGt5254LdljxJ1iv9Xfdn6/3bH3+l7eXkVcl/uTcxpj7ZJFAcU20Iy4vc36vuVODbaH37iJuMj8sumPuY54LMNTvMaIr8jLMSniqfhpwzbHmkC6C0ms+bH81CSQ7vc9RTw170vPrY6BiL+KLIzOnVOwQjUi2UXcafbbKSxF9cf+mlcRl/xqxrl+81b4c/dvYYu4ffY7UBy302tOIu4UlqL6HOg1zzdbkIQU8WiRZDmZSiDdhSRTx5X9Dkwg3e97iniavwOiJeImsCzLNEe3nle4zI4s2UVc2qvHUlerVdd1txFJaw/3CEXE9QN53BaJKn5OM+JOB/oE2n5RyrLHp8vBPE4iHujhQ8oR+XfauzxabxGKeLRIspxMJZDuQpKp48p+U8R5D6QxgaiIeLZRlDt3w6tumFJBxHW5Pq35BZCdVdzCMOwx0yK2s0fc4XfYj9MOJoqPqqvC0VWCzojbd3iRMuwngLptq6iPh12ive4Io5cRaGFrNN4iFPFoUGQZmUyAIp7Jo5+5fU/3+54z4ml+b0cq4l7wxFvEvbSJaZKPAEU8+caELUotAukuJKk1GmxtvAik+31PEY/XnZSgeijiCQLPaksQoIjzpiCByAgkSkiW5eX0MGCeHFnrmTtTCGSZxsbW8wrmR6u/ibrvo9X+YOVQxIMRSvHXKeIpPoBp1HyKeBoNJruSEAKJEJIleY1OLo2DXyWkw6w0ZQn8jeyaF+Wv2xqNDiTivo9Gu72WQRH3SipF01HEU3Tg0rDZFPE0HFR2Ka4EEiEky/MatJS9/ePaUVaW8gSiuQVtIu77eA4ARTyetBNQF0U8AdBZpSMBijhvDBKIjEAihEQX8ZodeuOUq3tH1gnmTlsCXy54HF89/7jVP4q492GmiHtnlZIpKeIpOWxp2WiKeFoOKzsVRwIU8TjCZlUhE6CIh4zMykARD49byuSiiKfMUKV9QyniaT/E7GCMCVDEYwyYxUdEgCIeHj6KeHjcUiYXRTxlhirtG0oRT/shZgdjTIAiHmPALD4iAhTx8PBRxMPjljK5KOIpM1Rp31CKeNoPMTsYYwIU8RgDZvEREaCIh4ePIh4et5TJRRFPmaFK+4ZSxNN+iNnBGBOgiMcYMIuPiABFPDx8FPHwuKVMLop4ygxV2jeUIp72Q8wOxpgARTzGgFl8RAQo4uHho4iHxy1lclHEU2ao0r6hFPG0H2J2MMYEKOIxBsziIyJAEQ8PH0U8PG4pk4sinjJDlfYNpYin/RCzgzEmQBGPMWAWHxEBinh4+Cji4XFLmVwU8ZQZqrRvKEU87YeYHYwxAYp4jAGz+IgIUMTDw0cRD49byuSiiKfMUKV9QyniaT/E7GCMCVDEYwyYxUdEgCIeHj6KeHjcUiYXRTxlhirtG0oRT/shZgdjTIAiHn3AL0wciWXTH/MruG2PPrii733Y/OE7WDRhJG4ZPxPlK1a2/ntsrw5oduGV6DJ4FMqUPdzKt+fXnZjcvxuu7Hcfajc5Gz98tRmT+nbBzu+3+5V73ZAxaH55XvQ7kSQlUsTDGwiKeHjcUiYXRTxlhirtG0oRT/shZgdjTIAiHn3AIuJyiXjbLzcRl3S6VDuJ+MyhA9Bt+DhUrVk7+o1O0hIp4uENDEU8PG4pkyseIr4yr8FQE8YwgdJ48DRUqt80ZfiwofEjQBGPH2vWlJ4EKOLRH9dQRVxmyBu2aIsNry/zzZRTxA+NC0U8vPuTIh4et5TJFQ8RL/5yGCpQKtVvljJs2ND4E9j1yVqr0tz8AtfPnhV5OaYJs1Wb/MLV8W8haySB5CVAEY/+2IQj4jLTLTPe5151nRVqQhGniEdyZ1LEI6GXAnnjLeIpgIRNTAICFPEkGAQ2IeUIUMSjP2ThiLjEjH+/ZRNmDO2PWyfORvlKRweNEbfHlUe/J4kvkTPi4Y0BRTw8bimTKx4i/sZ19artP1BqDoCWKQOGDU0kgem5+QXXuzWAM+KJHBrWncwEKOLRHx2nxZoq/tspRlwt3pSFmrNH3IFKVasjt2vvEiLOGPHo/aqZiPs++neae4kU8XjSTkBd8RDxBHSLVaYxAYp4Gg8uuxYRgUQIyfK8Bi0NGKuk4TU79MYpV/eOqA/JljncGXG1i4rMincfPt7aXUXfNYUiThH3eq9TxL2SStF0FPEUHbgMbjZFPIMHn10PSIAiHv0bJBIRl9ZI/l0/fIcd27dRxBc8jq+ef9wapGiu80nEfR/9O40z4vFkmlR1UcSTajjYGA8EKOIeIDFJRhJIhJBwRtx/H3F9X3G5CfU9w2+b8rxvH3HOiHNG3OuHVFxnxBdfdOphh1UoW6PIwAmGgRoGjBpFplnWa2OTMp1pbDMN4+vShvlt6cP3f3vutE2/J1M7KeLJNBpsixcC4Yj4yk45HYsM8zQv5TMNCSSCQJaRtb3ILPoikt2AKOLRH7lIZ8TVrLgcCqSLOA/0oYh7vVtjKuJrLqt75F+Hl+luGmYnACeYME4wgCyvjUvRdN8BxnbTLFpuZh+c0XbOp5sT2Q+KeCLps+5wCIQj4ivycp4B0COc+piHBOJFwDSNu9rM2/BouPVRxMMlx3zxIOB115RlHes3ys4uNfDvUn/ffeGsT78P1rZE3PfB2hTN12Mi4ss71j/RyM7ubgDdTaBWNBucYmX9AdOcYWRnz2g9Z/37iWg7RTwR1FlnJATCFHFZTMZdeyIBz7wxJ2DCHN4mv9A6/CycKxFCku6hKeGMA/M4Ewgm4is6N2hoFuF2wzC6SQkHSh2oThEHoiri8pRjZGV3Nwx0l7Nd9KEqe3RVlKteE+Wqn4zyNWqh/Il1rP9lly2X0vf0H9u3QP63R/7/20P/lv/ZLwOYa2Rlzbhgzvql8ewwRTyetFlXNAhEIuJyoJTs7MCLBJKJwEcjelrNoYgn06iwLdEm4Cbiqzo1bHDQMG+3/2pJET80AlET8eWdcnoZBp7UBzardBlUPac9jjunPSo3OCvaY5605e35ZjN+fGsxfnhrMfb9bPvVxTAn584t7BOvxlPE40Wa9USLQKQi3njw1Gg1heWQQFQIrOzckCIeFZIsJJkJ2EU828jeUWQWDQRw6EnUdlHEoyji+hHnUmy5aifhuObtLQmXf2fqdeDPPZaM//jWK/h108c+DIaBN/7EXx0unfv5z7FmQxGPNWGWH20CFPFoE2V5iSaQKBFf1aNRxaJ9B/pH0n8TxslqJjMd9xGPhA3z+hPwE3ETiw0D7QMyMs3RpoE9gdJkAWYRYBgwWuTmF7RKR+YRz4iv6NRgAQyjg4JT+7rbUaNtZ8hsOK9/CPz0/gpsmvoA9u/eqf64s6io6LK2z218K5acKOKxpMuyY0GAIh4LqiwzkQQSJeLL8xoOM2AONYDXw+2/CVQEcLrkp4iHSzEz8ukibgC7TFuIsp2CAbxtAvu90DFhvh7J+govdSQqTdgiXnys+WcAKkjjS5c/CjkDRqHSaWcmqi9JX+/vX32KT6cMw+9bP/W11YR5Q5v8wmmxajxFPFZkWW6sCFDEY0WW5SaKQKJFPDe/IOzvei7WTNRdk3r16iKOIrQxDTTNMjDQBI516o3X0JTUIxFai8N6c752XcO6RQdMkXDrqlivCRrePh6lj7CcnFcQAutH9cPPH67+J5WBm3PnFvjF10cLIkU8WiRZTrwIUMTjRZr1xIsARTxepFlPIgk4LdaU82PKVCw7EKYhizWP1ttHET9EIywRf75D/T1vb//tiD//Liox5qXLHIbj65yGuk2bo1n7q1DtlLowjMDV7Ni+FR8tfwltuvVGVnYpX5l7ft2Jyf27YWvhR0HvLbWRvp7QrVx7Yfv3/olV86Zh1Zyn8cdvu1CnaXNcdsvdKFP2cJQuWxbHHH8SNn/4Dsb28kXguLan+/0TcObFV3tOX7lsKTQ/vgLKZxsntsgv/CZoR0NMQBEPERiTJ5wARTzhQ8AGRJkARTzKQFlcUhIItH3hqh4nly3aW+F289DuKdauehTxMEV8RV7OYgAXmQB+rHAC3vrgY1w3ZAyaX55nlfjXn39g0/tr8OozE/HNZwW4/NZBuODaG/0EW7+DTNPEshmPYXX+VNw6cQ6Or13PT8SXz5iM1l1vQoXKh37ZkFOwPv/gHdwyfibKV6yMv//ah7cWzUH1U+uiTtNzfHkDlavXL+3Nf+ReHPx7PzrcNgxHHXscdv/yE96YPxNrlyxE73EzULVmbStL0cEDWPL0eLwyZbTvBC1VlllUhHWrlmD/vr2WiH/x8Xv4dvMnOOeKLihVpgzUQ0Wdpmfjir73Wdm2LH0OLz16D+pUPhyHZWd9mptfUD/a7y6KeLSJsrxYE6CIx5owy483AYp4vImzvkQQCLaPuLTppUublDv8iP0i47cfKHWgnpd9xBPRl3jWGdKM+IrODe6BaTwoDTys8nE4ruf91iyxLuKq8fv++B35D9+LD5f9D9fe91+cdek1jjPju378Dk/deSO+2VSItj364OJeA33S/vvOn7H7lx1+cm4Xcalvz65fsO2T9TjtnAt87AKVqwOW2fbpQ/rhpkenolqtur6XRLpXzp6CnPPa+ERcXnz7xXzMun9gCRGX1/b+vhtff7YBdZudi283f4oKRx+LIysfY5XpJOLy9zWj7sDP7yzBkWWy5T9H5OYXDInmDUARjyZNlhUPAhTxeFBmHfEkQBGPHW31nexUw8kNGluTdiuefdx6WU2CqbTyS/eiCSN9E3viF3JUvd1p7OnUL+TNLrwSXQaPsn4917/nr+x3H2o3ORs/fLUZM4cOQLfh4yyPkP+e1LcLKhxdxVen5JMJvNkj7kDdM87zTWrqf1/76iJf91SfZCIy2S4vIq7avKpj/fLy71bzPwm4a0qy9TEW7fEs4ivyGp4HmK8BsGJHmo2cix937XYVcUmjbrojKx2Nm8dMt2ab9Utmrd+YP92a7d749mv4Yt376DNhFo6tIbslOV9OIm5PGUq58gAwuX9XXHbLoBIPCz9t+xJZpbKt0BR1BRLxQAPkJuKS54MhXfHb5vWHsptFnXPnbcyP1mBTxKNFkuXEiwBFPF6kWU+8CFDE40Navp83vf+mnxxLzeINcnkV8crVauDWibN9k3BuIi5l6tKuvueDifjO77dbE4+qPU4irvypabvL/dotbVmzcFaJPsaHcOBaQhHxZGhvsrTBu4h3bvgaTNPaw/HUzgNw0mU9fXHQTjPiku7v/X9hzsi78N7L89H/8edQ94xz/fr9244fsWz6JFzWZ5A1gzzp1mutm7Ndz36uceVeRDyUcmXme/FT47D0mYk496rrcNGNA3xhME6D5Cbi2zdtxMGDB3BSfWuXpxJXIBGXkzjfvfNKled7GOaFuXMLN0TjJqGIR4Miy4gnAYp4PGmzrngQoIjHg/KhX6wjFfF9e/Zg757dqFS1uk+AnURcZtIbtmiLDa8v881uexFxmSGX9XMrZz3pk327iKv/1tsQH4KR1UIRD4+fJxF/rdPpVxUZRc9LFdUv6IB6Nw61alM/z7iJuHoSdfqpR157Y8EMHFP9RNRv3goH9u9H/sOD8FXhx7h5zDOus+JeRDzUcqVu+ennxUkPYe/vv6Fdz744v2MPKwbdfgX6GcxpwajKH0jEJc13qxZaWxtal4ExuXMLJIYq4osiHjFCFhBnAhTxOANndTEnQBGPOWKrgmiIuJRzWvMLMGNof58ou4m4hJyIWMsknqyT8yrinQY9iNdmT/HJvl3E7SEt8aEXeS0U8fAYehLx5Xk5sw3g2qzSh+HsMS+i7DHVIxZxfdb6sHJHWOV9uf4Da1ZcZshbdLrecVY8mIiHW67UL0/Brz833Yon+3vfPlza5260vKantdhSXU4z4mqhZoVjqqDW6c0cRyKYiEumtYO7YPcXBZaXV6xQ5uSmUz78O7xh/ScXRTxSgswfbwIU8XgTZ32xJkARjzXhQ+VHS8QlZERcY9cP31khINs2rvOLJdfF/Pstm3zSXr7S0dZOb4FCU1TMuLRX4sW7Dx+Pk05r5Bcjbhf/+NCLvBaKeHgMg4r40o4Na2Znm19K8dVbXYl6vYb7ago2I66e8j5a8TIGPDkftRqdUUJonZot4R1OMeWSNpiIB5qxDlSu3o7dO3dgyVPjrDisS3rfibbd+/geCtxCU2Rhqch2tVPqhC3ifpvhR2lvcYp4eG8M5kocAYp44tiz5tgQoIjHhqu91GiKuIrRFlGWS1/UqYuyLNSUhZYSRpLbtbdnEZfFm0r2O945AvMfHexbrGkXcdUWiS2Xy75IND50g9dCEQ/OyClFUBFf3qnhnYZh/lcy//ueJ1G54dmeRVzdPLL48j//nYIjKshJubC2B1w4bgQuv/UeVDru0Oy6XLLI8vV5z+C5R/8PeYMetMJD7FcgEQ+n3J++/sraulDfMUXqVKEyP27dgpvHzfC1PRaLNVUf93z9Od67+2rrPw0Db7SeW9AivGH9JxdFPFKCzB9vAhTxeBNnfbEmQBGPNeFD5UdTxKU8JcoS0714ylhfLLhTqIqEsoi0i7B7mRHXd1HJu+chrF280E/E9dAYnZ5bH+NDOHAtFPHwRiGoiK/Iy/kKwMnlqtfE2aNf9Ksl0Iy4vn3h9SMnoXHupb68ciPJpfYe1wsVmX560M3Wn/7z8BPWNj/qkoWVC8YMw9bCdX5b/6jXwylXHhbWr361xGFC8lCwaPwD+GrDByGJuPxMJb8EyE9N+vXrTz9g8oCuqH92yxIrt/V0WngKsk0jp9W8DYXhDe2hXBTxSOgxbyIIUMQTQZ11xpIARTyWdP8p201Svf7dvruKHlKqn1/iFDqipH3H9m2eRVw9PKxb+YrViUatL7a8KNBiTYp4fO6leNYSUMRfuzanfVERrDtE7ZSiGidx0avyp2LB6KF+2/fIDSQ36StTxuDbzzci756HcdYlHWFkZVkz3ts/34g5D9yJjneMQM2GTUrEgctM9PzRQ/Dmgpm48Ib+uOiG/ih9WFmr2j92/4oZg/vhm00FuHn0Mz7ZjaRcEfHHB3S3FozKji0Vq1SDWXQQ61cvRf7D91jSrPZAl7a98uQoLJ0+CX0fm4t6Z/0zYS08viz4EG/On4GOdz3gm0FXvL4q+BBPDLze6nO3oeNQrsJRjuP89cszsHn2aOs1AxjbOr9gYCQ3BEU8EnrMmwgCFPFEUGedsSRAEY8l3eAirn6db3/jQN8EoB56Int+y+W0zaH6FVzfv9tJxPXwEbVxg9M+4vq+4lKnfoK4vvGF2/aFFPH43EvxrCWgiK/onDMaJiwRPO/x11Cm4qHDaezxSnqD5Yh7mQ3+d+4laNLmUr8Zbfsx8fo+mvYbUpWpbn7ZIkgO0tEvFSclCyn04+dDKVdm7mVhZnbpMlg+czI+Xvky/vrzTyueXR4C6jQ7x3pY8HrEvSw0vbBnP18z1ZOtviG/vOi208z+337Bmzdbu0TK9VFufkGTSG4Iingk9Jg3EQQo4omgzjpjSYAiHku6wUXcyS/se4W7ibgSZXldnejttphSHQgUiohLuUr27V7g5A9O7Y4P3eC1MDQlOCOnFIFFPK9hPmB2KnPU0TjviVXh1cBcIRMQERchB/Bjbn5B1ZAL0DJQxCOhx7yJIJAIEZdfrL7bsgnnXHFtiS57eZjWZ7VUASW+VPf+iXdemoe1SxZi2yeHjgk4qX5DnH/N9fjXmedhx9dfWRMAMjnw5YYPsTp/GgrXrMBlt9wd8GwFtZ5FhebJ5IVMBjwxsOQaG3vnut8/AQcPHPBNcsgvdXmDHkaTtpf5/VrpNPnSd9IcvPvyfGvr12CX08TDju1b8dHyl0qEBTqxdCtfhEcOg5MtcvXLaTLmnf/l4/3Fz1tnVmSXKm2xbt2ll/XLptoZS1/sHwqLQFvXSrso4sHuEL6eDgQo4uGNYkARX57XcI0B85wKtRqg2QNzwquBuUImsPb/rsXuLYdCw7dUKFPmpgi2MaSIh4yfGRJMwC7iy/NyNgPmQ23yC6e5NW1FXo7MFLSsVL8ZGg+eGlIPrHC4UYPx9acbXHdrkgK/+Ohda0eEUxufhe4jJpQIP5MQuU/eXoUVzz5hHWmtL0SXX+1mDr8NVU6oiYt73Y7qp9ZFVnYp7P19Nz5+bTH+99jDOOfKa3Fp77t8bf94xct46u5e1kLyQGcrqG1f9/25B71GTcXpLS+0JFrW1Cx5ejxemTIadlFUW67KQ8aZF19tbd0qoYayW9Rh5crhxkeeKnEAm+RZs2g2vv9yE67qPwRFRQfx6tTxOOvSTqhyYk2r3SKyi58a49t/WdogYX5/7f0DZ11yja9vwmrZjMewOn8qbp04B8fXrud7TUR8+YzJaN31Jt/havZF+n//tQ9vLZpjcazT9BzIovspd/7HKqP3mGdw9PEn+sr74uP3rO3lGpzT2i/8cOvG9XhhwgMod1RFdLnvURxZ+dAvvuGw0Le4dbr5KOIhvSWZOEUJUMTDG7ggM+KHFmpWObMNcgYcilvmFXsCBeNux0/vLbcq+hvZNS/KX7c13Fop4uGSY75EEXAScQM4FcDXKCoakvvcxhn2tkUi4t98VoCn774JMkMb6HAy2aJ0cv+ulqDaj8pW7ZGZ43WrlviFp8kC7ifvvAE1c5og7+4Hoc5N0Puw6f012PzRu7jk5jt8f5afv+Xvr815Cu1u6Oe3japKZK1bmTIaIqZSr34stxJjCelzmrGVh4CvP9uAus0OnXgsAvzMfX2sdTyHH1kBNz06tcRuUtImWYxmLSjb+ye2b/4UpzT8J3rOLuJSrsi+zOzrC/Z3/fgdnrrzRnyzqdCS44t7DbQeTOQSzrt/2eEn5067Ze3Z9Qu2fbIep51zgW9xm+SXfZ9lSzm5pPwnb+9pbfd2ae87fXUoftKOJ27rgeq16/mNTagsgr1XKOLBCPH1dCBAEQ9vFAOK+Mq8nP0mUPrEi7uh9nX/fEGEVxVzeSWwedYofP3KTCt5VlHRuRc8t/Etr3nt6Sji4ZJjvkQRCCDixU0yt8HA/+XOLZyl2hiuiMuM7ctPjLJmuWUWVi59q1WdgZdDuewirsJatn26Hn0mzHI9MVja8fHKxWjYsh1knY1cIr1/7fvT2tZMyr157HS/WXZLND8rwCfvrMYRR1XCq9MmhCTi9vGV/slhZqfkNMXM4QNwfO366PngZBx1zHG+pLqIO90fTiJuTyez4W/Mn27NdktYyRfr3g/IRvIHOz9CcdZFXP3t8w/fLjHrrrdJ2pL/8L3o+eDjaNrucuulaLDQ66CIJ+rThPXGkwBFPDzariK+onOD42AaP0ixdboPwgkXloydDK9K5gpG4JtX5+DzGQ8r6cjLzd2TGmEAACAASURBVC+cFyyP2+sU8XDJMV+iCAQXcV/LthYZxr1t526YG66IS7zwRytesmZkP1rxCqbd29tPyCIVcZmRldOCG7Zoh053P4hSpUt7xirSK1fRwYPWrK79xGGRd9mdSmaaZWZYDwlRlbide7B900YcPHgAcsiZupR8ys4SX234EE/dfSNyzm/rN1McDRHXTz8W/sJHZsXb9ezneJpyuCL+07Yv8Vi/61Dt1LroMWIiypYr78h+a+FHmNA7D6dfcBGuve+/1oNQNFhQxD3f6kyYJgQo4uENpKuIr+zUsLFpmB9KsQ1vH49jm/p28givJubyTGDHB6uwYXR/lX4vTPzlOXPJhPLtsyV3XsG/IiiDWUkgbgRExGEaj8Ioso6RM2DcYwKBFi1/CRP7YKB+KDHiushKjLJsj/r0Xb2QlZ2Nng89XiIGPJwZ8fdeWYAZQ/pZoukUzqJ2WdDhqjASJeIn1mtoxTjv+uFbvxh2/SHi3ZcXBBRxp8Gzh6vo8ilbxr770nOYM/IutLu+L9rfOMAK64iGiL+xYAaOqX6itWWsWmj6VeHHAePgw5kRVztdBTuFUC1ElTMr1K4Y0WDhJOJFwAwD5vQI3kwtDRgtcvMLPH0hL89rOMyAOTQ3vyDomSFubVqe10DqtHZrqNmhN065uncEzWfWdCZAEQ9vdL2J+B3jcWwTT+/78FrBXH4EbCK+xQQOnWsbxmUAcrLQ1tz8Av8ThsIoi1lIIB4ELBEP/ZI8Rigirousik/+YOmLljjfNHoqGpyb69eKcERczUi7ibhU4LbQUIm47HEsi0Afv60HOt4x3DpxWB4ils983Dog7IR/5ZRYJKka7jQjrhZqVjimCmqd3szXR10+JcZa6lj81DgsfWaiNVMs5ynIglUVI+40RMFCU/TZcBUrrxab2mf89fITKeLhsnAS8dBva8cc03PzC673UhZF3AslpokWAYp4eCQ9habU7XEParTrHF4NzBUyAb/QFNPonDtvw6GjSMO4GJoSBjRmSTgBPTxFdk0pXqzp1K4DBrDQBOQIXs+7pqjZ8CVPj3Psa6ML2lvHVesLK8MRcZHpCbfk4bRzL3ANj1DlHlvjJL+FhrqIy04echDIrz99b82Ky39/8OoLaN/rNmum2k2A3UJTZEGk1FvtlDquIi4v/PXnH9YBa+teW2yF7EjYRiQirm8PaAcvYTLSt6OO/ScmXaUJR8RVaMoxx5+I/zwyxVqA6nSp8CGZoXcKTVELP0Nl4STiJszhbfILh8XrDUYRjxdp1iMEKOLh3QfBdk3ZB+Cwky69Hqdee1t4NTBXyAT0xZoHi9Ci3XMFb4RcSHEGini45JgvkQQ8iPgBWcOXm1/QUdoZaoy4hCMsmzHZmmE+vPw/giaC/vzY+/HG/BnoPXa6FT6hLjdh1jmJ1G186zXfrikq3EW2L7x10hyccnrTEli9iLhkkp1Hnrz9BnS+9xH88etOnNr4TGsnFrlCFXGnsbXPiKs0IqD5j9yLgjeWWVsVVq/1L9/phPZyAs2I7/7lJywcNwKX33qP36JTWbz5+rxn8Nyj/4e8QQ9aM/72KxwRV4s1P3v/TYv9CXUbON7S6uHAabGmxMsrEZfMobCgiCfyE4R1J4IARTw86sFE/AsAtY5rfhEa9H0kvBqYK2QC+vaFhmme2npe4ZaQC6GIh4uM+ZKAgJuIm8DBLBgvts7f0EFvZigiLrL96jMTUathsxJ7ZUuZKmZYwjb0rfCU2H37xWfoM+HZEjuYKKE86pgq1snC6pItCGXho9MuJJLGTcQln1yyXaJcIvXT7ultHUhzest26HjHCL+DaEJZrKnaJlsrSr/kNGQ3EZe0v/38I6bde4sVIx5oi8dVc5/GytlTSuzeoh4W5P9l60P7JZL+9KCbrT//5+En/E5klvFaMGYYthau88Vw2/PLVorP3j8QWVnZfmMmBzXJgs0mbS7z46XyS6jM03f3wjEnnFxi+0LZQcYu4qGw0NsYrV1TQn1rckY8VGJMHwkBinh49IKJuHVIxlF1G6HpsEPb6fGKPQH9QJ+dB8uXu2b+O3vDrZUz4uGSY75EEnAQ8Zow8FLu3IIrndrlVcQlPlq2+5PdRmQnDXUQjV6mCO+Mwf3w6buvWzO0Z1/Wybf/tIjo1Ht6QxZQdhg41Dqgx5KzHT9ah93s/H47Ot090i+kRQRdTpCcP2qIdVjOlf0Ho96Z51tpDvz9N7asew9zHxqEk+qd7pNIaefK2U9aZbfuchOMrCzr3xLDPueBO/1m160DiUYPwZsLZvod6GPtMf7kKCydPgl9H5trnSCpLin/y4IP8eb8Geh41wPWwlTZSUWEt+uQ0X4H4qg8aj/0tt1vdZRp1Y63X5iLGx+ZgpwWba1dUKT/sje5tFseHmo2bFJidxS9Dxfe0B8X3dAfsmBULjUe32wqwM2jn7EeGuzXL99+jccHXo/s7Gxr+8lja5xsJZG6ZUZcxvP0Vhdav1RUrFINZtFByEE/L0x4EBWOreJ3oI/ki5SFvX0U8UR+mrDueBGgiIdHOtg+4rNN4NqyR1fFOZOWearB7XjiYEcAS+G7d+7AG/Om470lz0M+WKucdArO79ANTdpejveXPI8W11xv/UwoMyRrlyzCkmnjIXGA1U+tZ33ANs69uMSBDdb2WH2vtb4o5XKKQ5QT9RaNf8D6YP536/bocNuwEnGK8gX7/Njh2PD6Mpz67zNxzZ0jShx2IYdqvDb3aSyf8RgOO/wI6wu3SZtLfV+ingAC0I64/zY3v6CG13xO6SjikdBj3kQR0EV8ZV7Oi63zCw5t8OxyeRVxe4yyfXbX6Sh3+64bP3+7zTpSXT4LZCZXjkuXo+rPveo667NKCaS9qfLZKMfBy4mZEqry9/6/rJhrEUuZQZfPCtm5w96GytVq+GaYRUrXPP+sJedymqPaGUSvK5Qj7mWBpHx22ndvcVtcKrP0El/e9MIr/Lrn1g7ZhUQEfmyvf37AcDp+Xk4slW0E1SV9kLzCWA4k0i/7eDjtPGOvQ75b3lo4G+8tXmB9Zwh32Tu+ZaeefkfcSz2RsnD8HO7c0PpzqseIy2JoXiQQiMCuT9aqe71Vm/zC1aQVnEDgGfFODUfBMG+XYs56dCGOqCGH23m71HHQXYeNRaNWFwWUUTVr8eywATi95UW+Y4gPHjiAz9573ZpJkmOe1V6wHy7/H0qVLoOc83IhaeSoY/nwvGrAYJx3dXffbIsI+6IJI7Fy1qGZJblaX3cTrux3n0/Y5UtC4h8vv/VenNygEdavehVvvTDHWqiljjyWn2WfHT7Q+qJt2KItvir4CC+MfwBdhoxG1ZMPMVE7DMjPvJfcdDv27f0Dzz3yf1Ybz7zECmP1dO3/9We82fuC4rTG+7n5G870lNElEUU8EnrMmygC9r3Eg7XDq4gHK4evk0AsCKTLjHgs2LDM9CRgwqSIexzaIKEpDa8GzPlSVs2rbsIpHft4LPafOEsRWtl+K9D13ZbPIDMiZ11yjW+/Wj29yPILkx5E16FjkZ1dyu9YZkmn9qL9+6+//OID5chqOS2vw21DHY+Vtn4OHTXYivVUh0mosuSnZ1k0JA8Jy2Y8hh1ff4m8QQ9bs1Dyt6XTJlg/mSqpl1jE/Ifu8ftZVLblWjR+hLVi32knACcmW194GlvmTVAvPZKbXzDIM3SHhBTxSOgxb6IIUMQTRZ71xoJAKou48FiRl/MMgJKraGMBi2WmPAETmNsmv4CnQHocyaCb/C/v1OBjwzAalat2sjUrbmSX8lS0+nk1mIgrGd70wVuuxxyL+L7zv3nWbHT5ipUd65cZ8T9++9V3ep1aOCXhJHWaNke7nn1R+99n+c3Mu7XxrUWzUbBmhTUDf+Cvv/DEwB5ofkUXv7hI+Yn2+XHDccu4Zy3J/t9jD1vxofriLvkJd3L/rrj4pttL7EnsBvG9QR2xZ9sm6+XsrOx/t5qzbp0n4C6JKOKR0GPeRBGgiCeKPOuNBYFUF/FYMGGZJEAChwgEFfGVeTl3m4B13vppfR5C1XMv9sTOq4hLLPhj/btCTrbrOmQMyhxezlP5eiIJB5GFQA1btrOOe5ZLYsJFoOXoZ0tqS5XGRf/pb8VDqsM7RKZlpf2tE2ejas3aviLl73KiXJ8Js3DwwN+Y1LeLJeX6zL7M0k++rTt63D/B2hZLyjm6+gl+p+eplfxVTjwFl/a+K2i/fv3sI3w43DfpsEBtzRY0Y4AEFPFI6DFvoghQxBNFnvXGggBFPBZUWSYJpAeB4CJ+bb2TzIOlCmDgyGMat8Dpd0701HOvIr5l3fsYd1NHtL6ul+MR0F4qkwWZq/On4urbh/vvVlBUhN9//QUb17yGV6eNx87vv8X1Iyf5ZN1tz1tZeCRHSougy6y2LDSyLzbV+yfx6xJaU6fp2f4ivm8vZo+4A5WqVvfUt83PPoqvFz9b3GWjY27+hgVe+h8oDUU8UoLMnwgCFPFEUGedsSJAEY8VWZZLAqlPIKiISxeX5+VMMYAb5d/NHpiDCrWcD0bQcXgVcbXaPtAR0IEwqy26zmjfocQuJnq+XT9+h+mD+1qnq6lFn8km4u8MvBR/fr9NYtDXtZlX+O9o3F4U8WhQZBnxJkARjzdx1hdLAhTxWNJl2SSQ2gQ8ifjKzg0vME1zpXRVti9qPHhq0F57FXEJ8ZDQjzrNzvEdLxy08OIEEge+dslCHHXMcY4Hc9jLkZCTV54ag16PPm3FmruFprz3ygIsfWYi+ox/1jrswik0RWbyH7+tuzVrLifNOYWmyGLOJwZ0x2nntvadtOfWty3zJmLrC09ZLxvAoNb5BVE5QYki7vVuYrpkIkART6bRYFsiJUARj5Qg85NA+hLwJOLS/RWdG8yAaXSTf1e/oAPq3Tg0IJVAIi4C/d7LzyGnRTuUKlXaCgORvXll4WPFKlU90xaRlq0Fm110VYkDIpwKsY61nv4Yrrn7AZQtV97ar/fxAd3Rbfg41Gp0hi+LnA4ni0f1xZqyLeKZF1/tSyPHTf9v8iN+izV/3fGD38PErz/9gMkDuuKyW+4OuFjz54/fwPr/3qrKfif74MG2reZ/sscziAAJKeLRoMgy4k2AIh5v4qwvlgQo4rGky7JJILUJeBbxpV0bVsn+25QTF46XLtft+X+o0eYa194HEnEJE5FZ57bdb7EWTorUPnn7DWh3fV/H7Qtlj+51q5bglIbNfKIuM9JbCz9Gq843WGWI3MtJeLLLiSzadLpkO0HZ0lAJtdqq8JjjT/JtX/jXn39YDwb/OuNc3/aFslWhPCio7QvV/uRSh9q+UMqe+9Dd1sl26lS3T95ehZefGIWbRk9z3b7w7z2/4o0bz9eaa5yfm7/hzWjdVhTxaJFkOfEkQBGPJ23WFWsC6SLiy/MatDRgBJ6FizVMlp90BAzD/N0syr4jd976z5OucSnQIM8iLn1ZkdfgBsB4WvWrxdS3UapcecduqgN9rv2/R9G03T+H4sluJs+PHYZ/ndnCtx2giO2ahbOwcNwI6/Cb3OtuxjHHn2iV+/O3X1uvydaFatZaTmCbPqSfdUKafukn0H3zWQHkxEw5hU1Outu68WNsfGsV2nTr7begU9LNfXAQOt/3CKqdUteaqZfjqHs8MMl3oI88OEy7pzfk6OV6Z52PT999Ay8+9hB6Pvi434E+z4+93ypbjmfe/csOzLr/dpx1SceAB/p8MKQrftt8aGcXwzD7tZ5b6G01rMebiyLuERSTJRUBinhSDQcbEyGB9BHxnOcMwPsJdRFyY/bUIcC9w8Mfq5BEXKpZmZczzwSsqfCyx1TDOROX+tXudsS9nkjCQvo9ng85xlhdMqO9fVMhVs+bhvWrX8Wfu3+zjns++7JOaNGxByoeV81KKjukSGy27Nltv2QmXC3ElAN2Zj9wF7774lPI4Twi940uaG8dyGO/ZHZ97kP3WIf2nNuhq7XneIXKx/ol+3HbFuvAni8+fs96KLiy//9BZtL1S2bTX5kyBq/Pm4ZjTzzFmi2vf3ZL11NF9V1STJhr2uQXnhf+UDrnpIhHmyjLiwcBing8KLOOeBFIFxFXJ9jGixvrSSkCq3PzC1qlVIuTpLEhi7i0e0XnnJ9h4mj5d/kT6+CMh54LeIR9kvQ1qZpRMHYgfnp/ha9N2UaZY1vN/fDnaDeSIh5toiwvHgQo4vGgzDriRSDdRNzrpg3x4st6EkdA3dsAKOJhDkNYIr6yU4NapmF8oeosXf4oNBk2A0ccf0qYzcicbEV/78cHQ7vh968+8XXaBHq1yS84tGVKlC+KeJSBsri4EKCIxwUzK4kTAYp4nECzmrgToIhHjjwsEZdq37iuXrX9B0p9BqCCakbD28fj2Kb8ZcJtWHZtXItPnxyCvTu+1STcvKFNfuG0yIfSuQSKeKzIstxYEqCIx5Iuy443AYp4vImzvngRoIhHTjpsEVdVr+jUYAEMo4P671OvvQ0nXNgFWaVLxmJH3tzULeGn95ZbEn5g7x+qEzuLiooua/vcxrdi2SuKeCzpsuxYEaCIx4osy00EAYp4IqizzngQoIhHTjliEZcmrMxrMNSEMUw1p1y1k3Bc8/aoek57yL8z9Trw5x788NZi/PjWK/h108c+DIaBN/7EXx0unft51GPC7awp4pl696V2vyniqT1+bL0/AYo474h0JUARj3xkoyLi0ozlnXJ6GQae1Jsks+Ii48ed0x6VG5wVeWtTpIQ932zGj28ttiR838/f+7faMCfnzi3sE6+uUMTjRZr1RJMARTyaNFlWoglQxBM9Aqw/VgQo4pGTjZqIS1OWdmrYICurKM8wjTwAtfTmlTnqaJQ9uqq15aH87/DjTsDhx9VAVumykfcigSXs2/Et9u74Dvt+/g77dnxnxX/L//tdJn43DeRnGUZ+67kbXotncyni8aTNuqJFgCIeLZIsJxkIUMSTYRTYhlgQoIhHTjWqIq6a81zHsw+vlLUnDwbyDKBt5M1MzRJM01wn8o2sA/mt53y6LRG9oIgngjrrjJRAJCJes0PvSKtnfhKIKoGPRvS0yjNhDm+TX+gL44xqJQ6FLc9rOMyAOTQ3vyAq3/VqH3FuXxjrkUud8inikY9VVN6cgZqx9Jqc87MNXAygjmGgtvy/CZSOvOnJV4IBfGECmwBjC4A3c/M3LEh0KyniiR4B1h8OgXBFPJy6mIcE4kWAIh4v0qwnXgQo4pGTjrmI25v4ZK8mpWv9sa82irLqWFJumuUi70biSjCAT7OzSm0qXXbvlnOnbfo9cS1xrpkinmwjwvZ4IRCqiC/vlDPBMNDXS9lMQwIJI2AYfXLnbpgcr/o5Ix4v0plbD0U88rGPu4hH3mSWEAoBingotJg2WQiEKuJvdPz3sX9l/31asrSf7SABOwHDwM5yB47c3Hz+O3vjRYciHi/SmVsPRTzysaeIR84wqUugiCf18LBxLgRCFXGCJAESKEkgXUX8hYkjsWz6Y2h24ZXoMngUypQ93K/ze37dicn9u2Fr4Ue4bcrzqN3kbN/rmz98B2N7+Y4+sf5uT6PK1wu117V/317MHnEH6p5xHppfngf132tfXeTXluuGjLFelzLluqLvfdb/O9VxcoPGuGX8TKs/Ura9rLY9+vjyJ8v9ThGPfCQo4pEzTOoS4iXiKzo3uB2mcUlSw2DjkoZAETCjbX7BdLcGUcSTZqjYkBQmkM4i/vnat62R6TZ8HKrWlOVn/1wi24vGP4DdO3eg+/DxPhEX+f1g6Yu4deJsXx4l5kqYlSTr0qwke8v6tb68biKuxNx+2ziJuF6Hnt5etrymHi7k3yLr5StWToo7kyIe+TBQxCNnmNQlxEPEV3RueAtM87GkBsHGJRuBnbn5BUdTxJNtWNiedCKQziKuj5OaZZa/KYmtVqsuNry+DFf2u88S8R++2oyZQwc4ivvbL+ZjzcJZPsG1S7NebqWq1a1Z6XiLuC7j5151nTXLngwXRTzyUaCIR84wqUuIh4gvz2swzIAxNKlBsHFJRyDQlmqcEU+64WKDUpBAuov4ac0vwKIJI/1miEW4F469H1cNHGqJtxJxke1N77/pGMoieSb17eKbPXcScRl+a6a9uD4VPmIPTYnVjLi6/QL1IxG3KEU8cuoU8cgZJnUJ8RbxxoOnoVL9pknNhI1LHIGPRtyAXZ+stRpAEU/cOLDmzCCQ7iKe27W3FQuuzxAriVavKRF3k2t9pjlYWn1WvXK1Go4x4qGIuMS565eKVXcKTVHp9IeBZAhPoYhH/llCEY+cYVKXQBFP6uHJuMZRxDNuyNnhBBJIdxGXEBF9hlgEduaQ/rjqtiEoX+loS9KDyXW0Rdy+wFLJdaQx4hTxBL6RYlw1RTzGgBNdPEU80SPA+nUCFHHeDyQQPwKZIOL6LPWXGz70hZ+IlOsiHiw0RY8fZ2iK93uUM+LeWbmlpIhHzjCpS6CIJ/XwZFzjKOIZN+TscAIJZIKIqzCOw8tXwN49u60wFVmcqXYZUTPiEtIxY2h/vx1T1NDYJd1NxPW/J2KxZqCQlUTdZhTxyMlTxCNnmNQlUMSTengyrnEU8YwbcnY4gQQyQcQFr9qCUO3DLbHTdhFXErtj+za/xZ0qr76XuJOIy98+/+AdX954i7iqT/rrtHd6om4zinjk5CnikTNM6hIo4kk9PBnXOIp4xg05O5xAAqGI+HMd65e5Zv4n+wM1d0VezioALSvVb4bGg6cmrGd2UVbSrS/atIu4aqz9IB1d3t3SyN/th+lEQ8TtizWDHeij73WeMPi2iinikY8ERTxyhkldAkU8qYcn4xpHEc+4IWeHE0ggFBFf0bnBDAAbcucWjnZrcrKIeAKRsmqKeNTvAYp41JEmV4EU8eQaj0xvDUU80+8A9j+eBEIWcdPoBuBbmBiTO69gjL2tFPF4jl5q1MUZ8cjHiSIeOcOkLiFZRVz9bLi18CMfP9mXVT96WF6QRTSz7h/oS6PH8ckfvyr4EN9t2YRzrrjWcRzsP0NKIqefIlVmp/Tyk6QcHDG2VwfHOspVOArVT62H05q3QtN2V+Do6icEvCdM08TqedNQp0lzHF+7nl9ae3/dCmp24ZW4ot99eOquXtAZSno7I2H9zv/y8f7i5/Ht5k+RXao0ajU6A6279EK9s1qgVJkyVjV63dKnvEEPo0nby2AY/3xMqIMvdn6/3XVMAnWeIp7UHxdsXJoRCFPEFYXthmGMbj13wzj1B4p4mt0gUegORTxyiBTxyBkmdQnJKuIC7e+/9mHJ1PF4dep4NDg3F92GjbX2ftUvs6gIG99+DS9Oegid7/0vauY09onhgf37MX/UYHz96QbcPGY6jjr2OMex2PXjd5h2T2/s+ul73DRqKmrUbeAnl/ZMP339Fabc+R/rz73HPIOjjz/R+rfUt3D8/VidP81Pdv/Y/Ss2rF6KV6eNxx+/7XIUWL2OHdu34omB16P+2S2tPW6zskv5XhZZLnN4OZzeoh2MrCzrWGY58a39jQOtI41F4n/6+ktLrNv/5zaUPqws1q1agqfuuhHnXd0NHW+/3yfWUugXH79n7RTQ4JzWVoxjxSrVYBYdxNaN6/HChAdQ7qiK6HLfoziy8jFWG2TXgVX5U7HkqXE4rFw53PjIU6h7xrklxmTNotn4/stNuKr/EL/6gr0ZKOLBCPF1EogegQhFXDXka5jGmNx5G8ZTxKM3NulSEkU88pGkiEfOMKlLSGYRF3C7f/kJTw+6GdnZpfCf/07BERUqluBZuGYFdv/ysyWi+vXNZwV4+u6bIGIbaBGL22p5t4ELtDpdzRrbZ52lLBH+6YP74tvNnzgKrKQRkX5j/nQsGv+A9dBh/wVA9sGtUbueJeNy2UVctbnwrZU4+bR/Q3YHcEvzzaZCPHl7T8js+aW97/QTftXeJ27rgeq16yHv7gdxWLkjrOJlBv2Z+/pg++cbcfiRFXDTo1NRrVZdP1yy04DsPmAfk2BvBop4MEJ8nQSiR0CJuAFzWLBSTRgXA2jmns7cBmTtB8zaiV6sGawvfD1+BDQR32rClHUG4V+m8V2beQVTwi8gNXNSxFNz3Dy3OtlFXDoicjv3wbtx/chJaJx7qV/f/vrzD/zvsYfRtsetfjPeRQcP4OUnRuHUxmdh+YzJVh43kY+XiEsbNr2/xpLff511ProPH++TW9UpkXVZKX/aOa0w7Z5brFnqdj37uc7Qu0m2Dskpjerz5x++jVsnzikRAqPyy0NB/sP3oueDj6Npu8t9Ir7i2cdxSk5TzBw+AMfXro+eD07GUcf884sDRdzzW5AJSSBhBJbnNWiZBSOohEsDTeAUAIHj6gx8DxPVKOIJG9Kkq9gn4iZ+hYF1ETawZW5+QcZ5acZ1OMKbJOWyp4KIq1nx0mUOQ8+HHvebFRexlRlv2ZZKvyTW+aMVL+HiXgPx0YpXMO3e3n4yqaeNp4hLmMoTA7pj5w/fWrPd9pnkNxbMwDHVT0Sdpucg/+FB+GLd++gzYRaOrXGy470Vroj/tO1LPNbvOlQ7tS56jJiIsuXKO5Yv8eUTeufh9AsuwrX3/RcyBjIjLiIu4TBfbfgQT919I3LOb+s3a04RT7mPAjaYBAISsHZNObRY0+manm0aow8a5sRk2L6QQ5k8BKIVmrI8r8EwA8ZQinjyjC1bEiUCqSDi0lUV8qHPzEpM9stPPopzruziJ6oyG/7KlDHW7LksdhT5ffquXsjKzi4h8lJ2PEVc1bX21UUlFk3+tuNHLJs+CZf1GWTNlH+5/gNMuvVatLuhH9p27+M4Kx6uiKtDKiQsJdDhD6r8CkdX8R1UoYu4xKC/+9JzmDPyLrS7vi/a3zjACnGhiEfpDcpiSCBJCDiJuGmaM40sjM6dW7hBmskY8SQZrCRqBkU88sHgjHjkDJO6hFQRcadYcRFVWWzYpvstfpKqz4arhY4fLH0RM4b0w02jp1oLPxM1WcDJWAAAIABJREFUIx5IxNVseP3mrazmyYOGzIp/81khbh47HZWOq17iXkq0iJcpezjkwWfxU+Ow9JmJ1qz5WZdegy8+epcx4kn9zmfjSCA0ArqIGzCePXjwwJi28z/xCzWgiIfGNBNSU8QjH2WKeOQMk7qEVBFxgajHKzdqdRFemTIaza/o7DgbvuRp345afvwbXdC+RGx2PGfE9+z6BU8M7IHfd/5ihZxUOUnCLv9ZlCoC63TlDXoQ53fsETURV6Epxxx/Iv7zyBRr0aXTJQs6ZVZeHg6cQlNExOWSWP35o4dg3WuLrRAgCWHhYs2kfuuzcSQQEoFDB/oY2aaZNbpN/vqPnTKnu4i7/ZJoP6VTpbMz6jtpDt59eT7kF1Gny346Z0gDlKSJKeKRDwxFPHKGSV1CKom4hG6IxJY94khrFnzLuvetGHB9ez+ZIV42YzI63jEch5f/Ry5l1vb5sffjjfkz0HvsdEss1RVPEVeLNRu3ucTaxlDfo3v/3j/RotP1frP7snhTdi6RsBqnLRjDnRFXff7s/Tdx66Q5OKFuA8f71CkkSA9NUSKuZDz/kXtR8MYynHVpJ1Sv9S/umpLU7342jgS8E1je+fRz28xdvyZQjkwRcWGg78TlJOKLJoz0hfM5MVOfwXXPOC/kz0nvo5b4lBTxyMeAIh45w6QuIZVEXECqWXFZvNhr1FS/3T5Etl99ZiJqNWxWYm9ryauktdbpzfzior2IuCxarFT1eGtnEBHmZ+8fiKys7BLx1V63L5TZ8Jo5Tax7Q8JuXnr8UWsLQYnFtl+qTKctGNWM9eW33uv6Yf79lk3WXuMX33SHXxo57EgWbDZpcxk63jGixH7f8uDz9N29cMwJJ5fYvlAt1tRFXNr9288/Ytq9t1gx4oG2jHR7U3D7wqT+uGDjSCAggUwQcRHshi3aYsPry/zWzUzu380696F2k7Otzz+K+KFbhSIe+YcGRTxyhkldQqqJuJoVP7FeQz95lIN9PnlntbVIU3YBqXJizRLcZdHmjMH98Om7r0NCPc6+rJM1m64O9Nn7xx70mfCsXyz2gb//tmZ4ReIvvKG/NVv9y7df4/GB1yM7O9vaElHtaOJ2oM/e33ejYM0KvPLkKPz155/oPmIC/nXGeVZZ6tCiP37diatvH24dwGO/RJjlgB8JH7nhoSdQo85pVl7Zc3z96lcx5Y4b0DKvp+PhOX5pOl2PK/sP9tUhr8mMuDA5vdWFuLBnP9+BPhJ7/8KEB1Hh2Cp+B/pI27Zv2ogFY4ah65DRvsOM9DaL+D955w1o2/3WkGd6KOJJ/XHBxpEARXzCSHQbPg4zhw6wduuSsxI4I+5+W1DEI//QoIhHzjCpS0g1EReYaxbOssIeTjm9qY+t/eh3+2ys09HrsmNIhWOqYOWsJwOOkWztJ+EbUl+4R9zL4TpSX8OW7XwhM/rCTWlA5Wo1Shzg43SkvfRNZmRkBibQ8fXqyyHYEfe7d+7AWwtn473FCyCx4xLfLfuvt+zU0++Ie2mjvf9uMY0SgvP7zp/R9MIrQrr/KeIh4WJiEkgqApkyI37L+JmQCQc5lVi2oZXD1+wz4mN7dfAbG/tnJUNTQrt1uX1haLyYOoUIRCriiy869bD2S774K1CX1RtI0jQePA2V6v8j0CmEik2NAwGKeBwgswoSiBGBTBJxCcubPeIOVKpaHblde5cQcYamHLrJOCMe+ZuNM+KRM0zqEiIV8WXX5LTPykJHOcyh1bwNhU6dpYgn9S2QVI2jiCfVcLAxJBASgUwS8fIVK1ux4DIrLqcki3gzRrzk7UIRD+kt5JiYIh45w6QuIUoi/kpxJ6chu2h07uyNn+idpogn9S2QVI2jiCfVcLAxJBASgUwTcYEj4Xq7fvjO2q6VIk4RD+kN4zExRdwjqFRNFmURtzAYhvl0URHGtJlX+Kn8N0U8Ve+O+LebIh5/5qyRBKJFIBNFXF9/dNuU57lriu1m4ox45O8uinjkDJO6hFiIuOqwCTyVfdAYfTC7qLMBY6j8nTHiSX07JLxxFPGEDwEbQAJhE8hEEVez4sumPwZdxO2LNSWdel3+zcWaod1mXKwZGi+mTiECIuImcJIBc3o4zTYNozZMdAmU1zTxoWHA2jSbIh4O5czJo4u4AXOYW89NGMNMmK3a5Beuzhw67CkJJDeBdBfx5KafnK3jjHjk48IZ8cgZJnUJK/Ny5Nz0kmene2y1aaIyDOQETm5uA4yTKOIeoWZwMn8Rx+uBUGQhu0er/HVbMxgXu04CSUWAIp5Uw5EUjaGIRz4MFPHIGaZ1CcW7pqjFmva+vokijDGzzEYMTUnr2yBqnfMamhK1ClkQCZBA1AhQxKOGMm0KoohHPpQU8cgZpnUJTiJuwngrC0WjW+cXLpLOc7FmWt8CUe0cRTyqOFkYCcSVAEU8rrhTojKKeOTDRBGPnGFal6CLuAG8XWQYY9rM3fC83mmKeFrfAlHtHEU8qjhZGAnElQBFPK64U6Iyinjkw0QRj5xhWpdQLOKDAWN0bv6GBU6dpYin9S0Q1c5RxKOKk4WRQFwJUMTjijslKqOIRz5MFPHIGaZ1Ccs75uS0mV9QEKiTqSji+t6wTn2revKpqHpKHTS6oD0atbwQZQ4vF3Scvyr4ENs//wTnXnUdDOOft9aWde9j3E0dcfDA30HLuOg/A3Bp77v80h3Yvx9Lp09E88s7o9Jx1YOWkcwJKOLJPDpsGwkEJkAR5x1iJ0ARj/yeoIhHzjDjS0hFEZdBM4uKsG7VEjx1141o26MPruh7nzWWRQcP4OftX2PlnCl4+4W5qHLSKeg2dCxOOq2R61iLLM8fNRhbCz/GzWOn+wmzHJP86Xtv4KIb+qP0YWV9+8vKSW23jJ8JOUpZ6ly/eim+3fwpLrn5Dr96RPAf+//2zgM8iqoLw99spGOhF1ERxALZCCIqAiJmA4rtt0CWjg0EEQF7oyl2UUSKXfpG7CgqWQRsqIBCNqCoCKhUBZTekvmfM2HCZDO7O5vdTXZnv3me/5E/e+fec99z595vztwyuCeu6H832mfeUETkJ1rjoxBPNI/RXhI4SoBCnK2BQjz6bYBCPPpMky7HRBXi4igRyXIwg1GI6w5UVRU/fbsIrz8wAFWr1cCtY9+ERMrNLhHLIuj/3boZXe9+tIhg3rjmZ1Q+9gScULuudqt+0INRiMvfDx86hJ8WL4TzoozCIjSB/+xwfPfRbNQ5pXExkZ9ojY1CPNE8RntJgEKcbSAwAUbEI28dFOKRM0z6HOwqxMWxIsY/e/0FfDjxSaT37I9rBj8IR8oxRXwuYvndcaPRvMNl+OyNF/Hv35tx69g3UKtBQ9O2EUiImyX+fcVS5HzxGRo0aYYpI+7AFQPuRsc+tyVsVJxCPOm7CwJIYAKMiCew82JkOoV45GApxCNnmPQ52FmIi3P/XJ2LFwd1R/W6J2LguGk4tnrNIj4Xsfzzki9x6Q23a1Nd3nhwUFDBbFWIi8B/f/wYbc75sTVq4fX7B4QU+fHeGCnE491DtI8EAhOgEGfr8CdAIR55m6AQj5xh0udgdyG+a/s/mHhHL+zasQ2Dxs9A3VObFPpcRPWHE57QpqJIBHzf7p2YOmIItv65NmBU3KoQX/39V/jzl1yk9+ivRcBzv/LipTtvSuioOIV40ncXBJDABCjEE9h5MTKdQjxysBTikTNM+hzsLsRl3vfEIb2wd+d/xYS4v1iWxhBKMFsR4v4CX/K1IvLjvTFSiMe7h2gfCViLiJMTCQiBHauW6CAWujy+DiWlousIl8eXdLo06Spc0kbC+wITsLsQ16em1GpwirZgUxZuynVg7x5t3vbyz+eawqnX+AzTqLgVIb7qmwWYNLRvwC0Pr779gYScK04hzp6EBBKXgB4RT9wa0PIYEqAQLyFcCvESguNtRwnYWYgbF2teNfBedLpxcOFCSRHLqxYvxLVDHi6ygFPuWZT1Bt56+iGYCeZQQlwEftaTD6JDt5tw0pnOIk1tx5aNmDy0Lw4fPhR0QWi8tk8K8Xj1DO0igdAEjH196NRMkUQENiIft7ne8r1f0jozIl5ScryPBADYVYiLoPYtmoepo4bgxCZNceNjE3F8zTqaz2WayOxnRqBjn4FF5ozrDWLntq149b5bsee/HcUEsy7Et/7xu+niT5nasi53OTrfMqTYDi2S/zcfeDB99DBTkR/vDZJCPN49RPtIgARIoPQJUIiXPnOWaCMCiSrE5UCf7z95F1OGDw56oM9pLc5Hz4efQY0TT9a8dujAfnz93kxtj/FeI8YWTlUxulTf//vLt6fivM7Xocvdj6DKcSdoSSSqLTugyILO/s+8jlPTWmpRdhH+Is6njxqGS3r007ZDVByOYi1F9iyfPOwGbdrKDY9OQNPWF5umi8cmRiEej16hTSRAAiRQtgQoxMuWP0tPcAKJKMRDHXEvovuMcy/E+Zd3QePmrQoj03o0e8mn7xV6bejL76BJy9aF/3/3v9sx8Y7eWJf7Q+HfqtdroC30/PajtzDvzQlFPN4w9RzthM1Na1ZrhwvpV6tLr0GPh59B+YqVCv+mR8ONGZgdRhSvTYpCPF49Q7tIgARIoOwIUIiXHXuWbAMCiSjEbYA9IatAIZ6QbqPRJEACJBBTAhTiMcXLzO1OgELc7h6OXv0oxKPHkjmRAAmQgF0IUIjbxZOsR5kQoBAvE+wJWSiFeEK6jUaTAAmQQEwJUIjHFC8ztzsBCnG7ezh69aMQjx5L5kQCJEACdiFAIW4XT7IeZUKAQrxMsCdkoRTiCek2Gk0CJEACMSVAIR5TvMzc7gQoxO3u4ejVj0I8eiyZEwmQAAnYhQCFuF08yXqUCQEK8TLBnpCFUognpNtoNAmQAAnElACFeEzxMnO7E6AQt7uHo1c/CvHosWROJEACJGAXAhTidvEk61EmBCjEywR7QhZKIZ6QbqPRJEACJBBTAhTiMcXLzO1OwCjEqzVtZffqsn4REtixaomWg8vjUyLMireTAAmQAAnYgACFuA2cyCqUHQGjEC87K1hyohGgEE80j9FeEiABEogNAQrx2HBlrklEwNvNOR0qTkyiKrOqkRBQ8b0ry3dvJFnwXhIgARIgAXsQoBC3hx9ZCxIgARIgARIgARIggQQjQCGeYA6juSRAAiRAAiRAAiRAAvYgQCFuDz+yFiRAAiRAAiRAAiRAAglGgEI8wRxGc0mABEiABEiABEiABOxBgELcHn5kLUiABEiABEiABGJE4IhYah+j7JltAhJQoY7K8OQujNR0CvFICfJ+EiABEiABEiABWxPwup0LAFxs60qycuESWOjy+DqEe5N/egrxSAnyfhIgARIgARIgAVsT0IU4D26ztZstVU4/mA0AhbglYoET8WS7CAHydhIgARIgARJIBgJGIX7Ow68lQ5VZxwAE5ndL03+hEI+wlVCIRwiQt5MACZAACZBAMhCgEE8GL1urI4W4NU5WUlGIW6HENCRAAiRAAiSQ5AQoxJO8ARiqTyEevbZAIR49lsyJBEiABEiABGxLgELctq4Nu2IU4mEjC3gDhXj0WDInEiABEiABErAtAQpx27o27IpRiIeNjEI8esiYEwmQAAmQAAkkHwEK8eTzeaAaU4hHry0wIh49lsyJBEiABEiABGxLgELctq4Nu2IU4mEjY0Q8esiYEwmQAAmQAAkkHwEK8eTzOSPisfc5I+KxZ8wSSIAESIAESCDhCVCIJ7wLo1YBRsSjhhIU4tFjyZxIgARIgARIwLYEKMRt69qwK0YhHjaygDdQiEePJXMiARIgARIgAdsSoBC3rWvDrhiFeNjIKMSjh4w5kQAJkAAJkEDyEaAQTz6fB6oxhXj02gIj4tFjyZxIgARIgARIwLYEKMRt69qwK0YhHjYyRsSjh4w5kQAJkAAJkEDyEaAQTz6fMyIee58zIh57xiyBBEiABEiABBKeAIV4wrswahVgRDxqKLlrSvRQMicSIAESIAESsC8BCnH7+jbcmlGIh0sscHpGxKPHkjmRAAmQAAmQgG0JUIjb1rVhV4xCPGxkAW+gEI8eS+ZEAiRAAiRAArYlQCFuW9eGXTEK8bCRUYhHDxlzIgESIAESIIHkIxALIf7rssV4rt91RWAOffkdNGnZuvBv748fg3lvTjBN880HHkwfPczUGQ1Tz8HAcVOxac1qvPfCGO3fVU+oDr3M6vUaYND4Gah7apNi9+tldux7G/53+4Pa7/I3ueT/BypXL1PKkevg/n2Y8chdWLNiSWFZZnXWDdBt2rX9nyI267+Hw6vn8LG48Gp3Yd3kXiOHSFpwOEJ8frfU29Nn5Y4PVl62O3WkAmWEy+NLugBx0lU4kobHe0mABEiABEggWQlEW4iLsF362QdFxLAuNI0i0iiAhb2exl+wizhe/f2X6PHwMyhfsVJAASr3TxlxB46rXgttr+tVRKzKTbv/3Y6pw+/Q/nt6qwtNhbh/G9AFd7W69QvTS5rNa3/FJ68+j327dqJ5+uXFygokjs3+Hg4veXHxf9EobSGenekcpCgYpgDvp3t85m9LR0BSiCdrr8J6kwAJkAAJkAAJWCIQTSEuAnXqiCHoPer5YhFpEdRfvTu9MILtL8QDid5whLhEhl29+sM77aXCcnQIej6Vqh6HilWrWhLi/jbreYnttU9ujFoNTtHqFOolwRj5Nkavw+W1f/du7Nu9E8YXg9IS4t5uaQOhqncCaCT1UYDnKMQDP2KMiFvqfpiIBEiABEiABJKbQDSFeCDRrEeRX7y9B/qMGqdNUQkkxM84r12RCHO4QlxeAuRl4JrBDxZOhdFFfttre2LlN59rDjebmmJsCSKSjfbqv+mR9WuHDkfVajW0KLv82zgVxmpEvCS8ml14iRb516ffxFqIz3en3good6rAaUY+FOLB+w0K8eTuV1l7EiABEiABErBEIJpC3F9cGw0QATvxjt6FAtlsaopRYPpHskNFnY2C1DttEnZs3lgYqfb/zYoQF/uMeRij2sYouFmdrQrxkvIy2rZ+5fKYzBGHAo+qqncqUIpPtmdEPOSzRSEeEhETkAAJkAAJkAAJlKUQNy7WDLTIMtyIuCze3L1jW5EpMvpUElnk6C9+Awlps5cCaS3GvOT/m4nuWAtxY7RebIjBYs29ACoHfToU/A61YJpKqIuLNUMR4u8kQAIkQAIkQAJJSSCaQjzUVAvj/PFg0WCjI0oixGVRp+xqItNcGqW1LCbKg0XE9ci9TGMx7k4i9+i/rcv9oVhbMS4ytSrEI+GlR8Vbdb4Wc19+rtic+JI0ZsOuKSsUBRtUFZ2D5PO2CrXotjcmiRUF212zcnNKYk8i38OIeCJ7j7aTAAmQAAmQQCkRiKYQ13cuMds+0F90xlKIyzaD+kLLtPYdsX/ProBzws0i5GZTUsQdgYSz2TQbsyi1v0CPhJf+UnD6ua3xy9LF0RbiC10eXwdvd6cL+ZAFmpf6N0crc8RLqQnHZTEU4nHpFhpFAiRAAiRAAvFFIJpCXF8U+fdf64sIQ7OtCWMtxI3Ra2O0OtjUlEALNMVjet38F5PKb2YC24oQj5SXvu+5/z7nJW1hgfYRn5+Z2jFfUe5UgI563hTiwSlTiJe0FfI+EiABEiABEkgiAtEU4jo2/8N6zIRirIW42GK24DKYEA90oI/MX3ff+xjmvvKc6daM/tNZrE5NiZSXXq7kox9sFEnTDXWgj7db2qXIV++EAheFOIV4JG2N95IACZAACZAACQCIhRAn2MQkEEqI67Wa19XZOcUBV6h9xBOTQnSsZkQ8OhyZCwmQAAmQAAnYmgCFuK3dG1blrArxsDJN0sQU4knqeFabBEiABEiABMIhQCEeDi17p6UQj55/KcSjx5I5kQAJkAAJkIBtCVCI29a1YVeMQjxsZAFvoBCPHkvmRAIkQAIkQAK2JUAhblvXhl0xCvGwkVGIRw8ZcyIBEiABEiCB5CNAIZ58Pg9UYwrx6LUFRsSjx5I5kQAJkAAJkIBtCVCI29a1YVeMQjxsZIyIRw8ZcyIBEiABEiCB5CNAIZ58PmdEPPY+Z0Q89oxZAgmQAAmQAAkkPAEK8YR3YdQqwIh41FCCQjx6LJkTCZAACZAACdiWAIW4bV0bdsUoxMNGFvAGCvHosWROJEACJEACJGBbAhTitnVt2BWjEA8bGYV49JAxJxIgARIgARJIPgIU4snn80A1phCPXltgRDx6LJkTCZAACZAACdiWAIW4bV0bdsUoxMNGxoh49JAxJxIgARIgARJIPgIU4snnc0bEY+9zRsRjz5glkAAJkAAJkEDCE6AQT3gXRq0CjIhHDSV3TYkeSuZEAiRAAiRAAvYlQCFuX9+GWzMK8XCJBU7PiHj0WDInEiABEiABErAtAQpx27o27IpRiIeNLOANFOLRY8mcSIAESIAESMC2BCjEbevasCtGIR42Mgrx6CFjTiRAAiRAAiSQfAQoxJPP54FqTCEevbbAiHj0WDInEiABEiABErAtAaMQP+Gsc21bT1YsNIG170zSEy10eXwdQt/BFIEIUIizbZAACZAACZAACYQkoAvxkAmZIJkIUIhH6G0K8QgB8nYSIAESIAESSAYC891pT6tQ70qGurKO1gioqjI0IyvneWupmcqMAIU42wUJkAAJkAAJkIAlAtnu1IstJbRxIgXK5ypwCFA72bialqqW4cldaCkhEwUkQCHOxkECJEACJEACJEACFgl43c58QD3g8uRWsngLk5EAhTjbAAmQAAmQAAmQAAlESoBCPFKCvN9IgBFxtgcSIAESIAESIAESsEiAQtwiKCazRIBC3BImJiIBEiABEiABEiABgEKcrSCaBCjEo0mTeZEACZAACZAACdiaAIW4rd1b6pWjEC915CyQBEiABEiABEggUQlQiCeq5+LTbgrx+PQLrSIBEiABEiABEohDAhTiceiUBDaJQjyBnUfTSYAESIAESIAESpcAhXjp8rZ7aRTidvcw60cCJEACJEACJBA1AhTiUUPJjABQiLMZkAAJkAAJkAAJkIBFAhTiFkExmSUCFOKWMDERCZAACZAACZAACXD7QraB6BKgEI8uT+ZGAiRAAiRAAiRgYwKMiNvYuWVQNQrxMoDOIkmABEiABEiABBKTAIV4YvotXq2mEI9Xz9AuEiABEiABEiCBuCNAIR53LklogyjEE9p9NJ4ESIAESIAESKA0CVCIlyZt+5dFIW5/H7OGJFAmBLIznUsVBS3LpHAWSgIkQAIxJaDuB5RvY1pEMmWuqB+5ZuU+m0xV1utKIZ6MXmedSaAUCHjdTlWFOqoUimIRCUpAgTICUBcmqPk0uwQEFCgNVaCuAmwuwe3xcks5AF8D6qp8QHEAajT+G2nlAtkRab6xvl+B0l7KcHl8HWJdVjzmTyEej16hTSRgAwJHhHiHDE8uhZYN/BmLKugvaxme3JGxyJ95xh+BbHfaSAfUi9M9vovjzzpaVBYEvG7nAgrxsiDPMkmABGxNgELc1u6NSuUoxKOCMaEyoRBPKHeVirEU4qWCmYWQAAkkGwEK8WTzePj1pRAPn1mi30EhnugejL79FOLRZ8ocSYAESAAU4mwEoQhQiIciZL/fKcTt59NIa0QhHilB3k8CJEACJgQoxNksQhGgEA9FyH6/U4jbz6eR1ohCPFKCvJ8ESIAEKMTZBkpAgEK8BNAS/BYK8QR3YAzMpxCPAVRmSQIkQAKMiLMNhCJAIR6KkP1+pxC3n08jrRGFeKQEeT8JkAAJMCLONlACAhTiJYCW4LdQiCe4A2NgPoV4DKAySxIgARJgRJxtIBQBCvFQhOz3O4W4/XwaaY0oxCMlyPtJgARIgBFxtoESEKAQLwG0BL+FQjzBHRgD8ynEYwCVWZIACZAAI+JsA6EIUIiHImS/3ynE7efTSGtEIR4pQd5PAiRAAoyIsw2UgACFeAmgJfgtFOIJ7sAYmE8hHgOozJIESIAEGBFnGwhFgEI8FCH7/U4hbj+fRlojCvFICfJ+EiABEmBEnG2gBAQoxEsALcFvoRBPcAfGwHwK8RhAZZYkQAIkwIg420AoAhTioQjZ73cKcfv5NNIaUYhHSpD3kwAJkAAj4mwDJSBAIV4CaAl+C4V4gjswBuZTiMcAKrMkARIgAUbE2QZCEaAQD0XIfr9TiNvPp5HWiEI8UoK8nwRIgAQYEWcbKAEBEeIK1JHpntxRJbidtyQgAQrxBHRajE2mEI8xYGZPAiSQnAQYEU9Ov4dTa0bEw6Flj7QU4vbwYzRrQSEeTZrMiwRIgASOEKAQZ1MIRYBCPBQh+/1OIW4/n0ZaIwrxSAnyfhIgARIwIUAhzmYRigCFeChC9vudQtx+Po20RhTikRLk/SRAAiRAIc42UAICFOIlgJbgt1CIJ7gDY2A+hXgMoDJLEiABEmBEnG0gFAEK8VCE7Pc7hbj9fBppjSjEIyXI+0mABEiAEXG2gRIQoBAvAbQEv4VCPMEdGAPzKcRjAJVZkgAJkAAj4mwDoQhQiIciZL/fKcTt59NIa0QhHilB3k8CJEACjIizDZSAAIV4CaAl+C0U4gnuwBiYTyEeA6jMkgRIgAQYEWcbCEWAQjwUIfv9TiFuP59GWiMK8UgJ8n4SIAESYEScbaAEBHiyZgmgJfgtFOIJ7sAYmE8hHgOozJIESIAEGBFnGwhFgBHxUITs9zuFuP18GmmNKMQjJcj7SYAESIARcbaBEhBgRLwE0BL8FgrxBHdgDMynEI8BVGZJAiRAAoyIsw2EIsCIeChC9vudQtx+Po20RhTikRLk/SRAAiTAiDjbQAkIMCJeAmgJfguFeII7MAbmU4jHACqzJAESIAFGxNkGQhFgRDwUIfv9TiFuP59GWiMK8UgJ8n4SIAESYEScbaAEBBgRLwG0BL+FQjzBHRgD8ynEYwCVWZIACZAAI+JsA6EIMCIeipD9fqcQt59PI60RhXikBHntxVe2AAAgAElEQVQ/CZBA0hOYl+ns4lAwww9ECoA8499UFYMysnwvJz2wJASQ3aXpyUpKym9F2gOQogD5ANSjf1emujw5NychIltW2ZuZ+jYU5SpD5RRAUQBV/F54Vax8sEbb11fvsiUEVqoIAW8350qoaGL4o+PIvw1tQv3R5ck9PxnQKclQSdaRBEgg9gSy3c5vFSBYx/mLy+M7I/aWsIR4JeB1p40D1MHB7DusOFIvnbViZbzWgXaFR2Be12ZtHA7HV8HuUqCMSvfkjAwvZ6ZOVALzM9NuVhX1leD2q26XJzcrUesYjt0U4uHQYloSIIGABD7vlto1X1UCd5wKbnXN8r1EhMlL4BN384blkLc2EAFVxRsZWb4bk5eQPWvudTvfBXBNgNrtVvPKN8iYvew/e9aetTIjkO12/qQAZwags8Tl8Z2XLOQoxJPF06wnCZQCAa879TtAMelAlV9dnpzTS8EEFhHnBLLdzvEKMMjMzBRVcXbIysmN8yrQvDAJLOh2dts8Nf/LALc94vL4hoeZJZMnOIHsTGc/RYFpYEZRlO7ps3JmJXgVLZtPIW4ZFROSAAmEIuDNbOaG4ijWgaqqMjAjK2dSqPv5u/0JLOqSduqhFPV3k5pOcXl8fe1PIDlrmO12vq8AV/vVfm9KxZQTO7y5/N/kpJLctfa6nasBFAnQqCqWZWT5zk0mMhTiyeRt1pUESoFAttu5RAGMHekal8d3WikUzSIShIDX7XwRwG1FzFXUs12zcnMSpAo0M0wC87s6L1IdWGS8TVXVMRlZuQ+FmRWT24SAt5uzP1RMLlIdFT1dWT7/hf82qbF5NSjEbe1eVo4ESp/A/G5p3VRVnWkoeZDL45tQ+pawxHglMD8ztbGqKEd3UFHUqa5ZuX3i1V7aFR0C893OD1RA30Flf+W8/BMvnL1ye3RyZy6JSMDrTvsFUPUdVH50eXznJGI9IrGZQjwSeryXBEjAlMD8TOdSVUFLAGtdHl8jYiIBfwLZ7tSJCpQB8vd8R16LjjNXLSclexPIdqderEBZoPkcyuMdPTkP2LvGrF0oAtmZaQMURZ1Y0CbU3h09udNC3WO33ynE7eZR1ocE4oCAN9PZAwqmq6o6OCMrd3wcmEQT4ozAgp7NTss77PgVwHSXx9crzsyjOTEi4HWnzVGhdjxGKX9ih1nL/olRMcw2gQh43U75Orbb5fE1TyCzo2YqhXjUUDIjEog+AW9m6hWA42JVUesrQD0A9RUF9VQVx0a/tKTN8QCADSrUjQocGwBsUZD/kyMvf3qH2at2243KfHfqNarqaMM2hQ2AskGBuiEfyhYgf4tDxbT0rNw1tvN5ZmrjfAW9FCj1FEWtl5+vaP2I9Cd2q2vQ+qjYpSrY4IDm+43yrAP536R7ct+zG4cFXZpWzU9x9MyH0kxR1XpQFPF1PVXGEKC83eobi/ooCnapKjYB2KgAm1RF3aqo+DnaYwOFeCy8xzxJIAICX/Q8q96Bwyn9FSg9ATSOICveGhmBNSrU6XYQZ/qgrEKRyPOFkWGx9d27VSjTHciflu7J/SbRazrfnXphPhy9FKjSl1RN9PrE0P5vFKjToi2wYmhvwKxl/cWRly6OH7FzQFTHBgrx2DmKOZNAWAS+7O6stj9feSzQoFnhhJqoVO8UVG3QGOWOqxFW3kwcmED+wX3Y89ca7P5rDfb/LUGyYpcmzlSkPNLR86Npgnjmm+1OHRnopa7csSegcv2GqHpSE5Q/vmY8VyPqtu3ZsEbzu/wvwPWeko/n09/yfRH1wmOc4fzuzc5T8x33mR2i4zimnNaPVKnXEFVOMp4yHmOj4iD7Q7t2FPr84E7TNaKawMrw5CbcKZ+hxo+KNeqicv1TUfWU05FSoXIceCP+TZD2snfjWuzZuBYHtm+N2dhAIR7/bYEWJgGBz7s7W+bnQ+ZSt9arm1KhEmpf0BG1z++Iqiedhoo15Usyr1gSOLDjb+xe/zO2Lvkcfy/5HNIR65cC/Jav4q6MLN8HsbQhWnnP7XHaceXzK46HqvQ25lmr1SWodW46jj/NqYnwZL8O792NPX/9hn9+WKT5XAZdw5UHqMNdntzHEoWT7OWvKI6pKlBOt/m4xqlaP1I99XxUadAYjnKcmbB38x/4b/WP2PrdPPzzo99ZQyq8eeWVHp2m5Ziqr3hrC2bjR7ljq0Ge9dqtLkHVk09Hhep14s3shLLnwPYt2LX+F629bP12HvIO7Iva2EAhnlBNgcbakcD8TGcXVcFbet2qnnIG6ra5HHUu6IiKtZJrCmc8+VdEuAgzEeXblh8dqFVFHZMxK773Pl7QvWnzvHzHIkA5TpjKQFznwsu0gblK/VPjCXPc2SI+/3vpfGz6Yk6hbaqKuRlZvsvjzlg/g7yZzieh4B79z/XaX60J8Jot2sW76WVq3841uZrA+vOTGcg/fEi3ZZ8KtUuGJ/fjMjUuROH+40eN5u008S3PuohxXtEnIF9Ot3w7D5u/nIPdf8p684KrpGMDhXj0fcQcScAyAdlBAFCv0G+of8l1OM09mB2oZYKlk/Cnl4Zj48L3j3a4wLwMj69T6ZQeXilHpqKM0O+q07oTmvS+FzK1iZd1An99Ngur33zceMN/Lo/vBOs5lG7K+W7nJhWoq5eaOvgp1Gl9aekakeClbc/5Bj+9OrrIFDUV6qh4nariP36cek0/NOo6KMG9kDjmiyCX9iLtplCMl2BsoBBPHJ/TUpsR8LrTxgHqYL1aZ/S9Hw06dbNZLe1Tnd9mjMX6j9482uHG4daM2e7UyxUoH+lGNujoxhk3cKvmkrZCiZQuf3IgDu0qOIFdAb5L9/guKGl+sbrvyPZv2sJumQt8zvDXUal2g1gVZ/t8l47ohf9+WVFYzxRHXosOcbbPvf/4kXr7k9pXL16lT2DV5IexadHRGYvhbttLIV76PmOJJABvt9SeUJXCgwtaPPASqjsLp4eTUJwS2Lbiayx/QjuDRrscKfltL5mx8ut4MPezXmm1Uw6p6wBUEntOvW4AGl1/1NZ4sDFRbVg6sjf+W11w3lC8RUi9bue7+qJMmQve6lHjobaJSrzs7f797UlY+86kI4aoOw+m7D+p84zfdpa9ZSg2fpzz0Cuo1uz8eDAtaW2QdQYrnrqtRGMDhXjSNhtWvKwIfNbNeeYxKr5QgVpiwylX9sVp3YeVlTksN0wCGxe+h59eKpz5sbb8MYfbXDT9J9lrtkwvb6YzGwpcYsTxp5+Nc0cl3QF1MeX/Rb+LjkbGVWVgelaOrtJiWm6wzI3TkFIqVsHFbywuM1vsWHDu+Hux5ZtPCqqmqFNds3L7lHU9OX6UtQcCl1/SsYFCPH59SstsSsCb6XwPCv4n1at5TnucfTcPnkw0V/86/Rn88fFUzWwV6rsZntzryrIORkEmC3zbvPBpWZpjy7J3r1+N7+7rUlg3hwOXXzLTN7esKjs/03mZqqCw/LPvmcBFmTFwxvf3d8WudT8XaHGoI9M9uaNiUIzlLDl+WEZVJglLMjZQiJeJq1hoshLIzkw9S1GUVVL/Y09tipYj3oBsU8grsQjkHz6IH8f0w78//6CL8Q4ZntyFZVWL+W5nrgo0kz2i5cWuehrP7ImFLzZ+/g5+eqVQh73u8vhuikU5VvL0ZqZOgKIMlLRNet6Jky8v82CtFbMTLo2sE/hh9I3IO7hfbF/j8vhOK6tKeDObtYLi+J7jR1l5IHS5JRkbKMRDc2UKEogagezMtLsVRX1KMnQOHYva52kzCXglIIG/ly5AzrN3HLFcec3lybm5LKph3L6MuybE3gPLRvXVX8D+27enfP0r5yzbG/tSi5awoG/Dinn7j90AoHr11AvQ4sGXS9uEpCrvt5ljsX5OwUJtVUX/jCxfmQD3dkt9Cqpyt9iRduc41Dq3Q1L5IVEqK/uM+8bdZXlsoBBPFM/STlsQ8LqdshQ/TU44a/1sQpwLYwvusarED4/ejB0rtQDVwT17D9a8+sPVu2JVVqB8vd1SP4WqdDqmUhWc9/hsVKrD3TJi6QOZkiSfnwsu9WaXJ/e1WJZnlrfXnXY9oM6W387qPxr1L9ZmuvGKEQGJii95qLue+zcuj69NjIoKmO1nvdKqpBxStwGoUK3ZeTjnoVdL2wSWFwaBb+++Rj+1N+TYQCEeBlgmJYFICBg/K57WbQhOuepGS9n99/cWTB7WF62vysRFXfoGvUfNz8fP338J77TJ+O2Hb7W0qe1cuPTGwfh362ZUOvY4nNai6Or6fzasx7w3JyBn0Tzs3LYVJ5+VBlfPW3FKs+bwfZmNS7rfgm8+8GD66KILSoe+/A6atCzY6WX3v9sx8Y7eWJdbMFWjer0GuHLA3ZgyXI8YHzW7XPkKWt5Sl3Ncl8ORckzQOn0x+00s/jALt459E8fXCn463OGDB7H887lYmPUa1q/KQYXKldEi/Qp07HsbfvvhO5zqPEcr68Xbe2D7pr8Ky22Yeg4GjpuKqidUx8H9+zDjkbuw5NP3Cn/vOXwsLrzaXcxOOdBh5cQHC/6uqHe5ZuU+a8mpUUrk7dGsKfIcKyW7ky7tgdP73FssZzPf+Se65cmX0cJVsJ29tKFNa3/Bkk/ew7qVP+KmxydrXIxXft5h7fcPJz6J3Tu2oVXna3HZTUPg+9KLcztdXSz9zu1/44usN/HdJ+9g24Y/UPuURrjout5o2fFqfP/JO2jf9QaUr3h0itbBfXuxLHsOvn5vuuZHh8OB0865AK5et+LM89pBcThM253RxroNT8M5rivRofvNqHJ8wcEmZr41c0Ugf0va/IP7seimtpBP0AowP93jK/XPWtmZzo8VBZ0d5Sqg/WtfhzwpM1AbqHzc8WjYrAUyeg/E6a3aQFEKJMGvyxbjuX7Blz0YnxkjQyv9iRnzUP2cmU2BbPDvj/TyjH1WuI+g7Iihn8DpcODcS2b6loWbRyTpvd3SBkJVJ0gezQaOQd12VxbJLpCPa5x4Ms6/7DpclNkXx1WvFdC3gfrlQCz962LG1spzL/2wf3/c6tJr0OPhZ7Q+Yc9/OzD3lefw1TvTULVaDaT37I/mHS5DzhfZuDjzBtNnWsafQeNnoO6pTQrN3LbxT3z17nQsnfeB1gcdV6M20tp31MaGmieeUqx/SDmmHLo/+BQuuLJr4XMRqA8xq3uRXXdCjA0U4pE8GbyXBMIgYDz1rt2kz1He4gErSz/7AK8/MABnnX8Rbn7yZU1Mm1379+zC7GeG47cfv0OXu0bjzPPbI+WYY/Dv1k2a0JZOqP+zryG1bYFuEMH17Uez8fazI5DRZyDaXd8bVY47AQf27tFE0IcTnsA5GVfg+mEjNbEsguvV+27VRLb7vseKCCctP1XFioWfYtf2f9D2mh6aWJIy5r76HFZ+vaBQ6MqA+/6Lj2Hpp++jy12j0O76PkU6OmPd9uz8F6/e0w+rl3wFo1g0q/+OLRsxffSdOHRgP/43+CE0bHY2FMWBrX+uxfsvjMHvOUsx6MWZOOmMVC3N4jlZeOfZkWh7bU9cd+dIOBwphdmK3e88P1pL1/nmoUFfAJY82A07f9e08GKXx1eqk7O97rTHAPV+Kfy8x9/CsQ3PNG0bImw9TzyAvMOHCgc4SSj1+/KdaahY5djCF401y79H1lMPai8qtU9uXOg3PWPx86KsN7Bs3gfoOWIsap90Kv79e7MmyresW1MkvaSVF8NpI4fg7Isv0wa9E2rXQ97hw/j5u0Vae63X+Az0fWQ8KlauqhUhg+T0R+7CsTVq4qqB96JG/ZOh5ufhl6WLMfvZ4TizVVtcddt9qFC5SmFd5aVTXgQHPD9Fezk0+jetfSd0f+gpVKp69LnZsn4NJg3tg459BhV5wRK/y0ufI8WBC67MDPh0yzxxmS8u17495auU5vSUOVe2rFypysE9UvaJri4486aHLfVC8hKitYFDB7U2UK5CRWz943d4Hr8fv69YglueeRWpbdKLPAP+z67+ozxrH7/0jPac6S9p4fYn/kZb6ef0/uTH+XPR7+lXUfvk4KfE6u2i18jnNPGmv8BZAuaXSPaJlv2iCy7lcZcnp1Q36Pe6nXJqTOvjGjVDqzGzzJ/zIz6W573niGdRvkJFrFq8UPN7jfon4cbHJuL4mnVK1C/7P2O6ARL8+OS157UXZD0wE+5zL36dP+MlfPXeDAx4bgrqnKJtiY99u3di6oghqHXSqbjs5jtQoVJlrPX9gJmP3QtnOxf+d/uRIAiAtb5lmDzsBlw3bCREyOsvlWJL7pdeeJ64XxPxEtCSvkDylmddxsbr7xyFlh2v0u4RWzav+w0zH71bC0jc8uQrOOO8tsV4S3m/LvsWGb0HmLarPX+tgUTFj1xBxwYK8ZI8kbyHBEpAQF/tXv646mj3krV1fSKKRRAfV7M2Pnt9vCYkG519brHSJUI5Z9LT+PHzj9H/6dc0cWO85Pe5rzyviWg9sisdtAj864aOLPbWL/eu/v4rLVqZeW+B6NajidXq1i/SARrLkaiVXHqHLP+WSI28BOgRZ/mbDOQTBvdCxcqVtUi3RDrMrlXfLMDvOcsg4rBGfXkBeALHlC9fLKlwmvHoXfjvn62Fg40xkfzuefIBXHiVu8hgMW/KBGRPmYD+z7xexOZNa1Zrg4IIQaPgM7Mxd9zd2PLtZ/LTOpfHV6rnx3vdzjcA9K1QvTbaTvAGbZXvjx+DHZs3FhHicoMI3z9/WakJFeMl6UX8Gv0mv8vL0eQhfbQ20+aaHoW3yN/fH/corr79gUJxtnHNz5pAvuCKruh8y5BiXz+Es7yU9RrxnHaPvMS9/sBAVKxSFb1HPV9EPEtBf/7sw8QhvdHuul7aVx79a8rmtb9qUbU+o8YV+lHa/FtPD8fX783A4ImeIv7Vo3zyEub/pUNeOJfO+1CLtgW6/prnweo3HtN+zs/La9Fx9qqCTcZL4ZrXpWlzR0rKj1KUHNYkhzZZvczawPqVyzWmIqT0KKSen9mzq//2g3cO6jc+szDqGG5/4v98WunnAvUngepv1i6ssvJPt2fjWnx759X6n990eXyBG0hJCwlyn9ftXAugoRzaI4f3BLr8fSxCdMHMV/D22JEwfukJt18OxlJ+k2ddvkDJFe5zH8iv0u+/OXwwBj43pciY9vuKpVj5zee4csA9hRgC2Sdj0kt33Ygr+t+N9pk3FAn66EGFj156utgYoH9hkK93ZmOqf53N/LF46JXYu3m9/BR0bKAQj8EDwyxJwIxAttu5SgHOOrbhWTjv8SxLkKTDkQh380s6Y+KQXnC2y8A1gx8sJmjk7XzC4J7alJJONw42jTD//dc6/LV6JVqkX66JqdfvHyAiAjc/9bIWCfe/JNIhUePzL78+6kJcF/Xrcn/EbS9M16YqmJUvUVYRSz9kf4hFs9/EoPEzcWKTs4qlFVHwxoOD0Gf0C9rUCLNLWKpQ0fjsVoU/y1QcifLLZ9kbH5+kcRDbpNw2V3cr9kJjlu8vU5/Cn59MhwoczPD4KlhybJQSZbudnylARysHufgP0Nr0kk/f19qDcVqIblogIa6LWHkx6vHQ01o0Xb++eHuKNhiLqJb2M/uZh7F66deaj2s1aFis1jIQSlRKPhHLPTINSaJ3Iv71LzfGm8RmERQ/zv+4SFsINAjrg6m0C2nH+hVIiJu9SJq56p9lC7HimYJDcVVFzcyYlftWlFwaMpvsbqldFVXROpCz73oBNVteHPIeo0/9X8Z0FikpKbj1+SlF+gIzsSbPx9fvz0Sb/3UvbDcl6U+MRlvt5+SeYC8H/iCiKcQl70U3tcHhvbvkWZ+X4fF1sgw+Cgmz3c4DClA+1LkTZi9b+rQe+SKlR5ED+Vam5Zn1y4FY+r+QleS5D+RX3e5uDzxZ+JVV0kp7W/bZ+0WmaprZJwGYKSPugEyXGvj8NJxQu24xT8iUTRlbZXqKvMjrgRfhs2PLBiyY9SpObNK0WIDHihDXpzOFGhsoxKPwgDALErBCwOt2HgaQIgOnDKChLhEdH788VhM29Ro1wXsvjNGmaJh1KJ++/oIWOb9j0lumn9H8y5K53C8McKPtdb1wzR0PBZwaYrwvmhFxeSmQFweJqBk7P2N5G379CdLJX95vGDb9LhHP7ujY5zZ06FZ0c5LDhw4h68kHINFzmRfo/zUgFOfcr7x46c6b0O3+J9D6ajd+nP8R9u/Zo33C1D9vBstDjr3/bcbYgiTlD9V0Tf1ZFlSVyuXt5syBCmetVpcgbdjzQcv0H6BlzuSit97EFbfeFZYQ19vlJ68+r603uG7oCJzcVKYBFR1OJNI+4Y5e2otTr+FjUb5S5aD2HTp4ADPH3IPfly8J+HKmD9iyXsEors0GYREEnifuw0qtXRR9gTMT4lIv+UzduPl5RaLnZkbvWvcTvr+/YOqKAjyc7vE9WioOBzDf7XxIBR6R8uSFXl7srV5mIk1E8IuDuqPNtT2KveSbiTVhLV+4ZHqQ/gJXkv5Etzmcfi6QYAtU/2gLcVmwKQs3ocDnmuVLs8o90nTe3mfWwMFy/0g+p/e+FydddvRLlH/eZj7WX0hlyqLef5r5Nli/bMZSpsDMmfy09lKmz8cO97nX7TezRw+UrM1ZpgVkLrtliDbP3ewys2/r+t+1caZR81bafG8JuPhfgYJCYk+tBqfgnw1/aP3SuZf+D+57HysU6laE+K/TnsYfc48crBZkbKAQj/QJ4f0kYIHA/MzUxqqi/CZJ5VOyfFIOdekDnkQwZDqGCM1JQ/sWi/rqAkaiB/4LVAKV8d3Hb2PK8MFFPlWGsicaQrzyscdh3coVeP+FR7Woxs1PvIR6jU4vVrQMzp++MR5ntmqnTcXRIxv7du0sFsHXp0rk5eUVm0YRqk7yuzGC0/XuR+H7IhtX3XZvsWkRgfKSaSkyPUUuNQ9pGbN9PivlRiON1+2UwbmGlTYlA7QITeNlXBRlNqCbTU2RdLIeQV78FmbJzBjg7IsvxTV3PIxaJzUsFOTyWfn5/l2Q3rNfwKlMxjJ1cSx/858OY0xnFt0zDsKyqFNfF/HdR7ORee8YnHf59UVeFIItQLOyoO/gzu34sn9hJHq6y+PrFQ1/WsnD63bKyN5T0soUN5nqZvUyijSZ1qPP05dooEwFkvnDxivQAkD/dlOS/kQvx2o/p6cvy4j4qokPYtOXc8SUbS6Pr6ZV7pGmy+7idCopyJF8nEOeRe3zMwJmKT7++8916Pnws9oUL1kbM230MMjiw1vHvlH4ZcrI0Uq/rD9jxkXuYoT/wshwn/tQfpXpa9NGDdMWjouQvuyWoWjftW+x/tlMiJv1FWbg9L7R+OzrQrxx81batM65r4zVFjVL4ELWV1gR4hsXvo+fXhoecmygEI/0CeH9JGCBwPzuzc5T8x3fSdKGV9+Exu7iu4kYs5FP9p+9MR4nn+lE0wsL9orVFy4eV6NWkbmcukBes2KJZSGuD7DBdofwr1YkQty444pE0SQyI4N5oCipRGayp0zUoq36p0JZzCUvD4Hm+4YScMHcpM9pFIEp0yhOdba04NWCJNtWfI3lTwzQ/q1AbZPuyZVFVaVyed1OOWWkgpU25R8pk3n6slBT5lqHMzVFr5gsapJ5wfKlZuNvP2mD5NWD7sfF7hu1qVNWB0E9v2gIcaNIuPB/3XB5vztRrU79Yr4wi4jLC5ksQJTnzbjGwcyR+YcOYkHvwrUan7g8vs6l4nCJiHdzfqyq0MrrMHVpyB1TjHb5v4wJm8x7xmh1Nlt7YSZ6ZXqbRMSvHTq8sN2UpD8Ru8Lp50IJNjP+0Y6I/zrjWfzx0ZRSn4bm7eZsDRVav9L8/smoEeTALvGxTN2SRdHrfAW7WJ3d4VLtC4a+O4j8zf8lK1S/bMZS+st3n39E21lLj4iH+9xb8atE3j+f9Sq80yZh787/tBf+3iOf175e6VeshLj0BfoaI3mx73zLMG29y9Y/1haZF2/W/v754QuseHpQyLGBQry0ek+Wk9QEvuzurHYgH9sFQt02ndFs0BNBeehbea1fJduOF71kCz/jp3YZzN4b96g2l23IS7OLdE6BCpGFmOMGdMVlNw8psuAlmFG6ED++Vt2A01lCLdaUzl7mAKtqfpHPfP7l6nOFzeyRle/GefLSSUvE549VOUGnNASrm85Q5uMHi8aa5bHBOxs/v6bNFEC5ckqj9tNyZFFVqVxet3MNgEZ1216BZrcVLB4MdJl9spapPzIXuyRCXC9H3zJyzuSnsH3TBtww5kVtOpVEsmQBpWyLF+izsNFWq1929OhrsKkpMmDKi+wtT71iOlUp0jniezetx+JhBQvTVBXjM7J8BRPGS+HydnM+CxXaXqKtx85B5XoFW69ZuYxtQMSFLIwVMWO2kFbyszpHvCT9ieQfTj+n168sI+I/PtYf233agvRSXZj9ibt5w3LI0/qVs/qNRP0O14b1nJslNnK00i9bnSMe7nMfjl9lO8QFM1/F5zNeRs2TGhaJ8AebmtIwtUWxhch6uYGmxOkRcf2lXHZSkW2Et234U+vPJM9Nv68uXKBqxnjdey9jzVsvaj8FGxsoxK30XkxDAlEg4HU7ZePqE084owVajpwSNEeJ/u7duaPYvuEyb1rmSrfv0rfIokx92sq1Qx4uNofarCB9ADy+dt0iW8cFM0rvsPIPHw7YqX07J0vbasoYqfAfOP/7Z4smAJqc09pUAEjk/73nR+PKAfcW2TZQpqtI9FX2Nvdf/BdqkZ8V9wVanBjq3jWecVj3QcGZLpXzqla+cPbifaHuidbv2e7ULxUobas1bYVzHg5+rkygXVMC2RJsseb3c9/R2plxXrgMwC/dfZPmV9lpR7bJC7VQyr9s3Y83PjbJdNFtoDbgPwjruwT9+sNi0110gu2aYsU323O/xY9j+mlJFUUdnD4rd7yV+6KRJjvT2U9R8JLkJSdqysmaVi//NiA+e+WeW5DR5zbTnZOsit6S9Cdic7j9nLMTFIYAABg1SURBVNwTzCbpO1Ys+LRwJ5xgEXF5+f7uo7fgbN/JdLG6GdOvB3XE/m2b5adS3ar0rS6tK1VP2a2d4HrqdQPQ6PqCL3Bml9XnPNx+2erXBSsLJM3sNvOrBHZkQwHj9oHit2/nvKXN275xzITC8w+CLdaUL56BFozrbVfWshh35fIX4mKzvHC+cu8tmvmX3nQHqtc9MagQzx1/L7Z880nIsYFC3GoPxnQkECGB+W6nVwXSK9ashzbjte3uTC/Z3/Td50aj4w2Diu00oS9A2/rnOtz8xGTtUAK59P1WZd9Ts62WJI0sovnjZ5+2A4tcshf0O8+NMj20QH6XvZh/yJ6DtIs7Fc7Hy546UdsxwaxTkw5YFu7Izi3G1emBOthX7+uvzR32PzBBFk/+9csqdLrh9mILAPWFZdffNbrItnMyzWLy0L6oWPVYU+El9ZFt2qROMoc40AAWaE50MNevmvQgNn2hzRvd6vL4gp84FGEb8r/d607zAGpmpTon4cLnPw6au9UBWs8kmBCXxbHXDhleZNqH/sVE5ozKZ3AR6fpCWPGlWdRVBPPyBZ+gUVorrc3o2xc6UlIKd7ExVkqfQiR73svCXf1FwGwQ1vM6oU69Yl9fQglxWXx4YO/egAufjXM/FRWd07N8BaNtKVzerk4XHMiWosI9VdOsDcjXg3fHPYIbx0wsVt9golf6om8+nIXzO1+vTTELtz8pST8ndQ5mk7Q3OTugWZtLNE8EE4/SZ8jXlY59BoY8VEzyOrB9C7667cjcbFV9x5WVe3QbntLwu9spbwB15BRV8Xugy+pzHm6/HEqIy9oa2Ump/mlnhf3cB/KrCHHpH64bOryIj8SWSUP6oOfwZwunkYXavlBeNo19hpSp7dr0gQfvjhtdbEqimRA3vgTImQyhpnZ+f39X7Fr3c8ixgUK8FB4gFkECQsDrdkoUSwujpc/S1t0Uu0SYyHZua1YshfveMcXmUEtHICeMzXr8Pu2N/LKb7tAWjsglQvvNh2+HfL6ThXNyAJDMrxaB/NN3X2hbF8rhA/qcaxGlH01+Bgs9r6HTjbejzf96aPuVy+EpG39bjcUfenBR176FhytIGXo0u0KlKtohCDJXT9LLi4Es3pPtFY3C2ngAx4Cxb0BOedM7QIlqiKCTFw45ZbHKCdW1Q2TkIAWpm9k8XVlFL/tS79+7WzvxscHpzQrFmIgn2XNWVtXL3ODGLc7HMeXKaXPr5YVC2Mr+02YneWoLNp8djjXLl8Bop5WW++OYW7A99zvZx265KyunhZV7opXG604bB6iDHeXKay935Y83349dP8xF9sju88gLISOA+oFGcoiHTNXRX/jEbl3EyuEa8gVGfCBTjVYs/AwfTHgcNz02CSed6dSqKMxlPrHMIz3/ii7aS1rNI21AdiOQ32TrQuMXFDlsZ8rDg7W95fU2ph8AJFsXytqCTn1vLzKnWT9spPfocdrCUV2g61H62ic10uY01z6poeZ//UAfaXcdut9y9PCP/Hz87lsGeeHsdt8TAQ9yMp6al3JMfpMO01dqC7FL4/J2dzZCPmRKUsjoqNGeQG1A/3ogp9Fee8dwbTtLOTTM+Oze9sK0Ii9dIqJl6o+8dF10fR+tmHD6k5L2c7pNcuqtMRggf5dFiXJwl+yFrs9X1ttF94eeLvKFRaKg7zw3Ujv0zOzEXDM/blv+JZY/eVtB/wW8mOHx3V4a/tbL8LqdMuG7hXwBkS8hZpfV5zzcflmeJ52lHL4lwRn9El/KKZdymJu+q0i4z73xQB8500FfwC9C/IWBbnRw3wRX71u1fkja3ievjsPff64tctaAfqCPBAjOu+zawkN2ZMxcNu9DbStV2Udc8pIDfWRc+PLtqdr/5GAy7cTeIzs/6fbItoVnXdC+CGr9eZHFm8GE+KFdO/D1oE7IO7g/5NhAIV6aTxLLSmoCXrdTenFtwpjMEZe54v4DpfFodbNjev0XW/kf8SzzpWXvbxHzf/yUo62UF5EjO1c0u7BDMREqHc4vS7/BgqzX8NM3CyHTT2RPb9mOqu01PU1P8fQ/tlgW6ZkdP252JLVxH1t90JDpLHJJxEIO19EvY1r5m9mqff+OUGz7+t0Z+G7u25Ctq8S21HYuXNKjHxqlnWu6HWEoO4M12n9/WoZlo/VzPZTXXJ6consrxrjFz3en3qpCmSTFNOl5F06+vHexEs12vgg2gITiLEJcpqa0vjJTe1mbP+Nl7Nz2N04/90JtsebJZxXd1U0Gwr9W52Jh1uvaYC2LrWRAle0hZYqVRKz9L2nHItKlLct0LN2PMh1G9oEPdsS9/zMhEV85qVMiWC0zrtL2G5SBOdglEXw9qm+W7uvBl2L/3xslr1WuWb5mMXZzsey93ZwroaKpzA+XeeKhrlBtQP96INujyiWLqeXU02CXWf9kpT/Rv5yImJbLaj8ni4pljm6wSz99OC/vsPbCLi/ngS45yXXwJA+kvVi5jKepKlAHpHtyJ1u5L1ppvO60VwH1Jsmv5fA3cMJZRReUh/Kxbkeo/s6/X+5y1yMQXwVjKXn79ylWn3uz/kbflUe+YsrUlGp1T8S8KS9iydx3Ua5iRe2AMFnfVOX4apaPuJe9xGXXqJxF8yABHb0Pkm0R5dRR/fK3x78/kXT689LqsmsDvsjJybvSZgqu4GMDhXi0nhLmQwIhCHzcpWndCikpchZ69ZotLsLZ9xQs4uCVuAR+fmUUNhw56lyF2iHDk2vtyNQoVXlBl6ZV81JS5FTHxnK8vRxzzyu2BP75YRFWPF0YDH3E5fEFV6wxMMfrdsrcBO289XMefh3VmhY/bTcGxSZtlhLdXHzn/yD/BbAmJS+veYfZq3aXJpBsd+rFCpQFUuaJl1yHM28ZUZrFsyw/AvLCIpfZQnf5u3w9ka8ocoUaGyjE2bxIoBQJzHc7X1YBbbXHBU+/hyoNGpdi6SwqmgT2bf4D3917vfbpUQU+zvD4rohm/lbzynanjlSgaKOyHH0tR2Dzih2BVZMfxqZFH2gFONT85pdkrSy+tVHsitdy/jyz2dn5ikNewCyfSxBjk2ydvTG6qUIdleHJHVkWFc52Oz9SgMtTylfE+U++jUp1C6b68YovArvXr8Z393U5IsJDjw0U4vHlP1pjcwLZ3c/upOTnfyrVDLX63eYoEr56xnnCgOp2eXIL5tiU8nXksCgRZVX5pSW28Pdt/QtyuuKhXf/KSq85rqzcq2JbYuDcvZmpH0JRrpQDfVqOfBOV6zUsK1NsX64hurlbUdXm6Vm52hz90r687tRMQPFw/Cht8uGVF+7YQCEeHl+mJoGICXjdzu8BtJKMzrx5OE5ML9XF9xHbzwygfXLUF27JLmwuj0/zZ1ld2e60SQrUW6X8Bp264Yy+95eVKbYuN/eFe7BlsfYeLfsW9nXNygm+D2kMaXi7pfWBqr4pRVjZvjKGptg6a9maVLYolUuFMjnDkxN478BSIOF1O5cA0OYicfwoBeBhFlGSsYFCPEzITE4CkRL4PDP12nxFeUfPp80Ln6JireKn/0VaDu+PDQGZJ/pFP8NK+nxkuN7yeWNTmrVcj+yksUh0uNxxxg0PaFMWeEWPwPo5b+C3mc8VaHAok9PLWJCJHfPdaVNVqL3k33Uu7IzU24MfFBY9GsmRk+yGJLsiHbkWV3Dg8nYzfdpE8bK65ndLu1JV1cLVxhw/ysoTxcv1HxsUB9qnz/R9EcpCCvFQhPg7CcSAwHx36kQVihZZqVCtFtpOnB+DUphlLAgsvvMq7N24riBrVRniysopCJeV8WU86EVMaffSQsi0BV6RE/h72QLkPHNHgctVdfmO/Nxzu85GXuQ5R56D1+2UOeraVjVNb30E9dpfHXmmzAGH9+3BohtbF5JwOHDuJTN9y+IBzXy38wkVuJfjRzx446gNxrFBAW5I9/i0L1ahLgrxUIT4OwnEiIDXnfoLoDSR7GXHi3MfmQ7HMeVjVBqzjQaBxcOuwt5NBSJchfJ1hienbTTyjVYe2W7nWwpQsEoIAKNlkZNdP+dN/DZzbGFGB1X1tM5lNEfYrDZfdndWO5CP7fpvXLAbuc93rFqKHx65sTAjRUXX9Czf7Mhzjl4O2e60rxSobSTH45uk4dzR06OXOXMKi0DegX349u5rCrY0LXhZn5qRlVuwwb6Fi0LcAiQmIYFYEPiiS4taB1MOb9XzlpXwze+fjBPOtLavbSxsYp7mBP79+Qf4nr8TB//bdlSQpew7vvOM33bGGzOv2ymirJpu19n3TEDNFu3izcyEsMf33DBs/d4460jp4vLkvB1vxn/e3dkyPx9Ldbu4ELzkHlrjeQHrPnjVkIHykcuTc2XJc4zdnV63U9Vzl9N1m98zAZXrc9Fu7IgXz1l2UPr51dHIP3yo8EeXxxeWtg4rcWlWjmWRQDIQWNAjrUFenio7XhQeiSgHszTI6ApH+YITM3mVLYGt32VDjrHPO7BfN2R3nqq07pSVk1u2lgUu3dst9VOoSuHxd6d1H4YGGV2QUrFKvJocV3btXJOLX6Y+if9+ObozoQL0S/f4XokrQw3GzO2R1qB8nioGa/ORajRvh0bXD8BxjVPj1eS4smv/P5vw+9sTC7em1IxT1KmuWdYjm2VRIa/bOReAtmfpMZWPRdNbR6NWq/SyMCWpysw/dBB/zJ0KeXEzXDkuj+/scEFQiIdLjOlJIAYEst3OsQowVM+6QvXaqHXuJdqOKlVPPj0GJTLLYATkE+OWb+dhyzdzsWvdz0eTqupnrqzcSxOBXnZm6gBFUSbqtpY/vjpqntMeddteyQNgTBwon5e3is8Xf4ptK74uTKEoWO1QUtwdZi7X9u2O5+utLk3LVz8m5XWo6KHbWT31fNRpfRnqX3JtPJteZrb9u/pHbP7qI2xa9CHyDx0otKMs9wsPF4bXnfYAoI7R76tyYiPtWa/f4RpuaxkuzBDp925aj81fz8WmLz4onIoityhQpqV7coofbWyhfApxC5CYhARKg0B2pnOQomC8f1myNVmF6nVQsUadI/+ti5RKVUvDpKQoQwbf/ds248A/myBRMfn3jlWyQ1ixa7jL43skkaBkd23WSXEo4/W1CLrtsuf0saecgYo166FCzbqoWKOeFk1Lpmv/tgJ/a37ftrmI+DZweN3l8WnHiifSle1OfVqBcpfR5mMqVcEJTVuhYo26hv6kbiJVK2JbD+/dBfH7gX82a77f9ccv2LtxrX++axSod6d7ct+LuMBSzGB+ZtrNqqIW+2Ij44f4vOBZr6f921GuQilalrhF5e3bXTA2bN+C/du2aP81GxtUqHdneHKfKWlNKcRLSo73kUAMCHi7paYpqqPXkS3J6sSgCGYZHoEtEulQlfxprlm5OeHdGh+pvd1S66gqeilQZJs7bXcNXsEJiM/z1PzpHbNy5yUqq3mZqR1TFEdPfXvDRK1HKdqdo0KdpiiQZ31LKZYbtaI4fkQNpZWMojY2UIhbwc00JFAGBGQ7OgD9FAUty6D4ZC8y4QdlMwfOc6f2SoHSUwU6JruDTeoftYE1nthSnIV66cK8PKjTO3pyp8WT3yKxhS/fkdALeW/UxwYK8ZDMmYAEypbAB1edcWyVShXrqUpefYfiqKciv76qIrnmEcTQBYqCA2q+Y4OK/M0OBzYD2JKoETGrmD7t0qz6MeVRNz8vpZ5DVevCodZNvjalbEiBuvEwsEUFtvyXl7+l6+xVB60yTLR0Mn+8GlA3P+UYzeeKA3VVVa2XaPWIxF5FVXZCUTeIv6FiS8UUZXNZH9ATSX2s3LugS9O6h1PK1XOo+XXhQF0Fat08FZybYgGeomCXAsfGPBVby6nYcrA8tnaallO405mFLCwloRC3hImJSIAESIAESIAESIAESCC6BCjEo8uTuZEACZAACZAACZAACZCAJQIU4pYwMREJkAAJkAAJkAAJkAAJRJcAhXh0eTI3EiABEiABEiABEiABErBEgELcEiYmIgESIAESIAESIAESIIHoEqAQjy5P5kYCJEACJEACJEACJEAClghQiFvCxEQkQAIkQAIkQAIkQAIkEF0CFOLR5cncSIAESIAESIAESIAESMASAQpxS5iYiARIgARIgARIgARIgASiS4BCPLo8mRsJkAAJkAAJkAAJkAAJWCJAIW4JExORAAmQAAmQAAmQAAmQQHQJUIhHlydzIwESIAESIAESIAESIAFLBCjELWFiIhIgARIgARIgARIgARKILgEK8ejyZG4kQAIkQAIkQAIkQAIkYIkAhbglTExEAiRAAiRAAiRAAiRAAtElQCEeXZ7MjQRIgARIIL4ItAHwlUWT2gL4GkAPANNN7ukJYMaRv58BIAvA2Uf+/0sAhgLYZ/j9BQCDAaw2ySuYXbod/rc9DGC0SV6fHbF5L4DnAPQ3pAmUlySR/OR6xC/PGkfq2ckit3QAXf3K1W/15yJ/92enp9Xrsc1QrpkvjH6QpP5phpvUyWJVmIwESpcAhXjp8mZpJEACJEACZUPAKNb8hZwuDG87IsTFQqNQXgEgM4CglnwbmQg/XTSHEoVGu0KlFbuMIjmQXVKfzkdEeSDaep3ld/+66WWIQJcXk0oGgW8s0z+d0TYzUa2Lf3mZ8LfdyNuMg/9LiP8Lhth4F4CJAIxCvmxaG0slAYsEKMQtgmIyEiABEiCBhCYQTIjrwlv+K8JTv0KJZBGeAwE8Y4iE+4vlQILUrAz/FwQz4IFEsTGt2HUtgFeCeCwYD//7g5UpAlrnFkqIG8W0WaTeKMb9WVx9hHXHI+WZvYTcAuBdCvGEfk6TzngK8aRzOStMAiRAAklJwEx4hhKsoYSlUYQaofpPlQgmsEO9IPg7KxpC3H/qSaiXBStlhnoBMU5HMZuu4n+/v9AWIb4ewK2GKTD+aSjEk/LRTuxKU4gntv9oPQmQAAmQgDUCZoI30LQSY47GKK5RUIs47QVgmkk0fAyATwC8fySjQMJTfi4LIS5lVgFwjkHUBptLHg0hbuQYaAqOsRxhY+QtQvxnAP/4zV83vkRQiFt7FpgqjghQiMeRM2gKCZAACZBAzAgEWoAZal52oEhuoGi4/L3hkSkSxoWTgYRuaQtx41zqMw0LWYO9LJSWEBfnBxLsuhCXha/+EX3ddhHunJoSs0eIGceCAIV4LKgyTxIgARIggXgjUNKIuH+UVhfUZtFXSTsKwGtHFnaGmmNeFhFxeVG45MjiUisLP8XGeBPiYpP/zivyQrWZQjzeHjvaE4oAhXgoQvydBEiABEjADgRKMkdcr7f/jh5vAZBo8gd+YEQc3gRgxJHpKlaEbmlHxCXi/LlhUaqVl4VoCPFwyxG0ZlNTjFtB+m8BGWquux3aMetgMwIU4jZzKKtDAiRAAiRgSsCK4G1w5M6//HLwF9RTAEw12Z0j0D7fenZmizat2GWcBmNFFMsLQaAXBePe5/6gAglZK2VKXsEWt4a7WNPfFuPUFKPdRn4U4nz4E44AhXjCuYwGkwAJkAAJlICAFcErB/LMDbJfuH7Ij9m8chGhskjzQT+BbhSgoQ6sMRPqugiWRaH61opWtgEURMatGOX/CwO59EOJdIyBFqTqv0dDiEteoewO5qNAQlyvl/iGQrwEDwZvKVsCFOJly5+lkwAJkAAJlA6BYFMj9EiuLurMDoQJ5wAc/xoF2zEk1JQNufc6v0N3gol7iZ7Lbi7GUz71erUz+bv8ZszPbH/uaAlxoxgPdqCP2QtJsJckPV+pu/DkgT6l80yxlCgQoBCPAkRmQQIkQAIkELcEwjniPtjOIbrYO9FPzAabpxzoqHiJ3L4A4GOL1Mwivf6LSPWs/KP1ZumMQjfQbjJ6mkDTbYysAtkiNpkxDcTFLK0/30A+4smaFhsTk8UXAQrx+PIHrSEBEiABEiABEiABEkgSAhTiSeJoVpMESIAESIAESIAESCC+CFCIx5c/aA0JkAAJkAAJkAAJkECSEKAQTxJHs5okQAIkQAIkQAIkQALxRYBCPL78QWtIgARIgARIgARIgASShACFeJI4mtUkARIgARIgARIgARKILwIU4vHlD1pDAiRAAiRAAiRAAiSQJAQoxJPE0awmCZAACZAACZAACZBAfBGgEI8vf9AaEiABEiABEiABEiCBJCFAIZ4kjmY1SYAESIAESIAESIAE4osAhXh8+YPWkAAJkAAJkAAJkAAJJAkBCvEkcTSrSQIkQAIkQAIkQAIkEF8EKMTjyx+0hgRIgARIgARIgARIIEkIUIgniaNZTRIgARIgARIgARIggfgi8H+lh9Eu7VZt0w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uIAAAHKCAYAAABG9C75AAAAAXNSR0IArs4c6QAAIABJREFUeF7snQm4TVX/x7/7XiRJqIQ0SHjJldfQoAG5KM1JrmRIb0oypEn1NyUNb2ZSKUKGK6LeikxRadSAe1WSojQqSorE3f/nt911Wmffvc/ZZ56++3ne59U9a/ysfc757HV+ay0DvEiABEiABEiABEiABEiABOJOwIh7jayQBEiABEiABEiABEiABEgAFHHeBCRAAiRAAiRAAiRAAiSQAAIU8QRAZ5UkQAIkQAIkQAIkQAIkQBHnPUACJEACJEACJEACJEACCSBAEU8AdFZJAiRAAiRAAiRAAiRAAhRx3gMkQAIkQAIkQAIkQAIkkAACFPEEQGeVJEACJEACJEACJEACJEAR5z1AAiRAAiRAAiRAAiRAAgkgQBFPAHRWSQIkQAIkQAIkQAIkQAIUcd4DJEACJEACJEACJEACJJAAAhTxBEBnlSRAAiRAAiRAAiRAAiRAEec9QAIkQAIkQAKxJ1AXwDwAp9uq6gBgoUv1ZwB4AUA12+tDAIyw/e0IAJcD6ArgHABHFr/+OoAFAOYC+EXLczSA2QDaudS9DcB6AK8AeN6WV7IMBnC/R2xPArgNwF4AXQDMcsnn1C+VNNx8btyl3KUAhgKQ9unj8h6A6wF8qrVTmK6xtftcAG/Z/lYBwCUAOgNoDqAyAGG5AsB0AB8AuBrAWgCbPPJjsjQmQBFPjcE9HMBYADcFaK58YHby+MaWD6YJAPrZ0nupR2/CdcUf5PrfVBlvOrzm1PxgH+b6B3igD1S9bPuHeaAPcD2fYvi1B956HU4f0E59deKl0gVi7/Rhby/fqY+qjdK+wwBcE+QeUmXqzOVvTm2TNn0GoDGA5QG+rFRZkv4jAP9y+DJT2S8uvid1MZAvSumbEgi7PLjd9048VFtOLG7Hi6nx9mcr04iAfOe2B/Cy1ieRs1sB/GHrp6S9zybcItN9AOyypZX31XgAbYuF+/8AfFUs470AyGfBdwDuKRZ7U8vfFMAcALWL/ybv1XcA1AIwvFgoRRilTHlgKNLyVgLwWHEa+bP+uVgKwL+L//atJuKSTj6PHgBwR3FZzxS//luQsQ43n517QfEDi3x+yCVtbQ1A2qEeeuTzQb5zf9TaJOnkc1weKOTh5ID2mtQhn13jAFQHMBnAxGLu2RoLkfRQvq/T6PZnV5wIUMRT677QJUQXFF0E7eLi1EMlv3ZhdZJoXZSVEAaSbdUWL+1QbdP7pWSpnDZbY//Q0iVLl1v973aZlLqc+qLaIO2WLxT9YUYXf8VK/5u9j27l6393mvHRx0/vj9t462Oq57X3WX9NjV2wMqWtx2tfmiq91KkLseqTE3/9b4rXD7b8bmMo9dgfuJzGUvp2ssPDnt5nO2u93EAPRan1qcDWphoBuUdltvWG4oZ/D+AKAO/bOiJC+F8AZYtnUOVlp/dCvWKBPLN49vo/AOT9pi6RRxHqe4tnZrsDkFlyddnfb/qDv4i21NkRwO8AROrztbz2h3Snz7eaxflk9lwEVl3656JTv9zGNdx8+meDkwgLh1EAWmi/JohM32V7SJJy5NJnwsWlrgQwBsBJxd81D9tEXfLIrxYyplKG14mzVLu/2d4QCVDEQwSW4OSBJCqQkOnNDlSGfKjKz5rPah+YbnIpH1oyC2OfVQwku2749A9z/QPZTarcxNX+pWCfSQ7WNvlZV2Z51c+FOiv9C8bLg4Bet16O/QsgkDgKL6eHFPVl5sbBabzlZ2z54ggm4vZ7QNXhJK7CQS75eVuxFznWhV31YWTx7J6a2Q4k4tJGSX+W9nOxk1Tb7z+nByf7PRfqLzYJfsuz+jQkIO8pedi9EUBucf/k/SmyfFDr72UAZLZaLvnskivYr1Ui4VMdmDUsDk+RWe9VxZ/zMkstVyARl9fbAFhWnNae103ExS3k4eJVAPuLHyT+lwIiLpxOASASLZc8fNxc/CuD+hXBScSFq3xvysOQhLVIWIr8IuF0ydjLrLn8wsDQlDR8g4faJYp4qMQSmz6YROvhK27hDPaf7IPNDAaTV52Il5lMJ4JuIq6X5ybo9vbr7Q30muLj9kAh7XQTcTd51tnq/N0eEPS/B/qp0qlPwYRa56x/cbjlsz+EqPyqT04zVlKWCk3Ry3W69+TLXEJTvIr4VQA+sYWx6DJuHzevLJV4OD1EJvbdzdozhYB6P4q0jS7utF3eJARDHkafKw53ULHY9vdhEwAvFYdTbC4W3g0OIO0hXU6/WqkYafv7V2Z4JXRF4p3l0vO6ibjMpMuDhoRm6LPgetPCndkON5+XGXH5XJBYbpm1vqW4sRLfrf+KYBdxCTuROHP1sPQ0gP4A/gxwQ+cB+Jginilv+cD9pIin1n0QTL6ChUComcYlxXGC0vtgPwmGIuKSVr4Eehd/eXiNg4vFjLhT3U59kb996RLPHosZ8XBCipxCbkRU1YKnQAuc7He40z0kaSYBGObwxWB/uApUl8432NgHmxGX/j3lsLBLSYBdxEMNz0qtdz5bm04ElMj9CmA+AAktkUufzT6t+HP0bgADtUWR9s/rbgBmFOd/G8C1xeEndl52YZZJm0HFs9XBZsSPAiByKQsM5XqoWDpl9t5JxCW8Q96n8pAubU81EZdfeY8r/m6UCQq59MWbdhGXhw6ZDZc1LnKF8nmcTvc1+xImAYp4mOASlC2YiAeLkVZxtbLgxsvsuXTTq4hL22QGQT6EQ5VEJxEPFCPuFpKh+u8mgW4LQ91+FXAS8UAx4m4z4qpee0y5V3l0Sies1SxZKB/8bjslBBJnp4WPTundynZqn1cRl3vQXr/M2P1sC40Kdu8n6C3LakmgBAElcu/aZlJF5mQhpoRDSPz4vuIJgkAzwPprgdbl2IU50CJ4+4x4oLyBFpmHMskTLK0OMdYz4ircUo+9l/rV4s1TixujYsTtDzLBfmXmW4IE/AhQxFPrhohExOUDU2IQJX5Q4tJ0cfE6yxlo9w49XjiQrDoRD/XDXBdTe3mh9sXrjLiXegLtzuL04ZxoEVdf3NI3txlx1W83yXaLHbdvT2aXhFBE3P5AKA8B8lOw+nK0y3ooX+qp9QnA1qYDAX1GVd+eUC3alBCTR4pnniXOOJVEXD5/ZTJGtiqU3YnUloVO4xauUIebz2toir7uSRZuyi8OEp4jlyzelFj3PdpiTYp4OrwrE9gHingC4YdRdTARDxSaIh8WMssiAiM/FQZaQOg2++Am4nbJt4tTsBkCt9AUN0T2GXHZl1Xfn9etnU6z++HEiLu1yz4jLunUvrNuq/RVuwPNZjnN9sq2X5HOiOt1usWI22O7naRYVv/LDLV9K8NAYS2hirjTw5p+XwV6qHHb9jKUnX3CeLsyCwk4EtBFXHbRkIfgHsUpZdGmLHCUrfQeLF68GUg89fdRKKEpenhJsNAU+XVStkaU0Bm59LCWdIwR10VcHEkWXj6h7aQinGUnFTUjfmxxDL1aeCu70whfdQXadpeTBvyQAEU8tW6CSBZruoVlKAJusuwlNCXQDLWUH+zDJlIRl107gs122AXSTdbrFC8olEWFbjHiXkVcPqj1L0q7+HldYOj2AOFF4u1tDfYwp9ILT9V++Zsw1i/9y0XtKW7fGUWlV+13O9TDfu9JG1WMuF5noAVnXh4svf4KlFqfCmxtqhGwxxjLvS57UsslD+xbimfE1XaGgURcYslVnHmgxZp2WZQHb5nZlSuYiNvzelmsqe+aomLEJZZ6t7YzjNeZbdk9SXZekcXe9s/xQN8t9nzBviPcJmVk+8fbtZ1UpA3690eZ4tdk9l8u/UFF3ZvCo1nxuh7ZYUXGSjjKoT76nu6pdi+zvVEgQBGPAsQ4FhFIotx2GJHmqUWacjiEfrKalxASLyIuaV6z7asabCtBHVs0RNz+Ae002xmsL9IOmWmWnx+jJeKB4iulzcG2Lww0rk67qTjdjrJ7gawLsPfJbUZY6pRDR+QLReRVtrS0b0mo+iVfdmpGXGRd4lzt0q766GULSHW/Oom4ek2dBmgX+GAsA83Cx/FtzKoynIBdxKsUL0yW7Qrl0mPFg4mn2l1FRFEutwkVPQRGxF0OqlGHAgUTcT2v1+0L7UMs7ZR9tuVzSKQ6WL9UftmRRPoms9Rqqz8vAu+UL1wRl7ao/b/VTir2iRwpWz6XJIRldfHnpRygpF8652CL2TP8LZJZ3aeIp9Z4u4l4MAmXDwi1j7S9x8F2Wgkmr/K6XPbjluVvXmOgA+2V7TRCbjObwaQ3kLgqhrKASsU1etmXWm+fW/n2mVx7HLvb4lMvXAL1SeXXxz7YzLFiq77Q3RbAqjardG6/HrjtLx5IivUHAafxV+PyaIgH+lDEU+vzLl1baxdx6aeEDcrOJHLZ9wIPJp6yeFBO55RyFxVL9g4NXiQH+uiiH+6BPuIZFwKQPbol9l1dwfol6WQfdUknTFSfws0XiYhLW/SdVOwibg9hkYOPZDz12W6KeLq+oyPsF0U8QoBxyh5oMaNqgtMTtj1kRJ8BdVt8p9LIB6d9wZ3UpS/wUzOTqg36h5NbKEygQ3Z0nE4zO4Fi7ZxOjlTlSSy1yK+XSy020neV0fM5hbS4heboY2Jve7DtFQONq70fbveHPt5e7iGnfqrYcYkBDzTeejiJfdGq2x7w9n5IXOw1xSLhdE/p6dUOQPbZd5XGbeFsKDvMeLlfmIYEQiGQBUCOOK9c/PmqjkiX0yfl+Hq59MNg7Ee6ux1xL+EOcqqjlC2/6El8uczIHll8qqXc93JYWT8AMtmgX/Yj7i8oPvRHZuplFxeZmJCy7ine9laXS/sR97JQUw6q+QuA9LVq8eywbJUodav3a7B+SbiHtEMO1tFP5Q03X7Aj7qWtEuN9XjE7ty0X1U4qMkuvn6wpPKUM+SXvgeIj7iVUTxZ6/ghAZuilbPkslLFaXHxQ0Deh3DxMm54EKOLpOa7sFQmQAAmQQHIRcJpIUA/26lAYabE6YTPQLkxOD5QiqecXi2/L4jCJnQBkcaEI/MvFMdqKittkjHpd8q4sDicRcZT4bv0Ktu7ITl/1NVC/nEZMPcjr2+J6GVmVT3Zv0Rfz63llsqJv8cFD7bQXAm0wIDupyGE9Et/tdAnXDgAuLT4ESR665NcEifl/vXgxrhzmox7CvPSFadKYAEU8jQeXXSMBEiABEiABEiABEkheAhTx5B0btowESIAESIAESIAESCCNCVDE03hw2TUSIAESIAESIAESIIHkJUART96xYctIgARIgARIgARIgATSmABFPI0Hl10jARIgARIgARIgARJIXgIU8eQdG7aMBEiABEiABEiABEggjQlQxNN4cNk1EiABEiABEiABEiCB5CVAEU/esWHLSIAESIAESIAESIAE0pgARTyNB5ddIwESIAESIAESIAESSF4CFPHkHRu2jARIgARIgARIgARIII0JUMTTeHDZNRIgARIgARIgARIggeQlQBFP3rFhy0iABEiABEiABEiABNKYAEU8jQeXXSMBEiABEiABEiABEkheAhTx5B0btowESIAESIAESIAESCCNCVDE03hw2TUSIAESIAESIAESIIHkJUART96xYctIgARIgARIIGkIrOyU07HIME9LmgaxISlB4ABKTb8of93WlGhsAhpJEU8AdFZJAiRAAiRAAqlGYEVezjMAeqRau9nehBOYnptfcH3CW5GkDaCIJ+nAsFkkQAIkQAIkkEwEVuTlrALQMpnaxLakBIHVufkFrVKipQloJEU8AdBZJQmQAAmQAAmkGgEl4pXqN0PNDr1Trflsb5wJfDSip6qRIh6APUU8zjcmqyMBEiABEiCBVCSgi3jjwVNTsQtscxwJrOzckCLugTdF3AMkJiEBEiABEiCBTCdAEc/0OyC0/lPEvfGiiHvjxFQkQAIkQAIkkNEEKOIZPfwhd54i7g0ZRdwbJ6YiARIgARIggYwmQBHP6OEPufMUcW/IKOLeODEVCZAACZAACWQ0AYp4Rg9/yJ2niHtDRhH3xompSIAESIAESCCjCVDEM3r4Q+48RdwbMoq4N05MRQIkQAIkQAIZTYAintHDH3LnKeLekFHEvXFiKhIgARIgARLIaAIU8Ywe/pA7TxH3howi7o0TU5EACZAACZBARhOgiGf08IfceYq4N2QUcW+cmIoESIAESIAEMppAson42y/mY9b9Ax3H5OQGjXHL+JlY8ezjWDb9Mb80t015HrWbnF0inyrvuiFj0PzyPN/r+/ftxewRd2Dtq4tgzyt5Nr3/JroMHoUyZQ/Hnl93YnL/btha+JGVv22PPrii733Wvzd/+A7G9urgV69qp+RVdegJml14pVX2zu+3Y1LfLtb/q0u9JnmT8aKIexsVirg3TkxFAiRAAiRAAhlNINlEXB8MuxCr116YONL6py7DM4b2x60TZ6Nqzdp+sr1w7P3Wf+/ds9sn1vLfuogrcS5fsbKVVq9X0omEn3vVdT6Rf3XaBDRqdZFVl4j4ogkjrQcElV81QNVR94zz/B4C1Os/fLUZM4cOQLfh46yyVPpKVav7+pZsNydF3NuIUMS9cWIqEiABEiABEshoAukg4m7CK5K8ZuEsXN73XuQ/OAhX3TbEJ+oqT7VadbHh9WV+oq2LuMxW67Jsv1miKeJSdqDykuFGpYh7GwWKuDdOTEUCJEACJEACGU0gHURchY7os9YyqDJzXuXEWtZstP5vfUZcZqvlEmFXs9pOM+J1mp7tOEsdbRGXuvW2JNvNSRH3NiIUcW+cmIoESIAESIAEMppAOoi4k7yKnM8c0t83C24XZn0WvWm7y61YbhUSYg+JkRASFcutx4cHm8HWw1/UTVa5Wg1fCI09NMXtgSKZblCKuLfRoIh748RUJEACJEACJJDRBFJVxPXFmk4LHFVYin3B5ZX97rMWddrDWSS9ijP/csOHfos11Q2iFmbqMu20WFO1R/KJ4AeKEbcv1nRbdJosNylF3NtIUMS9cWIqEiABEiABEshoAqkq4jJoslhTzSLbQ0ckFMW+s4rkUTPadhHXF0pKOIu+a4p+g9gXVEYzNEVm4hc/NabEotNkukEp4t5GgyLujRNTkQAJkAAJkEBGE0h1EZfB02ezZfcRe8iHPqOtdjhRWwvqs9Uq34n1GpbYZUW/SfTQlW0b13HXlIx+Bzl3niLOm4IESIAESIAESCAogXQQcfvsttu2h2r2XMJTTjqtkWPYiJpJV+ElHyx9ET99vcW3UNMexx3NGXH1UOG2HWLQwYxDAs6Ie4NMEffGialIgARIgARIIKMJpIOIywCqBZs3/ncKXpgw0jUuW0R71w/foeOdIzD/0cEl0qmFmbVOb+bbd9we5qIfDuRFxOXQIP3SD/Sxb42Y7As2KeLePi4o4t44MRUJkAAJkAAJZDSBZBbxjB6YJO08RdzbwFDEvXFiKhIgARIgARLIaAIU8Ywe/pA7TxH3howi7o0TU5EACZAACZBARhOgiGf08IfceYq4N2QUcW+cmIoESIAESIAEMpoARTyjhz/kzlPEvSGjiHvjxFQkQAIkQAIkkNEEKOIZPfwhd54i7g0ZRdwbJ6YiARIgARIggYwmQBHP6OEPufMUcW/IKOLeODEVCZAACZAACWQ0AYp4Rg9/yJ2niHtDRhH3xompSIAESIAESCCjCVDEM3r4Q+48RdwbMoq4N05MRQIkQAIkQAIZTYAintHDH3LnKeLekFHEvXFiKhIgARIgARJIWwIr8hp0ys0vnBeogxTxtB3+mHSMIu4NK0XcGyemIgESIAESIIG0JbCyc860IhP1s0yMbj2vYL5TR5NZxN2Oj9+/by9mj7gDbkfHlyl7uNVVlW7L+rW4deJsVK1Z24dAHWW/8/vtvr+po+dVfql/bK8OsP9dHUN/Zb/7ULvJ2ZCy9KPqVdkVjq6CW8bPRPmKlf3aU/eM89D88jxfvU79OblBY7+8yXKTUsS9jQRF3BsnpiIBEiABEiCBtCUgIm6auL64g+8Axpjc/A0L9A6nsojbhdY+kCLES54eh72/70aj1hf7ya9dnpUMV6paHVf0vc8qSom4/Pu6IWN8+b2KuEh+2x59fOWpOvR2K2lv2u5yXzpV95qFs9Bl8CioB4NkuFEp4t5GgSLujRNTkQAJkAAJkEDaErCJuOrn21lm1ugL5q1fKH9IZxF/YeJIVDmxFo6tcRLsUmsXcSW/iyaM9M1Eqxn5hi3aYsPry3x/9yLiMkPerP1VWDnrSd9svF3EneQ/2W9Giri3EaKIe+PEVCRAAiRAAiSQtgRcRLy4v+aaImBMFox+AFpWqt8MjQdPTSoWwUJTAs2IiyzPHNIfV902BOUrHe37twpPcRLxt1/Mt4RdhZOo+rsNH2eFnpx71XXWrLhXEe806EG8NnsK1Cy7XcSd2pBUA+DQGIq4txGiiHvjxFQkQAIkQAIkkFACy/IadM2CMTMmjTDxKwxUDFL2bwCOSkUR12PEK1er4RcHLhKtz4LL7LhcKuzELsFKrpVs22fIv9+yCTOG9rfqELGf3L8bAsWIq5hxKWdS3y7oPnw8TjqtkRXbrh4g3B40YnIvRKlQTcQjLtGAMap1/oY7Iy4oCQugiCfhoLBJJEACJEACJGAnsDyvwTADRgsT5utRp2PicsMwGrmVawCvmSaOhYGcVBTxQDPiKixFLYq0S6/TYs3bpjxvLb5Ul55H4rRFomV2O7drb88iLjPw0pZdP3yHjneOwPxHB7uKuL1N9kWiUb8/wihQE/GtJswZYRThyyL3fW5+QatIykjWvBTxZB0ZtosESIAESIAENAJKxGMhJAFCU1bDNEfnzit8OR1jxNXs9tbCj0rca0q27TPiEpay+KkxJWbV7THjMisus9vydy8z4iLiSrDz7nkIaxcv9BNxNcuu7+gijZb2bHr/zbRdrBnL+z4ZPmAo4skwCmwDCZAACZAACQQhEEshKSHiBt7IMo3RF+Rv+J9qVjqKuJvE6uEpXndN0UVcmKnZ7R3bt3kWcSXW61a+YmFXO7gEWqxJEU/tjw6KeGqPH1tPAiRAAiSQIQTiIeImzDWGYYzOnVvwgh1ruom40xaBqs96qMmeXb/47f0taezhK04x3Hr4iNvsutMiTH2WXt8K0W37Qop4an8AUMRTe/zYehIgARIggQwhEGsRLyoyX24zr9DaqtDpSnYRlwN19EsOurnxv1PwwoSRjgf65Ha9GXMfHATZ6cQe7qEvyDylYZMSIm5fsOm2mFJmxZdNfwyhiLiaFZ91/0C/Pcnl704H+tgXnybL2yFau6bE8r5PBlYU8WQYBbaBBEiABEiABIIQSLSQJLOI8+ZJPgIUcW9jQhH3xompSIAESIAESCChBCjiCcXPykMkQBH3Bowi7o0TU5EACZAACZBAQglQxBOKn5WHSIAi7g0YRdwbJ6YiARIgARIggYQSoIgnFD8rD5EARdwbMIq4N05MRQIkQAIkQAIJJUARTyh+Vh4iAYq4N2AUcW+cmCoIAbWIh6BIwAOB6bn5Bdd7SMckJEACGgGKOG+HVCJAEfc2WhRxb5yYKgCB4i+HoYREAl4J5OYX8LPHKyymI4FiAhRx3gqpRIAi7m20+GXojRNTeRTxSvWbkRUJuBLY9cla6zWKOG8SEgidAEU8dGbMkTgCFHFv7Cni3jgxlUcRbzx4GirVb0peJFCCwEcjbgBFnDcGCYRPgCIePjvmjD8Birg35hRxb5yYiiLOeyBCAhTxCAEye8YToIi73wJeTpzUj5zXS1LHyOtHy8vrbXv0wRV977OSysmZcnJnswuvRJfBo1Cm7OHW31WeK/vdh9pNzkagOiS9nJbpdMkpoLeMn4kVzz5uncTp1D75m72fKl/5ipWT7v1BEfc2JBRxb5yYiiLOeyBCAhTxCAEye8YToIgHF/G6Z5yH5pfnWQnffjEfaxbOsgRXRFUkeebQAUGPtFf5X502AY1aXYSqNWv7RFzKVeLuJuJudeitl7Ztev9NP6mX11+YONJKph4A7D2W13f98J0vn/z35x+84+tjMr1JKOLeRoMi7o0TU1HEeQ9ESIAiHiFAZs94AhTx0ETcabbaTZIDSbrUKjPiiyaMRMMWbbHh9WU+8Q2ljkhF3KmNaga++/Dx1ox8Ml0UcW+jQRH3xompKOK8ByIkQBGPECCzZzwBinhoIm6XVC8z4nWanu04G61EvNvwcdas+rlXXWfNvMdTxFUb1Ay/0FChKvovAcnyRqGIexsJirg3TkxFEec9ECEBiniEAJk94wlQxEMTcXsYh1P8th7zrb+ux4frM+Iiwd9v2YQZQ/vj1omzUb7S0ZjcvxsCxYjb48qlvEChKXqMuB4Dbg+1oYinx0cCRTw9xjGhvdD3EeeuKQkdiqSunCKe1MPDxqUAAYp4cBFf++oiXyK7TAcLP1EZ1cLMytVqWLKtYsQlNEVEXBZqzh5xBypVrY7crr1LiHgkMeJ6D9Vst/xNFoh+sPRFv5h3ingKvGk9NJEi7gESkwQmQBHnHeKFAEXcCyWmIQF3AhTx4CKuQjTU7Hb7Gwf6Fm96FXFdcEW2ZeGkPSxE/ltmxSU2WwRdnxGPlohLO/Q2/77zZ6suhqak16cERTy9xjMhvaGIJwR7ylVKEU+5IWODk4wARdy7iEvKUHZNcSpZDx/ZtnFdCQlWoS87tm+Li4hLG+2Sz8WaSfYmDaM5FPEwoDGLPwGKOO8ILwQo4l4oMQ0JcEY8nHvAadFiKAspRbp/+nqLb6GmyqsWZTotlNRjym+b8rxvH/FwZ8SlvNX503DVbUOs8BfVJzUrb/9v4WSPgw+HXazycLGmN7IUcW+cmCoAAYo4bw8vBCjiXigxDQlQxMO5B9x2D9FFdef32zGpbxfI/+uX2hdc0uoLJfX9wp1EXImw5NFFPFAdql6nxZpOhxLZ49zthw45LQQNh18s8lDEvVGliHvjxFQUcd4DERKgiEcIkNkzngBDUzL+FkgpABRgzFP6AAAgAElEQVRxb8NFEffGiako4rwHIiRAEY8QILNnPAGKeMbfAikFgCLubbgo4t44MRVFnPdAhAQo4hECZPaMJ0ARz/hbIKUAUMS9DRdF3BsnpqKI8x6IkABFPEKAzJ7xBCjiGX8LpBQAiri34aKIe+PEVBRx3gMREqCIRwiQ2TOeAEU842+BlAJAEfc2XBRxb5yYiiLOeyBCAhTxCAEye8YToIhn/C2QUgAo4t6GiyLujRNTJVDE1XHDgQZBbTPlllbfhspejspzcoPGfieWqXROe7fqW0g5lW0/SMKp7W5tDbYdldq7VspUxy87bXtlr1Pvn54+EJto3vgU8WjSZFmZSIAinomjnrp9poh7GzuKuDdOGZtq2TU57bOzzF9b5xe+7QYh3vuIBzrAQB07rARV2qyE174fq+qPlPf52rexe+cO67ji2k3O9utqMBF3EnivIi5HJOtt1QVZ7Utr526V/fyzVnv145v1dMFOW1PHJkueY084GV0Gj7IOkIjlRRGPJV2WnQkEKOKZMMrp00eKuLexpIh745SxqUTEs7LwCoAFMDAmd27BO3YYyS7i0l43eVcz2+173Ya1ixdCnWCm9zGQiJ/4rxwUvrUSTdtd7juRTfKGK+L6w8EHS1/0k3R5TT+0Qk6B2/XDd44SHUzE1WESzdpfhfyH7ilRTyxueIp4LKiyzEwiQBHPpNFO/b5SxL2NIUXcG6eMTaWJuMXABOZnwxh9Qf6G9xSUZBdxJa/SXvvMry7MG15fhjULZ5UITwkk4nL8sQixXZojFXEl0vYZb33G//edP8M+o67GJJCI60c3N2zRFpP7d4M6xjmWNzpFPJZ0WXYmEKCIZ8Iop08fKeLexpIi7o1Txqayi/g/IIx5RtbBMa3nbHw/2UVchabYY6Htgu0mv8FEXMlsnaZn+2bFIxVxt4cHfWZf0ohE6/V6EXF7+I4VmvPBO47x8dG88Sni0aTJsjKRQDKJeCbyZ59DI7Drk7Uqw+rc/IJWoeX+J3Wi7/tw2+01H0XcK6kUTresc06LcJtvGMgxijDRNb9h5pum8bsB3ChpGg+ehkr1m4Zbnad8wWLEx/bq4FeO2yJM+6yxm/wGE/Hml+dZoSiLnxrjC/GIhYjrM9lSp1xuEh1oRtzOTz2ouMWkexoUD4l0ES8y0NL9njr4W9s5n6zzUCSTkEBGEUi0kKzIy1kFBHjvZtRosLMhEKCIB4BFEQ/hTkrFpCvycqYD6B6vtieDiOvhGm6z4cLDLs9KbO1hJl5EXEnysTVOssJfpAynMBd9HJwWlqrXnR4KnIRZ+jDr/oGwS7SbiKt26rPoKq09zj3a94wu4sHKLso6+G/KeDBKfD3TCCRaxPVfPzONPfsbNoGdyC46L3f2xk/CLSHR93247faajyLulVSKpluZl7PaBCqaMAeE04UsGGeawMPueY2XAfMXJfvJJuJuwu02++0k7l5EXNWjpHjH9m1REXF98ajT7LebRLuJuJPMq/5Jm28ZPxPlK1YO51YJmkcXcROm68+UBoxV8nqb/MLVQQtlAhLIIALpLiQZNJTsaggE0v2+p4iHcDOkYlIRcWl36/wC91CAAB1zixE3DCwGjNGt5254LdljxJ1iv9Xfdn6/3bH3+l7eXkVcl/uTcxpj7ZJFAcU20Iy4vc36vuVODbaH37iJuMj8sumPuY54LMNTvMaIr8jLMSniqfhpwzbHmkC6C0ms+bH81CSQ7vc9RTw170vPrY6BiL+KLIzOnVOwQjUi2UXcafbbKSxF9cf+mlcRl/xqxrl+81b4c/dvYYu4ffY7UBy302tOIu4UlqL6HOg1zzdbkIQU8WiRZDmZSiDdhSRTx5X9Dkwg3e97iniavwOiJeImsCzLNEe3nle4zI4s2UVc2qvHUlerVdd1txFJaw/3CEXE9QN53BaJKn5OM+JOB/oE2n5RyrLHp8vBPE4iHujhQ8oR+XfauzxabxGKeLRIspxMJZDuQpKp48p+U8R5D6QxgaiIeLZRlDt3w6tumFJBxHW5Pq35BZCdVdzCMOwx0yK2s0fc4XfYj9MOJoqPqqvC0VWCzojbd3iRMuwngLptq6iPh12ive4Io5cRaGFrNN4iFPFoUGQZmUyAIp7Jo5+5fU/3+54z4ml+b0cq4l7wxFvEvbSJaZKPAEU8+caELUotAukuJKk1GmxtvAik+31PEY/XnZSgeijiCQLPaksQoIjzpiCByAgkSkiW5eX0MGCeHFnrmTtTCGSZxsbW8wrmR6u/ibrvo9X+YOVQxIMRSvHXKeIpPoBp1HyKeBoNJruSEAKJEJIleY1OLo2DXyWkw6w0ZQn8jeyaF+Wv2xqNDiTivo9Gu72WQRH3SipF01HEU3Tg0rDZFPE0HFR2Ka4EEiEky/MatJS9/ePaUVaW8gSiuQVtIu77eA4ARTyetBNQF0U8AdBZpSMBijhvDBKIjEAihEQX8ZodeuOUq3tH1gnmTlsCXy54HF89/7jVP4q492GmiHtnlZIpKeIpOWxp2WiKeFoOKzsVRwIU8TjCZlUhE6CIh4zMykARD49byuSiiKfMUKV9QyniaT/E7GCMCVDEYwyYxUdEgCIeHj6KeHjcUiYXRTxlhirtG0oRT/shZgdjTIAiHmPALD4iAhTx8PBRxMPjljK5KOIpM1Rp31CKeNoPMTsYYwIU8RgDZvEREaCIh4ePIh4et5TJRRFPmaFK+4ZSxNN+iNnBGBOgiMcYMIuPiABFPDx8FPHwuKVMLop4ygxV2jeUIp72Q8wOxpgARTzGgFl8RAQo4uHho4iHxy1lclHEU2ao0r6hFPG0H2J2MMYEKOIxBsziIyJAEQ8PH0U8PG4pk4sinjJDlfYNpYin/RCzgzEmQBGPMWAWHxEBinh4+Cji4XFLmVwU8ZQZqrRvKEU87YeYHYwxAYp4jAGz+IgIUMTDw0cRD49byuSiiKfMUKV9QyniaT/E7GCMCVDEYwyYxUdEgCIeHj6KeHjcUiYXRTxlhirtG0oRT/shZgdjTIAiHn3AL0wciWXTH/MruG2PPrii733Y/OE7WDRhJG4ZPxPlK1a2/ntsrw5oduGV6DJ4FMqUPdzKt+fXnZjcvxuu7Hcfajc5Gz98tRmT+nbBzu+3+5V73ZAxaH55XvQ7kSQlUsTDGwiKeHjcUiYXRTxlhirtG0oRT/shZgdjTIAiHn3AIuJyiXjbLzcRl3S6VDuJ+MyhA9Bt+DhUrVk7+o1O0hIp4uENDEU8PG4pkyseIr4yr8FQE8YwgdJ48DRUqt80ZfiwofEjQBGPH2vWlJ4EKOLRH9dQRVxmyBu2aIsNry/zzZRTxA+NC0U8vPuTIh4et5TJFQ8RL/5yGCpQKtVvljJs2ND4E9j1yVqr0tz8AtfPnhV5OaYJs1Wb/MLV8W8haySB5CVAEY/+2IQj4jLTLTPe5151nRVqQhGniEdyZ1LEI6GXAnnjLeIpgIRNTAICFPEkGAQ2IeUIUMSjP2ThiLjEjH+/ZRNmDO2PWyfORvlKRweNEbfHlUe/J4kvkTPi4Y0BRTw8bimTKx4i/sZ19artP1BqDoCWKQOGDU0kgem5+QXXuzWAM+KJHBrWncwEKOLRHx2nxZoq/tspRlwt3pSFmrNH3IFKVasjt2vvEiLOGPHo/aqZiPs++neae4kU8XjSTkBd8RDxBHSLVaYxAYp4Gg8uuxYRgUQIyfK8Bi0NGKuk4TU79MYpV/eOqA/JljncGXG1i4rMincfPt7aXUXfNYUiThH3eq9TxL2SStF0FPEUHbgMbjZFPIMHn10PSIAiHv0bJBIRl9ZI/l0/fIcd27dRxBc8jq+ef9wapGiu80nEfR/9O40z4vFkmlR1UcSTajjYGA8EKOIeIDFJRhJIhJBwRtx/H3F9X3G5CfU9w2+b8rxvH3HOiHNG3OuHVFxnxBdfdOphh1UoW6PIwAmGgRoGjBpFplnWa2OTMp1pbDMN4+vShvlt6cP3f3vutE2/J1M7KeLJNBpsixcC4Yj4yk45HYsM8zQv5TMNCSSCQJaRtb3ILPoikt2AKOLRH7lIZ8TVrLgcCqSLOA/0oYh7vVtjKuJrLqt75F+Hl+luGmYnACeYME4wgCyvjUvRdN8BxnbTLFpuZh+c0XbOp5sT2Q+KeCLps+5wCIQj4ivycp4B0COc+piHBOJFwDSNu9rM2/BouPVRxMMlx3zxIOB115RlHes3ys4uNfDvUn/ffeGsT78P1rZE3PfB2hTN12Mi4ss71j/RyM7ubgDdTaBWNBucYmX9AdOcYWRnz2g9Z/37iWg7RTwR1FlnJATCFHFZTMZdeyIBz7wxJ2DCHN4mv9A6/CycKxFCku6hKeGMA/M4Ewgm4is6N2hoFuF2wzC6SQkHSh2oThEHoiri8pRjZGV3Nwx0l7Nd9KEqe3RVlKteE+Wqn4zyNWqh/Il1rP9lly2X0vf0H9u3QP63R/7/20P/lv/ZLwOYa2Rlzbhgzvql8ewwRTyetFlXNAhEIuJyoJTs7MCLBJKJwEcjelrNoYgn06iwLdEm4Cbiqzo1bHDQMG+3/2pJET80AlET8eWdcnoZBp7UBzardBlUPac9jjunPSo3OCvaY5605e35ZjN+fGsxfnhrMfb9bPvVxTAn584t7BOvxlPE40Wa9USLQKQi3njw1Gg1heWQQFQIrOzckCIeFZIsJJkJ2EU828jeUWQWDQRw6EnUdlHEoyji+hHnUmy5aifhuObtLQmXf2fqdeDPPZaM//jWK/h108c+DIaBN/7EXx0unfv5z7FmQxGPNWGWH20CFPFoE2V5iSaQKBFf1aNRxaJ9B/pH0n8TxslqJjMd9xGPhA3z+hPwE3ETiw0D7QMyMs3RpoE9gdJkAWYRYBgwWuTmF7RKR+YRz4iv6NRgAQyjg4JT+7rbUaNtZ8hsOK9/CPz0/gpsmvoA9u/eqf64s6io6LK2z218K5acKOKxpMuyY0GAIh4LqiwzkQQSJeLL8xoOM2AONYDXw+2/CVQEcLrkp4iHSzEz8ukibgC7TFuIsp2CAbxtAvu90DFhvh7J+govdSQqTdgiXnys+WcAKkjjS5c/CjkDRqHSaWcmqi9JX+/vX32KT6cMw+9bP/W11YR5Q5v8wmmxajxFPFZkWW6sCFDEY0WW5SaKQKJFPDe/IOzvei7WTNRdk3r16iKOIrQxDTTNMjDQBI516o3X0JTUIxFai8N6c752XcO6RQdMkXDrqlivCRrePh6lj7CcnFcQAutH9cPPH67+J5WBm3PnFvjF10cLIkU8WiRZTrwIUMTjRZr1xIsARTxepFlPIgk4LdaU82PKVCw7EKYhizWP1ttHET9EIywRf75D/T1vb//tiD//Liox5qXLHIbj65yGuk2bo1n7q1DtlLowjMDV7Ni+FR8tfwltuvVGVnYpX5l7ft2Jyf27YWvhR0HvLbWRvp7QrVx7Yfv3/olV86Zh1Zyn8cdvu1CnaXNcdsvdKFP2cJQuWxbHHH8SNn/4Dsb28kXguLan+/0TcObFV3tOX7lsKTQ/vgLKZxsntsgv/CZoR0NMQBEPERiTJ5wARTzhQ8AGRJkARTzKQFlcUhIItH3hqh4nly3aW+F289DuKdauehTxMEV8RV7OYgAXmQB+rHAC3vrgY1w3ZAyaX55nlfjXn39g0/tr8OozE/HNZwW4/NZBuODaG/0EW7+DTNPEshmPYXX+VNw6cQ6Or13PT8SXz5iM1l1vQoXKh37ZkFOwPv/gHdwyfibKV6yMv//ah7cWzUH1U+uiTtNzfHkDlavXL+3Nf+ReHPx7PzrcNgxHHXscdv/yE96YPxNrlyxE73EzULVmbStL0cEDWPL0eLwyZbTvBC1VlllUhHWrlmD/vr2WiH/x8Xv4dvMnOOeKLihVpgzUQ0Wdpmfjir73Wdm2LH0OLz16D+pUPhyHZWd9mptfUD/a7y6KeLSJsrxYE6CIx5owy483AYp4vImzvkQQCLaPuLTppUublDv8iP0i47cfKHWgnpd9xBPRl3jWGdKM+IrODe6BaTwoDTys8nE4ruf91iyxLuKq8fv++B35D9+LD5f9D9fe91+cdek1jjPju378Dk/deSO+2VSItj364OJeA33S/vvOn7H7lx1+cm4Xcalvz65fsO2T9TjtnAt87AKVqwOW2fbpQ/rhpkenolqtur6XRLpXzp6CnPPa+ERcXnz7xXzMun9gCRGX1/b+vhtff7YBdZudi283f4oKRx+LIysfY5XpJOLy9zWj7sDP7yzBkWWy5T9H5OYXDInmDUARjyZNlhUPAhTxeFBmHfEkQBGPHW31nexUw8kNGluTdiuefdx6WU2CqbTyS/eiCSN9E3viF3JUvd1p7OnUL+TNLrwSXQaPsn4917/nr+x3H2o3ORs/fLUZM4cOQLfh4yyPkP+e1LcLKhxdxVen5JMJvNkj7kDdM87zTWrqf1/76iJf91SfZCIy2S4vIq7avKpj/fLy71bzPwm4a0qy9TEW7fEs4ivyGp4HmK8BsGJHmo2cix937XYVcUmjbrojKx2Nm8dMt2ab9Utmrd+YP92a7d749mv4Yt376DNhFo6tIbslOV9OIm5PGUq58gAwuX9XXHbLoBIPCz9t+xJZpbKt0BR1BRLxQAPkJuKS54MhXfHb5vWHsptFnXPnbcyP1mBTxKNFkuXEiwBFPF6kWU+8CFDE40Navp83vf+mnxxLzeINcnkV8crVauDWibN9k3BuIi5l6tKuvueDifjO77dbE4+qPU4irvypabvL/dotbVmzcFaJPsaHcOBaQhHxZGhvsrTBu4h3bvgaTNPaw/HUzgNw0mU9fXHQTjPiku7v/X9hzsi78N7L89H/8edQ94xz/fr9244fsWz6JFzWZ5A1gzzp1mutm7Ndz36uceVeRDyUcmXme/FT47D0mYk496rrcNGNA3xhME6D5Cbi2zdtxMGDB3BSfWuXpxJXIBGXkzjfvfNKled7GOaFuXMLN0TjJqGIR4Miy4gnAYp4PGmzrngQoIjHg/KhX6wjFfF9e/Zg757dqFS1uk+AnURcZtIbtmiLDa8v881uexFxmSGX9XMrZz3pk327iKv/1tsQH4KR1UIRD4+fJxF/rdPpVxUZRc9LFdUv6IB6Nw61alM/z7iJuHoSdfqpR157Y8EMHFP9RNRv3goH9u9H/sOD8FXhx7h5zDOus+JeRDzUcqVu+ennxUkPYe/vv6Fdz744v2MPKwbdfgX6GcxpwajKH0jEJc13qxZaWxtal4ExuXMLJIYq4osiHjFCFhBnAhTxOANndTEnQBGPOWKrgmiIuJRzWvMLMGNof58ou4m4hJyIWMsknqyT8yrinQY9iNdmT/HJvl3E7SEt8aEXeS0U8fAYehLx5Xk5sw3g2qzSh+HsMS+i7DHVIxZxfdb6sHJHWOV9uf4Da1ZcZshbdLrecVY8mIiHW67UL0/Brz833Yon+3vfPlza5260vKantdhSXU4z4mqhZoVjqqDW6c0cRyKYiEumtYO7YPcXBZaXV6xQ5uSmUz78O7xh/ScXRTxSgswfbwIU8XgTZ32xJkARjzXhQ+VHS8QlZERcY9cP31khINs2rvOLJdfF/Pstm3zSXr7S0dZOb4FCU1TMuLRX4sW7Dx+Pk05r5Bcjbhf/+NCLvBaKeHgMg4r40o4Na2Znm19K8dVbXYl6vYb7ago2I66e8j5a8TIGPDkftRqdUUJonZot4R1OMeWSNpiIB5qxDlSu3o7dO3dgyVPjrDisS3rfibbd+/geCtxCU2Rhqch2tVPqhC3ifpvhR2lvcYp4eG8M5kocAYp44tiz5tgQoIjHhqu91GiKuIrRFlGWS1/UqYuyLNSUhZYSRpLbtbdnEZfFm0r2O945AvMfHexbrGkXcdUWiS2Xy75IND50g9dCEQ/OyClFUBFf3qnhnYZh/lcy//ueJ1G54dmeRVzdPLL48j//nYIjKshJubC2B1w4bgQuv/UeVDru0Oy6XLLI8vV5z+C5R/8PeYMetMJD7FcgEQ+n3J++/sraulDfMUXqVKEyP27dgpvHzfC1PRaLNVUf93z9Od67+2rrPw0Db7SeW9AivGH9JxdFPFKCzB9vAhTxeBNnfbEmQBGPNeFD5UdTxKU8JcoS0714ylhfLLhTqIqEsoi0i7B7mRHXd1HJu+chrF280E/E9dAYnZ5bH+NDOHAtFPHwRiGoiK/Iy/kKwMnlqtfE2aNf9Ksl0Iy4vn3h9SMnoXHupb68ciPJpfYe1wsVmX560M3Wn/7z8BPWNj/qkoWVC8YMw9bCdX5b/6jXwylXHhbWr361xGFC8lCwaPwD+GrDByGJuPxMJb8EyE9N+vXrTz9g8oCuqH92yxIrt/V0WngKsk0jp9W8DYXhDe2hXBTxSOgxbyIIUMQTQZ11xpIARTyWdP8p201Svf7dvruKHlKqn1/iFDqipH3H9m2eRVw9PKxb+YrViUatL7a8KNBiTYp4fO6leNYSUMRfuzanfVERrDtE7ZSiGidx0avyp2LB6KF+2/fIDSQ36StTxuDbzzci756HcdYlHWFkZVkz3ts/34g5D9yJjneMQM2GTUrEgctM9PzRQ/Dmgpm48Ib+uOiG/ih9WFmr2j92/4oZg/vhm00FuHn0Mz7ZjaRcEfHHB3S3FozKji0Vq1SDWXQQ61cvRf7D91jSrPZAl7a98uQoLJ0+CX0fm4t6Z/0zYS08viz4EG/On4GOdz3gm0FXvL4q+BBPDLze6nO3oeNQrsJRjuP89cszsHn2aOs1AxjbOr9gYCQ3BEU8EnrMmwgCFPFEUGedsSRAEY8l3eAirn6db3/jQN8EoB56Int+y+W0zaH6FVzfv9tJxPXwEbVxg9M+4vq+4lKnfoK4vvGF2/aFFPH43EvxrCWgiK/onDMaJiwRPO/x11Cm4qHDaezxSnqD5Yh7mQ3+d+4laNLmUr8Zbfsx8fo+mvYbUpWpbn7ZIkgO0tEvFSclCyn04+dDKVdm7mVhZnbpMlg+czI+Xvky/vrzTyueXR4C6jQ7x3pY8HrEvSw0vbBnP18z1ZOtviG/vOi208z+337Bmzdbu0TK9VFufkGTSG4Iingk9Jg3EQQo4omgzjpjSYAiHku6wUXcyS/se4W7ibgSZXldnejttphSHQgUiohLuUr27V7g5A9O7Y4P3eC1MDQlOCOnFIFFPK9hPmB2KnPU0TjviVXh1cBcIRMQERchB/Bjbn5B1ZAL0DJQxCOhx7yJIJAIEZdfrL7bsgnnXHFtiS57eZjWZ7VUASW+VPf+iXdemoe1SxZi2yeHjgk4qX5DnH/N9fjXmedhx9dfWRMAMjnw5YYPsTp/GgrXrMBlt9wd8GwFtZ5FhebJ5IVMBjwxsOQaG3vnut8/AQcPHPBNcsgvdXmDHkaTtpf5/VrpNPnSd9IcvPvyfGvr12CX08TDju1b8dHyl0qEBTqxdCtfhEcOg5MtcvXLaTLmnf/l4/3Fz1tnVmSXKm2xbt2ll/XLptoZS1/sHwqLQFvXSrso4sHuEL6eDgQo4uGNYkARX57XcI0B85wKtRqg2QNzwquBuUImsPb/rsXuLYdCw7dUKFPmpgi2MaSIh4yfGRJMwC7iy/NyNgPmQ23yC6e5NW1FXo7MFLSsVL8ZGg+eGlIPrHC4UYPx9acbXHdrkgK/+Ohda0eEUxufhe4jJpQIP5MQuU/eXoUVzz5hHWmtL0SXX+1mDr8NVU6oiYt73Y7qp9ZFVnYp7P19Nz5+bTH+99jDOOfKa3Fp77t8bf94xct46u5e1kLyQGcrqG1f9/25B71GTcXpLS+0JFrW1Cx5ejxemTIadlFUW67KQ8aZF19tbd0qoYayW9Rh5crhxkeeKnEAm+RZs2g2vv9yE67qPwRFRQfx6tTxOOvSTqhyYk2r3SKyi58a49t/WdogYX5/7f0DZ11yja9vwmrZjMewOn8qbp04B8fXrud7TUR8+YzJaN31Jt/havZF+n//tQ9vLZpjcazT9BzIovspd/7HKqP3mGdw9PEn+sr74uP3rO3lGpzT2i/8cOvG9XhhwgMod1RFdLnvURxZ+dAvvuGw0Le4dbr5KOIhvSWZOEUJUMTDG7ggM+KHFmpWObMNcgYcilvmFXsCBeNux0/vLbcq+hvZNS/KX7c13Fop4uGSY75EEXAScQM4FcDXKCoakvvcxhn2tkUi4t98VoCn774JMkMb6HAy2aJ0cv+ulqDaj8pW7ZGZ43WrlviFp8kC7ifvvAE1c5og7+4Hoc5N0Puw6f012PzRu7jk5jt8f5afv+Xvr815Cu1u6Oe3japKZK1bmTIaIqZSr34stxJjCelzmrGVh4CvP9uAus0OnXgsAvzMfX2sdTyHH1kBNz06tcRuUtImWYxmLSjb+ye2b/4UpzT8J3rOLuJSrsi+zOzrC/Z3/fgdnrrzRnyzqdCS44t7DbQeTOQSzrt/2eEn5067Ze3Z9Qu2fbIep51zgW9xm+SXfZ9lSzm5pPwnb+9pbfd2ae87fXUoftKOJ27rgeq16/mNTagsgr1XKOLBCPH1dCBAEQ9vFAOK+Mq8nP0mUPrEi7uh9nX/fEGEVxVzeSWwedYofP3KTCt5VlHRuRc8t/Etr3nt6Sji4ZJjvkQRCCDixU0yt8HA/+XOLZyl2hiuiMuM7ctPjLJmuWUWVi59q1WdgZdDuewirsJatn26Hn0mzHI9MVja8fHKxWjYsh1knY1cIr1/7fvT2tZMyr157HS/WXZLND8rwCfvrMYRR1XCq9MmhCTi9vGV/slhZqfkNMXM4QNwfO366PngZBx1zHG+pLqIO90fTiJuTyez4W/Mn27NdktYyRfr3g/IRvIHOz9CcdZFXP3t8w/fLjHrrrdJ2pL/8L3o+eDjaNrucuulaLDQ66CIJ+rThPXGkwBFPDzariK+onOD42AaP0ixdboPwgkXloydDK9K5gpG4JtX5+DzGQ8r6cjLzd2TGmEAACAASURBVC+cFyyP2+sU8XDJMV+iCAQXcV/LthYZxr1t526YG66IS7zwRytesmZkP1rxCqbd29tPyCIVcZmRldOCG7Zoh053P4hSpUt7xirSK1fRwYPWrK79xGGRd9mdSmaaZWZYDwlRlbide7B900YcPHgAcsiZupR8ys4SX234EE/dfSNyzm/rN1McDRHXTz8W/sJHZsXb9ezneJpyuCL+07Yv8Vi/61Dt1LroMWIiypYr78h+a+FHmNA7D6dfcBGuve+/1oNQNFhQxD3f6kyYJgQo4uENpKuIr+zUsLFpmB9KsQ1vH49jm/p28givJubyTGDHB6uwYXR/lX4vTPzlOXPJhPLtsyV3XsG/IiiDWUkgbgRExGEaj8Ioso6RM2DcYwKBFi1/CRP7YKB+KDHiushKjLJsj/r0Xb2QlZ2Nng89XiIGPJwZ8fdeWYAZQ/pZoukUzqJ2WdDhqjASJeIn1mtoxTjv+uFbvxh2/SHi3ZcXBBRxp8Gzh6vo8ilbxr770nOYM/IutLu+L9rfOMAK64iGiL+xYAaOqX6itWWsWmj6VeHHAePgw5kRVztdBTuFUC1ElTMr1K4Y0WDhJOJFwAwD5vQI3kwtDRgtcvMLPH0hL89rOMyAOTQ3vyDomSFubVqe10DqtHZrqNmhN065uncEzWfWdCZAEQ9vdL2J+B3jcWwTT+/78FrBXH4EbCK+xQQOnWsbxmUAcrLQ1tz8Av8ThsIoi1lIIB4ELBEP/ZI8Rigirousik/+YOmLljjfNHoqGpyb69eKcERczUi7ibhU4LbQUIm47HEsi0Afv60HOt4x3DpxWB4ils983Dog7IR/5ZRYJKka7jQjrhZqVjimCmqd3szXR10+JcZa6lj81DgsfWaiNVMs5ynIglUVI+40RMFCU/TZcBUrrxab2mf89fITKeLhsnAS8dBva8cc03PzC673UhZF3AslpokWAYp4eCQ9habU7XEParTrHF4NzBUyAb/QFNPonDtvw6GjSMO4GJoSBjRmSTgBPTxFdk0pXqzp1K4DBrDQBOQIXs+7pqjZ8CVPj3Psa6ML2lvHVesLK8MRcZHpCbfk4bRzL3ANj1DlHlvjJL+FhrqIy04echDIrz99b82Ky39/8OoLaN/rNmum2k2A3UJTZEGk1FvtlDquIi4v/PXnH9YBa+teW2yF7EjYRiQirm8PaAcvYTLSt6OO/ScmXaUJR8RVaMoxx5+I/zwyxVqA6nSp8CGZoXcKTVELP0Nl4STiJszhbfILh8XrDUYRjxdp1iMEKOLh3QfBdk3ZB+Cwky69Hqdee1t4NTBXyAT0xZoHi9Ci3XMFb4RcSHEGini45JgvkQQ8iPgBWcOXm1/QUdoZaoy4hCMsmzHZmmE+vPw/giaC/vzY+/HG/BnoPXa6FT6hLjdh1jmJ1G186zXfrikq3EW2L7x10hyccnrTEli9iLhkkp1Hnrz9BnS+9xH88etOnNr4TGsnFrlCFXGnsbXPiKs0IqD5j9yLgjeWWVsVVq/1L9/phPZyAs2I7/7lJywcNwKX33qP36JTWbz5+rxn8Nyj/4e8QQ9aM/72KxwRV4s1P3v/TYv9CXUbON7S6uHAabGmxMsrEZfMobCgiCfyE4R1J4IARTw86sFE/AsAtY5rfhEa9H0kvBqYK2QC+vaFhmme2npe4ZaQC6GIh4uM+ZKAgJuIm8DBLBgvts7f0EFvZigiLrL96jMTUathsxJ7ZUuZKmZYwjb0rfCU2H37xWfoM+HZEjuYKKE86pgq1snC6pItCGXho9MuJJLGTcQln1yyXaJcIvXT7ultHUhzest26HjHCL+DaEJZrKnaJlsrSr/kNGQ3EZe0v/38I6bde4sVIx5oi8dVc5/GytlTSuzeoh4W5P9l60P7JZL+9KCbrT//5+En/E5klvFaMGYYthau88Vw2/PLVorP3j8QWVnZfmMmBzXJgs0mbS7z46XyS6jM03f3wjEnnFxi+0LZQcYu4qGw0NsYrV1TQn1rckY8VGJMHwkBinh49IKJuHVIxlF1G6HpsEPb6fGKPQH9QJ+dB8uXu2b+O3vDrZUz4uGSY75EEnAQ8Zow8FLu3IIrndrlVcQlPlq2+5PdRmQnDXUQjV6mCO+Mwf3w6buvWzO0Z1/Wybf/tIjo1Ht6QxZQdhg41Dqgx5KzHT9ah93s/H47Ot090i+kRQRdTpCcP2qIdVjOlf0Ho96Z51tpDvz9N7asew9zHxqEk+qd7pNIaefK2U9aZbfuchOMrCzr3xLDPueBO/1m160DiUYPwZsLZvod6GPtMf7kKCydPgl9H5trnSCpLin/y4IP8eb8Geh41wPWwlTZSUWEt+uQ0X4H4qg8aj/0tt1vdZRp1Y63X5iLGx+ZgpwWba1dUKT/sje5tFseHmo2bFJidxS9Dxfe0B8X3dAfsmBULjUe32wqwM2jn7EeGuzXL99+jccHXo/s7Gxr+8lja5xsJZG6ZUZcxvP0Vhdav1RUrFINZtFByEE/L0x4EBWOreJ3oI/ki5SFvX0U8UR+mrDueBGgiIdHOtg+4rNN4NqyR1fFOZOWearB7XjiYEcAS+G7d+7AG/Om470lz0M+WKucdArO79ANTdpejveXPI8W11xv/UwoMyRrlyzCkmnjIXGA1U+tZ33ANs69uMSBDdb2WH2vtb4o5XKKQ5QT9RaNf8D6YP536/bocNuwEnGK8gX7/Njh2PD6Mpz67zNxzZ0jShx2IYdqvDb3aSyf8RgOO/wI6wu3SZtLfV+ingAC0I64/zY3v6CG13xO6SjikdBj3kQR0EV8ZV7Oi63zCw5t8OxyeRVxe4yyfXbX6Sh3+64bP3+7zTpSXT4LZCZXjkuXo+rPveo667NKCaS9qfLZKMfBy4mZEqry9/6/rJhrEUuZQZfPCtm5w96GytVq+GaYRUrXPP+sJedymqPaGUSvK5Qj7mWBpHx22ndvcVtcKrP0El/e9MIr/Lrn1g7ZhUQEfmyvf37AcDp+Xk4slW0E1SV9kLzCWA4k0i/7eDjtPGOvQ75b3lo4G+8tXmB9Zwh32Tu+ZaeefkfcSz2RsnD8HO7c0PpzqseIy2JoXiQQiMCuT9aqe71Vm/zC1aQVnEDgGfFODUfBMG+XYs56dCGOqCGH23m71HHQXYeNRaNWFwWUUTVr8eywATi95UW+Y4gPHjiAz9573ZpJkmOe1V6wHy7/H0qVLoOc83IhaeSoY/nwvGrAYJx3dXffbIsI+6IJI7Fy1qGZJblaX3cTrux3n0/Y5UtC4h8vv/VenNygEdavehVvvTDHWqiljjyWn2WfHT7Q+qJt2KItvir4CC+MfwBdhoxG1ZMPMVE7DMjPvJfcdDv27f0Dzz3yf1Ybz7zECmP1dO3/9We82fuC4rTG+7n5G870lNElEUU8EnrMmygC9r3Eg7XDq4gHK4evk0AsCKTLjHgs2LDM9CRgwqSIexzaIKEpDa8GzPlSVs2rbsIpHft4LPafOEsRWtl+K9D13ZbPIDMiZ11yjW+/Wj29yPILkx5E16FjkZ1dyu9YZkmn9qL9+6+//OID5chqOS2vw21DHY+Vtn4OHTXYivVUh0mosuSnZ1k0JA8Jy2Y8hh1ff4m8QQ9bs1Dyt6XTJlg/mSqpl1jE/Ifu8ftZVLblWjR+hLVi32knACcmW194GlvmTVAvPZKbXzDIM3SHhBTxSOgxb6IIUMQTRZ71xoJAKou48FiRl/MMgJKraGMBi2WmPAETmNsmv4CnQHocyaCb/C/v1OBjwzAalat2sjUrbmSX8lS0+nk1mIgrGd70wVuuxxyL+L7zv3nWbHT5ipUd65cZ8T9++9V3ep1aOCXhJHWaNke7nn1R+99n+c3Mu7XxrUWzUbBmhTUDf+Cvv/DEwB5ofkUXv7hI+Yn2+XHDccu4Zy3J/t9jD1vxofriLvkJd3L/rrj4pttL7EnsBvG9QR2xZ9sm6+XsrOx/t5qzbp0n4C6JKOKR0GPeRBGgiCeKPOuNBYFUF/FYMGGZJEAChwgEFfGVeTl3m4B13vppfR5C1XMv9sTOq4hLLPhj/btCTrbrOmQMyhxezlP5eiIJB5GFQA1btrOOe5ZLYsJFoOXoZ0tqS5XGRf/pb8VDqsM7RKZlpf2tE2ejas3aviLl73KiXJ8Js3DwwN+Y1LeLJeX6zL7M0k++rTt63D/B2hZLyjm6+gl+p+eplfxVTjwFl/a+K2i/fv3sI3w43DfpsEBtzRY0Y4AEFPFI6DFvoghQxBNFnvXGggBFPBZUWSYJpAeB4CJ+bb2TzIOlCmDgyGMat8Dpd0701HOvIr5l3fsYd1NHtL6ul+MR0F4qkwWZq/On4urbh/vvVlBUhN9//QUb17yGV6eNx87vv8X1Iyf5ZN1tz1tZeCRHSougy6y2LDSyLzbV+yfx6xJaU6fp2f4ivm8vZo+4A5WqVvfUt83PPoqvFz9b3GWjY27+hgVe+h8oDUU8UoLMnwgCFPFEUGedsSJAEY8VWZZLAqlPIKiISxeX5+VMMYAb5d/NHpiDCrWcD0bQcXgVcbXaPtAR0IEwqy26zmjfocQuJnq+XT9+h+mD+1qnq6lFn8km4u8MvBR/fr9NYtDXtZlX+O9o3F4U8WhQZBnxJkARjzdx1hdLAhTxWNJl2SSQ2gQ8ifjKzg0vME1zpXRVti9qPHhq0F57FXEJ8ZDQjzrNzvEdLxy08OIEEge+dslCHHXMcY4Hc9jLkZCTV54ag16PPm3FmruFprz3ygIsfWYi+ox/1jrswik0RWbyH7+tuzVrLifNOYWmyGLOJwZ0x2nntvadtOfWty3zJmLrC09ZLxvAoNb5BVE5QYki7vVuYrpkIkART6bRYFsiJUARj5Qg85NA+hLwJOLS/RWdG8yAaXSTf1e/oAPq3Tg0IJVAIi4C/d7LzyGnRTuUKlXaCgORvXll4WPFKlU90xaRlq0Fm110VYkDIpwKsY61nv4Yrrn7AZQtV97ar/fxAd3Rbfg41Gp0hi+LnA4ni0f1xZqyLeKZF1/tSyPHTf9v8iN+izV/3fGD38PErz/9gMkDuuKyW+4OuFjz54/fwPr/3qrKfif74MG2reZ/sscziAAJKeLRoMgy4k2AIh5v4qwvlgQo4rGky7JJILUJeBbxpV0bVsn+25QTF46XLtft+X+o0eYa194HEnEJE5FZ57bdb7EWTorUPnn7DWh3fV/H7Qtlj+51q5bglIbNfKIuM9JbCz9Gq843WGWI3MtJeLLLiSzadLpkO0HZ0lAJtdqq8JjjT/JtX/jXn39YDwb/OuNc3/aFslWhPCio7QvV/uRSh9q+UMqe+9Dd1sl26lS3T95ehZefGIWbRk9z3b7w7z2/4o0bz9eaa5yfm7/hzWjdVhTxaJFkOfEkQBGPJ23WFWsC6SLiy/MatDRgBJ6FizVMlp90BAzD/N0syr4jd976z5OucSnQIM8iLn1ZkdfgBsB4WvWrxdS3UapcecduqgN9rv2/R9G03T+H4sluJs+PHYZ/ndnCtx2giO2ahbOwcNwI6/Cb3OtuxjHHn2iV+/O3X1uvydaFatZaTmCbPqSfdUKafukn0H3zWQHkxEw5hU1Outu68WNsfGsV2nTr7begU9LNfXAQOt/3CKqdUteaqZfjqHs8MMl3oI88OEy7pzfk6OV6Z52PT999Ay8+9hB6Pvi434E+z4+93ypbjmfe/csOzLr/dpx1SceAB/p8MKQrftt8aGcXwzD7tZ5b6G01rMebiyLuERSTJRUBinhSDQcbEyGB9BHxnOcMwPsJdRFyY/bUIcC9w8Mfq5BEXKpZmZczzwSsqfCyx1TDOROX+tXudsS9nkjCQvo9ng85xlhdMqO9fVMhVs+bhvWrX8Wfu3+zjns++7JOaNGxByoeV81KKjukSGy27Nltv2QmXC3ElAN2Zj9wF7774lPI4Twi940uaG8dyGO/ZHZ97kP3WIf2nNuhq7XneIXKx/ol+3HbFuvAni8+fs96KLiy//9BZtL1S2bTX5kyBq/Pm4ZjTzzFmi2vf3ZL11NF9V1STJhr2uQXnhf+UDrnpIhHmyjLiwcBing8KLOOeBFIFxFXJ9jGixvrSSkCq3PzC1qlVIuTpLEhi7i0e0XnnJ9h4mj5d/kT6+CMh54LeIR9kvQ1qZpRMHYgfnp/ha9N2UaZY1vN/fDnaDeSIh5toiwvHgQo4vGgzDriRSDdRNzrpg3x4st6EkdA3dsAKOJhDkNYIr6yU4NapmF8oeosXf4oNBk2A0ccf0qYzcicbEV/78cHQ7vh968+8XXaBHq1yS84tGVKlC+KeJSBsri4EKCIxwUzK4kTAYp4nECzmrgToIhHjjwsEZdq37iuXrX9B0p9BqCCakbD28fj2Kb8ZcJtWHZtXItPnxyCvTu+1STcvKFNfuG0yIfSuQSKeKzIstxYEqCIx5Iuy443AYp4vImzvngRoIhHTjpsEVdVr+jUYAEMo4P671OvvQ0nXNgFWaVLxmJH3tzULeGn95ZbEn5g7x+qEzuLiooua/vcxrdi2SuKeCzpsuxYEaCIx4osy00EAYp4IqizzngQoIhHTjliEZcmrMxrMNSEMUw1p1y1k3Bc8/aoek57yL8z9Trw5x788NZi/PjWK/h108c+DIaBN/7EXx0unft51GPC7awp4pl696V2vyniqT1+bL0/AYo474h0JUARj3xkoyLi0ozlnXJ6GQae1Jsks+Ii48ed0x6VG5wVeWtTpIQ932zGj28ttiR838/f+7faMCfnzi3sE6+uUMTjRZr1RJMARTyaNFlWoglQxBM9Aqw/VgQo4pGTjZqIS1OWdmrYICurKM8wjTwAtfTmlTnqaJQ9uqq15aH87/DjTsDhx9VAVumykfcigSXs2/Et9u74Dvt+/g77dnxnxX/L//tdJn43DeRnGUZ+67kbXotncyni8aTNuqJFgCIeLZIsJxkIUMSTYRTYhlgQoIhHTjWqIq6a81zHsw+vlLUnDwbyDKBt5M1MzRJM01wn8o2sA/mt53y6LRG9oIgngjrrjJRAJCJes0PvSKtnfhKIKoGPRvS0yjNhDm+TX+gL44xqJQ6FLc9rOMyAOTQ3vyAq3/VqH3FuXxjrkUud8inikY9VVN6cgZqx9Jqc87MNXAygjmGgtvy/CZSOvOnJV4IBfGECmwBjC4A3c/M3LEh0KyniiR4B1h8OgXBFPJy6mIcE4kWAIh4v0qwnXgQo4pGTjrmI25v4ZK8mpWv9sa82irLqWFJumuUi70biSjCAT7OzSm0qXXbvlnOnbfo9cS1xrpkinmwjwvZ4IRCqiC/vlDPBMNDXS9lMQwIJI2AYfXLnbpgcr/o5Ix4v0plbD0U88rGPu4hH3mSWEAoBingotJg2WQiEKuJvdPz3sX9l/31asrSf7SABOwHDwM5yB47c3Hz+O3vjRYciHi/SmVsPRTzysaeIR84wqUugiCf18LBxLgRCFXGCJAESKEkgXUX8hYkjsWz6Y2h24ZXoMngUypQ93K/ze37dicn9u2Fr4Ue4bcrzqN3kbN/rmz98B2N7+Y4+sf5uT6PK1wu117V/317MHnEH6p5xHppfngf132tfXeTXluuGjLFelzLluqLvfdb/O9VxcoPGuGX8TKs/Ura9rLY9+vjyJ8v9ThGPfCQo4pEzTOoS4iXiKzo3uB2mcUlSw2DjkoZAETCjbX7BdLcGUcSTZqjYkBQmkM4i/vnat62R6TZ8HKrWlOVn/1wi24vGP4DdO3eg+/DxPhEX+f1g6Yu4deJsXx4l5kqYlSTr0qwke8v6tb68biKuxNx+2ziJuF6Hnt5etrymHi7k3yLr5StWToo7kyIe+TBQxCNnmNQlxEPEV3RueAtM87GkBsHGJRuBnbn5BUdTxJNtWNiedCKQziKuj5OaZZa/KYmtVqsuNry+DFf2u88S8R++2oyZQwc4ivvbL+ZjzcJZPsG1S7NebqWq1a1Z6XiLuC7j5151nTXLngwXRTzyUaCIR84wqUuIh4gvz2swzIAxNKlBsHFJRyDQlmqcEU+64WKDUpBAuov4ac0vwKIJI/1miEW4F469H1cNHGqJtxJxke1N77/pGMoieSb17eKbPXcScRl+a6a9uD4VPmIPTYnVjLi6/QL1IxG3KEU8cuoU8cgZJnUJ8RbxxoOnoVL9pknNhI1LHIGPRtyAXZ+stRpAEU/cOLDmzCCQ7iKe27W3FQuuzxAriVavKRF3k2t9pjlYWn1WvXK1Go4x4qGIuMS565eKVXcKTVHp9IeBZAhPoYhH/llCEY+cYVKXQBFP6uHJuMZRxDNuyNnhBBJIdxGXEBF9hlgEduaQ/rjqtiEoX+loS9KDyXW0Rdy+wFLJdaQx4hTxBL6RYlw1RTzGgBNdPEU80SPA+nUCFHHeDyQQPwKZIOL6LPWXGz70hZ+IlOsiHiw0RY8fZ2iK93uUM+LeWbmlpIhHzjCpS6CIJ/XwZFzjKOIZN+TscAIJZIKIqzCOw8tXwN49u60wFVmcqXYZUTPiEtIxY2h/vx1T1NDYJd1NxPW/J2KxZqCQlUTdZhTxyMlTxCNnmNQlUMSTengyrnEU8YwbcnY4gQQyQcQFr9qCUO3DLbHTdhFXErtj+za/xZ0qr76XuJOIy98+/+AdX954i7iqT/rrtHd6om4zinjk5CnikTNM6hIo4kk9PBnXOIp4xg05O5xAAqGI+HMd65e5Zv4n+wM1d0VezioALSvVb4bGg6cmrGd2UVbSrS/atIu4aqz9IB1d3t3SyN/th+lEQ8TtizWDHeij73WeMPi2iinikY8ERTxyhkldAkU8qYcn4xpHEc+4IWeHE0ggFBFf0bnBDAAbcucWjnZrcrKIeAKRsmqKeNTvAYp41JEmV4EU8eQaj0xvDUU80+8A9j+eBEIWcdPoBuBbmBiTO69gjL2tFPF4jl5q1MUZ8cjHiSIeOcOkLiFZRVz9bLi18CMfP9mXVT96WF6QRTSz7h/oS6PH8ckfvyr4EN9t2YRzrrjWcRzsP0NKIqefIlVmp/Tyk6QcHDG2VwfHOspVOArVT62H05q3QtN2V+Do6icEvCdM08TqedNQp0lzHF+7nl9ae3/dCmp24ZW4ot99eOquXtAZSno7I2H9zv/y8f7i5/Ht5k+RXao0ajU6A6279EK9s1qgVJkyVjV63dKnvEEPo0nby2AY/3xMqIMvdn6/3XVMAnWeIp7UHxdsXJoRCFPEFYXthmGMbj13wzj1B4p4mt0gUegORTxyiBTxyBkmdQnJKuIC7e+/9mHJ1PF4dep4NDg3F92GjbX2ftUvs6gIG99+DS9Oegid7/0vauY09onhgf37MX/UYHz96QbcPGY6jjr2OMex2PXjd5h2T2/s+ul73DRqKmrUbeAnl/ZMP339Fabc+R/rz73HPIOjjz/R+rfUt3D8/VidP81Pdv/Y/Ss2rF6KV6eNxx+/7XIUWL2OHdu34omB16P+2S2tPW6zskv5XhZZLnN4OZzeoh2MrCzrWGY58a39jQOtI41F4n/6+ktLrNv/5zaUPqws1q1agqfuuhHnXd0NHW+/3yfWUugXH79n7RTQ4JzWVoxjxSrVYBYdxNaN6/HChAdQ7qiK6HLfoziy8jFWG2TXgVX5U7HkqXE4rFw53PjIU6h7xrklxmTNotn4/stNuKr/EL/6gr0ZKOLBCPF1EogegQhFXDXka5jGmNx5G8ZTxKM3NulSEkU88pGkiEfOMKlLSGYRF3C7f/kJTw+6GdnZpfCf/07BERUqluBZuGYFdv/ysyWi+vXNZwV4+u6bIGIbaBGL22p5t4ELtDpdzRrbZ52lLBH+6YP74tvNnzgKrKQRkX5j/nQsGv+A9dBh/wVA9sGtUbueJeNy2UVctbnwrZU4+bR/Q3YHcEvzzaZCPHl7T8js+aW97/QTftXeJ27rgeq16yHv7gdxWLkjrOJlBv2Z+/pg++cbcfiRFXDTo1NRrVZdP1yy04DsPmAfk2BvBop4MEJ8nQSiR0CJuAFzWLBSTRgXA2jmns7cBmTtB8zaiV6sGawvfD1+BDQR32rClHUG4V+m8V2beQVTwi8gNXNSxFNz3Dy3OtlFXDoicjv3wbtx/chJaJx7qV/f/vrzD/zvsYfRtsetfjPeRQcP4OUnRuHUxmdh+YzJVh43kY+XiEsbNr2/xpLff511ProPH++TW9UpkXVZKX/aOa0w7Z5brFnqdj37uc7Qu0m2Dskpjerz5x++jVsnzikRAqPyy0NB/sP3oueDj6Npu8t9Ir7i2cdxSk5TzBw+AMfXro+eD07GUcf884sDRdzzW5AJSSBhBJbnNWiZBSOohEsDTeAUAIHj6gx8DxPVKOIJG9Kkq9gn4iZ+hYF1ETawZW5+QcZ5acZ1OMKbJOWyp4KIq1nx0mUOQ8+HHvebFRexlRlv2ZZKvyTW+aMVL+HiXgPx0YpXMO3e3n4yqaeNp4hLmMoTA7pj5w/fWrPd9pnkNxbMwDHVT0Sdpucg/+FB+GLd++gzYRaOrXGy470Vroj/tO1LPNbvOlQ7tS56jJiIsuXKO5Yv8eUTeufh9AsuwrX3/RcyBjIjLiIu4TBfbfgQT919I3LOb+s3a04RT7mPAjaYBAISsHZNObRY0+manm0aow8a5sRk2L6QQ5k8BKIVmrI8r8EwA8ZQinjyjC1bEiUCqSDi0lUV8qHPzEpM9stPPopzruziJ6oyG/7KlDHW7LksdhT5ffquXsjKzi4h8lJ2PEVc1bX21UUlFk3+tuNHLJs+CZf1GWTNlH+5/gNMuvVatLuhH9p27+M4Kx6uiKtDKiQsJdDhD6r8CkdX8R1UoYu4xKC/+9JzmDPyLrS7vi/a3zjACnGhiEfpDcpiSCBJCDiJuGmaM40sjM6dW7hBmskY8SQZrCRqBkU88sHgjHjkDJO6hFQRcadYcRFVWWzYpvstfpKqz4arhY4fLH0RM4b0w02jp1oLPxM1WcDJWAAAIABJREFUIx5IxNVseP3mrazmyYOGzIp/81khbh47HZWOq17iXkq0iJcpezjkwWfxU+Ow9JmJ1qz5WZdegy8+epcx4kn9zmfjSCA0ArqIGzCePXjwwJi28z/xCzWgiIfGNBNSU8QjH2WKeOQMk7qEVBFxgajHKzdqdRFemTIaza/o7DgbvuRp345afvwbXdC+RGx2PGfE9+z6BU8M7IHfd/5ihZxUOUnCLv9ZlCoC63TlDXoQ53fsETURV6Epxxx/Iv7zyBRr0aXTJQs6ZVZeHg6cQlNExOWSWP35o4dg3WuLrRAgCWHhYs2kfuuzcSQQEoFDB/oY2aaZNbpN/vqPnTKnu4i7/ZJoP6VTpbMz6jtpDt59eT7kF1Gny346Z0gDlKSJKeKRDwxFPHKGSV1CKom4hG6IxJY94khrFnzLuvetGHB9ez+ZIV42YzI63jEch5f/Ry5l1vb5sffjjfkz0HvsdEss1RVPEVeLNRu3ucTaxlDfo3v/3j/RotP1frP7snhTdi6RsBqnLRjDnRFXff7s/Tdx66Q5OKFuA8f71CkkSA9NUSKuZDz/kXtR8MYynHVpJ1Sv9S/umpLU7342jgS8E1je+fRz28xdvyZQjkwRcWGg78TlJOKLJoz0hfM5MVOfwXXPOC/kz0nvo5b4lBTxyMeAIh45w6QuIZVEXECqWXFZvNhr1FS/3T5Etl99ZiJqNWxWYm9ryauktdbpzfzior2IuCxarFT1eGtnEBHmZ+8fiKys7BLx1V63L5TZ8Jo5Tax7Q8JuXnr8UWsLQYnFtl+qTKctGNWM9eW33uv6Yf79lk3WXuMX33SHXxo57EgWbDZpcxk63jGixH7f8uDz9N29cMwJJ5fYvlAt1tRFXNr9288/Ytq9t1gx4oG2jHR7U3D7wqT+uGDjSCAggUwQcRHshi3aYsPry/zWzUzu380696F2k7Otzz+K+KFbhSIe+YcGRTxyhkldQqqJuJoVP7FeQz95lIN9PnlntbVIU3YBqXJizRLcZdHmjMH98Om7r0NCPc6+rJM1m64O9Nn7xx70mfCsXyz2gb//tmZ4ReIvvKG/NVv9y7df4/GB1yM7O9vaElHtaOJ2oM/e33ejYM0KvPLkKPz155/oPmIC/nXGeVZZ6tCiP37diatvH24dwGO/RJjlgB8JH7nhoSdQo85pVl7Zc3z96lcx5Y4b0DKvp+PhOX5pOl2PK/sP9tUhr8mMuDA5vdWFuLBnP9+BPhJ7/8KEB1Hh2Cp+B/pI27Zv2ogFY4ah65DRvsOM9DaL+D955w1o2/3WkGd6KOJJ/XHBxpEARXzCSHQbPg4zhw6wduuSsxI4I+5+W1DEI//QoIhHzjCpS0g1EReYaxbOssIeTjm9qY+t/eh3+2ys09HrsmNIhWOqYOWsJwOOkWztJ+EbUl+4R9zL4TpSX8OW7XwhM/rCTWlA5Wo1Shzg43SkvfRNZmRkBibQ8fXqyyHYEfe7d+7AWwtn473FCyCx4xLfLfuvt+zU0++Ie2mjvf9uMY0SgvP7zp/R9MIrQrr/KeIh4WJiEkgqApkyI37L+JmQCQc5lVi2oZXD1+wz4mN7dfAbG/tnJUNTQrt1uX1haLyYOoUIRCriiy869bD2S774K1CX1RtI0jQePA2V6v8j0CmEik2NAwGKeBwgswoSiBGBTBJxCcubPeIOVKpaHblde5cQcYamHLrJOCMe+ZuNM+KRM0zqEiIV8WXX5LTPykJHOcyh1bwNhU6dpYgn9S2QVI2jiCfVcLAxJBASgUwS8fIVK1ux4DIrLqcki3gzRrzk7UIRD+kt5JiYIh45w6QuIUoi/kpxJ6chu2h07uyNn+idpogn9S2QVI2jiCfVcLAxJBASgUwTcYEj4Xq7fvjO2q6VIk4RD+kN4zExRdwjqFRNFmURtzAYhvl0URHGtJlX+Kn8N0U8Ve+O+LebIh5/5qyRBKJFIBNFXF9/dNuU57lriu1m4ox45O8uinjkDJO6hFiIuOqwCTyVfdAYfTC7qLMBY6j8nTHiSX07JLxxFPGEDwEbQAJhE8hEEVez4sumPwZdxO2LNSWdel3+zcWaod1mXKwZGi+mTiECIuImcJIBc3o4zTYNozZMdAmU1zTxoWHA2jSbIh4O5czJo4u4AXOYW89NGMNMmK3a5Beuzhw67CkJJDeBdBfx5KafnK3jjHjk48IZ8cgZJnUJK/Ny5Nz0kmene2y1aaIyDOQETm5uA4yTKOIeoWZwMn8Rx+uBUGQhu0er/HVbMxgXu04CSUWAIp5Uw5EUjaGIRz4MFPHIGaZ1CcW7pqjFmva+vokijDGzzEYMTUnr2yBqnfMamhK1ClkQCZBA1AhQxKOGMm0KoohHPpQU8cgZpnUJTiJuwngrC0WjW+cXLpLOc7FmWt8CUe0cRTyqOFkYCcSVAEU8rrhTojKKeOTDRBGPnGFal6CLuAG8XWQYY9rM3fC83mmKeFrfAlHtHEU8qjhZGAnElQBFPK64U6Iyinjkw0QRj5xhWpdQLOKDAWN0bv6GBU6dpYin9S0Q1c5RxKOKk4WRQFwJUMTjijslKqOIRz5MFPHIGaZ1Ccs75uS0mV9QEKiTqSji+t6wTn2revKpqHpKHTS6oD0atbwQZQ4vF3Scvyr4ENs//wTnXnUdDOOft9aWde9j3E0dcfDA30HLuOg/A3Bp77v80h3Yvx9Lp09E88s7o9Jx1YOWkcwJKOLJPDpsGwkEJkAR5x1iJ0ARj/yeoIhHzjDjS0hFEZdBM4uKsG7VEjx1141o26MPruh7nzWWRQcP4OftX2PlnCl4+4W5qHLSKeg2dCxOOq2R61iLLM8fNRhbCz/GzWOn+wmzHJP86Xtv4KIb+qP0YWV9+8vKSW23jJ8JOUpZ6ly/eim+3fwpLrn5Dr96RPAf+//2zgM8iqoLw99spGOhF1ERxALZCCIqAiJmA4rtt0CWjg0EEQF7oyl2UUSKXfpG7CgqWQRsqIBCNqCoCKhUBZTekvmfM2HCZDO7O5vdTXZnv3me/5E/e+fec99z595vztwyuCeu6H832mfeUETkJ1rjoxBPNI/RXhI4SoBCnK2BQjz6bYBCPPpMky7HRBXi4igRyXIwg1GI6w5UVRU/fbsIrz8wAFWr1cCtY9+ERMrNLhHLIuj/3boZXe9+tIhg3rjmZ1Q+9gScULuudqt+0INRiMvfDx86hJ8WL4TzoozCIjSB/+xwfPfRbNQ5pXExkZ9ojY1CPNE8RntJgEKcbSAwAUbEI28dFOKRM0z6HOwqxMWxIsY/e/0FfDjxSaT37I9rBj8IR8oxRXwuYvndcaPRvMNl+OyNF/Hv35tx69g3UKtBQ9O2EUiImyX+fcVS5HzxGRo0aYYpI+7AFQPuRsc+tyVsVJxCPOm7CwJIYAKMiCew82JkOoV45GApxCNnmPQ52FmIi3P/XJ2LFwd1R/W6J2LguGk4tnrNIj4Xsfzzki9x6Q23a1Nd3nhwUFDBbFWIi8B/f/wYbc75sTVq4fX7B4QU+fHeGCnE491DtI8EAhOgEGfr8CdAIR55m6AQj5xh0udgdyG+a/s/mHhHL+zasQ2Dxs9A3VObFPpcRPWHE57QpqJIBHzf7p2YOmIItv65NmBU3KoQX/39V/jzl1yk9+ivRcBzv/LipTtvSuioOIV40ncXBJDABCjEE9h5MTKdQjxysBTikTNM+hzsLsRl3vfEIb2wd+d/xYS4v1iWxhBKMFsR4v4CX/K1IvLjvTFSiMe7h2gfCViLiJMTCQiBHauW6CAWujy+DiWlousIl8eXdLo06Spc0kbC+wITsLsQ16em1GpwirZgUxZuynVg7x5t3vbyz+eawqnX+AzTqLgVIb7qmwWYNLRvwC0Pr779gYScK04hzp6EBBKXgB4RT9wa0PIYEqAQLyFcCvESguNtRwnYWYgbF2teNfBedLpxcOFCSRHLqxYvxLVDHi6ygFPuWZT1Bt56+iGYCeZQQlwEftaTD6JDt5tw0pnOIk1tx5aNmDy0Lw4fPhR0QWi8tk8K8Xj1DO0igdAEjH196NRMkUQENiIft7ne8r1f0jozIl5ScryPBADYVYiLoPYtmoepo4bgxCZNceNjE3F8zTqaz2WayOxnRqBjn4FF5ozrDWLntq149b5bsee/HcUEsy7Et/7xu+niT5nasi53OTrfMqTYDi2S/zcfeDB99DBTkR/vDZJCPN49RPtIgARIoPQJUIiXPnOWaCMCiSrE5UCf7z95F1OGDw56oM9pLc5Hz4efQY0TT9a8dujAfnz93kxtj/FeI8YWTlUxulTf//vLt6fivM7Xocvdj6DKcSdoSSSqLTugyILO/s+8jlPTWmpRdhH+Is6njxqGS3r007ZDVByOYi1F9iyfPOwGbdrKDY9OQNPWF5umi8cmRiEej16hTSRAAiRQtgQoxMuWP0tPcAKJKMRDHXEvovuMcy/E+Zd3QePmrQoj03o0e8mn7xV6bejL76BJy9aF/3/3v9sx8Y7eWJf7Q+HfqtdroC30/PajtzDvzQlFPN4w9RzthM1Na1ZrhwvpV6tLr0GPh59B+YqVCv+mR8ONGZgdRhSvTYpCPF49Q7tIgARIoOwIUIiXHXuWbAMCiSjEbYA9IatAIZ6QbqPRJEACJBBTAhTiMcXLzO1OgELc7h6OXv0oxKPHkjmRAAmQgF0IUIjbxZOsR5kQoBAvE+wJWSiFeEK6jUaTAAmQQEwJUIjHFC8ztzsBCnG7ezh69aMQjx5L5kQCJEACdiFAIW4XT7IeZUKAQrxMsCdkoRTiCek2Gk0CJEACMSVAIR5TvMzc7gQoxO3u4ejVj0I8eiyZEwmQAAnYhQCFuF08yXqUCQEK8TLBnpCFUognpNtoNAmQAAnElACFeEzxMnO7E6AQt7uHo1c/CvHosWROJEACJGAXAhTidvEk61EmBCjEywR7QhZKIZ6QbqPRJEACJBBTAhTiMcXLzO1OwCjEqzVtZffqsn4REtixaomWg8vjUyLMireTAAmQAAnYgACFuA2cyCqUHQGjEC87K1hyohGgEE80j9FeEiABEogNAQrx2HBlrklEwNvNOR0qTkyiKrOqkRBQ8b0ry3dvJFnwXhIgARIgAXsQoBC3hx9ZCxIgARIgARIgARIggQQjQCGeYA6juSRAAiRAAiRAAiRAAvYgQCFuDz+yFiRAAiRAAiRAAiRAAglGgEI8wRxGc0mABEiABEiABEiABOxBgELcHn5kLUiABEiABEiABGJE4IhYah+j7JltAhJQoY7K8OQujNR0CvFICfJ+EiABEiABEiABWxPwup0LAFxs60qycuESWOjy+DqEe5N/egrxSAnyfhIgARIgARIgAVsT0IU4D26ztZstVU4/mA0AhbglYoET8WS7CAHydhIgARIgARJIBgJGIX7Ow68lQ5VZxwAE5ndL03+hEI+wlVCIRwiQt5MACZAACZBAMhCgEE8GL1urI4W4NU5WUlGIW6HENCRAAiRAAiSQ5AQoxJO8ARiqTyEevbZAIR49lsyJBEiABEiABGxLgELctq4Nu2IU4mEjC3gDhXj0WDInEiABEiABErAtAQpx27o27IpRiIeNjEI8esiYEwmQAAmQAAkkHwEK8eTzeaAaU4hHry0wIh49lsyJBEiABEiABGxLgELctq4Nu2IU4mEjY0Q8esiYEwmQAAmQAAkkHwEK8eTzOSPisfc5I+KxZ8wSSIAESIAESCDhCVCIJ7wLo1YBRsSjhhIU4tFjyZxIgARIgARIwLYEKMRt69qwK0YhHjaygDdQiEePJXMiARIgARIgAdsSoBC3rWvDrhiFeNjIKMSjh4w5kQAJkAAJkEDyEaAQTz6fB6oxhXj02gIj4tFjyZxIgARIgARIwLYEKMRt69qwK0YhHjYyRsSjh4w5kQAJkAAJkEDyEaAQTz6fMyIee58zIh57xiyBBEiABEiABBKeAIV4wrswahVgRDxqKLlrSvRQMicSIAESIAESsC8BCnH7+jbcmlGIh0sscHpGxKPHkjmRAAmQAAmQgG0JUIjb1rVhV4xCPGxkAW+gEI8eS+ZEAiRAAiRAArYlQCFuW9eGXTEK8bCRUYhHDxlzIgESIAESIIHkIxALIf7rssV4rt91RWAOffkdNGnZuvBv748fg3lvTjBN880HHkwfPczUGQ1Tz8HAcVOxac1qvPfCGO3fVU+oDr3M6vUaYND4Gah7apNi9+tldux7G/53+4Pa7/I3ueT/BypXL1PKkevg/n2Y8chdWLNiSWFZZnXWDdBt2rX9nyI267+Hw6vn8LG48Gp3Yd3kXiOHSFpwOEJ8frfU29Nn5Y4PVl62O3WkAmWEy+NLugBx0lU4kobHe0mABEiABEggWQlEW4iLsF362QdFxLAuNI0i0iiAhb2exl+wizhe/f2X6PHwMyhfsVJAASr3TxlxB46rXgttr+tVRKzKTbv/3Y6pw+/Q/nt6qwtNhbh/G9AFd7W69QvTS5rNa3/FJ68+j327dqJ5+uXFygokjs3+Hg4veXHxf9EobSGenekcpCgYpgDvp3t85m9LR0BSiCdrr8J6kwAJkAAJkAAJWCIQTSEuAnXqiCHoPer5YhFpEdRfvTu9MILtL8QDid5whLhEhl29+sM77aXCcnQIej6Vqh6HilWrWhLi/jbreYnttU9ujFoNTtHqFOolwRj5Nkavw+W1f/du7Nu9E8YXg9IS4t5uaQOhqncCaCT1UYDnKMQDP2KMiFvqfpiIBEiABEiABJKbQDSFeCDRrEeRX7y9B/qMGqdNUQkkxM84r12RCHO4QlxeAuRl4JrBDxZOhdFFfttre2LlN59rDjebmmJsCSKSjfbqv+mR9WuHDkfVajW0KLv82zgVxmpEvCS8ml14iRb516ffxFqIz3en3good6rAaUY+FOLB+w0K8eTuV1l7EiABEiABErBEIJpC3F9cGw0QATvxjt6FAtlsaopRYPpHskNFnY2C1DttEnZs3lgYqfb/zYoQF/uMeRij2sYouFmdrQrxkvIy2rZ+5fKYzBGHAo+qqncqUIpPtmdEPOSzRSEeEhETkAAJkAAJkAAJlKUQNy7WDLTIMtyIuCze3L1jW5EpMvpUElnk6C9+Awlps5cCaS3GvOT/m4nuWAtxY7RebIjBYs29ACoHfToU/A61YJpKqIuLNUMR4u8kQAIkQAIkQAJJSSCaQjzUVAvj/PFg0WCjI0oixGVRp+xqItNcGqW1LCbKg0XE9ci9TGMx7k4i9+i/rcv9oVhbMS4ytSrEI+GlR8Vbdb4Wc19+rtic+JI0ZsOuKSsUBRtUFZ2D5PO2CrXotjcmiRUF212zcnNKYk8i38OIeCJ7j7aTAAmQAAmQQCkRiKYQ13cuMds+0F90xlKIyzaD+kLLtPYdsX/ProBzws0i5GZTUsQdgYSz2TQbsyi1v0CPhJf+UnD6ua3xy9LF0RbiC10eXwdvd6cL+ZAFmpf6N0crc8RLqQnHZTEU4nHpFhpFAiRAAiRAAvFFIJpCXF8U+fdf64sIQ7OtCWMtxI3Ra2O0OtjUlEALNMVjet38F5PKb2YC24oQj5SXvu+5/z7nJW1hgfYRn5+Z2jFfUe5UgI563hTiwSlTiJe0FfI+EiABEiABEkgiAtEU4jo2/8N6zIRirIW42GK24DKYEA90oI/MX3ff+xjmvvKc6daM/tNZrE5NiZSXXq7kox9sFEnTDXWgj7db2qXIV++EAheFOIV4JG2N95IACZAACZAACQCIhRAn2MQkEEqI67Wa19XZOcUBV6h9xBOTQnSsZkQ8OhyZCwmQAAmQAAnYmgCFuK3dG1blrArxsDJN0sQU4knqeFabBEiABEiABMIhQCEeDi17p6UQj55/KcSjx5I5kQAJkAAJkIBtCVCI29a1YVeMQjxsZAFvoBCPHkvmRAIkQAIkQAK2JUAhblvXhl0xCvGwkVGIRw8ZcyIBEiABEiCB5CNAIZ58Pg9UYwrx6LUFRsSjx5I5kQAJkAAJkIBtCVCI29a1YVeMQjxsZIyIRw8ZcyIBEiABEiCB5CNAIZ58PmdEPPY+Z0Q89oxZAgmQAAmQAAkkPAEK8YR3YdQqwIh41FCCQjx6LJkTCZAACZAACdiWAIW4bV0bdsUoxMNGFvAGCvHosWROJEACJEACJGBbAhTitnVt2BWjEA8bGYV49JAxJxIgARIgARJIPgIU4snn80A1phCPXltgRDx6LJkTCZAACZAACdiWAIW4bV0bdsUoxMNGxoh49JAxJxIgARIgARJIPgIU4snnc0bEY+9zRsRjz5glkAAJkAAJkEDCE6AQT3gXRq0CjIhHDSV3TYkeSuZEAiRAAiRAAvYlQCFuX9+GWzMK8XCJBU7PiHj0WDInEiABEiABErAtAQpx27o27IpRiIeNLOANFOLRY8mcSIAESIAESMC2BCjEbevasCtGIR42Mgrx6CFjTiRAAiRAAiSQfAQoxJPP54FqTCEevbbAiHj0WDInEiABEiABErAtAaMQP+Gsc21bT1YsNIG170zSEy10eXwdQt/BFIEIUIizbZAACZAACZAACYQkoAvxkAmZIJkIUIhH6G0K8QgB8nYSIAESIAESSAYC891pT6tQ70qGurKO1gioqjI0IyvneWupmcqMAIU42wUJkAAJkAAJkIAlAtnu1IstJbRxIgXK5ypwCFA72bialqqW4cldaCkhEwUkQCHOxkECJEACJEACJEACFgl43c58QD3g8uRWsngLk5EAhTjbAAmQAAmQAAmQAAlESoBCPFKCvN9IgBFxtgcSIAESIAESIAESsEiAQtwiKCazRIBC3BImJiIBEiABEiABEiABgEKcrSCaBCjEo0mTeZEACZAACZAACdiaAIW4rd1b6pWjEC915CyQBEiABEiABEggUQlQiCeq5+LTbgrx+PQLrSIBEiABEiABEohDAhTiceiUBDaJQjyBnUfTSYAESIAESIAESpcAhXjp8rZ7aRTidvcw60cCJEACJEACJBA1AhTiUUPJjABQiLMZkAAJkAAJkAAJkIBFAhTiFkExmSUCFOKWMDERCZAACZAACZAACXD7QraB6BKgEI8uT+ZGAiRAAiRAAiRgYwKMiNvYuWVQNQrxMoDOIkmABEiABEiABBKTAIV4YvotXq2mEI9Xz9AuEiABEiABEiCBuCNAIR53LklogyjEE9p9NJ4ESIAESIAESKA0CVCIlyZt+5dFIW5/H7OGJFAmBLIznUsVBS3LpHAWSgIkQAIxJaDuB5RvY1pEMmWuqB+5ZuU+m0xV1utKIZ6MXmedSaAUCHjdTlWFOqoUimIRCUpAgTICUBcmqPk0uwQEFCgNVaCuAmwuwe3xcks5AF8D6qp8QHEAajT+G2nlAtkRab6xvl+B0l7KcHl8HWJdVjzmTyEej16hTSRgAwJHhHiHDE8uhZYN/BmLKugvaxme3JGxyJ95xh+BbHfaSAfUi9M9vovjzzpaVBYEvG7nAgrxsiDPMkmABGxNgELc1u6NSuUoxKOCMaEyoRBPKHeVirEU4qWCmYWQAAkkGwEK8WTzePj1pRAPn1mi30EhnugejL79FOLRZ8ocSYAESAAU4mwEoQhQiIciZL/fKcTt59NIa0QhHilB3k8CJEACJgQoxNksQhGgEA9FyH6/U4jbz6eR1ohCPFKCvJ8ESIAEKMTZBkpAgEK8BNAS/BYK8QR3YAzMpxCPAVRmSQIkQAKMiLMNhCJAIR6KkP1+pxC3n08jrRGFeKQEeT8JkAAJMCLONlACAhTiJYCW4LdQiCe4A2NgPoV4DKAySxIgARJgRJxtIBQBCvFQhOz3O4W4/XwaaY0oxCMlyPtJgARIgBFxtoESEKAQLwG0BL+FQjzBHRgD8ynEYwCVWZIACZAAI+JsA6EIUIiHImS/3ynE7efTSGtEIR4pQd5PAiRAAoyIsw2UgACFeAmgJfgtFOIJ7sAYmE8hHgOozJIESIAEGBFnGwhFgEI8FCH7/U4hbj+fRlojCvFICfJ+EiABEmBEnG2gBAQoxEsALcFvoRBPcAfGwHwK8RhAZZYkQAIkwIg420AoAhTioQjZ73cKcfv5NNIaUYhHSpD3kwAJkAAj4mwDJSBAIV4CaAl+C4V4gjswBuZTiMcAKrMkARIgAUbE2QZCEaAQD0XIfr9TiNvPp5HWiEI8UoK8nwRIgAQYEWcbKAEBEeIK1JHpntxRJbidtyQgAQrxBHRajE2mEI8xYGZPAiSQnAQYEU9Ov4dTa0bEw6Flj7QU4vbwYzRrQSEeTZrMiwRIgASOEKAQZ1MIRYBCPBQh+/1OIW4/n0ZaIwrxSAnyfhIgARIwIUAhzmYRigCFeChC9vudQtx+Po20RhTikRLk/SRAAiRAIc42UAICFOIlgJbgt1CIJ7gDY2A+hXgMoDJLEiABEmBEnG0gFAEK8VCE7Pc7hbj9fBppjSjEIyXI+0mABEiAEXG2gRIQoBAvAbQEv4VCPMEdGAPzKcRjAJVZkgAJkAAj4mwDoQhQiIciZL/fKcTt59NIa0QhHilB3k8CJEACjIizDZSAAIV4CaAl+C0U4gnuwBiYTyEeA6jMkgRIgAQYEWcbCEWAQjwUIfv9TiFuP59GWiMK8UgJ8n4SIAESYEScbaAEBHiyZgmgJfgtFOIJ7sAYmE8hHgOozJIESIAEGBFnGwhFgBHxUITs9zuFuP18GmmNKMQjJcj7SYAESIARcbaBEhBgRLwE0BL8FgrxBHdgDMynEI8BVGZJAiRAAoyIsw2EIsCIeChC9vudQtx+Po20RhTikRLk/SRAAiTAiDjbQAkIMCJeAmgJfguFeII7MAbmU4jHACqzJAESIAFGxNkGQhFgRDwUIfv9TiFuP59GWiMK8UgJ8n4SIAESYEScbaAEBBgRLwG0BL+FQjzBHRgD8ynEYwCVWZIACZAAI+JsA6EIMCIeipD9fqcQt59PI60RhXikBHntxVe2AAAgAElEQVQ/CZBA0hOYl+ns4lAwww9ECoA8499UFYMysnwvJz2wJASQ3aXpyUpKym9F2gOQogD5ANSjf1emujw5NychIltW2ZuZ+jYU5SpD5RRAUQBV/F54Vax8sEbb11fvsiUEVqoIAW8350qoaGL4o+PIvw1tQv3R5ck9PxnQKclQSdaRBEgg9gSy3c5vFSBYx/mLy+M7I/aWsIR4JeB1p40D1MHB7DusOFIvnbViZbzWgXaFR2Be12ZtHA7HV8HuUqCMSvfkjAwvZ6ZOVALzM9NuVhX1leD2q26XJzcrUesYjt0U4uHQYloSIIGABD7vlto1X1UCd5wKbnXN8r1EhMlL4BN384blkLc2EAFVxRsZWb4bk5eQPWvudTvfBXBNgNrtVvPKN8iYvew/e9aetTIjkO12/qQAZwags8Tl8Z2XLOQoxJPF06wnCZQCAa879TtAMelAlV9dnpzTS8EEFhHnBLLdzvEKMMjMzBRVcXbIysmN8yrQvDAJLOh2dts8Nf/LALc94vL4hoeZJZMnOIHsTGc/RYFpYEZRlO7ps3JmJXgVLZtPIW4ZFROSAAmEIuDNbOaG4ijWgaqqMjAjK2dSqPv5u/0JLOqSduqhFPV3k5pOcXl8fe1PIDlrmO12vq8AV/vVfm9KxZQTO7y5/N/kpJLctfa6nasBFAnQqCqWZWT5zk0mMhTiyeRt1pUESoFAttu5RAGMHekal8d3WikUzSIShIDX7XwRwG1FzFXUs12zcnMSpAo0M0wC87s6L1IdWGS8TVXVMRlZuQ+FmRWT24SAt5uzP1RMLlIdFT1dWT7/hf82qbF5NSjEbe1eVo4ESp/A/G5p3VRVnWkoeZDL45tQ+pawxHglMD8ztbGqKEd3UFHUqa5ZuX3i1V7aFR0C893OD1RA30Flf+W8/BMvnL1ye3RyZy6JSMDrTvsFUPUdVH50eXznJGI9IrGZQjwSeryXBEjAlMD8TOdSVUFLAGtdHl8jYiIBfwLZ7tSJCpQB8vd8R16LjjNXLSclexPIdqderEBZoPkcyuMdPTkP2LvGrF0oAtmZaQMURZ1Y0CbU3h09udNC3WO33ynE7eZR1ocE4oCAN9PZAwqmq6o6OCMrd3wcmEQT4ozAgp7NTss77PgVwHSXx9crzsyjOTEi4HWnzVGhdjxGKX9ih1nL/olRMcw2gQh43U75Orbb5fE1TyCzo2YqhXjUUDIjEog+AW9m6hWA42JVUesrQD0A9RUF9VQVx0a/tKTN8QCADSrUjQocGwBsUZD/kyMvf3qH2at2243KfHfqNarqaMM2hQ2AskGBuiEfyhYgf4tDxbT0rNw1tvN5ZmrjfAW9FCj1FEWtl5+vaP2I9Cd2q2vQ+qjYpSrY4IDm+43yrAP536R7ct+zG4cFXZpWzU9x9MyH0kxR1XpQFPF1PVXGEKC83eobi/ooCnapKjYB2KgAm1RF3aqo+DnaYwOFeCy8xzxJIAICX/Q8q96Bwyn9FSg9ATSOICveGhmBNSrU6XYQZ/qgrEKRyPOFkWGx9d27VSjTHciflu7J/SbRazrfnXphPhy9FKjSl1RN9PrE0P5vFKjToi2wYmhvwKxl/cWRly6OH7FzQFTHBgrx2DmKOZNAWAS+7O6stj9feSzQoFnhhJqoVO8UVG3QGOWOqxFW3kwcmED+wX3Y89ca7P5rDfb/LUGyYpcmzlSkPNLR86Npgnjmm+1OHRnopa7csSegcv2GqHpSE5Q/vmY8VyPqtu3ZsEbzu/wvwPWeko/n09/yfRH1wmOc4fzuzc5T8x33mR2i4zimnNaPVKnXEFVOMp4yHmOj4iD7Q7t2FPr84E7TNaKawMrw5CbcKZ+hxo+KNeqicv1TUfWU05FSoXIceCP+TZD2snfjWuzZuBYHtm+N2dhAIR7/bYEWJgGBz7s7W+bnQ+ZSt9arm1KhEmpf0BG1z++Iqiedhoo15Usyr1gSOLDjb+xe/zO2Lvkcfy/5HNIR65cC/Jav4q6MLN8HsbQhWnnP7XHaceXzK46HqvQ25lmr1SWodW46jj/NqYnwZL8O792NPX/9hn9+WKT5XAZdw5UHqMNdntzHEoWT7OWvKI6pKlBOt/m4xqlaP1I99XxUadAYjnKcmbB38x/4b/WP2PrdPPzzo99ZQyq8eeWVHp2m5Ziqr3hrC2bjR7ljq0Ge9dqtLkHVk09Hhep14s3shLLnwPYt2LX+F629bP12HvIO7Iva2EAhnlBNgcbakcD8TGcXVcFbet2qnnIG6ra5HHUu6IiKtZJrCmc8+VdEuAgzEeXblh8dqFVFHZMxK773Pl7QvWnzvHzHIkA5TpjKQFznwsu0gblK/VPjCXPc2SI+/3vpfGz6Yk6hbaqKuRlZvsvjzlg/g7yZzieh4B79z/XaX60J8Jot2sW76WVq3841uZrA+vOTGcg/fEi3ZZ8KtUuGJ/fjMjUuROH+40eN5u008S3PuohxXtEnIF9Ot3w7D5u/nIPdf8p684KrpGMDhXj0fcQcScAyAdlBAFCv0G+of8l1OM09mB2oZYKlk/Cnl4Zj48L3j3a4wLwMj69T6ZQeXilHpqKM0O+q07oTmvS+FzK1iZd1An99Ngur33zceMN/Lo/vBOs5lG7K+W7nJhWoq5eaOvgp1Gl9aekakeClbc/5Bj+9OrrIFDUV6qh4nariP36cek0/NOo6KMG9kDjmiyCX9iLtplCMl2BsoBBPHJ/TUpsR8LrTxgHqYL1aZ/S9Hw06dbNZLe1Tnd9mjMX6j9482uHG4daM2e7UyxUoH+lGNujoxhk3cKvmkrZCiZQuf3IgDu0qOIFdAb5L9/guKGl+sbrvyPZv2sJumQt8zvDXUal2g1gVZ/t8l47ohf9+WVFYzxRHXosOcbbPvf/4kXr7k9pXL16lT2DV5IexadHRGYvhbttLIV76PmOJJABvt9SeUJXCgwtaPPASqjsLp4eTUJwS2Lbiayx/QjuDRrscKfltL5mx8ut4MPezXmm1Uw6p6wBUEntOvW4AGl1/1NZ4sDFRbVg6sjf+W11w3lC8RUi9bue7+qJMmQve6lHjobaJSrzs7f797UlY+86kI4aoOw+m7D+p84zfdpa9ZSg2fpzz0Cuo1uz8eDAtaW2QdQYrnrqtRGMDhXjSNhtWvKwIfNbNeeYxKr5QgVpiwylX9sVp3YeVlTksN0wCGxe+h59eKpz5sbb8MYfbXDT9J9lrtkwvb6YzGwpcYsTxp5+Nc0cl3QF1MeX/Rb+LjkbGVWVgelaOrtJiWm6wzI3TkFIqVsHFbywuM1vsWHDu+Hux5ZtPCqqmqFNds3L7lHU9OX6UtQcCl1/SsYFCPH59SstsSsCb6XwPCv4n1at5TnucfTcPnkw0V/86/Rn88fFUzWwV6rsZntzryrIORkEmC3zbvPBpWZpjy7J3r1+N7+7rUlg3hwOXXzLTN7esKjs/03mZqqCw/LPvmcBFmTFwxvf3d8WudT8XaHGoI9M9uaNiUIzlLDl+WEZVJglLMjZQiJeJq1hoshLIzkw9S1GUVVL/Y09tipYj3oBsU8grsQjkHz6IH8f0w78//6CL8Q4ZntyFZVWL+W5nrgo0kz2i5cWuehrP7ImFLzZ+/g5+eqVQh73u8vhuikU5VvL0ZqZOgKIMlLRNet6Jky8v82CtFbMTLo2sE/hh9I3IO7hfbF/j8vhOK6tKeDObtYLi+J7jR1l5IHS5JRkbKMRDc2UKEogagezMtLsVRX1KMnQOHYva52kzCXglIIG/ly5AzrN3HLFcec3lybm5LKph3L6MuybE3gPLRvXVX8D+27enfP0r5yzbG/tSi5awoG/Dinn7j90AoHr11AvQ4sGXS9uEpCrvt5ljsX5OwUJtVUX/jCxfmQD3dkt9Cqpyt9iRduc41Dq3Q1L5IVEqK/uM+8bdZXlsoBBPFM/STlsQ8LqdshQ/TU44a/1sQpwLYwvusarED4/ejB0rtQDVwT17D9a8+sPVu2JVVqB8vd1SP4WqdDqmUhWc9/hsVKrD3TJi6QOZkiSfnwsu9WaXJ/e1WJZnlrfXnXY9oM6W387qPxr1L9ZmuvGKEQGJii95qLue+zcuj69NjIoKmO1nvdKqpBxStwGoUK3ZeTjnoVdL2wSWFwaBb+++Rj+1N+TYQCEeBlgmJYFICBg/K57WbQhOuepGS9n99/cWTB7WF62vysRFXfoGvUfNz8fP338J77TJ+O2Hb7W0qe1cuPTGwfh362ZUOvY4nNai6Or6fzasx7w3JyBn0Tzs3LYVJ5+VBlfPW3FKs+bwfZmNS7rfgm8+8GD66KILSoe+/A6atCzY6WX3v9sx8Y7eWJdbMFWjer0GuHLA3ZgyXI8YHzW7XPkKWt5Sl3Ncl8ORckzQOn0x+00s/jALt459E8fXCn463OGDB7H887lYmPUa1q/KQYXKldEi/Qp07HsbfvvhO5zqPEcr68Xbe2D7pr8Ky22Yeg4GjpuKqidUx8H9+zDjkbuw5NP3Cn/vOXwsLrzaXcxOOdBh5cQHC/6uqHe5ZuU+a8mpUUrk7dGsKfIcKyW7ky7tgdP73FssZzPf+Se65cmX0cJVsJ29tKFNa3/Bkk/ew7qVP+KmxydrXIxXft5h7fcPJz6J3Tu2oVXna3HZTUPg+9KLcztdXSz9zu1/44usN/HdJ+9g24Y/UPuURrjout5o2fFqfP/JO2jf9QaUr3h0itbBfXuxLHsOvn5vuuZHh8OB0865AK5et+LM89pBcThM253RxroNT8M5rivRofvNqHJ8wcEmZr41c0Ugf0va/IP7seimtpBP0AowP93jK/XPWtmZzo8VBZ0d5Sqg/WtfhzwpM1AbqHzc8WjYrAUyeg/E6a3aQFEKJMGvyxbjuX7Blz0YnxkjQyv9iRnzUP2cmU2BbPDvj/TyjH1WuI+g7Iihn8DpcODcS2b6loWbRyTpvd3SBkJVJ0gezQaOQd12VxbJLpCPa5x4Ms6/7DpclNkXx1WvFdC3gfrlQCz962LG1spzL/2wf3/c6tJr0OPhZ7Q+Yc9/OzD3lefw1TvTULVaDaT37I/mHS5DzhfZuDjzBtNnWsafQeNnoO6pTQrN3LbxT3z17nQsnfeB1gcdV6M20tp31MaGmieeUqx/SDmmHLo/+BQuuLJr4XMRqA8xq3uRXXdCjA0U4pE8GbyXBMIgYDz1rt2kz1He4gErSz/7AK8/MABnnX8Rbn7yZU1Mm1379+zC7GeG47cfv0OXu0bjzPPbI+WYY/Dv1k2a0JZOqP+zryG1bYFuEMH17Uez8fazI5DRZyDaXd8bVY47AQf27tFE0IcTnsA5GVfg+mEjNbEsguvV+27VRLb7vseKCCctP1XFioWfYtf2f9D2mh6aWJIy5r76HFZ+vaBQ6MqA+/6Lj2Hpp++jy12j0O76PkU6OmPd9uz8F6/e0w+rl3wFo1g0q/+OLRsxffSdOHRgP/43+CE0bHY2FMWBrX+uxfsvjMHvOUsx6MWZOOmMVC3N4jlZeOfZkWh7bU9cd+dIOBwphdmK3e88P1pL1/nmoUFfAJY82A07f9e08GKXx1eqk7O97rTHAPV+Kfy8x9/CsQ3PNG0bImw9TzyAvMOHCgc4SSj1+/KdaahY5djCF401y79H1lMPai8qtU9uXOg3PWPx86KsN7Bs3gfoOWIsap90Kv79e7MmyresW1MkvaSVF8NpI4fg7Isv0wa9E2rXQ97hw/j5u0Vae63X+Az0fWQ8KlauqhUhg+T0R+7CsTVq4qqB96JG/ZOh5ufhl6WLMfvZ4TizVVtcddt9qFC5SmFd5aVTXgQHPD9Fezk0+jetfSd0f+gpVKp69LnZsn4NJg3tg459BhV5wRK/y0ufI8WBC67MDPh0yzxxmS8u17495auU5vSUOVe2rFypysE9UvaJri4486aHLfVC8hKitYFDB7U2UK5CRWz943d4Hr8fv69YglueeRWpbdKLPAP+z67+ozxrH7/0jPac6S9p4fYn/kZb6ef0/uTH+XPR7+lXUfvk4KfE6u2i18jnNPGmv8BZAuaXSPaJlv2iCy7lcZcnp1Q36Pe6nXJqTOvjGjVDqzGzzJ/zIz6W573niGdRvkJFrFq8UPN7jfon4cbHJuL4mnVK1C/7P2O6ARL8+OS157UXZD0wE+5zL36dP+MlfPXeDAx4bgrqnKJtiY99u3di6oghqHXSqbjs5jtQoVJlrPX9gJmP3QtnOxf+d/uRIAiAtb5lmDzsBlw3bCREyOsvlWJL7pdeeJ64XxPxEtCSvkDylmddxsbr7xyFlh2v0u4RWzav+w0zH71bC0jc8uQrOOO8tsV4S3m/LvsWGb0HmLarPX+tgUTFj1xBxwYK8ZI8kbyHBEpAQF/tXv646mj3krV1fSKKRRAfV7M2Pnt9vCYkG519brHSJUI5Z9LT+PHzj9H/6dc0cWO85Pe5rzyviWg9sisdtAj864aOLPbWL/eu/v4rLVqZeW+B6NajidXq1i/SARrLkaiVXHqHLP+WSI28BOgRZ/mbDOQTBvdCxcqVtUi3RDrMrlXfLMDvOcsg4rBGfXkBeALHlC9fLKlwmvHoXfjvn62Fg40xkfzuefIBXHiVu8hgMW/KBGRPmYD+z7xexOZNa1Zrg4IIQaPgM7Mxd9zd2PLtZ/LTOpfHV6rnx3vdzjcA9K1QvTbaTvAGbZXvjx+DHZs3FhHicoMI3z9/WakJFeMl6UX8Gv0mv8vL0eQhfbQ20+aaHoW3yN/fH/corr79gUJxtnHNz5pAvuCKruh8y5BiXz+Es7yU9RrxnHaPvMS9/sBAVKxSFb1HPV9EPEtBf/7sw8QhvdHuul7aVx79a8rmtb9qUbU+o8YV+lHa/FtPD8fX783A4ImeIv7Vo3zyEub/pUNeOJfO+1CLtgW6/prnweo3HtN+zs/La9Fx9qqCTcZL4ZrXpWlzR0rKj1KUHNYkhzZZvczawPqVyzWmIqT0KKSen9mzq//2g3cO6jc+szDqGG5/4v98WunnAvUngepv1i6ssvJPt2fjWnx759X6n990eXyBG0hJCwlyn9ftXAugoRzaI4f3BLr8fSxCdMHMV/D22JEwfukJt18OxlJ+k2ddvkDJFe5zH8iv0u+/OXwwBj43pciY9vuKpVj5zee4csA9hRgC2Sdj0kt33Ygr+t+N9pk3FAn66EGFj156utgYoH9hkK93ZmOqf53N/LF46JXYu3m9/BR0bKAQj8EDwyxJwIxAttu5SgHOOrbhWTjv8SxLkKTDkQh380s6Y+KQXnC2y8A1gx8sJmjk7XzC4J7alJJONw42jTD//dc6/LV6JVqkX66JqdfvHyAiAjc/9bIWCfe/JNIhUePzL78+6kJcF/Xrcn/EbS9M16YqmJUvUVYRSz9kf4hFs9/EoPEzcWKTs4qlFVHwxoOD0Gf0C9rUCLNLWKpQ0fjsVoU/y1QcifLLZ9kbH5+kcRDbpNw2V3cr9kJjlu8vU5/Cn59MhwoczPD4KlhybJQSZbudnylARysHufgP0Nr0kk/f19qDcVqIblogIa6LWHkx6vHQ01o0Xb++eHuKNhiLqJb2M/uZh7F66deaj2s1aFis1jIQSlRKPhHLPTINSaJ3Iv71LzfGm8RmERQ/zv+4SFsINAjrg6m0C2nH+hVIiJu9SJq56p9lC7HimYJDcVVFzcyYlftWlFwaMpvsbqldFVXROpCz73oBNVteHPIeo0/9X8Z0FikpKbj1+SlF+gIzsSbPx9fvz0Sb/3UvbDcl6U+MRlvt5+SeYC8H/iCiKcQl70U3tcHhvbvkWZ+X4fF1sgw+Cgmz3c4DClA+1LkTZi9b+rQe+SKlR5ED+Vam5Zn1y4FY+r+QleS5D+RX3e5uDzxZ+JVV0kp7W/bZ+0WmaprZJwGYKSPugEyXGvj8NJxQu24xT8iUTRlbZXqKvMjrgRfhs2PLBiyY9SpObNK0WIDHihDXpzOFGhsoxKPwgDALErBCwOt2HgaQIgOnDKChLhEdH788VhM29Ro1wXsvjNGmaJh1KJ++/oIWOb9j0lumn9H8y5K53C8McKPtdb1wzR0PBZwaYrwvmhFxeSmQFweJqBk7P2N5G379CdLJX95vGDb9LhHP7ujY5zZ06FZ0c5LDhw4h68kHINFzmRfo/zUgFOfcr7x46c6b0O3+J9D6ajd+nP8R9u/Zo33C1D9vBstDjr3/bcbYgiTlD9V0Tf1ZFlSVyuXt5syBCmetVpcgbdjzQcv0H6BlzuSit97EFbfeFZYQ19vlJ68+r603uG7oCJzcVKYBFR1OJNI+4Y5e2otTr+FjUb5S5aD2HTp4ADPH3IPfly8J+HKmD9iyXsEors0GYREEnifuw0qtXRR9gTMT4lIv+UzduPl5RaLnZkbvWvcTvr+/YOqKAjyc7vE9WioOBzDf7XxIBR6R8uSFXl7srV5mIk1E8IuDuqPNtT2KveSbiTVhLV+4ZHqQ/gJXkv5Etzmcfi6QYAtU/2gLcVmwKQs3ocDnmuVLs8o90nTe3mfWwMFy/0g+p/e+FydddvRLlH/eZj7WX0hlyqLef5r5Nli/bMZSpsDMmfy09lKmz8cO97nX7TezRw+UrM1ZpgVkLrtliDbP3ewys2/r+t+1caZR81bafG8JuPhfgYJCYk+tBqfgnw1/aP3SuZf+D+57HysU6laE+K/TnsYfc48crBZkbKAQj/QJ4f0kYIHA/MzUxqqi/CZJ5VOyfFIOdekDnkQwZDqGCM1JQ/sWi/rqAkaiB/4LVAKV8d3Hb2PK8MFFPlWGsicaQrzyscdh3coVeP+FR7Woxs1PvIR6jU4vVrQMzp++MR5ntmqnTcXRIxv7du0sFsHXp0rk5eUVm0YRqk7yuzGC0/XuR+H7IhtX3XZvsWkRgfKSaSkyPUUuNQ9pGbN9PivlRiON1+2UwbmGlTYlA7QITeNlXBRlNqCbTU2RdLIeQV78FmbJzBjg7IsvxTV3PIxaJzUsFOTyWfn5/l2Q3rNfwKlMxjJ1cSx/858OY0xnFt0zDsKyqFNfF/HdR7ORee8YnHf59UVeFIItQLOyoO/gzu34sn9hJHq6y+PrFQ1/WsnD63bKyN5T0soUN5nqZvUyijSZ1qPP05dooEwFkvnDxivQAkD/dlOS/kQvx2o/p6cvy4j4qokPYtOXc8SUbS6Pr6ZV7pGmy+7idCopyJF8nEOeRe3zMwJmKT7++8916Pnws9oUL1kbM230MMjiw1vHvlH4ZcrI0Uq/rD9jxkXuYoT/wshwn/tQfpXpa9NGDdMWjouQvuyWoWjftW+x/tlMiJv1FWbg9L7R+OzrQrxx81batM65r4zVFjVL4ELWV1gR4hsXvo+fXhoecmygEI/0CeH9JGCBwPzuzc5T8x3fSdKGV9+Exu7iu4kYs5FP9p+9MR4nn+lE0wsL9orVFy4eV6NWkbmcukBes2KJZSGuD7DBdofwr1YkQty444pE0SQyI4N5oCipRGayp0zUoq36p0JZzCUvD4Hm+4YScMHcpM9pFIEp0yhOdba04NWCJNtWfI3lTwzQ/q1AbZPuyZVFVaVyed1OOWWkgpU25R8pk3n6slBT5lqHMzVFr5gsapJ5wfKlZuNvP2mD5NWD7sfF7hu1qVNWB0E9v2gIcaNIuPB/3XB5vztRrU79Yr4wi4jLC5ksQJTnzbjGwcyR+YcOYkHvwrUan7g8vs6l4nCJiHdzfqyq0MrrMHVpyB1TjHb5v4wJm8x7xmh1Nlt7YSZ6ZXqbRMSvHTq8sN2UpD8Ru8Lp50IJNjP+0Y6I/zrjWfzx0ZRSn4bm7eZsDRVav9L8/smoEeTALvGxTN2SRdHrfAW7WJ3d4VLtC4a+O4j8zf8lK1S/bMZS+st3n39E21lLj4iH+9xb8atE3j+f9Sq80yZh787/tBf+3iOf175e6VeshLj0BfoaI3mx73zLMG29y9Y/1haZF2/W/v754QuseHpQyLGBQry0ek+Wk9QEvuzurHYgH9sFQt02ndFs0BNBeehbea1fJduOF71kCz/jp3YZzN4b96g2l23IS7OLdE6BCpGFmOMGdMVlNw8psuAlmFG6ED++Vt2A01lCLdaUzl7mAKtqfpHPfP7l6nOFzeyRle/GefLSSUvE549VOUGnNASrm85Q5uMHi8aa5bHBOxs/v6bNFEC5ckqj9tNyZFFVqVxet3MNgEZ1216BZrcVLB4MdJl9spapPzIXuyRCXC9H3zJyzuSnsH3TBtww5kVtOpVEsmQBpWyLF+izsNFWq1929OhrsKkpMmDKi+wtT71iOlUp0jniezetx+JhBQvTVBXjM7J8BRPGS+HydnM+CxXaXqKtx85B5XoFW69ZuYxtQMSFLIwVMWO2kFbyszpHvCT9ieQfTj+n168sI+I/PtYf233agvRSXZj9ibt5w3LI0/qVs/qNRP0O14b1nJslNnK00i9bnSMe7nMfjl9lO8QFM1/F5zNeRs2TGhaJ8AebmtIwtUWxhch6uYGmxOkRcf2lXHZSkW2Et234U+vPJM9Nv68uXKBqxnjdey9jzVsvaj8FGxsoxK30XkxDAlEg4HU7ZePqE084owVajpwSNEeJ/u7duaPYvuEyb1rmSrfv0rfIokx92sq1Qx4uNofarCB9ADy+dt0iW8cFM0rvsPIPHw7YqX07J0vbasoYqfAfOP/7Z4smAJqc09pUAEjk/73nR+PKAfcW2TZQpqtI9FX2Nvdf/BdqkZ8V9wVanBjq3jWecVj3QcGZLpXzqla+cPbifaHuidbv2e7ULxUobas1bYVzHg5+rkygXVMC2RJsseb3c9/R2plxXrgMwC/dfZPmV9lpR7bJC7VQyr9s3Y83PjbJdNFtoDbgPwjruwT9+sNi0110gu2aYsU323O/xY9j+mlJFUUdnD4rd7yV+6KRJjvT2U9R8JLkJSdqysmaVi//NiA+e+WeW5DR5zbTnZOsit6S9Cdic7j9nLMTFIYAABg1SURBVNwTzCbpO1Ys+LRwJ5xgEXF5+f7uo7fgbN/JdLG6GdOvB3XE/m2b5adS3ar0rS6tK1VP2a2d4HrqdQPQ6PqCL3Bml9XnPNx+2erXBSsLJM3sNvOrBHZkQwHj9oHit2/nvKXN275xzITC8w+CLdaUL56BFozrbVfWshh35fIX4mKzvHC+cu8tmvmX3nQHqtc9MagQzx1/L7Z880nIsYFC3GoPxnQkECGB+W6nVwXSK9ashzbjte3uTC/Z3/Td50aj4w2Diu00oS9A2/rnOtz8xGTtUAK59P1WZd9Ts62WJI0sovnjZ5+2A4tcshf0O8+NMj20QH6XvZh/yJ6DtIs7Fc7Hy546UdsxwaxTkw5YFu7Izi3G1emBOthX7+uvzR32PzBBFk/+9csqdLrh9mILAPWFZdffNbrItnMyzWLy0L6oWPVYU+El9ZFt2qROMoc40AAWaE50MNevmvQgNn2hzRvd6vL4gp84FGEb8r/d607zAGpmpTon4cLnPw6au9UBWs8kmBCXxbHXDhleZNqH/sVE5ozKZ3AR6fpCWPGlWdRVBPPyBZ+gUVorrc3o2xc6UlIKd7ExVkqfQiR73svCXf1FwGwQ1vM6oU69Yl9fQglxWXx4YO/egAufjXM/FRWd07N8BaNtKVzerk4XHMiWosI9VdOsDcjXg3fHPYIbx0wsVt9golf6om8+nIXzO1+vTTELtz8pST8ndQ5mk7Q3OTugWZtLNE8EE4/SZ8jXlY59BoY8VEzyOrB9C7667cjcbFV9x5WVe3QbntLwu9spbwB15BRV8Xugy+pzHm6/HEqIy9oa2Ump/mlnhf3cB/KrCHHpH64bOryIj8SWSUP6oOfwZwunkYXavlBeNo19hpSp7dr0gQfvjhtdbEqimRA3vgTImQyhpnZ+f39X7Fr3c8ixgUK8FB4gFkECQsDrdkoUSwujpc/S1t0Uu0SYyHZua1YshfveMcXmUEtHICeMzXr8Pu2N/LKb7tAWjsglQvvNh2+HfL6ThXNyAJDMrxaB/NN3X2hbF8rhA/qcaxGlH01+Bgs9r6HTjbejzf96aPuVy+EpG39bjcUfenBR176FhytIGXo0u0KlKtohCDJXT9LLi4Es3pPtFY3C2ngAx4Cxb0BOedM7QIlqiKCTFw45ZbHKCdW1Q2TkIAWpm9k8XVlFL/tS79+7WzvxscHpzQrFmIgn2XNWVtXL3ODGLc7HMeXKaXPr5YVC2Mr+02YneWoLNp8djjXLl8Bop5WW++OYW7A99zvZx265KyunhZV7opXG604bB6iDHeXKay935Y83349dP8xF9sju88gLISOA+oFGcoiHTNXRX/jEbl3EyuEa8gVGfCBTjVYs/AwfTHgcNz02CSed6dSqKMxlPrHMIz3/ii7aS1rNI21AdiOQ32TrQuMXFDlsZ8rDg7W95fU2ph8AJFsXytqCTn1vLzKnWT9spPfocdrCUV2g61H62ic10uY01z6poeZ//UAfaXcdut9y9PCP/Hz87lsGeeHsdt8TAQ9yMp6al3JMfpMO01dqC7FL4/J2dzZCPmRKUsjoqNGeQG1A/3ogp9Fee8dwbTtLOTTM+Oze9sK0Ii9dIqJl6o+8dF10fR+tmHD6k5L2c7pNcuqtMRggf5dFiXJwl+yFrs9X1ttF94eeLvKFRaKg7zw3Ujv0zOzEXDM/blv+JZY/eVtB/wW8mOHx3V4a/tbL8LqdMuG7hXwBkS8hZpfV5zzcflmeJ52lHL4lwRn9El/KKZdymJu+q0i4z73xQB8500FfwC9C/IWBbnRw3wRX71u1fkja3ievjsPff64tctaAfqCPBAjOu+zawkN2ZMxcNu9DbStV2Udc8pIDfWRc+PLtqdr/5GAy7cTeIzs/6fbItoVnXdC+CGr9eZHFm8GE+KFdO/D1oE7IO7g/5NhAIV6aTxLLSmoCXrdTenFtwpjMEZe54v4DpfFodbNjev0XW/kf8SzzpWXvbxHzf/yUo62UF5EjO1c0u7BDMREqHc4vS7/BgqzX8NM3CyHTT2RPb9mOqu01PU1P8fQ/tlgW6ZkdP252JLVxH1t90JDpLHJJxEIO19EvY1r5m9mqff+OUGz7+t0Z+G7u25Ctq8S21HYuXNKjHxqlnWu6HWEoO4M12n9/WoZlo/VzPZTXXJ6consrxrjFz3en3qpCmSTFNOl5F06+vHexEs12vgg2gITiLEJcpqa0vjJTe1mbP+Nl7Nz2N04/90JtsebJZxXd1U0Gwr9W52Jh1uvaYC2LrWRAle0hZYqVRKz9L2nHItKlLct0LN2PMh1G9oEPdsS9/zMhEV85qVMiWC0zrtL2G5SBOdglEXw9qm+W7uvBl2L/3xslr1WuWb5mMXZzsey93ZwroaKpzA+XeeKhrlBtQP96INujyiWLqeXU02CXWf9kpT/Rv5yImJbLaj8ni4pljm6wSz99OC/vsPbCLi/ngS45yXXwJA+kvVi5jKepKlAHpHtyJ1u5L1ppvO60VwH1Jsmv5fA3cMJZRReUh/Kxbkeo/s6/X+5y1yMQXwVjKXn79ylWn3uz/kbflUe+YsrUlGp1T8S8KS9iydx3Ua5iRe2AMFnfVOX4apaPuJe9xGXXqJxF8yABHb0Pkm0R5dRR/fK3x78/kXT689LqsmsDvsjJybvSZgqu4GMDhXi0nhLmQwIhCHzcpWndCikpchZ69ZotLsLZ9xQs4uCVuAR+fmUUNhw56lyF2iHDk2vtyNQoVXlBl6ZV81JS5FTHxnK8vRxzzyu2BP75YRFWPF0YDH3E5fEFV6wxMMfrdsrcBO289XMefh3VmhY/bTcGxSZtlhLdXHzn/yD/BbAmJS+veYfZq3aXJpBsd+rFCpQFUuaJl1yHM28ZUZrFsyw/AvLCIpfZQnf5u3w9ka8ocoUaGyjE2bxIoBQJzHc7X1YBbbXHBU+/hyoNGpdi6SwqmgT2bf4D3917vfbpUQU+zvD4rohm/lbzynanjlSgaKOyHH0tR2Dzih2BVZMfxqZFH2gFONT85pdkrSy+tVHsitdy/jyz2dn5ikNewCyfSxBjk2ydvTG6qUIdleHJHVkWFc52Oz9SgMtTylfE+U++jUp1C6b68YovArvXr8Z393U5IsJDjw0U4vHlP1pjcwLZ3c/upOTnfyrVDLX63eYoEr56xnnCgOp2eXIL5tiU8nXksCgRZVX5pSW28Pdt/QtyuuKhXf/KSq85rqzcq2JbYuDcvZmpH0JRrpQDfVqOfBOV6zUsK1NsX64hurlbUdXm6Vm52hz90r687tRMQPFw/Cht8uGVF+7YQCEeHl+mJoGICXjdzu8BtJKMzrx5OE5ML9XF9xHbzwygfXLUF27JLmwuj0/zZ1ld2e60SQrUW6X8Bp264Yy+95eVKbYuN/eFe7BlsfYeLfsW9nXNygm+D2kMaXi7pfWBqr4pRVjZvjKGptg6a9maVLYolUuFMjnDkxN478BSIOF1O5cA0OYicfwoBeBhFlGSsYFCPEzITE4CkRL4PDP12nxFeUfPp80Ln6JireKn/0VaDu+PDQGZJ/pFP8NK+nxkuN7yeWNTmrVcj+yksUh0uNxxxg0PaFMWeEWPwPo5b+C3mc8VaHAok9PLWJCJHfPdaVNVqL3k33Uu7IzU24MfFBY9GsmRk+yGJLsiHbkWV3Dg8nYzfdpE8bK65ndLu1JV1cLVxhw/ysoTxcv1HxsUB9qnz/R9EcpCCvFQhPg7CcSAwHx36kQVihZZqVCtFtpOnB+DUphlLAgsvvMq7N24riBrVRniysopCJeV8WU86EVMaffSQsi0BV6RE/h72QLkPHNHgctVdfmO/Nxzu85GXuQ5R56D1+2UOeraVjVNb30E9dpfHXmmzAGH9+3BohtbF5JwOHDuJTN9y+IBzXy38wkVuJfjRzx446gNxrFBAW5I9/i0L1ahLgrxUIT4OwnEiIDXnfoLoDSR7GXHi3MfmQ7HMeVjVBqzjQaBxcOuwt5NBSJchfJ1hienbTTyjVYe2W7nWwpQsEoIAKNlkZNdP+dN/DZzbGFGB1X1tM5lNEfYrDZfdndWO5CP7fpvXLAbuc93rFqKHx65sTAjRUXX9Czf7Mhzjl4O2e60rxSobSTH45uk4dzR06OXOXMKi0DegX349u5rCrY0LXhZn5qRlVuwwb6Fi0LcAiQmIYFYEPiiS4taB1MOb9XzlpXwze+fjBPOtLavbSxsYp7mBP79+Qf4nr8TB//bdlSQpew7vvOM33bGGzOv2ymirJpu19n3TEDNFu3izcyEsMf33DBs/d4460jp4vLkvB1vxn/e3dkyPx9Ldbu4ELzkHlrjeQHrPnjVkIHykcuTc2XJc4zdnV63U9Vzl9N1m98zAZXrc9Fu7IgXz1l2UPr51dHIP3yo8EeXxxeWtg4rcWlWjmWRQDIQWNAjrUFenio7XhQeiSgHszTI6ApH+YITM3mVLYGt32VDjrHPO7BfN2R3nqq07pSVk1u2lgUu3dst9VOoSuHxd6d1H4YGGV2QUrFKvJocV3btXJOLX6Y+if9+ObozoQL0S/f4XokrQw3GzO2R1qB8nioGa/ORajRvh0bXD8BxjVPj1eS4smv/P5vw+9sTC7em1IxT1KmuWdYjm2VRIa/bOReAtmfpMZWPRdNbR6NWq/SyMCWpysw/dBB/zJ0KeXEzXDkuj+/scEFQiIdLjOlJIAYEst3OsQowVM+6QvXaqHXuJdqOKlVPPj0GJTLLYATkE+OWb+dhyzdzsWvdz0eTqupnrqzcSxOBXnZm6gBFUSbqtpY/vjpqntMeddteyQNgTBwon5e3is8Xf4ptK74uTKEoWO1QUtwdZi7X9u2O5+utLk3LVz8m5XWo6KHbWT31fNRpfRnqX3JtPJteZrb9u/pHbP7qI2xa9CHyDx0otKMs9wsPF4bXnfYAoI7R76tyYiPtWa/f4RpuaxkuzBDp925aj81fz8WmLz4onIoityhQpqV7coofbWyhfApxC5CYhARKg0B2pnOQomC8f1myNVmF6nVQsUadI/+ti5RKVUvDpKQoQwbf/ds248A/myBRMfn3jlWyQ1ixa7jL43skkaBkd23WSXEo4/W1CLrtsuf0saecgYo166FCzbqoWKOeFk1Lpmv/tgJ/a37ftrmI+DZweN3l8WnHiifSle1OfVqBcpfR5mMqVcEJTVuhYo26hv6kbiJVK2JbD+/dBfH7gX82a77f9ccv2LtxrX++axSod6d7ct+LuMBSzGB+ZtrNqqIW+2Ij44f4vOBZr6f921GuQilalrhF5e3bXTA2bN+C/du2aP81GxtUqHdneHKfKWlNKcRLSo73kUAMCHi7paYpqqPXkS3J6sSgCGYZHoEtEulQlfxprlm5OeHdGh+pvd1S66gqeilQZJs7bXcNXsEJiM/z1PzpHbNy5yUqq3mZqR1TFEdPfXvDRK1HKdqdo0KdpiiQZ31LKZYbtaI4fkQNpZWMojY2UIhbwc00JFAGBGQ7OgD9FAUty6D4ZC8y4QdlMwfOc6f2SoHSUwU6JruDTeoftYE1nthSnIV66cK8PKjTO3pyp8WT3yKxhS/fkdALeW/UxwYK8ZDMmYAEypbAB1edcWyVShXrqUpefYfiqKciv76qIrnmEcTQBYqCA2q+Y4OK/M0OBzYD2JKoETGrmD7t0qz6MeVRNz8vpZ5DVevCodZNvjalbEiBuvEwsEUFtvyXl7+l6+xVB60yTLR0Mn+8GlA3P+UYzeeKA3VVVa2XaPWIxF5FVXZCUTeIv6FiS8UUZXNZH9ATSX2s3LugS9O6h1PK1XOo+XXhQF0Fat08FZybYgGeomCXAsfGPBVby6nYcrA8tnaallO405mFLCwloRC3hImJSIAESIAESIAESIAESCC6BCjEo8uTuZEACZAACZAACZAACZCAJQIU4pYwMREJkAAJkAAJkAAJkAAJRJcAhXh0eTI3EiABEiABEiABEiABErBEgELcEiYmIgESIAESIAESIAESIIHoEqAQjy5P5kYCJEACJEACJEACJEAClghQiFvCxEQkQAIkQAIkQAIkQAIkEF0CFOLR5cncSIAESIAESIAESIAESMASAQpxS5iYiARIgARIgARIgARIgASiS4BCPLo8mRsJkAAJkAAJkAAJkAAJWCJAIW4JExORAAmQAAmQAAmQAAmQQHQJUIhHlydzIwESIAESIAESIAESIAFLBCjELWFiIhIgARIgARIgARIgARKILgEK8ejyZG4kQAIkQAIkQAIkQAIkYIkAhbglTExEAiRAAiRAAiRAAiRAAtElQCEeXZ7MjQRIgARIIL4ItAHwlUWT2gL4GkAPANNN7ukJYMaRv58BIAvA2Uf+/0sAhgLYZ/j9BQCDAaw2ySuYXbod/rc9DGC0SV6fHbF5L4DnAPQ3pAmUlySR/OR6xC/PGkfq2ckit3QAXf3K1W/15yJ/92enp9Xrsc1QrpkvjH6QpP5phpvUyWJVmIwESpcAhXjp8mZpJEACJEACZUPAKNb8hZwuDG87IsTFQqNQXgEgM4CglnwbmQg/XTSHEoVGu0KlFbuMIjmQXVKfzkdEeSDaep3ld/+66WWIQJcXk0oGgW8s0z+d0TYzUa2Lf3mZ8LfdyNuMg/9LiP8Lhth4F4CJAIxCvmxaG0slAYsEKMQtgmIyEiABEiCBhCYQTIjrwlv+K8JTv0KJZBGeAwE8Y4iE+4vlQILUrAz/FwQz4IFEsTGt2HUtgFeCeCwYD//7g5UpAlrnFkqIG8W0WaTeKMb9WVx9hHXHI+WZvYTcAuBdCvGEfk6TzngK8aRzOStMAiRAAklJwEx4hhKsoYSlUYQaofpPlQgmsEO9IPg7KxpC3H/qSaiXBStlhnoBMU5HMZuu4n+/v9AWIb4ewK2GKTD+aSjEk/LRTuxKU4gntv9oPQmQAAmQgDUCZoI30LQSY47GKK5RUIs47QVgmkk0fAyATwC8fySjQMJTfi4LIS5lVgFwjkHUBptLHg0hbuQYaAqOsRxhY+QtQvxnAP/4zV83vkRQiFt7FpgqjghQiMeRM2gKCZAACZBAzAgEWoAZal52oEhuoGi4/L3hkSkSxoWTgYRuaQtx41zqMw0LWYO9LJSWEBfnBxLsuhCXha/+EX3ddhHunJoSs0eIGceCAIV4LKgyTxIgARIggXgjUNKIuH+UVhfUZtFXSTsKwGtHFnaGmmNeFhFxeVG45MjiUisLP8XGeBPiYpP/zivyQrWZQjzeHjvaE4oAhXgoQvydBEiABEjADgRKMkdcr7f/jh5vAZBo8gd+YEQc3gRgxJHpKlaEbmlHxCXi/LlhUaqVl4VoCPFwyxG0ZlNTjFtB+m8BGWquux3aMetgMwIU4jZzKKtDAiRAAiRgSsCK4G1w5M6//HLwF9RTAEw12Z0j0D7fenZmizat2GWcBmNFFMsLQaAXBePe5/6gAglZK2VKXsEWt4a7WNPfFuPUFKPdRn4U4nz4E44AhXjCuYwGkwAJkAAJlICAFcErB/LMDbJfuH7Ij9m8chGhskjzQT+BbhSgoQ6sMRPqugiWRaH61opWtgEURMatGOX/CwO59EOJdIyBFqTqv0dDiEteoewO5qNAQlyvl/iGQrwEDwZvKVsCFOJly5+lkwAJkAAJlA6BYFMj9EiuLurMDoQJ5wAc/xoF2zEk1JQNufc6v0N3gol7iZ7Lbi7GUz71erUz+bv8ZszPbH/uaAlxoxgPdqCP2QtJsJckPV+pu/DkgT6l80yxlCgQoBCPAkRmQQIkQAIkELcEwjniPtjOIbrYO9FPzAabpxzoqHiJ3L4A4GOL1Mwivf6LSPWs/KP1ZumMQjfQbjJ6mkDTbYysAtkiNpkxDcTFLK0/30A+4smaFhsTk8UXAQrx+PIHrSEBEiABEiABEiABEkgSAhTiSeJoVpMESIAESIAESIAESCC+CFCIx5c/aA0JkAAJkAAJkAAJkECSEKAQTxJHs5okQAIkQAIkQAIkQALxRYBCPL78QWtIgARIgARIgARIgASShACFeJI4mtUkARIgARIgARIgARKILwIU4vHlD1pDAiRAAiRAAiRAAiSQJAQoxJPE0awmCZAACZAACZAACZBAfBGgEI8vf9AaEiABEiABEiABEiCBJCFAIZ4kjmY1SYAESIAESIAESIAE4osAhXh8+YPWkAAJkAAJkAAJkAAJJAkBCvEkcTSrSQIkQAIkQAIkQAIkEF8EKMTjyx+0hgRIgARIgARIgARIIEkIUIgniaNZTRIgARIgARIgARIggfgi8H+lh9Eu7VZt0w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 descr="data:image/png;base64,iVBORw0KGgoAAAANSUhEUgAAAuIAAAHKCAYAAABG9C75AAAAAXNSR0IArs4c6QAAIABJREFUeF7snQm4TVX/x7/7XiRJqIQ0SHjJldfQoAG5KM1JrmRIb0oypEn1NyUNb2ZSKUKGK6LeikxRadSAe1WSojQqSorE3f/nt911Wmffvc/ZZ56++3ne59U9a/ysfc757HV+ay0DvEiABEiABEiABEiABEiABOJOwIh7jayQBEiABEiABEiABEiABEgAFHHeBCRAAiRAAiRAAiRAAiSQAAIU8QRAZ5UkQAIkQAIkQAIkQAIkQBHnPUACJEACJEACJEACJEACCSBAEU8AdFZJAiRAAiRAAiRAAiRAAhRx3gMkQAIkQAIkQAIkQAIkkAACFPEEQGeVJEACJEACJEACJEACJEAR5z1AAiRAAiRAAiRAAiRAAgkgQBFPAHRWSQIkQAIkQAIkQAIkQAIUcd4DJEACJEACJEACJEACJJAAAhTxBEBnlSRAAiRAAiRAAiRAAiRAEec9QAIkQAIkQAKxJ1AXwDwAp9uq6gBgoUv1ZwB4AUA12+tDAIyw/e0IAJcD6ArgHABHFr/+OoAFAOYC+EXLczSA2QDaudS9DcB6AK8AeN6WV7IMBnC/R2xPArgNwF4AXQDMcsnn1C+VNNx8btyl3KUAhgKQ9unj8h6A6wF8qrVTmK6xtftcAG/Z/lYBwCUAOgNoDqAyAGG5AsB0AB8AuBrAWgCbPPJjsjQmQBFPjcE9HMBYADcFaK58YHby+MaWD6YJAPrZ0nupR2/CdcUf5PrfVBlvOrzm1PxgH+b6B3igD1S9bPuHeaAPcD2fYvi1B956HU4f0E59deKl0gVi7/Rhby/fqY+qjdK+wwBcE+QeUmXqzOVvTm2TNn0GoDGA5QG+rFRZkv4jAP9y+DJT2S8uvid1MZAvSumbEgi7PLjd9048VFtOLG7Hi6nx9mcr04iAfOe2B/Cy1ieRs1sB/GHrp6S9zybcItN9AOyypZX31XgAbYuF+/8AfFUs470AyGfBdwDuKRZ7U8vfFMAcALWL/ybv1XcA1AIwvFgoRRilTHlgKNLyVgLwWHEa+bP+uVgKwL+L//atJuKSTj6PHgBwR3FZzxS//luQsQ43n517QfEDi3x+yCVtbQ1A2qEeeuTzQb5zf9TaJOnkc1weKOTh5ID2mtQhn13jAFQHMBnAxGLu2RoLkfRQvq/T6PZnV5wIUMRT677QJUQXFF0E7eLi1EMlv3ZhdZJoXZSVEAaSbdUWL+1QbdP7pWSpnDZbY//Q0iVLl1v973aZlLqc+qLaIO2WLxT9YUYXf8VK/5u9j27l6393mvHRx0/vj9t462Oq57X3WX9NjV2wMqWtx2tfmiq91KkLseqTE3/9b4rXD7b8bmMo9dgfuJzGUvp2ssPDnt5nO2u93EAPRan1qcDWphoBuUdltvWG4oZ/D+AKAO/bOiJC+F8AZYtnUOVlp/dCvWKBPLN49vo/AOT9pi6RRxHqe4tnZrsDkFlyddnfb/qDv4i21NkRwO8AROrztbz2h3Snz7eaxflk9lwEVl3656JTv9zGNdx8+meDkwgLh1EAWmi/JohM32V7SJJy5NJnwsWlrgQwBsBJxd81D9tEXfLIrxYyplKG14mzVLu/2d4QCVDEQwSW4OSBJCqQkOnNDlSGfKjKz5rPah+YbnIpH1oyC2OfVQwku2749A9z/QPZTarcxNX+pWCfSQ7WNvlZV2Z51c+FOiv9C8bLg4Bet16O/QsgkDgKL6eHFPVl5sbBabzlZ2z54ggm4vZ7QNXhJK7CQS75eVuxFznWhV31YWTx7J6a2Q4k4tJGSX+W9nOxk1Tb7z+nByf7PRfqLzYJfsuz+jQkIO8pedi9EUBucf/k/SmyfFDr72UAZLZaLvnskivYr1Ui4VMdmDUsDk+RWe9VxZ/zMkstVyARl9fbAFhWnNae103ExS3k4eJVAPuLHyT+lwIiLpxOASASLZc8fNxc/CuD+hXBScSFq3xvysOQhLVIWIr8IuF0ydjLrLn8wsDQlDR8g4faJYp4qMQSmz6YROvhK27hDPaf7IPNDAaTV52Il5lMJ4JuIq6X5ybo9vbr7Q30muLj9kAh7XQTcTd51tnq/N0eEPS/B/qp0qlPwYRa56x/cbjlsz+EqPyqT04zVlKWCk3Ry3W69+TLXEJTvIr4VQA+sYWx6DJuHzevLJV4OD1EJvbdzdozhYB6P4q0jS7utF3eJARDHkafKw53ULHY9vdhEwAvFYdTbC4W3g0OIO0hXU6/WqkYafv7V2Z4JXRF4p3l0vO6ibjMpMuDhoRm6LPgetPCndkON5+XGXH5XJBYbpm1vqW4sRLfrf+KYBdxCTuROHP1sPQ0gP4A/gxwQ+cB+Jginilv+cD9pIin1n0QTL6ChUComcYlxXGC0vtgPwmGIuKSVr4Eehd/eXiNg4vFjLhT3U59kb996RLPHosZ8XBCipxCbkRU1YKnQAuc7He40z0kaSYBGObwxWB/uApUl8432NgHmxGX/j3lsLBLSYBdxEMNz0qtdz5bm04ElMj9CmA+AAktkUufzT6t+HP0bgADtUWR9s/rbgBmFOd/G8C1xeEndl52YZZJm0HFs9XBZsSPAiByKQsM5XqoWDpl9t5JxCW8Q96n8pAubU81EZdfeY8r/m6UCQq59MWbdhGXhw6ZDZc1LnKF8nmcTvc1+xImAYp4mOASlC2YiAeLkVZxtbLgxsvsuXTTq4hL22QGQT6EQ5VEJxEPFCPuFpKh+u8mgW4LQ91+FXAS8UAx4m4z4qpee0y5V3l0Sies1SxZKB/8bjslBBJnp4WPTundynZqn1cRl3vQXr/M2P1sC40Kdu8n6C3LakmgBAElcu/aZlJF5mQhpoRDSPz4vuIJgkAzwPprgdbl2IU50CJ4+4x4oLyBFpmHMskTLK0OMdYz4ircUo+9l/rV4s1TixujYsTtDzLBfmXmW4IE/AhQxFPrhohExOUDU2IQJX5Q4tJ0cfE6yxlo9w49XjiQrDoRD/XDXBdTe3mh9sXrjLiXegLtzuL04ZxoEVdf3NI3txlx1W83yXaLHbdvT2aXhFBE3P5AKA8B8lOw+nK0y3ooX+qp9QnA1qYDAX1GVd+eUC3alBCTR4pnniXOOJVEXD5/ZTJGtiqU3YnUloVO4xauUIebz2toir7uSRZuyi8OEp4jlyzelFj3PdpiTYp4OrwrE9gHingC4YdRdTARDxSaIh8WMssiAiM/FQZaQOg2++Am4nbJt4tTsBkCt9AUN0T2GXHZl1Xfn9etnU6z++HEiLu1yz4jLunUvrNuq/RVuwPNZjnN9sq2X5HOiOt1usWI22O7naRYVv/LDLV9K8NAYS2hirjTw5p+XwV6qHHb9jKUnX3CeLsyCwk4EtBFXHbRkIfgHsUpZdGmLHCUrfQeLF68GUg89fdRKKEpenhJsNAU+XVStkaU0Bm59LCWdIwR10VcHEkWXj6h7aQinGUnFTUjfmxxDL1aeCu70whfdQXadpeTBvyQAEU8tW6CSBZruoVlKAJusuwlNCXQDLWUH+zDJlIRl107gs122AXSTdbrFC8olEWFbjHiXkVcPqj1L0q7+HldYOj2AOFF4u1tDfYwp9ILT9V++Zsw1i/9y0XtKW7fGUWlV+13O9TDfu9JG1WMuF5noAVnXh4svf4KlFqfCmxtqhGwxxjLvS57UsslD+xbimfE1XaGgURcYslVnHmgxZp2WZQHb5nZlSuYiNvzelmsqe+aomLEJZZ6t7YzjNeZbdk9SXZekcXe9s/xQN8t9nzBviPcJmVk+8fbtZ1UpA3690eZ4tdk9l8u/UFF3ZvCo1nxuh7ZYUXGSjjKoT76nu6pdi+zvVEgQBGPAsQ4FhFIotx2GJHmqUWacjiEfrKalxASLyIuaV6z7asabCtBHVs0RNz+Ae002xmsL9IOmWmWnx+jJeKB4iulzcG2Lww0rk67qTjdjrJ7gawLsPfJbUZY6pRDR+QLReRVtrS0b0mo+iVfdmpGXGRd4lzt0q766GULSHW/Oom4ek2dBmgX+GAsA83Cx/FtzKoynIBdxKsUL0yW7Qrl0mPFg4mn2l1FRFEutwkVPQRGxF0OqlGHAgUTcT2v1+0L7UMs7ZR9tuVzSKQ6WL9UftmRRPoms9Rqqz8vAu+UL1wRl7ao/b/VTir2iRwpWz6XJIRldfHnpRygpF8652CL2TP8LZJZ3aeIp9Z4u4l4MAmXDwi1j7S9x8F2Wgkmr/K6XPbjluVvXmOgA+2V7TRCbjObwaQ3kLgqhrKASsU1etmXWm+fW/n2mVx7HLvb4lMvXAL1SeXXxz7YzLFiq77Q3RbAqjardG6/HrjtLx5IivUHAafxV+PyaIgH+lDEU+vzLl1baxdx6aeEDcrOJHLZ9wIPJp6yeFBO55RyFxVL9g4NXiQH+uiiH+6BPuIZFwKQPbol9l1dwfol6WQfdUknTFSfws0XiYhLW/SdVOwibg9hkYOPZDz12W6KeLq+oyPsF0U8QoBxyh5oMaNqgtMTtj1kRJ8BdVt8p9LIB6d9wZ3UpS/wUzOTqg36h5NbKEygQ3Z0nE4zO4Fi7ZxOjlTlSSy1yK+XSy020neV0fM5hbS4heboY2Jve7DtFQONq70fbveHPt5e7iGnfqrYcYkBDzTeejiJfdGq2x7w9n5IXOw1xSLhdE/p6dUOQPbZd5XGbeFsKDvMeLlfmIYEQiGQBUCOOK9c/PmqjkiX0yfl+Hq59MNg7Ee6ux1xL+EOcqqjlC2/6El8uczIHll8qqXc93JYWT8AMtmgX/Yj7i8oPvRHZuplFxeZmJCy7ine9laXS/sR97JQUw6q+QuA9LVq8eywbJUodav3a7B+SbiHtEMO1tFP5Q03X7Aj7qWtEuN9XjE7ty0X1U4qMkuvn6wpPKUM+SXvgeIj7iVUTxZ6/ghAZuilbPkslLFaXHxQ0Deh3DxMm54EKOLpOa7sFQmQAAmQQHIRcJpIUA/26lAYabE6YTPQLkxOD5QiqecXi2/L4jCJnQBkcaEI/MvFMdqKittkjHpd8q4sDicRcZT4bv0Ktu7ITl/1NVC/nEZMPcjr2+J6GVmVT3Zv0Rfz63llsqJv8cFD7bQXAm0wIDupyGE9Et/tdAnXDgAuLT4ESR665NcEifl/vXgxrhzmox7CvPSFadKYAEU8jQeXXSMBEiABEiABEiABEkheAhTx5B0btowESIAESIAESIAESCCNCVDE03hw2TUSIAESIAESIAESIIHkJUART96xYctIgARIgARIgARIgATSmABFPI0Hl10jARIgARIgARIgARJIXgIU8eQdG7aMBEiABEiABEiABEggjQlQxNN4cNk1EiABEiABEiABEiCB5CVAEU/esWHLSIAESIAESIAESIAE0pgARTyNB5ddIwESIAESIAESIAESSF4CFPHkHRu2jARIgARIgARIgARIII0JUMTTeHDZNRIgARIgARIgARIggeQlQBFP3rFhy0iABEiABEiABEiABNKYAEU8jQeXXSMBEiABEiABEiABEkheAhTx5B0btowESIAESIAESIAESCCNCVDE03hw2TUSIAESIAESIAESIIHkJUART96xYctIgARIgARIIGkIrOyU07HIME9LmgaxISlB4ABKTb8of93WlGhsAhpJEU8AdFZJAiRAAiRAAqlGYEVezjMAeqRau9nehBOYnptfcH3CW5GkDaCIJ+nAsFkkQAIkQAIkkEwEVuTlrALQMpnaxLakBIHVufkFrVKipQloJEU8AdBZJQmQAAmQAAmkGgEl4pXqN0PNDr1Trflsb5wJfDSip6qRIh6APUU8zjcmqyMBEiABEiCBVCSgi3jjwVNTsQtscxwJrOzckCLugTdF3AMkJiEBEiABEiCBTCdAEc/0OyC0/lPEvfGiiHvjxFQkQAIkQAIkkNEEKOIZPfwhd54i7g0ZRdwbJ6YiARIgARIggYwmQBHP6OEPufMUcW/IKOLeODEVCZAACZAACWQ0AYp4Rg9/yJ2niHtDRhH3xompSIAESIAESCCjCVDEM3r4Q+48RdwbMoq4N05MRQIkQAIkQAIZTYAintHDH3LnKeLekFHEvXFiKhIgARIgARLIaAIU8Ywe/pA7TxH3howi7o0TU5EACZAACZBARhOgiGf08IfceYq4N2QUcW+cmIoESIAESIAEMppAson42y/mY9b9Ax3H5OQGjXHL+JlY8ezjWDb9Mb80t015HrWbnF0inyrvuiFj0PzyPN/r+/ftxewRd2Dtq4tgzyt5Nr3/JroMHoUyZQ/Hnl93YnL/btha+JGVv22PPrii733Wvzd/+A7G9urgV69qp+RVdegJml14pVX2zu+3Y1LfLtb/q0u9JnmT8aKIexsVirg3TkxFAiRAAiRAAhlNINlEXB8MuxCr116YONL6py7DM4b2x60TZ6Nqzdp+sr1w7P3Wf+/ds9sn1vLfuogrcS5fsbKVVq9X0omEn3vVdT6Rf3XaBDRqdZFVl4j4ogkjrQcElV81QNVR94zz/B4C1Os/fLUZM4cOQLfh46yyVPpKVav7+pZsNydF3NuIUMS9cWIqEiABEiABEshoAukg4m7CK5K8ZuEsXN73XuQ/OAhX3TbEJ+oqT7VadbHh9WV+oq2LuMxW67Jsv1miKeJSdqDykuFGpYh7GwWKuDdOTEUCJEACJEACGU0gHURchY7os9YyqDJzXuXEWtZstP5vfUZcZqvlEmFXs9pOM+J1mp7tOEsdbRGXuvW2JNvNSRH3NiIUcW+cmIoESIAESIAEMppAOoi4k7yKnM8c0t83C24XZn0WvWm7y61YbhUSYg+JkRASFcutx4cHm8HWw1/UTVa5Wg1fCI09NMXtgSKZblCKuLfRoIh748RUJEACJEACJJDRBFJVxPXFmk4LHFVYin3B5ZX97rMWddrDWSS9ijP/csOHfos11Q2iFmbqMu20WFO1R/KJ4AeKEbcv1nRbdJosNylF3NtIUMS9cWIqEiABEiABEshoAqkq4jJoslhTzSLbQ0ckFMW+s4rkUTPadhHXF0pKOIu+a4p+g9gXVEYzNEVm4hc/NabEotNkukEp4t5GgyLujRNTkQAJkAAJkEBGE0h1EZfB02ezZfcRe8iHPqOtdjhRWwvqs9Uq34n1GpbYZUW/SfTQlW0b13HXlIx+Bzl3niLOm4IESIAESIAESCAogXQQcfvsttu2h2r2XMJTTjqtkWPYiJpJV+ElHyx9ET99vcW3UNMexx3NGXH1UOG2HWLQwYxDAs6Ie4NMEffGialIgARIgARIIKMJpIOIywCqBZs3/ncKXpgw0jUuW0R71w/foeOdIzD/0cEl0qmFmbVOb+bbd9we5qIfDuRFxOXQIP3SD/Sxb42Y7As2KeLePi4o4t44MRUJkAAJkAAJZDSBZBbxjB6YJO08RdzbwFDEvXFiKhIgARIgARLIaAIU8Ywe/pA7TxH3howi7o0TU5EACZAACZBARhOgiGf08IfceYq4N2QUcW+cmIoESIAESIAEMpoARTyjhz/kzlPEvSGjiHvjxFQkQAIkQAIkkNEEKOIZPfwhd54i7g0ZRdwbJ6YiARIgARIggYwmQBHP6OEPufMUcW/IKOLeODEVCZAACZAACWQ0AYp4Rg9/yJ2niHtDRhH3xompSIAESIAESCCjCVDEM3r4Q+48RdwbMoq4N05MRQIkQAIkQAIZTYAintHDH3LnKeLekFHEvXFiKhIgARIgARJIWwIr8hp0ys0vnBeogxTxtB3+mHSMIu4NK0XcGyemIgESIAESIIG0JbCyc860IhP1s0yMbj2vYL5TR5NZxN2Oj9+/by9mj7gDbkfHlyl7uNVVlW7L+rW4deJsVK1Z24dAHWW/8/vtvr+po+dVfql/bK8OsP9dHUN/Zb/7ULvJ2ZCy9KPqVdkVjq6CW8bPRPmKlf3aU/eM89D88jxfvU79OblBY7+8yXKTUsS9jQRF3BsnpiIBEiABEiCBtCUgIm6auL64g+8Axpjc/A0L9A6nsojbhdY+kCLES54eh72/70aj1hf7ya9dnpUMV6paHVf0vc8qSom4/Pu6IWN8+b2KuEh+2x59fOWpOvR2K2lv2u5yXzpV95qFs9Bl8CioB4NkuFEp4t5GgSLujRNTkQAJkAAJkEDaErCJuOrn21lm1ugL5q1fKH9IZxF/YeJIVDmxFo6tcRLsUmsXcSW/iyaM9M1Eqxn5hi3aYsPry3x/9yLiMkPerP1VWDnrSd9svF3EneQ/2W9Giri3EaKIe+PEVCRAAiRAAiSQtgRcRLy4v+aaImBMFox+AFpWqt8MjQdPTSoWwUJTAs2IiyzPHNIfV902BOUrHe37twpPcRLxt1/Mt4RdhZOo+rsNH2eFnpx71XXWrLhXEe806EG8NnsK1Cy7XcSd2pBUA+DQGIq4txGiiHvjxFQkQAIkQAIkkFACy/IadM2CMTMmjTDxKwxUDFL2bwCOSkUR12PEK1er4RcHLhKtz4LL7LhcKuzELsFKrpVs22fIv9+yCTOG9rfqELGf3L8bAsWIq5hxKWdS3y7oPnw8TjqtkRXbrh4g3B40YnIvRKlQTcQjLtGAMap1/oY7Iy4oCQugiCfhoLBJJEACJEACJGAnsDyvwTADRgsT5utRp2PicsMwGrmVawCvmSaOhYGcVBTxQDPiKixFLYq0S6/TYs3bpjxvLb5Ul55H4rRFomV2O7drb88iLjPw0pZdP3yHjneOwPxHB7uKuL1N9kWiUb8/wihQE/GtJswZYRThyyL3fW5+QatIykjWvBTxZB0ZtosESIAESIAENAJKxGMhJAFCU1bDNEfnzit8OR1jxNXs9tbCj0rca0q27TPiEpay+KkxJWbV7THjMisus9vydy8z4iLiSrDz7nkIaxcv9BNxNcuu7+gijZb2bHr/zbRdrBnL+z4ZPmAo4skwCmwDCZAACZAACQQhEEshKSHiBt7IMo3RF+Rv+J9qVjqKuJvE6uEpXndN0UVcmKnZ7R3bt3kWcSXW61a+YmFXO7gEWqxJEU/tjw6KeGqPH1tPAiRAAiSQIQTiIeImzDWGYYzOnVvwgh1ruom40xaBqs96qMmeXb/47f0taezhK04x3Hr4iNvsutMiTH2WXt8K0W37Qop4an8AUMRTe/zYehIgARIggQwhEGsRLyoyX24zr9DaqtDpSnYRlwN19EsOurnxv1PwwoSRjgf65Ha9GXMfHATZ6cQe7qEvyDylYZMSIm5fsOm2mFJmxZdNfwyhiLiaFZ91/0C/Pcnl704H+tgXnybL2yFau6bE8r5PBlYU8WQYBbaBBEiABEiABIIQSLSQJLOI8+ZJPgIUcW9jQhH3xompSIAESIAESCChBCjiCcXPykMkQBH3Bowi7o0TU5EACZAACZBAQglQxBOKn5WHSIAi7g0YRdwbJ6YiARIgARIggYQSoIgnFD8rD5EARdwbMIq4N05MRQIkQAIkQAIJJUARTyh+Vh4iAYq4N2AUcW+cmCoIAbWIh6BIwAOB6bn5Bdd7SMckJEACGgGKOG+HVCJAEfc2WhRxb5yYKgCB4i+HoYREAl4J5OYX8LPHKyymI4FiAhRx3gqpRIAi7m20+GXojRNTeRTxSvWbkRUJuBLY9cla6zWKOG8SEgidAEU8dGbMkTgCFHFv7Cni3jgxlUcRbzx4GirVb0peJFCCwEcjbgBFnDcGCYRPgCIePjvmjD8Birg35hRxb5yYiiLOeyBCAhTxCAEye8YToIi73wJeTpzUj5zXS1LHyOtHy8vrbXv0wRV977OSysmZcnJnswuvRJfBo1Cm7OHW31WeK/vdh9pNzkagOiS9nJbpdMkpoLeMn4kVzz5uncTp1D75m72fKl/5ipWT7v1BEfc2JBRxb5yYiiLOeyBCAhTxCAEye8YToIgHF/G6Z5yH5pfnWQnffjEfaxbOsgRXRFUkeebQAUGPtFf5X502AY1aXYSqNWv7RFzKVeLuJuJudeitl7Ztev9NP6mX11+YONJKph4A7D2W13f98J0vn/z35x+84+tjMr1JKOLeRoMi7o0TU1HEeQ9ESIAiHiFAZs94AhTx0ETcabbaTZIDSbrUKjPiiyaMRMMWbbHh9WU+8Q2ljkhF3KmNaga++/Dx1ox8Ml0UcW+jQRH3xompKOK8ByIkQBGPECCzZzwBinhoIm6XVC8z4nWanu04G61EvNvwcdas+rlXXWfNvMdTxFUb1Ay/0FChKvovAcnyRqGIexsJirg3TkxFEec9ECEBiniEAJk94wlQxEMTcXsYh1P8th7zrb+ux4frM+Iiwd9v2YQZQ/vj1omzUb7S0ZjcvxsCxYjb48qlvEChKXqMuB4Dbg+1oYinx0cCRTw9xjGhvdD3EeeuKQkdiqSunCKe1MPDxqUAAYp4cBFf++oiXyK7TAcLP1EZ1cLMytVqWLKtYsQlNEVEXBZqzh5xBypVrY7crr1LiHgkMeJ6D9Vst/xNFoh+sPRFv5h3ingKvGk9NJEi7gESkwQmQBHnHeKFAEXcCyWmIQF3AhTx4CKuQjTU7Hb7Gwf6Fm96FXFdcEW2ZeGkPSxE/ltmxSU2WwRdnxGPlohLO/Q2/77zZ6suhqak16cERTy9xjMhvaGIJwR7ylVKEU+5IWODk4wARdy7iEvKUHZNcSpZDx/ZtnFdCQlWoS87tm+Li4hLG+2Sz8WaSfYmDaM5FPEwoDGLPwGKOO8ILwQo4l4oMQ0JcEY8nHvAadFiKAspRbp/+nqLb6GmyqsWZTotlNRjym+b8rxvH/FwZ8SlvNX503DVbUOs8BfVJzUrb/9v4WSPgw+HXazycLGmN7IUcW+cmCoAAYo4bw8vBCjiXigxDQlQxMO5B9x2D9FFdef32zGpbxfI/+uX2hdc0uoLJfX9wp1EXImw5NFFPFAdql6nxZpOhxLZ49zthw45LQQNh18s8lDEvVGliHvjxFQUcd4DERKgiEcIkNkzngBDUzL+FkgpABRgzFP6AAAgAElEQVRxb8NFEffGiako4rwHIiRAEY8QILNnPAGKeMbfAikFgCLubbgo4t44MRVFnPdAhAQo4hECZPaMJ0ARz/hbIKUAUMS9DRdF3BsnpqKI8x6IkABFPEKAzJ7xBCjiGX8LpBQAiri34aKIe+PEVBRx3gMREqCIRwiQ2TOeAEU842+BlAJAEfc2XBRxb5yYiiLOeyBCAhTxCAEye8YToIhn/C2QUgAo4t6GiyLujRNTJVDE1XHDgQZBbTPlllbfhspejspzcoPGfieWqXROe7fqW0g5lW0/SMKp7W5tDbYdldq7VspUxy87bXtlr1Pvn54+EJto3vgU8WjSZFmZSIAinomjnrp9poh7GzuKuDdOGZtq2TU57bOzzF9b5xe+7QYh3vuIBzrAQB07rARV2qyE174fq+qPlPf52rexe+cO67ji2k3O9utqMBF3EnivIi5HJOtt1QVZ7Utr526V/fyzVnv145v1dMFOW1PHJkueY084GV0Gj7IOkIjlRRGPJV2WnQkEKOKZMMrp00eKuLexpIh745SxqUTEs7LwCoAFMDAmd27BO3YYyS7i0l43eVcz2+173Ya1ixdCnWCm9zGQiJ/4rxwUvrUSTdtd7juRTfKGK+L6w8EHS1/0k3R5TT+0Qk6B2/XDd44SHUzE1WESzdpfhfyH7ilRTyxueIp4LKiyzEwiQBHPpNFO/b5SxL2NIUXcG6eMTaWJuMXABOZnwxh9Qf6G9xSUZBdxJa/SXvvMry7MG15fhjULZ5UITwkk4nL8sQixXZojFXEl0vYZb33G//edP8M+o67GJJCI60c3N2zRFpP7d4M6xjmWNzpFPJZ0WXYmEKCIZ8Iop08fKeLexpIi7o1Txqayi/g/IIx5RtbBMa3nbHw/2UVchabYY6Htgu0mv8FEXMlsnaZn+2bFIxVxt4cHfWZf0ohE6/V6EXF7+I4VmvPBO47x8dG88Sni0aTJsjKRQDKJeCbyZ59DI7Drk7Uqw+rc/IJWoeX+J3Wi7/tw2+01H0XcK6kUTresc06LcJtvGMgxijDRNb9h5pum8bsB3ChpGg+ehkr1m4Zbnad8wWLEx/bq4FeO2yJM+6yxm/wGE/Hml+dZoSiLnxrjC/GIhYjrM9lSp1xuEh1oRtzOTz2ouMWkexoUD4l0ES8y0NL9njr4W9s5n6zzUCSTkEBGEUi0kKzIy1kFBHjvZtRosLMhEKCIB4BFEQ/hTkrFpCvycqYD6B6vtieDiOvhGm6z4cLDLs9KbO1hJl5EXEnysTVOssJfpAynMBd9HJwWlqrXnR4KnIRZ+jDr/oGwS7SbiKt26rPoKq09zj3a94wu4sHKLso6+G/KeDBKfD3TCCRaxPVfPzONPfsbNoGdyC46L3f2xk/CLSHR93247faajyLulVSKpluZl7PaBCqaMAeE04UsGGeawMPueY2XAfMXJfvJJuJuwu02++0k7l5EXNWjpHjH9m1REXF98ajT7LebRLuJuJPMq/5Jm28ZPxPlK1YO51YJmkcXcROm68+UBoxV8nqb/MLVQQtlAhLIIALpLiQZNJTsaggE0v2+p4iHcDOkYlIRcWl36/wC91CAAB1zixE3DCwGjNGt5254LdljxJ1iv9Xfdn6/3bH3+l7eXkVcl/uTcxpj7ZJFAcU20Iy4vc36vuVODbaH37iJuMj8sumPuY54LMNTvMaIr8jLMSniqfhpwzbHmkC6C0ms+bH81CSQ7vc9RTw170vPrY6BiL+KLIzOnVOwQjUi2UXcafbbKSxF9cf+mlcRl/xqxrl+81b4c/dvYYu4ffY7UBy302tOIu4UlqL6HOg1zzdbkIQU8WiRZDmZSiDdhSRTx5X9Dkwg3e97iniavwOiJeImsCzLNEe3nle4zI4s2UVc2qvHUlerVdd1txFJaw/3CEXE9QN53BaJKn5OM+JOB/oE2n5RyrLHp8vBPE4iHujhQ8oR+XfauzxabxGKeLRIspxMJZDuQpKp48p+U8R5D6QxgaiIeLZRlDt3w6tumFJBxHW5Pq35BZCdVdzCMOwx0yK2s0fc4XfYj9MOJoqPqqvC0VWCzojbd3iRMuwngLptq6iPh12ive4Io5cRaGFrNN4iFPFoUGQZmUyAIp7Jo5+5fU/3+54z4ml+b0cq4l7wxFvEvbSJaZKPAEU8+caELUotAukuJKk1GmxtvAik+31PEY/XnZSgeijiCQLPaksQoIjzpiCByAgkSkiW5eX0MGCeHFnrmTtTCGSZxsbW8wrmR6u/ibrvo9X+YOVQxIMRSvHXKeIpPoBp1HyKeBoNJruSEAKJEJIleY1OLo2DXyWkw6w0ZQn8jeyaF+Wv2xqNDiTivo9Gu72WQRH3SipF01HEU3Tg0rDZFPE0HFR2Ka4EEiEky/MatJS9/ePaUVaW8gSiuQVtIu77eA4ARTyetBNQF0U8AdBZpSMBijhvDBKIjEAihEQX8ZodeuOUq3tH1gnmTlsCXy54HF89/7jVP4q492GmiHtnlZIpKeIpOWxp2WiKeFoOKzsVRwIU8TjCZlUhE6CIh4zMykARD49byuSiiKfMUKV9QyniaT/E7GCMCVDEYwyYxUdEgCIeHj6KeHjcUiYXRTxlhirtG0oRT/shZgdjTIAiHmPALD4iAhTx8PBRxMPjljK5KOIpM1Rp31CKeNoPMTsYYwIU8RgDZvEREaCIh4ePIh4et5TJRRFPmaFK+4ZSxNN+iNnBGBOgiMcYMIuPiABFPDx8FPHwuKVMLop4ygxV2jeUIp72Q8wOxpgARTzGgFl8RAQo4uHho4iHxy1lclHEU2ao0r6hFPG0H2J2MMYEKOIxBsziIyJAEQ8PH0U8PG4pk4sinjJDlfYNpYin/RCzgzEmQBGPMWAWHxEBinh4+Cji4XFLmVwU8ZQZqrRvKEU87YeYHYwxAYp4jAGz+IgIUMTDw0cRD49byuSiiKfMUKV9QyniaT/E7GCMCVDEYwyYxUdEgCIeHj6KeHjcUiYXRTxlhirtG0oRT/shZgdjTIAiHn3AL0wciWXTH/MruG2PPrii733Y/OE7WDRhJG4ZPxPlK1a2/ntsrw5oduGV6DJ4FMqUPdzKt+fXnZjcvxuu7Hcfajc5Gz98tRmT+nbBzu+3+5V73ZAxaH55XvQ7kSQlUsTDGwiKeHjcUiYXRTxlhirtG0oRT/shZgdjTIAiHn3AIuJyiXjbLzcRl3S6VDuJ+MyhA9Bt+DhUrVk7+o1O0hIp4uENDEU8PG4pkyseIr4yr8FQE8YwgdJ48DRUqt80ZfiwofEjQBGPH2vWlJ4EKOLRH9dQRVxmyBu2aIsNry/zzZRTxA+NC0U8vPuTIh4et5TJFQ8RL/5yGCpQKtVvljJs2ND4E9j1yVqr0tz8AtfPnhV5OaYJs1Wb/MLV8W8haySB5CVAEY/+2IQj4jLTLTPe5151nRVqQhGniEdyZ1LEI6GXAnnjLeIpgIRNTAICFPEkGAQ2IeUIUMSjP2ThiLjEjH+/ZRNmDO2PWyfORvlKRweNEbfHlUe/J4kvkTPi4Y0BRTw8bimTKx4i/sZ19artP1BqDoCWKQOGDU0kgem5+QXXuzWAM+KJHBrWncwEKOLRHx2nxZoq/tspRlwt3pSFmrNH3IFKVasjt2vvEiLOGPHo/aqZiPs++neae4kU8XjSTkBd8RDxBHSLVaYxAYp4Gg8uuxYRgUQIyfK8Bi0NGKuk4TU79MYpV/eOqA/JljncGXG1i4rMincfPt7aXUXfNYUiThH3eq9TxL2SStF0FPEUHbgMbjZFPIMHn10PSIAiHv0bJBIRl9ZI/l0/fIcd27dRxBc8jq+ef9wapGiu80nEfR/9O40z4vFkmlR1UcSTajjYGA8EKOIeIDFJRhJIhJBwRtx/H3F9X3G5CfU9w2+b8rxvH3HOiHNG3OuHVFxnxBdfdOphh1UoW6PIwAmGgRoGjBpFplnWa2OTMp1pbDMN4+vShvlt6cP3f3vutE2/J1M7KeLJNBpsixcC4Yj4yk45HYsM8zQv5TMNCSSCQJaRtb3ILPoikt2AKOLRH7lIZ8TVrLgcCqSLOA/0oYh7vVtjKuJrLqt75F+Hl+luGmYnACeYME4wgCyvjUvRdN8BxnbTLFpuZh+c0XbOp5sT2Q+KeCLps+5wCIQj4ivycp4B0COc+piHBOJFwDSNu9rM2/BouPVRxMMlx3zxIOB115RlHes3ys4uNfDvUn/ffeGsT78P1rZE3PfB2hTN12Mi4ss71j/RyM7ubgDdTaBWNBucYmX9AdOcYWRnz2g9Z/37iWg7RTwR1FlnJATCFHFZTMZdeyIBz7wxJ2DCHN4mv9A6/CycKxFCku6hKeGMA/M4Ewgm4is6N2hoFuF2wzC6SQkHSh2oThEHoiri8pRjZGV3Nwx0l7Nd9KEqe3RVlKteE+Wqn4zyNWqh/Il1rP9lly2X0vf0H9u3QP63R/7/20P/lv/ZLwOYa2Rlzbhgzvql8ewwRTyetFlXNAhEIuJyoJTs7MCLBJKJwEcjelrNoYgn06iwLdEm4Cbiqzo1bHDQMG+3/2pJET80AlET8eWdcnoZBp7UBzardBlUPac9jjunPSo3OCvaY5605e35ZjN+fGsxfnhrMfb9bPvVxTAn584t7BOvxlPE40Wa9USLQKQi3njw1Gg1heWQQFQIrOzckCIeFZIsJJkJ2EU828jeUWQWDQRw6EnUdlHEoyji+hHnUmy5aifhuObtLQmXf2fqdeDPPZaM//jWK/h108c+DIaBN/7EXx0unfv5z7FmQxGPNWGWH20CFPFoE2V5iSaQKBFf1aNRxaJ9B/pH0n8TxslqJjMd9xGPhA3z+hPwE3ETiw0D7QMyMs3RpoE9gdJkAWYRYBgwWuTmF7RKR+YRz4iv6NRgAQyjg4JT+7rbUaNtZ8hsOK9/CPz0/gpsmvoA9u/eqf64s6io6LK2z218K5acKOKxpMuyY0GAIh4LqiwzkQQSJeLL8xoOM2AONYDXw+2/CVQEcLrkp4iHSzEz8ukibgC7TFuIsp2CAbxtAvu90DFhvh7J+govdSQqTdgiXnys+WcAKkjjS5c/CjkDRqHSaWcmqi9JX+/vX32KT6cMw+9bP/W11YR5Q5v8wmmxajxFPFZkWW6sCFDEY0WW5SaKQKJFPDe/IOzvei7WTNRdk3r16iKOIrQxDTTNMjDQBI516o3X0JTUIxFai8N6c752XcO6RQdMkXDrqlivCRrePh6lj7CcnFcQAutH9cPPH67+J5WBm3PnFvjF10cLIkU8WiRZTrwIUMTjRZr1xIsARTxepFlPIgk4LdaU82PKVCw7EKYhizWP1ttHET9EIywRf75D/T1vb//tiD//Liox5qXLHIbj65yGuk2bo1n7q1DtlLowjMDV7Ni+FR8tfwltuvVGVnYpX5l7ft2Jyf27YWvhR0HvLbWRvp7QrVx7Yfv3/olV86Zh1Zyn8cdvu1CnaXNcdsvdKFP2cJQuWxbHHH8SNn/4Dsb28kXguLan+/0TcObFV3tOX7lsKTQ/vgLKZxsntsgv/CZoR0NMQBEPERiTJ5wARTzhQ8AGRJkARTzKQFlcUhIItH3hqh4nly3aW+F289DuKdauehTxMEV8RV7OYgAXmQB+rHAC3vrgY1w3ZAyaX55nlfjXn39g0/tr8OozE/HNZwW4/NZBuODaG/0EW7+DTNPEshmPYXX+VNw6cQ6Or13PT8SXz5iM1l1vQoXKh37ZkFOwPv/gHdwyfibKV6yMv//ah7cWzUH1U+uiTtNzfHkDlavXL+3Nf+ReHPx7PzrcNgxHHXscdv/yE96YPxNrlyxE73EzULVmbStL0cEDWPL0eLwyZbTvBC1VlllUhHWrlmD/vr2WiH/x8Xv4dvMnOOeKLihVpgzUQ0Wdpmfjir73Wdm2LH0OLz16D+pUPhyHZWd9mptfUD/a7y6KeLSJsrxYE6CIx5owy483AYp4vImzvkQQCLaPuLTppUublDv8iP0i47cfKHWgnpd9xBPRl3jWGdKM+IrODe6BaTwoDTys8nE4ruf91iyxLuKq8fv++B35D9+LD5f9D9fe91+cdek1jjPju378Dk/deSO+2VSItj364OJeA33S/vvOn7H7lx1+cm4Xcalvz65fsO2T9TjtnAt87AKVqwOW2fbpQ/rhpkenolqtur6XRLpXzp6CnPPa+ERcXnz7xXzMun9gCRGX1/b+vhtff7YBdZudi283f4oKRx+LIysfY5XpJOLy9zWj7sDP7yzBkWWy5T9H5OYXDInmDUARjyZNlhUPAhTxeFBmHfEkQBGPHW31nexUw8kNGluTdiuefdx6WU2CqbTyS/eiCSN9E3viF3JUvd1p7OnUL+TNLrwSXQaPsn4917/nr+x3H2o3ORs/fLUZM4cOQLfh4yyPkP+e1LcLKhxdxVen5JMJvNkj7kDdM87zTWrqf1/76iJf91SfZCIy2S4vIq7avKpj/fLy71bzPwm4a0qy9TEW7fEs4ivyGp4HmK8BsGJHmo2cix937XYVcUmjbrojKx2Nm8dMt2ab9Utmrd+YP92a7d749mv4Yt376DNhFo6tIbslOV9OIm5PGUq58gAwuX9XXHbLoBIPCz9t+xJZpbKt0BR1BRLxQAPkJuKS54MhXfHb5vWHsptFnXPnbcyP1mBTxKNFkuXEiwBFPF6kWU+8CFDE40Navp83vf+mnxxLzeINcnkV8crVauDWibN9k3BuIi5l6tKuvueDifjO77dbE4+qPU4irvypabvL/dotbVmzcFaJPsaHcOBaQhHxZGhvsrTBu4h3bvgaTNPaw/HUzgNw0mU9fXHQTjPiku7v/X9hzsi78N7L89H/8edQ94xz/fr9244fsWz6JFzWZ5A1gzzp1mutm7Ndz36uceVeRDyUcmXme/FT47D0mYk496rrcNGNA3xhME6D5Cbi2zdtxMGDB3BSfWuXpxJXIBGXkzjfvfNKled7GOaFuXMLN0TjJqGIR4Miy4gnAYp4PGmzrngQoIjHg/KhX6wjFfF9e/Zg757dqFS1uk+AnURcZtIbtmiLDa8v881uexFxmSGX9XMrZz3pk327iKv/1tsQH4KR1UIRD4+fJxF/rdPpVxUZRc9LFdUv6IB6Nw61alM/z7iJuHoSdfqpR157Y8EMHFP9RNRv3goH9u9H/sOD8FXhx7h5zDOus+JeRDzUcqVu+ennxUkPYe/vv6Fdz744v2MPKwbdfgX6GcxpwajKH0jEJc13qxZaWxtal4ExuXMLJIYq4osiHjFCFhBnAhTxOANndTEnQBGPOWKrgmiIuJRzWvMLMGNof58ou4m4hJyIWMsknqyT8yrinQY9iNdmT/HJvl3E7SEt8aEXeS0U8fAYehLx5Xk5sw3g2qzSh+HsMS+i7DHVIxZxfdb6sHJHWOV9uf4Da1ZcZshbdLrecVY8mIiHW67UL0/Brz833Yon+3vfPlza5260vKantdhSXU4z4mqhZoVjqqDW6c0cRyKYiEumtYO7YPcXBZaXV6xQ5uSmUz78O7xh/ScXRTxSgswfbwIU8XgTZ32xJkARjzXhQ+VHS8QlZERcY9cP31khINs2rvOLJdfF/Pstm3zSXr7S0dZOb4FCU1TMuLRX4sW7Dx+Pk05r5Bcjbhf/+NCLvBaKeHgMg4r40o4Na2Znm19K8dVbXYl6vYb7ago2I66e8j5a8TIGPDkftRqdUUJonZot4R1OMeWSNpiIB5qxDlSu3o7dO3dgyVPjrDisS3rfibbd+/geCtxCU2Rhqch2tVPqhC3ifpvhR2lvcYp4eG8M5kocAYp44tiz5tgQoIjHhqu91GiKuIrRFlGWS1/UqYuyLNSUhZYSRpLbtbdnEZfFm0r2O945AvMfHexbrGkXcdUWiS2Xy75IND50g9dCEQ/OyClFUBFf3qnhnYZh/lcy//ueJ1G54dmeRVzdPLL48j//nYIjKshJubC2B1w4bgQuv/UeVDru0Oy6XLLI8vV5z+C5R/8PeYMetMJD7FcgEQ+n3J++/sraulDfMUXqVKEyP27dgpvHzfC1PRaLNVUf93z9Od67+2rrPw0Db7SeW9AivGH9JxdFPFKCzB9vAhTxeBNnfbEmQBGPNeFD5UdTxKU8JcoS0714ylhfLLhTqIqEsoi0i7B7mRHXd1HJu+chrF280E/E9dAYnZ5bH+NDOHAtFPHwRiGoiK/Iy/kKwMnlqtfE2aNf9Ksl0Iy4vn3h9SMnoXHupb68ciPJpfYe1wsVmX560M3Wn/7z8BPWNj/qkoWVC8YMw9bCdX5b/6jXwylXHhbWr361xGFC8lCwaPwD+GrDByGJuPxMJb8EyE9N+vXrTz9g8oCuqH92yxIrt/V0WngKsk0jp9W8DYXhDe2hXBTxSOgxbyIIUMQTQZ11xpIARTyWdP8p201Svf7dvruKHlKqn1/iFDqipH3H9m2eRVw9PKxb+YrViUatL7a8KNBiTYp4fO6leNYSUMRfuzanfVERrDtE7ZSiGidx0avyp2LB6KF+2/fIDSQ36StTxuDbzzci756HcdYlHWFkZVkz3ts/34g5D9yJjneMQM2GTUrEgctM9PzRQ/Dmgpm48Ib+uOiG/ih9WFmr2j92/4oZg/vhm00FuHn0Mz7ZjaRcEfHHB3S3FozKji0Vq1SDWXQQ61cvRf7D91jSrPZAl7a98uQoLJ0+CX0fm4t6Z/0zYS08viz4EG/On4GOdz3gm0FXvL4q+BBPDLze6nO3oeNQrsJRjuP89cszsHn2aOs1AxjbOr9gYCQ3BEU8EnrMmwgCFPFEUGedsSRAEY8l3eAirn6db3/jQN8EoB56Int+y+W0zaH6FVzfv9tJxPXwEbVxg9M+4vq+4lKnfoK4vvGF2/aFFPH43EvxrCWgiK/onDMaJiwRPO/x11Cm4qHDaezxSnqD5Yh7mQ3+d+4laNLmUr8Zbfsx8fo+mvYbUpWpbn7ZIkgO0tEvFSclCyn04+dDKVdm7mVhZnbpMlg+czI+Xvky/vrzTyueXR4C6jQ7x3pY8HrEvSw0vbBnP18z1ZOtviG/vOi208z+337Bmzdbu0TK9VFufkGTSG4Iingk9Jg3EQQo4omgzjpjSYAiHku6wUXcyS/se4W7ibgSZXldnejttphSHQgUiohLuUr27V7g5A9O7Y4P3eC1MDQlOCOnFIFFPK9hPmB2KnPU0TjviVXh1cBcIRMQERchB/Bjbn5B1ZAL0DJQxCOhx7yJIJAIEZdfrL7bsgnnXHFtiS57eZjWZ7VUASW+VPf+iXdemoe1SxZi2yeHjgk4qX5DnH/N9fjXmedhx9dfWRMAMjnw5YYPsTp/GgrXrMBlt9wd8GwFtZ5FhebJ5IVMBjwxsOQaG3vnut8/AQcPHPBNcsgvdXmDHkaTtpf5/VrpNPnSd9IcvPvyfGvr12CX08TDju1b8dHyl0qEBTqxdCtfhEcOg5MtcvXLaTLmnf/l4/3Fz1tnVmSXKm2xbt2ll/XLptoZS1/sHwqLQFvXSrso4sHuEL6eDgQo4uGNYkARX57XcI0B85wKtRqg2QNzwquBuUImsPb/rsXuLYdCw7dUKFPmpgi2MaSIh4yfGRJMwC7iy/NyNgPmQ23yC6e5NW1FXo7MFLSsVL8ZGg+eGlIPrHC4UYPx9acbXHdrkgK/+Ohda0eEUxufhe4jJpQIP5MQuU/eXoUVzz5hHWmtL0SXX+1mDr8NVU6oiYt73Y7qp9ZFVnYp7P19Nz5+bTH+99jDOOfKa3Fp77t8bf94xct46u5e1kLyQGcrqG1f9/25B71GTcXpLS+0JFrW1Cx5ejxemTIadlFUW67KQ8aZF19tbd0qoYayW9Rh5crhxkeeKnEAm+RZs2g2vv9yE67qPwRFRQfx6tTxOOvSTqhyYk2r3SKyi58a49t/WdogYX5/7f0DZ11yja9vwmrZjMewOn8qbp04B8fXrud7TUR8+YzJaN31Jt/havZF+n//tQ9vLZpjcazT9BzIovspd/7HKqP3mGdw9PEn+sr74uP3rO3lGpzT2i/8cOvG9XhhwgMod1RFdLnvURxZ+dAvvuGw0Le4dbr5KOIhvSWZOEUJUMTDG7ggM+KHFmpWObMNcgYcilvmFXsCBeNux0/vLbcq+hvZNS/KX7c13Fop4uGSY75EEXAScQM4FcDXKCoakvvcxhn2tkUi4t98VoCn774JMkMb6HAy2aJ0cv+ulqDaj8pW7ZGZ43WrlviFp8kC7ifvvAE1c5og7+4Hoc5N0Puw6f012PzRu7jk5jt8f5afv+Xvr815Cu1u6Oe3japKZK1bmTIaIqZSr34stxJjCelzmrGVh4CvP9uAus0OnXgsAvzMfX2sdTyHH1kBNz06tcRuUtImWYxmLSjb+ye2b/4UpzT8J3rOLuJSrsi+zOzrC/Z3/fgdnrrzRnyzqdCS44t7DbQeTOQSzrt/2eEn5067Ze3Z9Qu2fbIep51zgW9xm+SXfZ9lSzm5pPwnb+9pbfd2ae87fXUoftKOJ27rgeq16/mNTagsgr1XKOLBCPH1dCBAEQ9vFAOK+Mq8nP0mUPrEi7uh9nX/fEGEVxVzeSWwedYofP3KTCt5VlHRuRc8t/Etr3nt6Sji4ZJjvkQRCCDixU0yt8HA/+XOLZyl2hiuiMuM7ctPjLJmuWUWVi59q1WdgZdDuewirsJatn26Hn0mzHI9MVja8fHKxWjYsh1knY1cIr1/7fvT2tZMyr157HS/WXZLND8rwCfvrMYRR1XCq9MmhCTi9vGV/slhZqfkNMXM4QNwfO366PngZBx1zHG+pLqIO90fTiJuTyez4W/Mn27NdktYyRfr3g/IRvIHOz9CcdZFXP3t8w/fLjHrrrdJ2pL/8L3o+eDjaNrucuulaLDQ66CIJ+rThPXGkwBFPDzariK+onOD42AaP0ixdboPwgkXloydDK9K5gpG4JtX5+DzGQ8r6cjLzd2TGmEAACAASURBVC+cFyyP2+sU8XDJMV+iCAQXcV/LthYZxr1t526YG66IS7zwRytesmZkP1rxCqbd29tPyCIVcZmRldOCG7Zoh053P4hSpUt7xirSK1fRwYPWrK79xGGRd9mdSmaaZWZYDwlRlbide7B900YcPHgAcsiZupR8ys4SX234EE/dfSNyzm/rN1McDRHXTz8W/sJHZsXb9ezneJpyuCL+07Yv8Vi/61Dt1LroMWIiypYr78h+a+FHmNA7D6dfcBGuve+/1oNQNFhQxD3f6kyYJgQo4uENpKuIr+zUsLFpmB9KsQ1vH49jm/p28givJubyTGDHB6uwYXR/lX4vTPzlOXPJhPLtsyV3XsG/IiiDWUkgbgRExGEaj8Ioso6RM2DcYwKBFi1/CRP7YKB+KDHiushKjLJsj/r0Xb2QlZ2Nng89XiIGPJwZ8fdeWYAZQ/pZoukUzqJ2WdDhqjASJeIn1mtoxTjv+uFbvxh2/SHi3ZcXBBRxp8Gzh6vo8ilbxr770nOYM/IutLu+L9rfOMAK64iGiL+xYAaOqX6itWWsWmj6VeHHAePgw5kRVztdBTuFUC1ElTMr1K4Y0WDhJOJFwAwD5vQI3kwtDRgtcvMLPH0hL89rOMyAOTQ3vyDomSFubVqe10DqtHZrqNmhN065uncEzWfWdCZAEQ9vdL2J+B3jcWwTT+/78FrBXH4EbCK+xQQOnWsbxmUAcrLQ1tz8Av8ThsIoi1lIIB4ELBEP/ZI8Rigirousik/+YOmLljjfNHoqGpyb69eKcERczUi7ibhU4LbQUIm47HEsi0Afv60HOt4x3DpxWB4ils983Dog7IR/5ZRYJKka7jQjrhZqVjimCmqd3szXR10+JcZa6lj81DgsfWaiNVMs5ynIglUVI+40RMFCU/TZcBUrrxab2mf89fITKeLhsnAS8dBva8cc03PzC673UhZF3AslpokWAYp4eCQ9habU7XEParTrHF4NzBUyAb/QFNPonDtvw6GjSMO4GJoSBjRmSTgBPTxFdk0pXqzp1K4DBrDQBOQIXs+7pqjZ8CVPj3Psa6ML2lvHVesLK8MRcZHpCbfk4bRzL3ANj1DlHlvjJL+FhrqIy04echDIrz99b82Ky39/8OoLaN/rNmum2k2A3UJTZEGk1FvtlDquIi4v/PXnH9YBa+teW2yF7EjYRiQirm8PaAcvYTLSt6OO/ScmXaUJR8RVaMoxx5+I/zwyxVqA6nSp8CGZoXcKTVELP0Nl4STiJszhbfILh8XrDUYRjxdp1iMEKOLh3QfBdk3ZB+Cwky69Hqdee1t4NTBXyAT0xZoHi9Ci3XMFb4RcSHEGini45JgvkQQ8iPgBWcOXm1/QUdoZaoy4hCMsmzHZmmE+vPw/giaC/vzY+/HG/BnoPXa6FT6hLjdh1jmJ1G186zXfrikq3EW2L7x10hyccnrTEli9iLhkkp1Hnrz9BnS+9xH88etOnNr4TGsnFrlCFXGnsbXPiKs0IqD5j9yLgjeWWVsVVq/1L9/phPZyAs2I7/7lJywcNwKX33qP36JTWbz5+rxn8Nyj/4e8QQ9aM/72KxwRV4s1P3v/TYv9CXUbON7S6uHAabGmxMsrEZfMobCgiCfyE4R1J4IARTw86sFE/AsAtY5rfhEa9H0kvBqYK2QC+vaFhmme2npe4ZaQC6GIh4uM+ZKAgJuIm8DBLBgvts7f0EFvZigiLrL96jMTUathsxJ7ZUuZKmZYwjb0rfCU2H37xWfoM+HZEjuYKKE86pgq1snC6pItCGXho9MuJJLGTcQln1yyXaJcIvXT7ultHUhzest26HjHCL+DaEJZrKnaJlsrSr/kNGQ3EZe0v/38I6bde4sVIx5oi8dVc5/GytlTSuzeoh4W5P9l60P7JZL+9KCbrT//5+En/E5klvFaMGYYthau88Vw2/PLVorP3j8QWVnZfmMmBzXJgs0mbS7z46XyS6jM03f3wjEnnFxi+0LZQcYu4qGw0NsYrV1TQn1rckY8VGJMHwkBinh49IKJuHVIxlF1G6HpsEPb6fGKPQH9QJ+dB8uXu2b+O3vDrZUz4uGSY75EEnAQ8Zow8FLu3IIrndrlVcQlPlq2+5PdRmQnDXUQjV6mCO+Mwf3w6buvWzO0Z1/Wybf/tIjo1Ht6QxZQdhg41Dqgx5KzHT9ah93s/H47Ot090i+kRQRdTpCcP2qIdVjOlf0Ho96Z51tpDvz9N7asew9zHxqEk+qd7pNIaefK2U9aZbfuchOMrCzr3xLDPueBO/1m160DiUYPwZsLZvod6GPtMf7kKCydPgl9H5trnSCpLin/y4IP8eb8Geh41wPWwlTZSUWEt+uQ0X4H4qg8aj/0tt1vdZRp1Y63X5iLGx+ZgpwWba1dUKT/sje5tFseHmo2bFJidxS9Dxfe0B8X3dAfsmBULjUe32wqwM2jn7EeGuzXL99+jccHXo/s7Gxr+8lja5xsJZG6ZUZcxvP0Vhdav1RUrFINZtFByEE/L0x4EBWOreJ3oI/ki5SFvX0U8UR+mrDueBGgiIdHOtg+4rNN4NqyR1fFOZOWearB7XjiYEcAS+G7d+7AG/Om470lz0M+WKucdArO79ANTdpejveXPI8W11xv/UwoMyRrlyzCkmnjIXGA1U+tZ33ANs69uMSBDdb2WH2vtb4o5XKKQ5QT9RaNf8D6YP536/bocNuwEnGK8gX7/Njh2PD6Mpz67zNxzZ0jShx2IYdqvDb3aSyf8RgOO/wI6wu3SZtLfV+ingAC0I64/zY3v6CG13xO6SjikdBj3kQR0EV8ZV7Oi63zCw5t8OxyeRVxe4yyfXbX6Sh3+64bP3+7zTpSXT4LZCZXjkuXo+rPveo667NKCaS9qfLZKMfBy4mZEqry9/6/rJhrEUuZQZfPCtm5w96GytVq+GaYRUrXPP+sJedymqPaGUSvK5Qj7mWBpHx22ndvcVtcKrP0El/e9MIr/Lrn1g7ZhUQEfmyvf37AcDp+Xk4slW0E1SV9kLzCWA4k0i/7eDjtPGOvQ75b3lo4G+8tXmB9Zwh32Tu+ZaeefkfcSz2RsnD8HO7c0PpzqseIy2JoXiQQiMCuT9aqe71Vm/zC1aQVnEDgGfFODUfBMG+XYs56dCGOqCGH23m71HHQXYeNRaNWFwWUUTVr8eywATi95UW+Y4gPHjiAz9573ZpJkmOe1V6wHy7/H0qVLoOc83IhaeSoY/nwvGrAYJx3dXffbIsI+6IJI7Fy1qGZJblaX3cTrux3n0/Y5UtC4h8vv/VenNygEdavehVvvTDHWqiljjyWn2WfHT7Q+qJt2KItvir4CC+MfwBdhoxG1ZMPMVE7DMjPvJfcdDv27f0Dzz3yf1Ybz7zECmP1dO3/9We82fuC4rTG+7n5G870lNElEUU8EnrMmygC9r3Eg7XDq4gHK4evk0AsCKTLjHgs2LDM9CRgwqSIexzaIKEpDa8GzPlSVs2rbsIpHft4LPafOEsRWtl+K9D13ZbPIDMiZ11yjW+/Wj29yPILkx5E16FjkZ1dyu9YZkmn9qL9+6+//OID5chqOS2vw21DHY+Vtn4OHTXYivVUh0mosuSnZ1k0JA8Jy2Y8hh1ff4m8QQ9bs1Dyt6XTJlg/mSqpl1jE/Ifu8ftZVLblWjR+hLVi32knACcmW194GlvmTVAvPZKbXzDIM3SHhBTxSOgxb6IIUMQTRZ71xoJAKou48FiRl/MMgJKraGMBi2WmPAETmNsmv4CnQHocyaCb/C/v1OBjwzAalat2sjUrbmSX8lS0+nk1mIgrGd70wVuuxxyL+L7zv3nWbHT5ipUd65cZ8T9++9V3ep1aOCXhJHWaNke7nn1R+99n+c3Mu7XxrUWzUbBmhTUDf+Cvv/DEwB5ofkUXv7hI+Yn2+XHDccu4Zy3J/t9jD1vxofriLvkJd3L/rrj4pttL7EnsBvG9QR2xZ9sm6+XsrOx/t5qzbp0n4C6JKOKR0GPeRBGgiCeKPOuNBYFUF/FYMGGZJEAChwgEFfGVeTl3m4B13vppfR5C1XMv9sTOq4hLLPhj/btCTrbrOmQMyhxezlP5eiIJB5GFQA1btrOOe5ZLYsJFoOXoZ0tqS5XGRf/pb8VDqsM7RKZlpf2tE2ejas3aviLl73KiXJ8Js3DwwN+Y1LeLJeX6zL7M0k++rTt63D/B2hZLyjm6+gl+p+eplfxVTjwFl/a+K2i/fv3sI3w43DfpsEBtzRY0Y4AEFPFI6DFvoghQxBNFnvXGggBFPBZUWSYJpAeB4CJ+bb2TzIOlCmDgyGMat8Dpd0701HOvIr5l3fsYd1NHtL6ul+MR0F4qkwWZq/On4urbh/vvVlBUhN9//QUb17yGV6eNx87vv8X1Iyf5ZN1tz1tZeCRHSougy6y2LDSyLzbV+yfx6xJaU6fp2f4ivm8vZo+4A5WqVvfUt83PPoqvFz9b3GWjY27+hgVe+h8oDUU8UoLMnwgCFPFEUGedsSJAEY8VWZZLAqlPIKiISxeX5+VMMYAb5d/NHpiDCrWcD0bQcXgVcbXaPtAR0IEwqy26zmjfocQuJnq+XT9+h+mD+1qnq6lFn8km4u8MvBR/fr9NYtDXtZlX+O9o3F4U8WhQZBnxJkARjzdx1hdLAhTxWNJl2SSQ2gQ8ifjKzg0vME1zpXRVti9qPHhq0F57FXEJ8ZDQjzrNzvEdLxy08OIEEge+dslCHHXMcY4Hc9jLkZCTV54ag16PPm3FmruFprz3ygIsfWYi+ox/1jrswik0RWbyH7+tuzVrLifNOYWmyGLOJwZ0x2nntvadtOfWty3zJmLrC09ZLxvAoNb5BVE5QYki7vVuYrpkIkART6bRYFsiJUARj5Qg85NA+hLwJOLS/RWdG8yAaXSTf1e/oAPq3Tg0IJVAIi4C/d7LzyGnRTuUKlXaCgORvXll4WPFKlU90xaRlq0Fm110VYkDIpwKsY61nv4Yrrn7AZQtV97ar/fxAd3Rbfg41Gp0hi+LnA4ni0f1xZqyLeKZF1/tSyPHTf9v8iN+izV/3fGD38PErz/9gMkDuuKyW+4OuFjz54/fwPr/3qrKfif74MG2reZ/sscziAAJKeLRoMgy4k2AIh5v4qwvlgQo4rGky7JJILUJeBbxpV0bVsn+25QTF46XLtft+X+o0eYa194HEnEJE5FZ57bdb7EWTorUPnn7DWh3fV/H7Qtlj+51q5bglIbNfKIuM9JbCz9Gq843WGWI3MtJeLLLiSzadLpkO0HZ0lAJtdqq8JjjT/JtX/jXn39YDwb/OuNc3/aFslWhPCio7QvV/uRSh9q+UMqe+9Dd1sl26lS3T95ehZefGIWbRk9z3b7w7z2/4o0bz9eaa5yfm7/hzWjdVhTxaJFkOfEkQBGPJ23WFWsC6SLiy/MatDRgBJ6FizVMlp90BAzD/N0syr4jd976z5OucSnQIM8iLn1ZkdfgBsB4WvWrxdS3UapcecduqgN9rv2/R9G03T+H4sluJs+PHYZ/ndnCtx2giO2ahbOwcNwI6/Cb3OtuxjHHn2iV+/O3X1uvydaFatZaTmCbPqSfdUKafukn0H3zWQHkxEw5hU1Outu68WNsfGsV2nTr7begU9LNfXAQOt/3CKqdUteaqZfjqHs8MMl3oI88OEy7pzfk6OV6Z52PT999Ay8+9hB6Pvi434E+z4+93ypbjmfe/csOzLr/dpx1SceAB/p8MKQrftt8aGcXwzD7tZ5b6G01rMebiyLuERSTJRUBinhSDQcbEyGB9BHxnOcMwPsJdRFyY/bUIcC9w8Mfq5BEXKpZmZczzwSsqfCyx1TDOROX+tXudsS9nkjCQvo9ng85xlhdMqO9fVMhVs+bhvWrX8Wfu3+zjns++7JOaNGxByoeV81KKjukSGy27Nltv2QmXC3ElAN2Zj9wF7774lPI4Twi940uaG8dyGO/ZHZ97kP3WIf2nNuhq7XneIXKx/ol+3HbFuvAni8+fs96KLiy//9BZtL1S2bTX5kyBq/Pm4ZjTzzFmi2vf3ZL11NF9V1STJhr2uQXnhf+UDrnpIhHmyjLiwcBing8KLOOeBFIFxFXJ9jGixvrSSkCq3PzC1qlVIuTpLEhi7i0e0XnnJ9h4mj5d/kT6+CMh54LeIR9kvQ1qZpRMHYgfnp/ha9N2UaZY1vN/fDnaDeSIh5toiwvHgQo4vGgzDriRSDdRNzrpg3x4st6EkdA3dsAKOJhDkNYIr6yU4NapmF8oeosXf4oNBk2A0ccf0qYzcicbEV/78cHQ7vh968+8XXaBHq1yS84tGVKlC+KeJSBsri4EKCIxwUzK4kTAYp4nECzmrgToIhHjjwsEZdq37iuXrX9B0p9BqCCakbD28fj2Kb8ZcJtWHZtXItPnxyCvTu+1STcvKFNfuG0yIfSuQSKeKzIstxYEqCIx5Iuy443AYp4vImzvngRoIhHTjpsEVdVr+jUYAEMo4P671OvvQ0nXNgFWaVLxmJH3tzULeGn95ZbEn5g7x+qEzuLiooua/vcxrdi2SuKeCzpsuxYEaCIx4osy00EAYp4IqizzngQoIhHTjliEZcmrMxrMNSEMUw1p1y1k3Bc8/aoek57yL8z9Trw5x788NZi/PjWK/h108c+DIaBN/7EXx0unft51GPC7awp4pl696V2vyniqT1+bL0/AYo474h0JUARj3xkoyLi0ozlnXJ6GQae1Jsks+Ii48ed0x6VG5wVeWtTpIQ932zGj28ttiR838/f+7faMCfnzi3sE6+uUMTjRZr1RJMARTyaNFlWoglQxBM9Aqw/VgQo4pGTjZqIS1OWdmrYICurKM8wjTwAtfTmlTnqaJQ9uqq15aH87/DjTsDhx9VAVumykfcigSXs2/Et9u74Dvt+/g77dnxnxX/L//tdJn43DeRnGUZ+67kbXotncyni8aTNuqJFgCIeLZIsJxkIUMSTYRTYhlgQoIhHTjWqIq6a81zHsw+vlLUnDwbyDKBt5M1MzRJM01wn8o2sA/mt53y6LRG9oIgngjrrjJRAJCJes0PvSKtnfhKIKoGPRvS0yjNhDm+TX+gL44xqJQ6FLc9rOMyAOTQ3vyAq3/VqH3FuXxjrkUud8inikY9VVN6cgZqx9Jqc87MNXAygjmGgtvy/CZSOvOnJV4IBfGECmwBjC4A3c/M3LEh0KyniiR4B1h8OgXBFPJy6mIcE4kWAIh4v0qwnXgQo4pGTjrmI25v4ZK8mpWv9sa82irLqWFJumuUi70biSjCAT7OzSm0qXXbvlnOnbfo9cS1xrpkinmwjwvZ4IRCqiC/vlDPBMNDXS9lMQwIJI2AYfXLnbpgcr/o5Ix4v0plbD0U88rGPu4hH3mSWEAoBingotJg2WQiEKuJvdPz3sX9l/31asrSf7SABOwHDwM5yB47c3Hz+O3vjRYciHi/SmVsPRTzysaeIR84wqUugiCf18LBxLgRCFXGCJAESKEkgXUX8hYkjsWz6Y2h24ZXoMngUypQ93K/ze37dicn9u2Fr4Ue4bcrzqN3kbN/rmz98B2N7+Y4+sf5uT6PK1wu117V/317MHnEH6p5xHppfngf132tfXeTXluuGjLFelzLluqLvfdb/O9VxcoPGuGX8TKs/Ura9rLY9+vjyJ8v9ThGPfCQo4pEzTOoS4iXiKzo3uB2mcUlSw2DjkoZAETCjbX7BdLcGUcSTZqjYkBQmkM4i/vnat62R6TZ8HKrWlOVn/1wi24vGP4DdO3eg+/DxPhEX+f1g6Yu4deJsXx4l5kqYlSTr0qwke8v6tb68biKuxNx+2ziJuF6Hnt5etrymHi7k3yLr5StWToo7kyIe+TBQxCNnmNQlxEPEV3RueAtM87GkBsHGJRuBnbn5BUdTxJNtWNiedCKQziKuj5OaZZa/KYmtVqsuNry+DFf2u88S8R++2oyZQwc4ivvbL+ZjzcJZPsG1S7NebqWq1a1Z6XiLuC7j5151nTXLngwXRTzyUaCIR84wqUuIh4gvz2swzIAxNKlBsHFJRyDQlmqcEU+64WKDUpBAuov4ac0vwKIJI/1miEW4F469H1cNHGqJtxJxke1N77/pGMoieSb17eKbPXcScRl+a6a9uD4VPmIPTYnVjLi6/QL1IxG3KEU8cuoU8cgZJnUJ8RbxxoOnoVL9pknNhI1LHIGPRtyAXZ+stRpAEU/cOLDmzCCQ7iKe27W3FQuuzxAriVavKRF3k2t9pjlYWn1WvXK1Go4x4qGIuMS565eKVXcKTVHp9IeBZAhPoYhH/llCEY+cYVKXQBFP6uHJuMZRxDNuyNnhBBJIdxGXEBF9hlgEduaQ/rjqtiEoX+loS9KDyXW0Rdy+wFLJdaQx4hTxBL6RYlw1RTzGgBNdPEU80SPA+nUCFHHeDyQQPwKZIOL6LPWXGz70hZ+IlOsiHiw0RY8fZ2iK93uUM+LeWbmlpIhHzjCpS6CIJ/XwZFzjKOIZN+TscAIJZIKIqzCOw8tXwN49u60wFVmcqXYZUTPiEtIxY2h/vx1T1NDYJd1NxPW/J2KxZqCQlUTdZhTxyMlTxCNnmNQlUMSTengyrnEU8YwbcnY4gQQyQcQFr9qCUO3DLbHTdhFXErtj+za/xZ0qr76XuJOIy98+/+AdX954i7iqT/rrtHd6om4zinjk5CnikTNM6hIo4kk9PBnXOIp4xg05O5xAAqGI+HMd65e5Zv4n+wM1d0VezioALSvVb4bGg6cmrGd2UVbSrS/atIu4aqz9IB1d3t3SyN/th+lEQ8TtizWDHeij73WeMPi2iinikY8ERTxyhkldAkU8qYcn4xpHEc+4IWeHE0ggFBFf0bnBDAAbcucWjnZrcrKIeAKRsmqKeNTvAYp41JEmV4EU8eQaj0xvDUU80+8A9j+eBEIWcdPoBuBbmBiTO69gjL2tFPF4jl5q1MUZ8cjHiSIeOcOkLiFZRVz9bLi18CMfP9mXVT96WF6QRTSz7h/oS6PH8ckfvyr4EN9t2YRzrrjWcRzsP0NKIqefIlVmp/Tyk6QcHDG2VwfHOspVOArVT62H05q3QtN2V+Do6icEvCdM08TqedNQp0lzHF+7nl9ae3/dCmp24ZW4ot99eOquXtAZSno7I2H9zv/y8f7i5/Ht5k+RXao0ajU6A6279EK9s1qgVJkyVjV63dKnvEEPo0nby2AY/3xMqIMvdn6/3XVMAnWeIp7UHxdsXJoRCFPEFYXthmGMbj13wzj1B4p4mt0gUegORTxyiBTxyBkmdQnJKuIC7e+/9mHJ1PF4dep4NDg3F92GjbX2ftUvs6gIG99+DS9Oegid7/0vauY09onhgf37MX/UYHz96QbcPGY6jjr2OMex2PXjd5h2T2/s+ul73DRqKmrUbeAnl/ZMP339Fabc+R/rz73HPIOjjz/R+rfUt3D8/VidP81Pdv/Y/Ss2rF6KV6eNxx+/7XIUWL2OHdu34omB16P+2S2tPW6zskv5XhZZLnN4OZzeoh2MrCzrWGY58a39jQOtI41F4n/6+ktLrNv/5zaUPqws1q1agqfuuhHnXd0NHW+/3yfWUugXH79n7RTQ4JzWVoxjxSrVYBYdxNaN6/HChAdQ7qiK6HLfoziy8jFWG2TXgVX5U7HkqXE4rFw53PjIU6h7xrklxmTNotn4/stNuKr/EL/6gr0ZKOLBCPF1EogegQhFXDXka5jGmNx5G8ZTxKM3NulSEkU88pGkiEfOMKlLSGYRF3C7f/kJTw+6GdnZpfCf/07BERUqluBZuGYFdv/ysyWi+vXNZwV4+u6bIGIbaBGL22p5t4ELtDpdzRrbZ52lLBH+6YP74tvNnzgKrKQRkX5j/nQsGv+A9dBh/wVA9sGtUbueJeNy2UVctbnwrZU4+bR/Q3YHcEvzzaZCPHl7T8js+aW97/QTftXeJ27rgeq16yHv7gdxWLkjrOJlBv2Z+/pg++cbcfiRFXDTo1NRrVZdP1yy04DsPmAfk2BvBop4MEJ8nQSiR0CJuAFzWLBSTRgXA2jmns7cBmTtB8zaiV6sGawvfD1+BDQR32rClHUG4V+m8V2beQVTwi8gNXNSxFNz3Dy3OtlFXDoicjv3wbtx/chJaJx7qV/f/vrzD/zvsYfRtsetfjPeRQcP4OUnRuHUxmdh+YzJVh43kY+XiEsbNr2/xpLff511ProPH++TW9UpkXVZKX/aOa0w7Z5brFnqdj37uc7Qu0m2Dskpjerz5x++jVsnzikRAqPyy0NB/sP3oueDj6Npu8t9Ir7i2cdxSk5TzBw+AMfXro+eD07GUcf884sDRdzzW5AJSSBhBJbnNWiZBSOohEsDTeAUAIHj6gx8DxPVKOIJG9Kkq9gn4iZ+hYF1ETawZW5+QcZ5acZ1OMKbJOWyp4KIq1nx0mUOQ8+HHvebFRexlRlv2ZZKvyTW+aMVL+HiXgPx0YpXMO3e3n4yqaeNp4hLmMoTA7pj5w/fWrPd9pnkNxbMwDHVT0Sdpucg/+FB+GLd++gzYRaOrXGy470Vroj/tO1LPNbvOlQ7tS56jJiIsuXKO5Yv8eUTeufh9AsuwrX3/RcyBjIjLiIu4TBfbfgQT919I3LOb+s3a04RT7mPAjaYBAISsHZNObRY0+manm0aow8a5sRk2L6QQ5k8BKIVmrI8r8EwA8ZQinjyjC1bEiUCqSDi0lUV8qHPzEpM9stPPopzruziJ6oyG/7KlDHW7LksdhT5ffquXsjKzi4h8lJ2PEVc1bX21UUlFk3+tuNHLJs+CZf1GWTNlH+5/gNMuvVatLuhH9p27+M4Kx6uiKtDKiQsJdDhD6r8CkdX8R1UoYu4xKC/+9JzmDPyLrS7vi/a3zjACnGhiEfpDcpiSCBJCDiJuGmaM40sjM6dW7hBmskY8SQZrCRqBkU88sHgjHjkDJO6hFQRcadYcRFVWWzYpvstfpKqz4arhY4fLH0RM4b0w02jp1oLPxM1WcDJWAAAIABJREFUIx5IxNVseP3mrazmyYOGzIp/81khbh47HZWOq17iXkq0iJcpezjkwWfxU+Ow9JmJ1qz5WZdegy8+epcx4kn9zmfjSCA0ArqIGzCePXjwwJi28z/xCzWgiIfGNBNSU8QjH2WKeOQMk7qEVBFxgajHKzdqdRFemTIaza/o7DgbvuRp345afvwbXdC+RGx2PGfE9+z6BU8M7IHfd/5ihZxUOUnCLv9ZlCoC63TlDXoQ53fsETURV6Epxxx/Iv7zyBRr0aXTJQs6ZVZeHg6cQlNExOWSWP35o4dg3WuLrRAgCWHhYs2kfuuzcSQQEoFDB/oY2aaZNbpN/vqPnTKnu4i7/ZJoP6VTpbMz6jtpDt59eT7kF1Gny346Z0gDlKSJKeKRDwxFPHKGSV1CKom4hG6IxJY94khrFnzLuvetGHB9ez+ZIV42YzI63jEch5f/Ry5l1vb5sffjjfkz0HvsdEss1RVPEVeLNRu3ucTaxlDfo3v/3j/RotP1frP7snhTdi6RsBqnLRjDnRFXff7s/Tdx66Q5OKFuA8f71CkkSA9NUSKuZDz/kXtR8MYynHVpJ1Sv9S/umpLU7342jgS8E1je+fRz28xdvyZQjkwRcWGg78TlJOKLJoz0hfM5MVOfwXXPOC/kz0nvo5b4lBTxyMeAIh45w6QuIZVEXECqWXFZvNhr1FS/3T5Etl99ZiJqNWxWYm9ryauktdbpzfzior2IuCxarFT1eGtnEBHmZ+8fiKys7BLx1V63L5TZ8Jo5Tax7Q8JuXnr8UWsLQYnFtl+qTKctGNWM9eW33uv6Yf79lk3WXuMX33SHXxo57EgWbDZpcxk63jGixH7f8uDz9N29cMwJJ5fYvlAt1tRFXNr9288/Ytq9t1gx4oG2jHR7U3D7wqT+uGDjSCAggUwQcRHshi3aYsPry/zWzUzu380696F2k7Otzz+K+KFbhSIe+YcGRTxyhkldQqqJuJoVP7FeQz95lIN9PnlntbVIU3YBqXJizRLcZdHmjMH98Om7r0NCPc6+rJM1m64O9Nn7xx70mfCsXyz2gb//tmZ4ReIvvKG/NVv9y7df4/GB1yM7O9vaElHtaOJ2oM/e33ejYM0KvPLkKPz155/oPmIC/nXGeVZZ6tCiP37diatvH24dwGO/RJjlgB8JH7nhoSdQo85pVl7Zc3z96lcx5Y4b0DKvp+PhOX5pOl2PK/sP9tUhr8mMuDA5vdWFuLBnP9+BPhJ7/8KEB1Hh2Cp+B/pI27Zv2ogFY4ah65DRvsOM9DaL+D955w1o2/3WkGd6KOJJ/XHBxpEARXzCSHQbPg4zhw6wduuSsxI4I+5+W1DEI//QoIhHzjCpS0g1EReYaxbOssIeTjm9qY+t/eh3+2ys09HrsmNIhWOqYOWsJwOOkWztJ+EbUl+4R9zL4TpSX8OW7XwhM/rCTWlA5Wo1Shzg43SkvfRNZmRkBibQ8fXqyyHYEfe7d+7AWwtn473FCyCx4xLfLfuvt+zU0++Ie2mjvf9uMY0SgvP7zp/R9MIrQrr/KeIh4WJiEkgqApkyI37L+JmQCQc5lVi2oZXD1+wz4mN7dfAbG/tnJUNTQrt1uX1haLyYOoUIRCriiy869bD2S774K1CX1RtI0jQePA2V6v8j0CmEik2NAwGKeBwgswoSiBGBTBJxCcubPeIOVKpaHblde5cQcYamHLrJOCMe+ZuNM+KRM0zqEiIV8WXX5LTPykJHOcyh1bwNhU6dpYgn9S2QVI2jiCfVcLAxJBASgUwS8fIVK1ux4DIrLqcki3gzRrzk7UIRD+kt5JiYIh45w6QuIUoi/kpxJ6chu2h07uyNn+idpogn9S2QVI2jiCfVcLAxJBASgUwTcYEj4Xq7fvjO2q6VIk4RD+kN4zExRdwjqFRNFmURtzAYhvl0URHGtJlX+Kn8N0U8Ve+O+LebIh5/5qyRBKJFIBNFXF9/dNuU57lriu1m4ox45O8uinjkDJO6hFiIuOqwCTyVfdAYfTC7qLMBY6j8nTHiSX07JLxxFPGEDwEbQAJhE8hEEVez4sumPwZdxO2LNSWdel3+zcWaod1mXKwZGi+mTiECIuImcJIBc3o4zTYNozZMdAmU1zTxoWHA2jSbIh4O5czJo4u4AXOYW89NGMNMmK3a5Beuzhw67CkJJDeBdBfx5KafnK3jjHjk48IZ8cgZJnUJK/Ny5Nz0kmene2y1aaIyDOQETm5uA4yTKOIeoWZwMn8Rx+uBUGQhu0er/HVbMxgXu04CSUWAIp5Uw5EUjaGIRz4MFPHIGaZ1CcW7pqjFmva+vokijDGzzEYMTUnr2yBqnfMamhK1ClkQCZBA1AhQxKOGMm0KoohHPpQU8cgZpnUJTiJuwngrC0WjW+cXLpLOc7FmWt8CUe0cRTyqOFkYCcSVAEU8rrhTojKKeOTDRBGPnGFal6CLuAG8XWQYY9rM3fC83mmKeFrfAlHtHEU8qjhZGAnElQBFPK64U6Iyinjkw0QRj5xhWpdQLOKDAWN0bv6GBU6dpYin9S0Q1c5RxKOKk4WRQFwJUMTjijslKqOIRz5MFPHIGaZ1Ccs75uS0mV9QEKiTqSji+t6wTn2revKpqHpKHTS6oD0atbwQZQ4vF3Scvyr4ENs//wTnXnUdDOOft9aWde9j3E0dcfDA30HLuOg/A3Bp77v80h3Yvx9Lp09E88s7o9Jx1YOWkcwJKOLJPDpsGwkEJkAR5x1iJ0ARj/yeoIhHzjDjS0hFEZdBM4uKsG7VEjx1141o26MPruh7nzWWRQcP4OftX2PlnCl4+4W5qHLSKeg2dCxOOq2R61iLLM8fNRhbCz/GzWOn+wmzHJP86Xtv4KIb+qP0YWV9+8vKSW23jJ8JOUpZ6ly/eim+3fwpLrn5Dr96RPAf+//2zgM8iqoLw99spGOhF1ERxALZCCIqAiJmA4rtt0CWjg0EEQF7oyl2UUSKXfpG7CgqWQRsqIBCNqCoCKhUBZTekvmfM2HCZDO7O5vdTXZnv3me/5E/e+fec99z595vztwyuCeu6H832mfeUETkJ1rjoxBPNI/RXhI4SoBCnK2BQjz6bYBCPPpMky7HRBXi4igRyXIwg1GI6w5UVRU/fbsIrz8wAFWr1cCtY9+ERMrNLhHLIuj/3boZXe9+tIhg3rjmZ1Q+9gScULuudqt+0INRiMvfDx86hJ8WL4TzoozCIjSB/+xwfPfRbNQ5pXExkZ9ojY1CPNE8RntJgEKcbSAwAUbEI28dFOKRM0z6HOwqxMWxIsY/e/0FfDjxSaT37I9rBj8IR8oxRXwuYvndcaPRvMNl+OyNF/Hv35tx69g3UKtBQ9O2EUiImyX+fcVS5HzxGRo0aYYpI+7AFQPuRsc+tyVsVJxCPOm7CwJIYAKMiCew82JkOoV45GApxCNnmPQ52FmIi3P/XJ2LFwd1R/W6J2LguGk4tnrNIj4Xsfzzki9x6Q23a1Nd3nhwUFDBbFWIi8B/f/wYbc75sTVq4fX7B4QU+fHeGCnE491DtI8EAhOgEGfr8CdAIR55m6AQj5xh0udgdyG+a/s/mHhHL+zasQ2Dxs9A3VObFPpcRPWHE57QpqJIBHzf7p2YOmIItv65NmBU3KoQX/39V/jzl1yk9+ivRcBzv/LipTtvSuioOIV40ncXBJDABCjEE9h5MTKdQjxysBTikTNM+hzsLsRl3vfEIb2wd+d/xYS4v1iWxhBKMFsR4v4CX/K1IvLjvTFSiMe7h2gfCViLiJMTCQiBHauW6CAWujy+DiWlousIl8eXdLo06Spc0kbC+wITsLsQ16em1GpwirZgUxZuynVg7x5t3vbyz+eawqnX+AzTqLgVIb7qmwWYNLRvwC0Pr779gYScK04hzp6EBBKXgB4RT9wa0PIYEqAQLyFcCvESguNtRwnYWYgbF2teNfBedLpxcOFCSRHLqxYvxLVDHi6ygFPuWZT1Bt56+iGYCeZQQlwEftaTD6JDt5tw0pnOIk1tx5aNmDy0Lw4fPhR0QWi8tk8K8Xj1DO0igdAEjH196NRMkUQENiIft7ne8r1f0jozIl5ScryPBADYVYiLoPYtmoepo4bgxCZNceNjE3F8zTqaz2WayOxnRqBjn4FF5ozrDWLntq149b5bsee/HcUEsy7Et/7xu+niT5nasi53OTrfMqTYDi2S/zcfeDB99DBTkR/vDZJCPN49RPtIgARIoPQJUIiXPnOWaCMCiSrE5UCf7z95F1OGDw56oM9pLc5Hz4efQY0TT9a8dujAfnz93kxtj/FeI8YWTlUxulTf//vLt6fivM7Xocvdj6DKcSdoSSSqLTugyILO/s+8jlPTWmpRdhH+Is6njxqGS3r007ZDVByOYi1F9iyfPOwGbdrKDY9OQNPWF5umi8cmRiEej16hTSRAAiRQtgQoxMuWP0tPcAKJKMRDHXEvovuMcy/E+Zd3QePmrQoj03o0e8mn7xV6bejL76BJy9aF/3/3v9sx8Y7eWJf7Q+HfqtdroC30/PajtzDvzQlFPN4w9RzthM1Na1ZrhwvpV6tLr0GPh59B+YqVCv+mR8ONGZgdRhSvTYpCPF49Q7tIgARIoOwIUIiXHXuWbAMCiSjEbYA9IatAIZ6QbqPRJEACJBBTAhTiMcXLzO1OgELc7h6OXv0oxKPHkjmRAAmQgF0IUIjbxZOsR5kQoBAvE+wJWSiFeEK6jUaTAAmQQEwJUIjHFC8ztzsBCnG7ezh69aMQjx5L5kQCJEACdiFAIW4XT7IeZUKAQrxMsCdkoRTiCek2Gk0CJEACMSVAIR5TvMzc7gQoxO3u4ejVj0I8eiyZEwmQAAnYhQCFuF08yXqUCQEK8TLBnpCFUognpNtoNAmQAAnElACFeEzxMnO7E6AQt7uHo1c/CvHosWROJEACJGAXAhTidvEk61EmBCjEywR7QhZKIZ6QbqPRJEACJBBTAhTiMcXLzO1OwCjEqzVtZffqsn4REtixaomWg8vjUyLMireTAAmQAAnYgACFuA2cyCqUHQGjEC87K1hyohGgEE80j9FeEiABEogNAQrx2HBlrklEwNvNOR0qTkyiKrOqkRBQ8b0ry3dvJFnwXhIgARIgAXsQoBC3hx9ZCxIgARIgARIgARIggQQjQCGeYA6juSRAAiRAAiRAAiRAAvYgQCFuDz+yFiRAAiRAAiRAAiRAAglGgEI8wRxGc0mABEiABEiABEiABOxBgELcHn5kLUiABEiABEiABGJE4IhYah+j7JltAhJQoY7K8OQujNR0CvFICfJ+EiABEiABEiABWxPwup0LAFxs60qycuESWOjy+DqEe5N/egrxSAnyfhIgARIgARIgAVsT0IU4D26ztZstVU4/mA0AhbglYoET8WS7CAHydhIgARIgARJIBgJGIX7Ow68lQ5VZxwAE5ndL03+hEI+wlVCIRwiQt5MACZAACZBAMhCgEE8GL1urI4W4NU5WUlGIW6HENCRAAiRAAiSQ5AQoxJO8ARiqTyEevbZAIR49lsyJBEiABEiABGxLgELctq4Nu2IU4mEjC3gDhXj0WDInEiABEiABErAtAQpx27o27IpRiIeNjEI8esiYEwmQAAmQAAkkHwEK8eTzeaAaU4hHry0wIh49lsyJBEiABEiABGxLgELctq4Nu2IU4mEjY0Q8esiYEwmQAAmQAAkkHwEK8eTzOSPisfc5I+KxZ8wSSIAESIAESCDhCVCIJ7wLo1YBRsSjhhIU4tFjyZxIgARIgARIwLYEKMRt69qwK0YhHjaygDdQiEePJXMiARIgARIgAdsSoBC3rWvDrhiFeNjIKMSjh4w5kQAJkAAJkEDyEaAQTz6fB6oxhXj02gIj4tFjyZxIgARIgARIwLYEKMRt69qwK0YhHjYyRsSjh4w5kQAJkAAJkEDyEaAQTz6fMyIee58zIh57xiyBBEiABEiABBKeAIV4wrswahVgRDxqKLlrSvRQMicSIAESIAESsC8BCnH7+jbcmlGIh0sscHpGxKPHkjmRAAmQAAmQgG0JUIjb1rVhV4xCPGxkAW+gEI8eS+ZEAiRAAiRAArYlQCFuW9eGXTEK8bCRUYhHDxlzIgESIAESIIHkIxALIf7rssV4rt91RWAOffkdNGnZuvBv748fg3lvTjBN880HHkwfPczUGQ1Tz8HAcVOxac1qvPfCGO3fVU+oDr3M6vUaYND4Gah7apNi9+tldux7G/53+4Pa7/I3ueT/BypXL1PKkevg/n2Y8chdWLNiSWFZZnXWDdBt2rX9nyI267+Hw6vn8LG48Gp3Yd3kXiOHSFpwOEJ8frfU29Nn5Y4PVl62O3WkAmWEy+NLugBx0lU4kobHe0mABEiABEggWQlEW4iLsF362QdFxLAuNI0i0iiAhb2exl+wizhe/f2X6PHwMyhfsVJAASr3TxlxB46rXgttr+tVRKzKTbv/3Y6pw+/Q/nt6qwtNhbh/G9AFd7W69QvTS5rNa3/FJ68+j327dqJ5+uXFygokjs3+Hg4veXHxf9EobSGenekcpCgYpgDvp3t85m9LR0BSiCdrr8J6kwAJkAAJkAAJWCIQTSEuAnXqiCHoPer5YhFpEdRfvTu9MILtL8QDid5whLhEhl29+sM77aXCcnQIej6Vqh6HilWrWhLi/jbreYnttU9ujFoNTtHqFOolwRj5Nkavw+W1f/du7Nu9E8YXg9IS4t5uaQOhqncCaCT1UYDnKMQDP2KMiFvqfpiIBEiABEiABJKbQDSFeCDRrEeRX7y9B/qMGqdNUQkkxM84r12RCHO4QlxeAuRl4JrBDxZOhdFFfttre2LlN59rDjebmmJsCSKSjfbqv+mR9WuHDkfVajW0KLv82zgVxmpEvCS8ml14iRb516ffxFqIz3en3good6rAaUY+FOLB+w0K8eTuV1l7EiABEiABErBEIJpC3F9cGw0QATvxjt6FAtlsaopRYPpHskNFnY2C1DttEnZs3lgYqfb/zYoQF/uMeRij2sYouFmdrQrxkvIy2rZ+5fKYzBGHAo+qqncqUIpPtmdEPOSzRSEeEhETkAAJkAAJkAAJlKUQNy7WDLTIMtyIuCze3L1jW5EpMvpUElnk6C9+Awlps5cCaS3GvOT/m4nuWAtxY7RebIjBYs29ACoHfToU/A61YJpKqIuLNUMR4u8kQAIkQAIkQAJJSSCaQjzUVAvj/PFg0WCjI0oixGVRp+xqItNcGqW1LCbKg0XE9ci9TGMx7k4i9+i/rcv9oVhbMS4ytSrEI+GlR8Vbdb4Wc19+rtic+JI0ZsOuKSsUBRtUFZ2D5PO2CrXotjcmiRUF212zcnNKYk8i38OIeCJ7j7aTAAmQAAmQQCkRiKYQ13cuMds+0F90xlKIyzaD+kLLtPYdsX/ProBzws0i5GZTUsQdgYSz2TQbsyi1v0CPhJf+UnD6ua3xy9LF0RbiC10eXwdvd6cL+ZAFmpf6N0crc8RLqQnHZTEU4nHpFhpFAiRAAiRAAvFFIJpCXF8U+fdf64sIQ7OtCWMtxI3Ra2O0OtjUlEALNMVjet38F5PKb2YC24oQj5SXvu+5/z7nJW1hgfYRn5+Z2jFfUe5UgI563hTiwSlTiJe0FfI+EiABEiABEkgiAtEU4jo2/8N6zIRirIW42GK24DKYEA90oI/MX3ff+xjmvvKc6daM/tNZrE5NiZSXXq7kox9sFEnTDXWgj7db2qXIV++EAheFOIV4JG2N95IACZAACZAACQCIhRAn2MQkEEqI67Wa19XZOcUBV6h9xBOTQnSsZkQ8OhyZCwmQAAmQAAnYmgCFuK3dG1blrArxsDJN0sQU4knqeFabBEiABEiABMIhQCEeDi17p6UQj55/KcSjx5I5kQAJkAAJkIBtCVCI29a1YVeMQjxsZAFvoBCPHkvmRAIkQAIkQAK2JUAhblvXhl0xCvGwkVGIRw8ZcyIBEiABEiCB5CNAIZ58Pg9UYwrx6LUFRsSjx5I5kQAJkAAJkIBtCVCI29a1YVeMQjxsZIyIRw8ZcyIBEiABEiCB5CNAIZ58PmdEPPY+Z0Q89oxZAgmQAAmQAAkkPAEK8YR3YdQqwIh41FCCQjx6LJkTCZAACZAACdiWAIW4bV0bdsUoxMNGFvAGCvHosWROJEACJEACJGBbAhTitnVt2BWjEA8bGYV49JAxJxIgARIgARJIPgIU4snn80A1phCPXltgRDx6LJkTCZAACZAACdiWAIW4bV0bdsUoxMNGxoh49JAxJxIgARIgARJIPgIU4snnc0bEY+9zRsRjz5glkAAJkAAJkEDCE6AQT3gXRq0CjIhHDSV3TYkeSuZEAiRAAiRAAvYlQCFuX9+GWzMK8XCJBU7PiHj0WDInEiABEiABErAtAQpx27o27IpRiIeNLOANFOLRY8mcSIAESIAESMC2BCjEbevasCtGIR42Mgrx6CFjTiRAAiRAAiSQfAQoxJPP54FqTCEevbbAiHj0WDInEiABEiABErAtAaMQP+Gsc21bT1YsNIG170zSEy10eXwdQt/BFIEIUIizbZAACZAACZAACYQkoAvxkAmZIJkIUIhH6G0K8QgB8nYSIAESIAESSAYC891pT6tQ70qGurKO1gioqjI0IyvneWupmcqMAIU42wUJkAAJkAAJkIAlAtnu1IstJbRxIgXK5ypwCFA72bialqqW4cldaCkhEwUkQCHOxkECJEACJEACJEACFgl43c58QD3g8uRWsngLk5EAhTjbAAmQAAmQAAmQAAlESoBCPFKCvN9IgBFxtgcSIAESIAESIAESsEiAQtwiKCazRIBC3BImJiIBEiABEiABEiABgEKcrSCaBCjEo0mTeZEACZAACZAACdiaAIW4rd1b6pWjEC915CyQBEiABEiABEggUQlQiCeq5+LTbgrx+PQLrSIBEiABEiABEohDAhTiceiUBDaJQjyBnUfTSYAESIAESIAESpcAhXjp8rZ7aRTidvcw60cCJEACJEACJBA1AhTiUUPJjABQiLMZkAAJkAAJkAAJkIBFAhTiFkExmSUCFOKWMDERCZAACZAACZAACXD7QraB6BKgEI8uT+ZGAiRAAiRAAiRgYwKMiNvYuWVQNQrxMoDOIkmABEiABEiABBKTAIV4YvotXq2mEI9Xz9AuEiABEiABEiCBuCNAIR53LklogyjEE9p9NJ4ESIAESIAESKA0CVCIlyZt+5dFIW5/H7OGJFAmBLIznUsVBS3LpHAWSgIkQAIxJaDuB5RvY1pEMmWuqB+5ZuU+m0xV1utKIZ6MXmedSaAUCHjdTlWFOqoUimIRCUpAgTICUBcmqPk0uwQEFCgNVaCuAmwuwe3xcks5AF8D6qp8QHEAajT+G2nlAtkRab6xvl+B0l7KcHl8HWJdVjzmTyEej16hTSRgAwJHhHiHDE8uhZYN/BmLKugvaxme3JGxyJ95xh+BbHfaSAfUi9M9vovjzzpaVBYEvG7nAgrxsiDPMkmABGxNgELc1u6NSuUoxKOCMaEyoRBPKHeVirEU4qWCmYWQAAkkGwEK8WTzePj1pRAPn1mi30EhnugejL79FOLRZ8ocSYAESAAU4mwEoQhQiIciZL/fKcTt59NIa0QhHilB3k8CJEACJgQoxNksQhGgEA9FyH6/U4jbz6eR1ohCPFKCvJ8ESIAEKMTZBkpAgEK8BNAS/BYK8QR3YAzMpxCPAVRmSQIkQAKMiLMNhCJAIR6KkP1+pxC3n08jrRGFeKQEeT8JkAAJMCLONlACAhTiJYCW4LdQiCe4A2NgPoV4DKAySxIgARJgRJxtIBQBCvFQhOz3O4W4/XwaaY0oxCMlyPtJgARIgBFxtoESEKAQLwG0BL+FQjzBHRgD8ynEYwCVWZIACZAAI+JsA6EIUIiHImS/3ynE7efTSGtEIR4pQd5PAiRAAoyIsw2UgACFeAmgJfgtFOIJ7sAYmE8hHgOozJIESIAEGBFnGwhFgEI8FCH7/U4hbj+fRlojCvFICfJ+EiABEmBEnG2gBAQoxEsALcFvoRBPcAfGwHwK8RhAZZYkQAIkwIg420AoAhTioQjZ73cKcfv5NNIaUYhHSpD3kwAJkAAj4mwDJSBAIV4CaAl+C4V4gjswBuZTiMcAKrMkARIgAUbE2QZCEaAQD0XIfr9TiNvPp5HWiEI8UoK8nwRIgAQYEWcbKAEBEeIK1JHpntxRJbidtyQgAQrxBHRajE2mEI8xYGZPAiSQnAQYEU9Ov4dTa0bEw6Flj7QU4vbwYzRrQSEeTZrMiwRIgASOEKAQZ1MIRYBCPBQh+/1OIW4/n0ZaIwrxSAnyfhIgARIwIUAhzmYRigCFeChC9vudQtx+Po20RhTikRLk/SRAAiRAIc42UAICFOIlgJbgt1CIJ7gDY2A+hXgMoDJLEiABEmBEnG0gFAEK8VCE7Pc7hbj9fBppjSjEIyXI+0mABEiAEXG2gRIQoBAvAbQEv4VCPMEdGAPzKcRjAJVZkgAJkAAj4mwDoQhQiIciZL/fKcTt59NIa0QhHilB3k8CJEACjIizDZSAAIV4CaAl+C0U4gnuwBiYTyEeA6jMkgRIgAQYEWcbCEWAQjwUIfv9TiFuP59GWiMK8UgJ8n4SIAESYEScbaAEBHiyZgmgJfgtFOIJ7sAYmE8hHgOozJIESIAEGBFnGwhFgBHxUITs9zuFuP18GmmNKMQjJcj7SYAESIARcbaBEhBgRLwE0BL8FgrxBHdgDMynEI8BVGZJAiRAAoyIsw2EIsCIeChC9vudQtx+Po20RhTikRLk/SRAAiTAiDjbQAkIMCJeAmgJfguFeII7MAbmU4jHACqzJAESIAFGxNkGQhFgRDwUIfv9TiFuP59GWiMK8UgJ8n4SIAESYEScbaAEBBgRLwG0BL+FQjzBHRgD8ynEYwCVWZIACZAAI+JsA6EIMCIeipD9fqcQt59PI60RhXikBHntxVe2AAAgAElEQVQ/CZBA0hOYl+ns4lAwww9ECoA8499UFYMysnwvJz2wJASQ3aXpyUpKym9F2gOQogD5ANSjf1emujw5NychIltW2ZuZ+jYU5SpD5RRAUQBV/F54Vax8sEbb11fvsiUEVqoIAW8350qoaGL4o+PIvw1tQv3R5ck9PxnQKclQSdaRBEgg9gSy3c5vFSBYx/mLy+M7I/aWsIR4JeB1p40D1MHB7DusOFIvnbViZbzWgXaFR2Be12ZtHA7HV8HuUqCMSvfkjAwvZ6ZOVALzM9NuVhX1leD2q26XJzcrUesYjt0U4uHQYloSIIGABD7vlto1X1UCd5wKbnXN8r1EhMlL4BN384blkLc2EAFVxRsZWb4bk5eQPWvudTvfBXBNgNrtVvPKN8iYvew/e9aetTIjkO12/qQAZwags8Tl8Z2XLOQoxJPF06wnCZQCAa879TtAMelAlV9dnpzTS8EEFhHnBLLdzvEKMMjMzBRVcXbIysmN8yrQvDAJLOh2dts8Nf/LALc94vL4hoeZJZMnOIHsTGc/RYFpYEZRlO7ps3JmJXgVLZtPIW4ZFROSAAmEIuDNbOaG4ijWgaqqMjAjK2dSqPv5u/0JLOqSduqhFPV3k5pOcXl8fe1PIDlrmO12vq8AV/vVfm9KxZQTO7y5/N/kpJLctfa6nasBFAnQqCqWZWT5zk0mMhTiyeRt1pUESoFAttu5RAGMHekal8d3WikUzSIShIDX7XwRwG1FzFXUs12zcnMSpAo0M0wC87s6L1IdWGS8TVXVMRlZuQ+FmRWT24SAt5uzP1RMLlIdFT1dWT7/hf82qbF5NSjEbe1eVo4ESp/A/G5p3VRVnWkoeZDL45tQ+pawxHglMD8ztbGqKEd3UFHUqa5ZuX3i1V7aFR0C893OD1RA30Flf+W8/BMvnL1ye3RyZy6JSMDrTvsFUPUdVH50eXznJGI9IrGZQjwSeryXBEjAlMD8TOdSVUFLAGtdHl8jYiIBfwLZ7tSJCpQB8vd8R16LjjNXLSclexPIdqderEBZoPkcyuMdPTkP2LvGrF0oAtmZaQMURZ1Y0CbU3h09udNC3WO33ynE7eZR1ocE4oCAN9PZAwqmq6o6OCMrd3wcmEQT4ozAgp7NTss77PgVwHSXx9crzsyjOTEi4HWnzVGhdjxGKX9ih1nL/olRMcw2gQh43U75Orbb5fE1TyCzo2YqhXjUUDIjEog+AW9m6hWA42JVUesrQD0A9RUF9VQVx0a/tKTN8QCADSrUjQocGwBsUZD/kyMvf3qH2at2243KfHfqNarqaMM2hQ2AskGBuiEfyhYgf4tDxbT0rNw1tvN5ZmrjfAW9FCj1FEWtl5+vaP2I9Cd2q2vQ+qjYpSrY4IDm+43yrAP536R7ct+zG4cFXZpWzU9x9MyH0kxR1XpQFPF1PVXGEKC83eobi/ooCnapKjYB2KgAm1RF3aqo+DnaYwOFeCy8xzxJIAICX/Q8q96Bwyn9FSg9ATSOICveGhmBNSrU6XYQZ/qgrEKRyPOFkWGx9d27VSjTHciflu7J/SbRazrfnXphPhy9FKjSl1RN9PrE0P5vFKjToi2wYmhvwKxl/cWRly6OH7FzQFTHBgrx2DmKOZNAWAS+7O6stj9feSzQoFnhhJqoVO8UVG3QGOWOqxFW3kwcmED+wX3Y89ca7P5rDfb/LUGyYpcmzlSkPNLR86Npgnjmm+1OHRnopa7csSegcv2GqHpSE5Q/vmY8VyPqtu3ZsEbzu/wvwPWeko/n09/yfRH1wmOc4fzuzc5T8x33mR2i4zimnNaPVKnXEFVOMp4yHmOj4iD7Q7t2FPr84E7TNaKawMrw5CbcKZ+hxo+KNeqicv1TUfWU05FSoXIceCP+TZD2snfjWuzZuBYHtm+N2dhAIR7/bYEWJgGBz7s7W+bnQ+ZSt9arm1KhEmpf0BG1z++Iqiedhoo15Usyr1gSOLDjb+xe/zO2Lvkcfy/5HNIR65cC/Jav4q6MLN8HsbQhWnnP7XHaceXzK46HqvQ25lmr1SWodW46jj/NqYnwZL8O792NPX/9hn9+WKT5XAZdw5UHqMNdntzHEoWT7OWvKI6pKlBOt/m4xqlaP1I99XxUadAYjnKcmbB38x/4b/WP2PrdPPzzo99ZQyq8eeWVHp2m5Ziqr3hrC2bjR7ljq0Ge9dqtLkHVk09Hhep14s3shLLnwPYt2LX+F629bP12HvIO7Iva2EAhnlBNgcbakcD8TGcXVcFbet2qnnIG6ra5HHUu6IiKtZJrCmc8+VdEuAgzEeXblh8dqFVFHZMxK773Pl7QvWnzvHzHIkA5TpjKQFznwsu0gblK/VPjCXPc2SI+/3vpfGz6Yk6hbaqKuRlZvsvjzlg/g7yZzieh4B79z/XaX60J8Jot2sW76WVq3841uZrA+vOTGcg/fEi3ZZ8KtUuGJ/fjMjUuROH+40eN5u008S3PuohxXtEnIF9Ot3w7D5u/nIPdf8p684KrpGMDhXj0fcQcScAyAdlBAFCv0G+of8l1OM09mB2oZYKlk/Cnl4Zj48L3j3a4wLwMj69T6ZQeXilHpqKM0O+q07oTmvS+FzK1iZd1An99Ngur33zceMN/Lo/vBOs5lG7K+W7nJhWoq5eaOvgp1Gl9aekakeClbc/5Bj+9OrrIFDUV6qh4nariP36cek0/NOo6KMG9kDjmiyCX9iLtplCMl2BsoBBPHJ/TUpsR8LrTxgHqYL1aZ/S9Hw06dbNZLe1Tnd9mjMX6j9482uHG4daM2e7UyxUoH+lGNujoxhk3cKvmkrZCiZQuf3IgDu0qOIFdAb5L9/guKGl+sbrvyPZv2sJumQt8zvDXUal2g1gVZ/t8l47ohf9+WVFYzxRHXosOcbbPvf/4kXr7k9pXL16lT2DV5IexadHRGYvhbttLIV76PmOJJABvt9SeUJXCgwtaPPASqjsLp4eTUJwS2Lbiayx/QjuDRrscKfltL5mx8ut4MPezXmm1Uw6p6wBUEntOvW4AGl1/1NZ4sDFRbVg6sjf+W11w3lC8RUi9bue7+qJMmQve6lHjobaJSrzs7f797UlY+86kI4aoOw+m7D+p84zfdpa9ZSg2fpzz0Cuo1uz8eDAtaW2QdQYrnrqtRGMDhXjSNhtWvKwIfNbNeeYxKr5QgVpiwylX9sVp3YeVlTksN0wCGxe+h59eKpz5sbb8MYfbXDT9J9lrtkwvb6YzGwpcYsTxp5+Nc0cl3QF1MeX/Rb+LjkbGVWVgelaOrtJiWm6wzI3TkFIqVsHFbywuM1vsWHDu+Hux5ZtPCqqmqFNds3L7lHU9OX6UtQcCl1/SsYFCPH59SstsSsCb6XwPCv4n1at5TnucfTcPnkw0V/86/Rn88fFUzWwV6rsZntzryrIORkEmC3zbvPBpWZpjy7J3r1+N7+7rUlg3hwOXXzLTN7esKjs/03mZqqCw/LPvmcBFmTFwxvf3d8WudT8XaHGoI9M9uaNiUIzlLDl+WEZVJglLMjZQiJeJq1hoshLIzkw9S1GUVVL/Y09tipYj3oBsU8grsQjkHz6IH8f0w78//6CL8Q4ZntyFZVWL+W5nrgo0kz2i5cWuehrP7ImFLzZ+/g5+eqVQh73u8vhuikU5VvL0ZqZOgKIMlLRNet6Jky8v82CtFbMTLo2sE/hh9I3IO7hfbF/j8vhOK6tKeDObtYLi+J7jR1l5IHS5JRkbKMRDc2UKEogagezMtLsVRX1KMnQOHYva52kzCXglIIG/ly5AzrN3HLFcec3lybm5LKph3L6MuybE3gPLRvXVX8D+27enfP0r5yzbG/tSi5awoG/Dinn7j90AoHr11AvQ4sGXS9uEpCrvt5ljsX5OwUJtVUX/jCxfmQD3dkt9Cqpyt9iRduc41Dq3Q1L5IVEqK/uM+8bdZXlsoBBPFM/STlsQ8LqdshQ/TU44a/1sQpwLYwvusarED4/ejB0rtQDVwT17D9a8+sPVu2JVVqB8vd1SP4WqdDqmUhWc9/hsVKrD3TJi6QOZkiSfnwsu9WaXJ/e1WJZnlrfXnXY9oM6W387qPxr1L9ZmuvGKEQGJii95qLue+zcuj69NjIoKmO1nvdKqpBxStwGoUK3ZeTjnoVdL2wSWFwaBb+++Rj+1N+TYQCEeBlgmJYFICBg/K57WbQhOuepGS9n99/cWTB7WF62vysRFXfoGvUfNz8fP338J77TJ+O2Hb7W0qe1cuPTGwfh362ZUOvY4nNai6Or6fzasx7w3JyBn0Tzs3LYVJ5+VBlfPW3FKs+bwfZmNS7rfgm8+8GD66KILSoe+/A6atCzY6WX3v9sx8Y7eWJdbMFWjer0GuHLA3ZgyXI8YHzW7XPkKWt5Sl3Ncl8ORckzQOn0x+00s/jALt459E8fXCn463OGDB7H887lYmPUa1q/KQYXKldEi/Qp07HsbfvvhO5zqPEcr68Xbe2D7pr8Ky22Yeg4GjpuKqidUx8H9+zDjkbuw5NP3Cn/vOXwsLrzaXcxOOdBh5cQHC/6uqHe5ZuU+a8mpUUrk7dGsKfIcKyW7ky7tgdP73FssZzPf+Se65cmX0cJVsJ29tKFNa3/Bkk/ew7qVP+KmxydrXIxXft5h7fcPJz6J3Tu2oVXna3HZTUPg+9KLcztdXSz9zu1/44usN/HdJ+9g24Y/UPuURrjout5o2fFqfP/JO2jf9QaUr3h0itbBfXuxLHsOvn5vuuZHh8OB0865AK5et+LM89pBcThM253RxroNT8M5rivRofvNqHJ8wcEmZr41c0Ugf0va/IP7seimtpBP0AowP93jK/XPWtmZzo8VBZ0d5Sqg/WtfhzwpM1AbqHzc8WjYrAUyeg/E6a3aQFEKJMGvyxbjuX7Blz0YnxkjQyv9iRnzUP2cmU2BbPDvj/TyjH1WuI+g7Iihn8DpcODcS2b6loWbRyTpvd3SBkJVJ0gezQaOQd12VxbJLpCPa5x4Ms6/7DpclNkXx1WvFdC3gfrlQCz962LG1spzL/2wf3/c6tJr0OPhZ7Q+Yc9/OzD3lefw1TvTULVaDaT37I/mHS5DzhfZuDjzBtNnWsafQeNnoO6pTQrN3LbxT3z17nQsnfeB1gcdV6M20tp31MaGmieeUqx/SDmmHLo/+BQuuLJr4XMRqA8xq3uRXXdCjA0U4pE8GbyXBMIgYDz1rt2kz1He4gErSz/7AK8/MABnnX8Rbn7yZU1Mm1379+zC7GeG47cfv0OXu0bjzPPbI+WYY/Dv1k2a0JZOqP+zryG1bYFuEMH17Uez8fazI5DRZyDaXd8bVY47AQf27tFE0IcTnsA5GVfg+mEjNbEsguvV+27VRLb7vseKCCctP1XFioWfYtf2f9D2mh6aWJIy5r76HFZ+vaBQ6MqA+/6Lj2Hpp++jy12j0O76PkU6OmPd9uz8F6/e0w+rl3wFo1g0q/+OLRsxffSdOHRgP/43+CE0bHY2FMWBrX+uxfsvjMHvOUsx6MWZOOmMVC3N4jlZeOfZkWh7bU9cd+dIOBwphdmK3e88P1pL1/nmoUFfAJY82A07f9e08GKXx1eqk7O97rTHAPV+Kfy8x9/CsQ3PNG0bImw9TzyAvMOHCgc4SSj1+/KdaahY5djCF401y79H1lMPai8qtU9uXOg3PWPx86KsN7Bs3gfoOWIsap90Kv79e7MmyresW1MkvaSVF8NpI4fg7Isv0wa9E2rXQ97hw/j5u0Vae63X+Az0fWQ8KlauqhUhg+T0R+7CsTVq4qqB96JG/ZOh5ufhl6WLMfvZ4TizVVtcddt9qFC5SmFd5aVTXgQHPD9Fezk0+jetfSd0f+gpVKp69LnZsn4NJg3tg459BhV5wRK/y0ufI8WBC67MDPh0yzxxmS8u17495auU5vSUOVe2rFypysE9UvaJri4486aHLfVC8hKitYFDB7U2UK5CRWz943d4Hr8fv69YglueeRWpbdKLPAP+z67+ozxrH7/0jPac6S9p4fYn/kZb6ef0/uTH+XPR7+lXUfvk4KfE6u2i18jnNPGmv8BZAuaXSPaJlv2iCy7lcZcnp1Q36Pe6nXJqTOvjGjVDqzGzzJ/zIz6W573niGdRvkJFrFq8UPN7jfon4cbHJuL4mnVK1C/7P2O6ARL8+OS157UXZD0wE+5zL36dP+MlfPXeDAx4bgrqnKJtiY99u3di6oghqHXSqbjs5jtQoVJlrPX9gJmP3QtnOxf+d/uRIAiAtb5lmDzsBlw3bCREyOsvlWJL7pdeeJ64XxPxEtCSvkDylmddxsbr7xyFlh2v0u4RWzav+w0zH71bC0jc8uQrOOO8tsV4S3m/LvsWGb0HmLarPX+tgUTFj1xBxwYK8ZI8kbyHBEpAQF/tXv646mj3krV1fSKKRRAfV7M2Pnt9vCYkG519brHSJUI5Z9LT+PHzj9H/6dc0cWO85Pe5rzyviWg9sisdtAj864aOLPbWL/eu/v4rLVqZeW+B6NajidXq1i/SARrLkaiVXHqHLP+WSI28BOgRZ/mbDOQTBvdCxcqVtUi3RDrMrlXfLMDvOcsg4rBGfXkBeALHlC9fLKlwmvHoXfjvn62Fg40xkfzuefIBXHiVu8hgMW/KBGRPmYD+z7xexOZNa1Zrg4IIQaPgM7Mxd9zd2PLtZ/LTOpfHV6rnx3vdzjcA9K1QvTbaTvAGbZXvjx+DHZs3FhHicoMI3z9/WakJFeMl6UX8Gv0mv8vL0eQhfbQ20+aaHoW3yN/fH/corr79gUJxtnHNz5pAvuCKruh8y5BiXz+Es7yU9RrxnHaPvMS9/sBAVKxSFb1HPV9EPEtBf/7sw8QhvdHuul7aVx79a8rmtb9qUbU+o8YV+lHa/FtPD8fX783A4ImeIv7Vo3zyEub/pUNeOJfO+1CLtgW6/prnweo3HtN+zs/La9Fx9qqCTcZL4ZrXpWlzR0rKj1KUHNYkhzZZvczawPqVyzWmIqT0KKSen9mzq//2g3cO6jc+szDqGG5/4v98WunnAvUngepv1i6ssvJPt2fjWnx759X6n990eXyBG0hJCwlyn9ftXAugoRzaI4f3BLr8fSxCdMHMV/D22JEwfukJt18OxlJ+k2ddvkDJFe5zH8iv0u+/OXwwBj43pciY9vuKpVj5zee4csA9hRgC2Sdj0kt33Ygr+t+N9pk3FAn66EGFj156utgYoH9hkK93ZmOqf53N/LF46JXYu3m9/BR0bKAQj8EDwyxJwIxAttu5SgHOOrbhWTjv8SxLkKTDkQh380s6Y+KQXnC2y8A1gx8sJmjk7XzC4J7alJJONw42jTD//dc6/LV6JVqkX66JqdfvHyAiAjc/9bIWCfe/JNIhUePzL78+6kJcF/Xrcn/EbS9M16YqmJUvUVYRSz9kf4hFs9/EoPEzcWKTs4qlFVHwxoOD0Gf0C9rUCLNLWKpQ0fjsVoU/y1QcifLLZ9kbH5+kcRDbpNw2V3cr9kJjlu8vU5/Cn59MhwoczPD4KlhybJQSZbudnylARysHufgP0Nr0kk/f19qDcVqIblogIa6LWHkx6vHQ01o0Xb++eHuKNhiLqJb2M/uZh7F66deaj2s1aFis1jIQSlRKPhHLPTINSaJ3Iv71LzfGm8RmERQ/zv+4SFsINAjrg6m0C2nH+hVIiJu9SJq56p9lC7HimYJDcVVFzcyYlftWlFwaMpvsbqldFVXROpCz73oBNVteHPIeo0/9X8Z0FikpKbj1+SlF+gIzsSbPx9fvz0Sb/3UvbDcl6U+MRlvt5+SeYC8H/iCiKcQl70U3tcHhvbvkWZ+X4fF1sgw+Cgmz3c4DClA+1LkTZi9b+rQe+SKlR5ED+Vam5Zn1y4FY+r+QleS5D+RX3e5uDzxZ+JVV0kp7W/bZ+0WmaprZJwGYKSPugEyXGvj8NJxQu24xT8iUTRlbZXqKvMjrgRfhs2PLBiyY9SpObNK0WIDHihDXpzOFGhsoxKPwgDALErBCwOt2HgaQIgOnDKChLhEdH788VhM29Ro1wXsvjNGmaJh1KJ++/oIWOb9j0lumn9H8y5K53C8McKPtdb1wzR0PBZwaYrwvmhFxeSmQFweJqBk7P2N5G379CdLJX95vGDb9LhHP7ujY5zZ06FZ0c5LDhw4h68kHINFzmRfo/zUgFOfcr7x46c6b0O3+J9D6ajd+nP8R9u/Zo33C1D9vBstDjr3/bcbYgiTlD9V0Tf1ZFlSVyuXt5syBCmetVpcgbdjzQcv0H6BlzuSit97EFbfeFZYQ19vlJ68+r603uG7oCJzcVKYBFR1OJNI+4Y5e2otTr+FjUb5S5aD2HTp4ADPH3IPfly8J+HKmD9iyXsEors0GYREEnifuw0qtXRR9gTMT4lIv+UzduPl5RaLnZkbvWvcTvr+/YOqKAjyc7vE9WioOBzDf7XxIBR6R8uSFXl7srV5mIk1E8IuDuqPNtT2KveSbiTVhLV+4ZHqQ/gJXkv5Etzmcfi6QYAtU/2gLcVmwKQs3ocDnmuVLs8o90nTe3mfWwMFy/0g+p/e+FydddvRLlH/eZj7WX0hlyqLef5r5Nli/bMZSpsDMmfy09lKmz8cO97nX7TezRw+UrM1ZpgVkLrtliDbP3ewys2/r+t+1caZR81bafG8JuPhfgYJCYk+tBqfgnw1/aP3SuZf+D+57HysU6laE+K/TnsYfc48crBZkbKAQj/QJ4f0kYIHA/MzUxqqi/CZJ5VOyfFIOdekDnkQwZDqGCM1JQ/sWi/rqAkaiB/4LVAKV8d3Hb2PK8MFFPlWGsicaQrzyscdh3coVeP+FR7Woxs1PvIR6jU4vVrQMzp++MR5ntmqnTcXRIxv7du0sFsHXp0rk5eUVm0YRqk7yuzGC0/XuR+H7IhtX3XZvsWkRgfKSaSkyPUUuNQ9pGbN9PivlRiON1+2UwbmGlTYlA7QITeNlXBRlNqCbTU2RdLIeQV78FmbJzBjg7IsvxTV3PIxaJzUsFOTyWfn5/l2Q3rNfwKlMxjJ1cSx/858OY0xnFt0zDsKyqFNfF/HdR7ORee8YnHf59UVeFIItQLOyoO/gzu34sn9hJHq6y+PrFQ1/WsnD63bKyN5T0soUN5nqZvUyijSZ1qPP05dooEwFkvnDxivQAkD/dlOS/kQvx2o/p6cvy4j4qokPYtOXc8SUbS6Pr6ZV7pGmy+7idCopyJF8nEOeRe3zMwJmKT7++8916Pnws9oUL1kbM230MMjiw1vHvlH4ZcrI0Uq/rD9jxkXuYoT/wshwn/tQfpXpa9NGDdMWjouQvuyWoWjftW+x/tlMiJv1FWbg9L7R+OzrQrxx81batM65r4zVFjVL4ELWV1gR4hsXvo+fXhoecmygEI/0CeH9JGCBwPzuzc5T8x3fSdKGV9+Exu7iu4kYs5FP9p+9MR4nn+lE0wsL9orVFy4eV6NWkbmcukBes2KJZSGuD7DBdofwr1YkQty444pE0SQyI4N5oCipRGayp0zUoq36p0JZzCUvD4Hm+4YScMHcpM9pFIEp0yhOdba04NWCJNtWfI3lTwzQ/q1AbZPuyZVFVaVyed1OOWWkgpU25R8pk3n6slBT5lqHMzVFr5gsapJ5wfKlZuNvP2mD5NWD7sfF7hu1qVNWB0E9v2gIcaNIuPB/3XB5vztRrU79Yr4wi4jLC5ksQJTnzbjGwcyR+YcOYkHvwrUan7g8vs6l4nCJiHdzfqyq0MrrMHVpyB1TjHb5v4wJm8x7xmh1Nlt7YSZ6ZXqbRMSvHTq8sN2UpD8Ru8Lp50IJNjP+0Y6I/zrjWfzx0ZRSn4bm7eZsDRVav9L8/smoEeTALvGxTN2SRdHrfAW7WJ3d4VLtC4a+O4j8zf8lK1S/bMZS+st3n39E21lLj4iH+9xb8atE3j+f9Sq80yZh787/tBf+3iOf175e6VeshLj0BfoaI3mx73zLMG29y9Y/1haZF2/W/v754QuseHpQyLGBQry0ek+Wk9QEvuzurHYgH9sFQt02ndFs0BNBeehbea1fJduOF71kCz/jp3YZzN4b96g2l23IS7OLdE6BCpGFmOMGdMVlNw8psuAlmFG6ED++Vt2A01lCLdaUzl7mAKtqfpHPfP7l6nOFzeyRle/GefLSSUvE549VOUGnNASrm85Q5uMHi8aa5bHBOxs/v6bNFEC5ckqj9tNyZFFVqVxet3MNgEZ1216BZrcVLB4MdJl9spapPzIXuyRCXC9H3zJyzuSnsH3TBtww5kVtOpVEsmQBpWyLF+izsNFWq1929OhrsKkpMmDKi+wtT71iOlUp0jniezetx+JhBQvTVBXjM7J8BRPGS+HydnM+CxXaXqKtx85B5XoFW69ZuYxtQMSFLIwVMWO2kFbyszpHvCT9ieQfTj+n168sI+I/PtYf233agvRSXZj9ibt5w3LI0/qVs/qNRP0O14b1nJslNnK00i9bnSMe7nMfjl9lO8QFM1/F5zNeRs2TGhaJ8AebmtIwtUWxhch6uYGmxOkRcf2lXHZSkW2Et234U+vPJM9Nv68uXKBqxnjdey9jzVsvaj8FGxsoxK30XkxDAlEg4HU7ZePqE084owVajpwSNEeJ/u7duaPYvuEyb1rmSrfv0rfIokx92sq1Qx4uNofarCB9ADy+dt0iW8cFM0rvsPIPHw7YqX07J0vbasoYqfAfOP/7Z4smAJqc09pUAEjk/73nR+PKAfcW2TZQpqtI9FX2Nvdf/BdqkZ8V9wVanBjq3jWecVj3QcGZLpXzqla+cPbifaHuidbv2e7ULxUobas1bYVzHg5+rkygXVMC2RJsseb3c9/R2plxXrgMwC/dfZPmV9lpR7bJC7VQyr9s3Y83PjbJdNFtoDbgPwjruwT9+sNi0110gu2aYsU323O/xY9j+mlJFUUdnD4rd7yV+6KRJjvT2U9R8JLkJSdqysmaVi//NiA+e+WeW5DR5zbTnZOsit6S9Cdic7j9nLMTFIYAABg1SURBVNwTzCbpO1Ys+LRwJ5xgEXF5+f7uo7fgbN/JdLG6GdOvB3XE/m2b5adS3ar0rS6tK1VP2a2d4HrqdQPQ6PqCL3Bml9XnPNx+2erXBSsLJM3sNvOrBHZkQwHj9oHit2/nvKXN275xzITC8w+CLdaUL56BFozrbVfWshh35fIX4mKzvHC+cu8tmvmX3nQHqtc9MagQzx1/L7Z880nIsYFC3GoPxnQkECGB+W6nVwXSK9ashzbjte3uTC/Z3/Td50aj4w2Diu00oS9A2/rnOtz8xGTtUAK59P1WZd9Ts62WJI0sovnjZ5+2A4tcshf0O8+NMj20QH6XvZh/yJ6DtIs7Fc7Hy546UdsxwaxTkw5YFu7Izi3G1emBOthX7+uvzR32PzBBFk/+9csqdLrh9mILAPWFZdffNbrItnMyzWLy0L6oWPVYU+El9ZFt2qROMoc40AAWaE50MNevmvQgNn2hzRvd6vL4gp84FGEb8r/d607zAGpmpTon4cLnPw6au9UBWs8kmBCXxbHXDhleZNqH/sVE5ozKZ3AR6fpCWPGlWdRVBPPyBZ+gUVorrc3o2xc6UlIKd7ExVkqfQiR73svCXf1FwGwQ1vM6oU69Yl9fQglxWXx4YO/egAufjXM/FRWd07N8BaNtKVzerk4XHMiWosI9VdOsDcjXg3fHPYIbx0wsVt9golf6om8+nIXzO1+vTTELtz8pST8ndQ5mk7Q3OTugWZtLNE8EE4/SZ8jXlY59BoY8VEzyOrB9C7667cjcbFV9x5WVe3QbntLwu9spbwB15BRV8Xugy+pzHm6/HEqIy9oa2Ump/mlnhf3cB/KrCHHpH64bOryIj8SWSUP6oOfwZwunkYXavlBeNo19hpSp7dr0gQfvjhtdbEqimRA3vgTImQyhpnZ+f39X7Fr3c8ixgUK8FB4gFkECQsDrdkoUSwujpc/S1t0Uu0SYyHZua1YshfveMcXmUEtHICeMzXr8Pu2N/LKb7tAWjsglQvvNh2+HfL6ThXNyAJDMrxaB/NN3X2hbF8rhA/qcaxGlH01+Bgs9r6HTjbejzf96aPuVy+EpG39bjcUfenBR176FhytIGXo0u0KlKtohCDJXT9LLi4Es3pPtFY3C2ngAx4Cxb0BOedM7QIlqiKCTFw45ZbHKCdW1Q2TkIAWpm9k8XVlFL/tS79+7WzvxscHpzQrFmIgn2XNWVtXL3ODGLc7HMeXKaXPr5YVC2Mr+02YneWoLNp8djjXLl8Bop5WW++OYW7A99zvZx265KyunhZV7opXG604bB6iDHeXKay935Y83349dP8xF9sju88gLISOA+oFGcoiHTNXRX/jEbl3EyuEa8gVGfCBTjVYs/AwfTHgcNz02CSed6dSqKMxlPrHMIz3/ii7aS1rNI21AdiOQ32TrQuMXFDlsZ8rDg7W95fU2ph8AJFsXytqCTn1vLzKnWT9spPfocdrCUV2g61H62ic10uY01z6poeZ//UAfaXcdut9y9PCP/Hz87lsGeeHsdt8TAQ9yMp6al3JMfpMO01dqC7FL4/J2dzZCPmRKUsjoqNGeQG1A/3ogp9Fee8dwbTtLOTTM+Oze9sK0Ii9dIqJl6o+8dF10fR+tmHD6k5L2c7pNcuqtMRggf5dFiXJwl+yFrs9X1ttF94eeLvKFRaKg7zw3Ujv0zOzEXDM/blv+JZY/eVtB/wW8mOHx3V4a/tbL8LqdMuG7hXwBkS8hZpfV5zzcflmeJ52lHL4lwRn9El/KKZdymJu+q0i4z73xQB8500FfwC9C/IWBbnRw3wRX71u1fkja3ievjsPff64tctaAfqCPBAjOu+zawkN2ZMxcNu9DbStV2Udc8pIDfWRc+PLtqdr/5GAy7cTeIzs/6fbItoVnXdC+CGr9eZHFm8GE+KFdO/D1oE7IO7g/5NhAIV6aTxLLSmoCXrdTenFtwpjMEZe54v4DpfFodbNjev0XW/kf8SzzpWXvbxHzf/yUo62UF5EjO1c0u7BDMREqHc4vS7/BgqzX8NM3CyHTT2RPb9mOqu01PU1P8fQ/tlgW6ZkdP252JLVxH1t90JDpLHJJxEIO19EvY1r5m9mqff+OUGz7+t0Z+G7u25Ctq8S21HYuXNKjHxqlnWu6HWEoO4M12n9/WoZlo/VzPZTXXJ6consrxrjFz3en3qpCmSTFNOl5F06+vHexEs12vgg2gITiLEJcpqa0vjJTe1mbP+Nl7Nz2N04/90JtsebJZxXd1U0Gwr9W52Jh1uvaYC2LrWRAle0hZYqVRKz9L2nHItKlLct0LN2PMh1G9oEPdsS9/zMhEV85qVMiWC0zrtL2G5SBOdglEXw9qm+W7uvBl2L/3xslr1WuWb5mMXZzsey93ZwroaKpzA+XeeKhrlBtQP96INujyiWLqeXU02CXWf9kpT/Rv5yImJbLaj8ni4pljm6wSz99OC/vsPbCLi/ngS45yXXwJA+kvVi5jKepKlAHpHtyJ1u5L1ppvO60VwH1Jsmv5fA3cMJZRReUh/Kxbkeo/s6/X+5y1yMQXwVjKXn79ylWn3uz/kbflUe+YsrUlGp1T8S8KS9iydx3Ua5iRe2AMFnfVOX4apaPuJe9xGXXqJxF8yABHb0Pkm0R5dRR/fK3x78/kXT689LqsmsDvsjJybvSZgqu4GMDhXi0nhLmQwIhCHzcpWndCikpchZ69ZotLsLZ9xQs4uCVuAR+fmUUNhw56lyF2iHDk2vtyNQoVXlBl6ZV81JS5FTHxnK8vRxzzyu2BP75YRFWPF0YDH3E5fEFV6wxMMfrdsrcBO289XMefh3VmhY/bTcGxSZtlhLdXHzn/yD/BbAmJS+veYfZq3aXJpBsd+rFCpQFUuaJl1yHM28ZUZrFsyw/AvLCIpfZQnf5u3w9ka8ocoUaGyjE2bxIoBQJzHc7X1YBbbXHBU+/hyoNGpdi6SwqmgT2bf4D3917vfbpUQU+zvD4rohm/lbzynanjlSgaKOyHH0tR2Dzih2BVZMfxqZFH2gFONT85pdkrSy+tVHsitdy/jyz2dn5ikNewCyfSxBjk2ydvTG6qUIdleHJHVkWFc52Oz9SgMtTylfE+U++jUp1C6b68YovArvXr8Z393U5IsJDjw0U4vHlP1pjcwLZ3c/upOTnfyrVDLX63eYoEr56xnnCgOp2eXIL5tiU8nXksCgRZVX5pSW28Pdt/QtyuuKhXf/KSq85rqzcq2JbYuDcvZmpH0JRrpQDfVqOfBOV6zUsK1NsX64hurlbUdXm6Vm52hz90r687tRMQPFw/Cht8uGVF+7YQCEeHl+mJoGICXjdzu8BtJKMzrx5OE5ML9XF9xHbzwygfXLUF27JLmwuj0/zZ1ld2e60SQrUW6X8Bp264Yy+95eVKbYuN/eFe7BlsfYeLfsW9nXNygm+D2kMaXi7pfWBqr4pRVjZvjKGptg6a9maVLYolUuFMjnDkxN478BSIOF1O5cA0OYicfwoBeBhFlGSsYFCPEzITE4CkRL4PDP12nxFeUfPp80Ln6JireKn/0VaDu+PDQGZJ/pFP8NK+nxkuN7yeWNTmrVcj+yksUh0uNxxxg0PaFMWeEWPwPo5b+C3mc8VaHAok9PLWJCJHfPdaVNVqL3k33Uu7IzU24MfFBY9GsmRk+yGJLsiHbkWV3Dg8nYzfdpE8bK65ndLu1JV1cLVxhw/ysoTxcv1HxsUB9qnz/R9EcpCCvFQhPg7CcSAwHx36kQVihZZqVCtFtpOnB+DUphlLAgsvvMq7N24riBrVRniysopCJeV8WU86EVMaffSQsi0BV6RE/h72QLkPHNHgctVdfmO/Nxzu85GXuQ5R56D1+2UOeraVjVNb30E9dpfHXmmzAGH9+3BohtbF5JwOHDuJTN9y+IBzXy38wkVuJfjRzx446gNxrFBAW5I9/i0L1ahLgrxUIT4OwnEiIDXnfoLoDSR7GXHi3MfmQ7HMeVjVBqzjQaBxcOuwt5NBSJchfJ1hienbTTyjVYe2W7nWwpQsEoIAKNlkZNdP+dN/DZzbGFGB1X1tM5lNEfYrDZfdndWO5CP7fpvXLAbuc93rFqKHx65sTAjRUXX9Czf7Mhzjl4O2e60rxSobSTH45uk4dzR06OXOXMKi0DegX349u5rCrY0LXhZn5qRlVuwwb6Fi0LcAiQmIYFYEPiiS4taB1MOb9XzlpXwze+fjBPOtLavbSxsYp7mBP79+Qf4nr8TB//bdlSQpew7vvOM33bGGzOv2ymirJpu19n3TEDNFu3izcyEsMf33DBs/d4460jp4vLkvB1vxn/e3dkyPx9Ldbu4ELzkHlrjeQHrPnjVkIHykcuTc2XJc4zdnV63U9Vzl9N1m98zAZXrc9Fu7IgXz1l2UPr51dHIP3yo8EeXxxeWtg4rcWlWjmWRQDIQWNAjrUFenio7XhQeiSgHszTI6ApH+YITM3mVLYGt32VDjrHPO7BfN2R3nqq07pSVk1u2lgUu3dst9VOoSuHxd6d1H4YGGV2QUrFKvJocV3btXJOLX6Y+if9+ObozoQL0S/f4XokrQw3GzO2R1qB8nioGa/ORajRvh0bXD8BxjVPj1eS4smv/P5vw+9sTC7em1IxT1KmuWdYjm2VRIa/bOReAtmfpMZWPRdNbR6NWq/SyMCWpysw/dBB/zJ0KeXEzXDkuj+/scEFQiIdLjOlJIAYEst3OsQowVM+6QvXaqHXuJdqOKlVPPj0GJTLLYATkE+OWb+dhyzdzsWvdz0eTqupnrqzcSxOBXnZm6gBFUSbqtpY/vjpqntMeddteyQNgTBwon5e3is8Xf4ptK74uTKEoWO1QUtwdZi7X9u2O5+utLk3LVz8m5XWo6KHbWT31fNRpfRnqX3JtPJteZrb9u/pHbP7qI2xa9CHyDx0otKMs9wsPF4bXnfYAoI7R76tyYiPtWa/f4RpuaxkuzBDp925aj81fz8WmLz4onIoityhQpqV7coofbWyhfApxC5CYhARKg0B2pnOQomC8f1myNVmF6nVQsUadI/+ti5RKVUvDpKQoQwbf/ds248A/myBRMfn3jlWyQ1ixa7jL43skkaBkd23WSXEo4/W1CLrtsuf0saecgYo166FCzbqoWKOeFk1Lpmv/tgJ/a37ftrmI+DZweN3l8WnHiifSle1OfVqBcpfR5mMqVcEJTVuhYo26hv6kbiJVK2JbD+/dBfH7gX82a77f9ccv2LtxrX++axSod6d7ct+LuMBSzGB+ZtrNqqIW+2Ij44f4vOBZr6f921GuQilalrhF5e3bXTA2bN+C/du2aP81GxtUqHdneHKfKWlNKcRLSo73kUAMCHi7paYpqqPXkS3J6sSgCGYZHoEtEulQlfxprlm5OeHdGh+pvd1S66gqeilQZJs7bXcNXsEJiM/z1PzpHbNy5yUqq3mZqR1TFEdPfXvDRK1HKdqdo0KdpiiQZ31LKZYbtaI4fkQNpZWMojY2UIhbwc00JFAGBGQ7OgD9FAUty6D4ZC8y4QdlMwfOc6f2SoHSUwU6JruDTeoftYE1nthSnIV66cK8PKjTO3pyp8WT3yKxhS/fkdALeW/UxwYK8ZDMmYAEypbAB1edcWyVShXrqUpefYfiqKciv76qIrnmEcTQBYqCA2q+Y4OK/M0OBzYD2JKoETGrmD7t0qz6MeVRNz8vpZ5DVevCodZNvjalbEiBuvEwsEUFtvyXl7+l6+xVB60yTLR0Mn+8GlA3P+UYzeeKA3VVVa2XaPWIxF5FVXZCUTeIv6FiS8UUZXNZH9ATSX2s3LugS9O6h1PK1XOo+XXhQF0Fat08FZybYgGeomCXAsfGPBVby6nYcrA8tnaallO405mFLCwloRC3hImJSIAESIAESIAESIAESCC6BCjEo8uTuZEACZAACZAACZAACZCAJQIU4pYwMREJkAAJkAAJkAAJkAAJRJcAhXh0eTI3EiABEiABEiABEiABErBEgELcEiYmIgESIAESIAESIAESIIHoEqAQjy5P5kYCJEACJEACJEACJEAClghQiFvCxEQkQAIkQAIkQAIkQAIkEF0CFOLR5cncSIAESIAESIAESIAESMASAQpxS5iYiARIgARIgARIgARIgASiS4BCPLo8mRsJkAAJkAAJkAAJkAAJWCJAIW4JExORAAmQAAmQAAmQAAmQQHQJUIhHlydzIwESIAESIAESIAESIAFLBCjELWFiIhIgARIgARIgARIgARKILgEK8ejyZG4kQAIkQAIkQAIkQAIkYIkAhbglTExEAiRAAiRAAiRAAiRAAtElQCEeXZ7MjQRIgARIIL4ItAHwlUWT2gL4GkAPANNN7ukJYMaRv58BIAvA2Uf+/0sAhgLYZ/j9BQCDAaw2ySuYXbod/rc9DGC0SV6fHbF5L4DnAPQ3pAmUlySR/OR6xC/PGkfq2ckit3QAXf3K1W/15yJ/92enp9Xrsc1QrpkvjH6QpP5phpvUyWJVmIwESpcAhXjp8mZpJEACJEACZUPAKNb8hZwuDG87IsTFQqNQXgEgM4CglnwbmQg/XTSHEoVGu0KlFbuMIjmQXVKfzkdEeSDaep3ld/+66WWIQJcXk0oGgW8s0z+d0TYzUa2Lf3mZ8LfdyNuMg/9LiP8Lhth4F4CJAIxCvmxaG0slAYsEKMQtgmIyEiABEiCBhCYQTIjrwlv+K8JTv0KJZBGeAwE8Y4iE+4vlQILUrAz/FwQz4IFEsTGt2HUtgFeCeCwYD//7g5UpAlrnFkqIG8W0WaTeKMb9WVx9hHXHI+WZvYTcAuBdCvGEfk6TzngK8aRzOStMAiRAAklJwEx4hhKsoYSlUYQaofpPlQgmsEO9IPg7KxpC3H/qSaiXBStlhnoBMU5HMZuu4n+/v9AWIb4ewK2GKTD+aSjEk/LRTuxKU4gntv9oPQmQAAmQgDUCZoI30LQSY47GKK5RUIs47QVgmkk0fAyATwC8fySjQMJTfi4LIS5lVgFwjkHUBptLHg0hbuQYaAqOsRxhY+QtQvxnAP/4zV83vkRQiFt7FpgqjghQiMeRM2gKCZAACZBAzAgEWoAZal52oEhuoGi4/L3hkSkSxoWTgYRuaQtx41zqMw0LWYO9LJSWEBfnBxLsuhCXha/+EX3ddhHunJoSs0eIGceCAIV4LKgyTxIgARIggXgjUNKIuH+UVhfUZtFXSTsKwGtHFnaGmmNeFhFxeVG45MjiUisLP8XGeBPiYpP/zivyQrWZQjzeHjvaE4oAhXgoQvydBEiABEjADgRKMkdcr7f/jh5vAZBo8gd+YEQc3gRgxJHpKlaEbmlHxCXi/LlhUaqVl4VoCPFwyxG0ZlNTjFtB+m8BGWquux3aMetgMwIU4jZzKKtDAiRAAiRgSsCK4G1w5M6//HLwF9RTAEw12Z0j0D7fenZmizat2GWcBmNFFMsLQaAXBePe5/6gAglZK2VKXsEWt4a7WNPfFuPUFKPdRn4U4nz4E44AhXjCuYwGkwAJkAAJlICAFcErB/LMDbJfuH7Ij9m8chGhskjzQT+BbhSgoQ6sMRPqugiWRaH61opWtgEURMatGOX/CwO59EOJdIyBFqTqv0dDiEteoewO5qNAQlyvl/iGQrwEDwZvKVsCFOJly5+lkwAJkAAJlA6BYFMj9EiuLurMDoQJ5wAc/xoF2zEk1JQNufc6v0N3gol7iZ7Lbi7GUz71erUz+bv8ZszPbH/uaAlxoxgPdqCP2QtJsJckPV+pu/DkgT6l80yxlCgQoBCPAkRmQQIkQAIkELcEwjniPtjOIbrYO9FPzAabpxzoqHiJ3L4A4GOL1Mwivf6LSPWs/KP1ZumMQjfQbjJ6mkDTbYysAtkiNpkxDcTFLK0/30A+4smaFhsTk8UXAQrx+PIHrSEBEiABEiABEiABEkgSAhTiSeJoVpMESIAESIAESIAESCC+CFCIx5c/aA0JkAAJkAAJkAAJkECSEKAQTxJHs5okQAIkQAIkQAIkQALxRYBCPL78QWtIgARIgARIgARIgASShACFeJI4mtUkARIgARIgARIgARKILwIU4vHlD1pDAiRAAiRAAiRAAiSQJAQoxJPE0awmCZAACZAACZAACZBAfBGgEI8vf9AaEiABEiABEiABEiCBJCFAIZ4kjmY1SYAESIAESIAESIAE4osAhXh8+YPWkAAJkAAJkAAJkAAJJAkBCvEkcTSrSQIkQAIkQAIkQAIkEF8EKMTjyx+0hgRIgARIgARIgARIIEkIUIgniaNZTRIgARIgARIgARIggfgi8H+lh9Eu7VZt0wAAAABJRU5ErkJggg=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lungaca1.jpeg (768×7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2" y="1202492"/>
            <a:ext cx="576538" cy="6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ungn1.jpeg (768×76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34" y="1266543"/>
            <a:ext cx="598469" cy="7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lungscc1005.jpeg (768×76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59" y="1335456"/>
            <a:ext cx="598469" cy="68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573962" y="1638688"/>
            <a:ext cx="840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3183" y="1463683"/>
            <a:ext cx="134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Medium" panose="020B0604020202020204" charset="0"/>
              </a:rPr>
              <a:t>Augmentation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32786" y="1774478"/>
            <a:ext cx="344110" cy="38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98568" y="1791019"/>
            <a:ext cx="463770" cy="380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63997" y="21346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Medium" panose="020B0604020202020204" charset="0"/>
              </a:rPr>
              <a:t>Training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4642" y="2162156"/>
            <a:ext cx="108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Medium" panose="020B0604020202020204" charset="0"/>
              </a:rPr>
              <a:t>Validation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2648909" y="2584452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840711" y="2575946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158050" y="2584452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475389" y="2584452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9972" y="3005695"/>
            <a:ext cx="151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Medium" panose="020B0604020202020204" charset="0"/>
              </a:rPr>
              <a:t>TL (ResNet50)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03237" y="2950541"/>
            <a:ext cx="7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Medium" panose="020B0604020202020204" charset="0"/>
              </a:rPr>
              <a:t>Fine</a:t>
            </a:r>
          </a:p>
          <a:p>
            <a:r>
              <a:rPr lang="en-US" dirty="0">
                <a:latin typeface="Barlow Medium" panose="020B0604020202020204" charset="0"/>
              </a:rPr>
              <a:t>Tuning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4781389" y="2983987"/>
            <a:ext cx="96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Medium" panose="020B0604020202020204" charset="0"/>
              </a:rPr>
              <a:t>Modifying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7273" y="3078170"/>
            <a:ext cx="118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775" y="2986296"/>
            <a:ext cx="138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Medium" panose="020B0604020202020204" charset="0"/>
              </a:rPr>
              <a:t>Modelling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2648909" y="3647870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3858940" y="3670709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6475389" y="3670709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5167164" y="3667407"/>
            <a:ext cx="196493" cy="25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95082" y="3182282"/>
            <a:ext cx="434619" cy="13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88606" y="2859157"/>
            <a:ext cx="5717568" cy="80487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88605" y="1170100"/>
            <a:ext cx="5717569" cy="141048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391758" y="3198610"/>
            <a:ext cx="434619" cy="13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62905" y="3232387"/>
            <a:ext cx="434619" cy="13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2043" y="1603518"/>
            <a:ext cx="134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Medium" panose="020B0604020202020204" charset="0"/>
              </a:rPr>
              <a:t>Data Preprocessing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88607" y="3950610"/>
            <a:ext cx="5717568" cy="80487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157048" y="4197363"/>
            <a:ext cx="1057154" cy="291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464287" y="4197363"/>
            <a:ext cx="1057154" cy="291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736833" y="4197363"/>
            <a:ext cx="1057154" cy="291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057261" y="4197363"/>
            <a:ext cx="1057154" cy="2919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86169" y="4165331"/>
            <a:ext cx="105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19198" y="4172307"/>
            <a:ext cx="105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15725" y="4165402"/>
            <a:ext cx="105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F1Score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7524" y="4172307"/>
            <a:ext cx="105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775" y="4160619"/>
            <a:ext cx="138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Medium" panose="020B0604020202020204" charset="0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2193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3" name="Google Shape;1403;p57"/>
          <p:cNvCxnSpPr/>
          <p:nvPr/>
        </p:nvCxnSpPr>
        <p:spPr>
          <a:xfrm>
            <a:off x="1144900" y="2178700"/>
            <a:ext cx="6854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4" name="Google Shape;1404;p57"/>
          <p:cNvCxnSpPr/>
          <p:nvPr/>
        </p:nvCxnSpPr>
        <p:spPr>
          <a:xfrm>
            <a:off x="2067366" y="2177938"/>
            <a:ext cx="0" cy="471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1408;p57"/>
          <p:cNvSpPr/>
          <p:nvPr/>
        </p:nvSpPr>
        <p:spPr>
          <a:xfrm rot="5400000">
            <a:off x="2136290" y="703595"/>
            <a:ext cx="583674" cy="2948686"/>
          </a:xfrm>
          <a:custGeom>
            <a:avLst/>
            <a:gdLst/>
            <a:ahLst/>
            <a:cxnLst/>
            <a:rect l="l" t="t" r="r" b="b"/>
            <a:pathLst>
              <a:path w="10548" h="13649" extrusionOk="0">
                <a:moveTo>
                  <a:pt x="5258" y="1"/>
                </a:moveTo>
                <a:cubicBezTo>
                  <a:pt x="5107" y="92"/>
                  <a:pt x="4955" y="214"/>
                  <a:pt x="4833" y="305"/>
                </a:cubicBezTo>
                <a:cubicBezTo>
                  <a:pt x="4803" y="335"/>
                  <a:pt x="4803" y="335"/>
                  <a:pt x="4772" y="366"/>
                </a:cubicBezTo>
                <a:cubicBezTo>
                  <a:pt x="4681" y="457"/>
                  <a:pt x="4559" y="548"/>
                  <a:pt x="4468" y="639"/>
                </a:cubicBezTo>
                <a:cubicBezTo>
                  <a:pt x="3526" y="1460"/>
                  <a:pt x="2705" y="2341"/>
                  <a:pt x="2037" y="3253"/>
                </a:cubicBezTo>
                <a:cubicBezTo>
                  <a:pt x="1246" y="4347"/>
                  <a:pt x="669" y="5442"/>
                  <a:pt x="334" y="6566"/>
                </a:cubicBezTo>
                <a:cubicBezTo>
                  <a:pt x="152" y="7174"/>
                  <a:pt x="61" y="7782"/>
                  <a:pt x="0" y="8390"/>
                </a:cubicBezTo>
                <a:cubicBezTo>
                  <a:pt x="0" y="8664"/>
                  <a:pt x="0" y="8998"/>
                  <a:pt x="30" y="9302"/>
                </a:cubicBezTo>
                <a:cubicBezTo>
                  <a:pt x="61" y="9636"/>
                  <a:pt x="91" y="9940"/>
                  <a:pt x="152" y="10214"/>
                </a:cubicBezTo>
                <a:cubicBezTo>
                  <a:pt x="274" y="10731"/>
                  <a:pt x="486" y="11217"/>
                  <a:pt x="790" y="11642"/>
                </a:cubicBezTo>
                <a:cubicBezTo>
                  <a:pt x="1064" y="12038"/>
                  <a:pt x="1429" y="12372"/>
                  <a:pt x="1854" y="12676"/>
                </a:cubicBezTo>
                <a:cubicBezTo>
                  <a:pt x="2310" y="13010"/>
                  <a:pt x="2888" y="13253"/>
                  <a:pt x="3526" y="13436"/>
                </a:cubicBezTo>
                <a:cubicBezTo>
                  <a:pt x="4073" y="13588"/>
                  <a:pt x="4651" y="13648"/>
                  <a:pt x="5289" y="13648"/>
                </a:cubicBezTo>
                <a:lnTo>
                  <a:pt x="5714" y="13648"/>
                </a:lnTo>
                <a:cubicBezTo>
                  <a:pt x="5775" y="13648"/>
                  <a:pt x="5836" y="13648"/>
                  <a:pt x="5927" y="13618"/>
                </a:cubicBezTo>
                <a:lnTo>
                  <a:pt x="6049" y="13618"/>
                </a:lnTo>
                <a:cubicBezTo>
                  <a:pt x="6383" y="13557"/>
                  <a:pt x="6717" y="13527"/>
                  <a:pt x="7021" y="13436"/>
                </a:cubicBezTo>
                <a:cubicBezTo>
                  <a:pt x="7660" y="13253"/>
                  <a:pt x="8207" y="13010"/>
                  <a:pt x="8693" y="12676"/>
                </a:cubicBezTo>
                <a:cubicBezTo>
                  <a:pt x="9119" y="12372"/>
                  <a:pt x="9453" y="12038"/>
                  <a:pt x="9727" y="11642"/>
                </a:cubicBezTo>
                <a:cubicBezTo>
                  <a:pt x="10031" y="11217"/>
                  <a:pt x="10243" y="10700"/>
                  <a:pt x="10365" y="10214"/>
                </a:cubicBezTo>
                <a:cubicBezTo>
                  <a:pt x="10426" y="9940"/>
                  <a:pt x="10487" y="9606"/>
                  <a:pt x="10517" y="9302"/>
                </a:cubicBezTo>
                <a:cubicBezTo>
                  <a:pt x="10547" y="8968"/>
                  <a:pt x="10547" y="8664"/>
                  <a:pt x="10517" y="8360"/>
                </a:cubicBezTo>
                <a:cubicBezTo>
                  <a:pt x="10487" y="7752"/>
                  <a:pt x="10365" y="7144"/>
                  <a:pt x="10213" y="6566"/>
                </a:cubicBezTo>
                <a:cubicBezTo>
                  <a:pt x="9879" y="5442"/>
                  <a:pt x="9301" y="4347"/>
                  <a:pt x="8511" y="3253"/>
                </a:cubicBezTo>
                <a:cubicBezTo>
                  <a:pt x="7842" y="2372"/>
                  <a:pt x="7082" y="1521"/>
                  <a:pt x="6231" y="761"/>
                </a:cubicBezTo>
                <a:cubicBezTo>
                  <a:pt x="6201" y="730"/>
                  <a:pt x="6140" y="700"/>
                  <a:pt x="6110" y="670"/>
                </a:cubicBezTo>
                <a:cubicBezTo>
                  <a:pt x="5927" y="518"/>
                  <a:pt x="5775" y="366"/>
                  <a:pt x="5593" y="214"/>
                </a:cubicBezTo>
                <a:lnTo>
                  <a:pt x="5502" y="183"/>
                </a:lnTo>
                <a:cubicBezTo>
                  <a:pt x="5441" y="122"/>
                  <a:pt x="5380" y="62"/>
                  <a:pt x="5289" y="31"/>
                </a:cubicBezTo>
                <a:cubicBezTo>
                  <a:pt x="5289" y="1"/>
                  <a:pt x="5258" y="1"/>
                  <a:pt x="52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7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Setup</a:t>
            </a:r>
            <a:endParaRPr dirty="0"/>
          </a:p>
        </p:txBody>
      </p:sp>
      <p:sp>
        <p:nvSpPr>
          <p:cNvPr id="1400" name="Google Shape;1400;p57"/>
          <p:cNvSpPr txBox="1"/>
          <p:nvPr/>
        </p:nvSpPr>
        <p:spPr>
          <a:xfrm>
            <a:off x="1144900" y="2764511"/>
            <a:ext cx="1995199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Augmentation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Split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01" name="Google Shape;1401;p57"/>
          <p:cNvSpPr txBox="1"/>
          <p:nvPr/>
        </p:nvSpPr>
        <p:spPr>
          <a:xfrm>
            <a:off x="6280731" y="2850017"/>
            <a:ext cx="1847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Fine Tuning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Modify CNN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Optimization</a:t>
            </a:r>
            <a:endParaRPr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1405" name="Google Shape;1405;p57"/>
          <p:cNvCxnSpPr/>
          <p:nvPr/>
        </p:nvCxnSpPr>
        <p:spPr>
          <a:xfrm>
            <a:off x="7315200" y="2233825"/>
            <a:ext cx="0" cy="471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8" name="Google Shape;1408;p57"/>
          <p:cNvSpPr/>
          <p:nvPr/>
        </p:nvSpPr>
        <p:spPr>
          <a:xfrm rot="16200000">
            <a:off x="6504519" y="709608"/>
            <a:ext cx="583674" cy="2948686"/>
          </a:xfrm>
          <a:custGeom>
            <a:avLst/>
            <a:gdLst/>
            <a:ahLst/>
            <a:cxnLst/>
            <a:rect l="l" t="t" r="r" b="b"/>
            <a:pathLst>
              <a:path w="10548" h="13649" extrusionOk="0">
                <a:moveTo>
                  <a:pt x="5258" y="1"/>
                </a:moveTo>
                <a:cubicBezTo>
                  <a:pt x="5107" y="92"/>
                  <a:pt x="4955" y="214"/>
                  <a:pt x="4833" y="305"/>
                </a:cubicBezTo>
                <a:cubicBezTo>
                  <a:pt x="4803" y="335"/>
                  <a:pt x="4803" y="335"/>
                  <a:pt x="4772" y="366"/>
                </a:cubicBezTo>
                <a:cubicBezTo>
                  <a:pt x="4681" y="457"/>
                  <a:pt x="4559" y="548"/>
                  <a:pt x="4468" y="639"/>
                </a:cubicBezTo>
                <a:cubicBezTo>
                  <a:pt x="3526" y="1460"/>
                  <a:pt x="2705" y="2341"/>
                  <a:pt x="2037" y="3253"/>
                </a:cubicBezTo>
                <a:cubicBezTo>
                  <a:pt x="1246" y="4347"/>
                  <a:pt x="669" y="5442"/>
                  <a:pt x="334" y="6566"/>
                </a:cubicBezTo>
                <a:cubicBezTo>
                  <a:pt x="152" y="7174"/>
                  <a:pt x="61" y="7782"/>
                  <a:pt x="0" y="8390"/>
                </a:cubicBezTo>
                <a:cubicBezTo>
                  <a:pt x="0" y="8664"/>
                  <a:pt x="0" y="8998"/>
                  <a:pt x="30" y="9302"/>
                </a:cubicBezTo>
                <a:cubicBezTo>
                  <a:pt x="61" y="9636"/>
                  <a:pt x="91" y="9940"/>
                  <a:pt x="152" y="10214"/>
                </a:cubicBezTo>
                <a:cubicBezTo>
                  <a:pt x="274" y="10731"/>
                  <a:pt x="486" y="11217"/>
                  <a:pt x="790" y="11642"/>
                </a:cubicBezTo>
                <a:cubicBezTo>
                  <a:pt x="1064" y="12038"/>
                  <a:pt x="1429" y="12372"/>
                  <a:pt x="1854" y="12676"/>
                </a:cubicBezTo>
                <a:cubicBezTo>
                  <a:pt x="2310" y="13010"/>
                  <a:pt x="2888" y="13253"/>
                  <a:pt x="3526" y="13436"/>
                </a:cubicBezTo>
                <a:cubicBezTo>
                  <a:pt x="4073" y="13588"/>
                  <a:pt x="4651" y="13648"/>
                  <a:pt x="5289" y="13648"/>
                </a:cubicBezTo>
                <a:lnTo>
                  <a:pt x="5714" y="13648"/>
                </a:lnTo>
                <a:cubicBezTo>
                  <a:pt x="5775" y="13648"/>
                  <a:pt x="5836" y="13648"/>
                  <a:pt x="5927" y="13618"/>
                </a:cubicBezTo>
                <a:lnTo>
                  <a:pt x="6049" y="13618"/>
                </a:lnTo>
                <a:cubicBezTo>
                  <a:pt x="6383" y="13557"/>
                  <a:pt x="6717" y="13527"/>
                  <a:pt x="7021" y="13436"/>
                </a:cubicBezTo>
                <a:cubicBezTo>
                  <a:pt x="7660" y="13253"/>
                  <a:pt x="8207" y="13010"/>
                  <a:pt x="8693" y="12676"/>
                </a:cubicBezTo>
                <a:cubicBezTo>
                  <a:pt x="9119" y="12372"/>
                  <a:pt x="9453" y="12038"/>
                  <a:pt x="9727" y="11642"/>
                </a:cubicBezTo>
                <a:cubicBezTo>
                  <a:pt x="10031" y="11217"/>
                  <a:pt x="10243" y="10700"/>
                  <a:pt x="10365" y="10214"/>
                </a:cubicBezTo>
                <a:cubicBezTo>
                  <a:pt x="10426" y="9940"/>
                  <a:pt x="10487" y="9606"/>
                  <a:pt x="10517" y="9302"/>
                </a:cubicBezTo>
                <a:cubicBezTo>
                  <a:pt x="10547" y="8968"/>
                  <a:pt x="10547" y="8664"/>
                  <a:pt x="10517" y="8360"/>
                </a:cubicBezTo>
                <a:cubicBezTo>
                  <a:pt x="10487" y="7752"/>
                  <a:pt x="10365" y="7144"/>
                  <a:pt x="10213" y="6566"/>
                </a:cubicBezTo>
                <a:cubicBezTo>
                  <a:pt x="9879" y="5442"/>
                  <a:pt x="9301" y="4347"/>
                  <a:pt x="8511" y="3253"/>
                </a:cubicBezTo>
                <a:cubicBezTo>
                  <a:pt x="7842" y="2372"/>
                  <a:pt x="7082" y="1521"/>
                  <a:pt x="6231" y="761"/>
                </a:cubicBezTo>
                <a:cubicBezTo>
                  <a:pt x="6201" y="730"/>
                  <a:pt x="6140" y="700"/>
                  <a:pt x="6110" y="670"/>
                </a:cubicBezTo>
                <a:cubicBezTo>
                  <a:pt x="5927" y="518"/>
                  <a:pt x="5775" y="366"/>
                  <a:pt x="5593" y="214"/>
                </a:cubicBezTo>
                <a:lnTo>
                  <a:pt x="5502" y="183"/>
                </a:lnTo>
                <a:cubicBezTo>
                  <a:pt x="5441" y="122"/>
                  <a:pt x="5380" y="62"/>
                  <a:pt x="5289" y="31"/>
                </a:cubicBezTo>
                <a:cubicBezTo>
                  <a:pt x="5289" y="1"/>
                  <a:pt x="5258" y="1"/>
                  <a:pt x="52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7"/>
          <p:cNvSpPr txBox="1"/>
          <p:nvPr/>
        </p:nvSpPr>
        <p:spPr>
          <a:xfrm>
            <a:off x="1144900" y="1934968"/>
            <a:ext cx="1995199" cy="39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rPr>
              <a:t>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rPr>
              <a:t>Pre-processing</a:t>
            </a:r>
            <a:endParaRPr sz="1600" dirty="0">
              <a:solidFill>
                <a:schemeClr val="accen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411" name="Google Shape;1411;p57"/>
          <p:cNvSpPr txBox="1"/>
          <p:nvPr/>
        </p:nvSpPr>
        <p:spPr>
          <a:xfrm>
            <a:off x="6280731" y="1942750"/>
            <a:ext cx="1827312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rPr>
              <a:t>Modelling</a:t>
            </a:r>
            <a:endParaRPr sz="1600" dirty="0">
              <a:solidFill>
                <a:schemeClr val="accen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5"/>
          <p:cNvSpPr txBox="1">
            <a:spLocks noGrp="1"/>
          </p:cNvSpPr>
          <p:nvPr>
            <p:ph type="subTitle" idx="1"/>
          </p:nvPr>
        </p:nvSpPr>
        <p:spPr>
          <a:xfrm>
            <a:off x="452063" y="1670853"/>
            <a:ext cx="2392062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Augmentation </a:t>
            </a:r>
            <a:endParaRPr dirty="0"/>
          </a:p>
        </p:txBody>
      </p:sp>
      <p:sp>
        <p:nvSpPr>
          <p:cNvPr id="1150" name="Google Shape;1150;p45"/>
          <p:cNvSpPr txBox="1">
            <a:spLocks noGrp="1"/>
          </p:cNvSpPr>
          <p:nvPr>
            <p:ph type="subTitle" idx="2"/>
          </p:nvPr>
        </p:nvSpPr>
        <p:spPr>
          <a:xfrm>
            <a:off x="3000874" y="1670853"/>
            <a:ext cx="2130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</a:t>
            </a:r>
            <a:endParaRPr dirty="0"/>
          </a:p>
        </p:txBody>
      </p:sp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713225" y="580875"/>
            <a:ext cx="3448200" cy="10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grpSp>
        <p:nvGrpSpPr>
          <p:cNvPr id="1160" name="Google Shape;1160;p45"/>
          <p:cNvGrpSpPr/>
          <p:nvPr/>
        </p:nvGrpSpPr>
        <p:grpSpPr>
          <a:xfrm>
            <a:off x="5816918" y="821270"/>
            <a:ext cx="2613817" cy="3785061"/>
            <a:chOff x="5923776" y="911963"/>
            <a:chExt cx="2497675" cy="3616876"/>
          </a:xfrm>
        </p:grpSpPr>
        <p:pic>
          <p:nvPicPr>
            <p:cNvPr id="1161" name="Google Shape;1161;p45"/>
            <p:cNvPicPr preferRelativeResize="0"/>
            <p:nvPr/>
          </p:nvPicPr>
          <p:blipFill rotWithShape="1">
            <a:blip r:embed="rId3">
              <a:alphaModFix/>
            </a:blip>
            <a:srcRect l="26350" r="27687"/>
            <a:stretch/>
          </p:blipFill>
          <p:spPr>
            <a:xfrm>
              <a:off x="5923776" y="911963"/>
              <a:ext cx="2497675" cy="3616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2" name="Google Shape;1162;p45"/>
            <p:cNvSpPr/>
            <p:nvPr/>
          </p:nvSpPr>
          <p:spPr>
            <a:xfrm>
              <a:off x="5923867" y="915000"/>
              <a:ext cx="2497500" cy="3610800"/>
            </a:xfrm>
            <a:prstGeom prst="rect">
              <a:avLst/>
            </a:prstGeom>
            <a:solidFill>
              <a:srgbClr val="FB948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5"/>
          <p:cNvSpPr txBox="1">
            <a:spLocks noGrp="1"/>
          </p:cNvSpPr>
          <p:nvPr>
            <p:ph type="subTitle" idx="3"/>
          </p:nvPr>
        </p:nvSpPr>
        <p:spPr>
          <a:xfrm>
            <a:off x="452063" y="2541239"/>
            <a:ext cx="2130900" cy="1003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riginal samples : </a:t>
            </a:r>
            <a:r>
              <a:rPr lang="en" b="1" dirty="0"/>
              <a:t>750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samples : </a:t>
            </a:r>
            <a:r>
              <a:rPr lang="en-US" b="1" dirty="0"/>
              <a:t>15000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Augmentation : </a:t>
            </a:r>
            <a:r>
              <a:rPr lang="en-US" b="1" dirty="0"/>
              <a:t>1/20</a:t>
            </a:r>
            <a:endParaRPr b="1" dirty="0"/>
          </a:p>
        </p:txBody>
      </p:sp>
      <p:sp>
        <p:nvSpPr>
          <p:cNvPr id="1164" name="Google Shape;1164;p45"/>
          <p:cNvSpPr txBox="1">
            <a:spLocks noGrp="1"/>
          </p:cNvSpPr>
          <p:nvPr>
            <p:ph type="subTitle" idx="4"/>
          </p:nvPr>
        </p:nvSpPr>
        <p:spPr>
          <a:xfrm>
            <a:off x="3095975" y="2541239"/>
            <a:ext cx="2130900" cy="1126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: </a:t>
            </a:r>
            <a:r>
              <a:rPr lang="en-US" b="1" dirty="0"/>
              <a:t>12000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4000</a:t>
            </a:r>
            <a:r>
              <a:rPr lang="en-US" dirty="0"/>
              <a:t> per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Validation : </a:t>
            </a:r>
            <a:r>
              <a:rPr lang="en-US" b="1" dirty="0"/>
              <a:t>3000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1000</a:t>
            </a:r>
            <a:r>
              <a:rPr lang="en-US" dirty="0"/>
              <a:t> per class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7"/>
          <p:cNvSpPr txBox="1">
            <a:spLocks noGrp="1"/>
          </p:cNvSpPr>
          <p:nvPr>
            <p:ph type="title"/>
          </p:nvPr>
        </p:nvSpPr>
        <p:spPr>
          <a:xfrm>
            <a:off x="713225" y="510075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175" name="Google Shape;1175;p47"/>
          <p:cNvSpPr txBox="1">
            <a:spLocks noGrp="1"/>
          </p:cNvSpPr>
          <p:nvPr>
            <p:ph type="title" idx="2"/>
          </p:nvPr>
        </p:nvSpPr>
        <p:spPr>
          <a:xfrm>
            <a:off x="713225" y="180162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Fine Tuning</a:t>
            </a:r>
            <a:endParaRPr dirty="0"/>
          </a:p>
        </p:txBody>
      </p:sp>
      <p:sp>
        <p:nvSpPr>
          <p:cNvPr id="1176" name="Google Shape;1176;p47"/>
          <p:cNvSpPr txBox="1">
            <a:spLocks noGrp="1"/>
          </p:cNvSpPr>
          <p:nvPr>
            <p:ph type="title" idx="3"/>
          </p:nvPr>
        </p:nvSpPr>
        <p:spPr>
          <a:xfrm>
            <a:off x="3354087" y="1842227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Modifying CNN</a:t>
            </a:r>
            <a:endParaRPr dirty="0"/>
          </a:p>
        </p:txBody>
      </p:sp>
      <p:sp>
        <p:nvSpPr>
          <p:cNvPr id="1177" name="Google Shape;1177;p47"/>
          <p:cNvSpPr txBox="1">
            <a:spLocks noGrp="1"/>
          </p:cNvSpPr>
          <p:nvPr>
            <p:ph type="subTitle" idx="1"/>
          </p:nvPr>
        </p:nvSpPr>
        <p:spPr>
          <a:xfrm>
            <a:off x="713187" y="2201009"/>
            <a:ext cx="2640900" cy="1074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Setting Hyperparameters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Freezing hidden layers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Freezing weights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Removing Last layer</a:t>
            </a:r>
            <a:endParaRPr dirty="0"/>
          </a:p>
        </p:txBody>
      </p:sp>
      <p:sp>
        <p:nvSpPr>
          <p:cNvPr id="1178" name="Google Shape;1178;p47"/>
          <p:cNvSpPr txBox="1">
            <a:spLocks noGrp="1"/>
          </p:cNvSpPr>
          <p:nvPr>
            <p:ph type="subTitle" idx="4"/>
          </p:nvPr>
        </p:nvSpPr>
        <p:spPr>
          <a:xfrm>
            <a:off x="3354049" y="2241599"/>
            <a:ext cx="2640900" cy="739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Adding 3 neuron Dense layer with </a:t>
            </a:r>
            <a:r>
              <a:rPr lang="en" b="1" dirty="0"/>
              <a:t>sigmoid</a:t>
            </a:r>
            <a:r>
              <a:rPr lang="en" dirty="0"/>
              <a:t> activation</a:t>
            </a:r>
            <a:endParaRPr dirty="0"/>
          </a:p>
        </p:txBody>
      </p:sp>
      <p:sp>
        <p:nvSpPr>
          <p:cNvPr id="1179" name="Google Shape;1179;p47"/>
          <p:cNvSpPr txBox="1">
            <a:spLocks noGrp="1"/>
          </p:cNvSpPr>
          <p:nvPr>
            <p:ph type="title" idx="5"/>
          </p:nvPr>
        </p:nvSpPr>
        <p:spPr>
          <a:xfrm>
            <a:off x="5994988" y="180162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Optimization</a:t>
            </a:r>
            <a:endParaRPr dirty="0"/>
          </a:p>
        </p:txBody>
      </p:sp>
      <p:sp>
        <p:nvSpPr>
          <p:cNvPr id="1181" name="Google Shape;1181;p47"/>
          <p:cNvSpPr txBox="1">
            <a:spLocks noGrp="1"/>
          </p:cNvSpPr>
          <p:nvPr>
            <p:ph type="subTitle" idx="7"/>
          </p:nvPr>
        </p:nvSpPr>
        <p:spPr>
          <a:xfrm>
            <a:off x="5994949" y="2200997"/>
            <a:ext cx="2640900" cy="1074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Adam </a:t>
            </a:r>
            <a:r>
              <a:rPr lang="en-US" dirty="0"/>
              <a:t>optimizer is used for compiling model with different </a:t>
            </a:r>
            <a:r>
              <a:rPr lang="en-US" dirty="0" err="1"/>
              <a:t>hyperparameters</a:t>
            </a:r>
            <a:r>
              <a:rPr lang="en-US" dirty="0"/>
              <a:t>.</a:t>
            </a:r>
            <a:endParaRPr b="1" dirty="0"/>
          </a:p>
        </p:txBody>
      </p:sp>
      <p:sp>
        <p:nvSpPr>
          <p:cNvPr id="9" name="Google Shape;1177;p47"/>
          <p:cNvSpPr txBox="1">
            <a:spLocks noGrp="1"/>
          </p:cNvSpPr>
          <p:nvPr>
            <p:ph type="subTitle" idx="1"/>
          </p:nvPr>
        </p:nvSpPr>
        <p:spPr>
          <a:xfrm>
            <a:off x="2976551" y="1376082"/>
            <a:ext cx="3190847" cy="263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Residual Network (ResNet50)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2"/>
          <p:cNvSpPr txBox="1">
            <a:spLocks noGrp="1"/>
          </p:cNvSpPr>
          <p:nvPr>
            <p:ph type="title"/>
          </p:nvPr>
        </p:nvSpPr>
        <p:spPr>
          <a:xfrm>
            <a:off x="713224" y="2356350"/>
            <a:ext cx="75075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Results</a:t>
            </a:r>
            <a:endParaRPr dirty="0"/>
          </a:p>
        </p:txBody>
      </p:sp>
      <p:sp>
        <p:nvSpPr>
          <p:cNvPr id="1064" name="Google Shape;1064;p42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Azib Farooq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18-EE-43</a:t>
            </a:r>
            <a:endParaRPr dirty="0"/>
          </a:p>
        </p:txBody>
      </p:sp>
      <p:sp>
        <p:nvSpPr>
          <p:cNvPr id="1065" name="Google Shape;1065;p42"/>
          <p:cNvSpPr txBox="1">
            <a:spLocks noGrp="1"/>
          </p:cNvSpPr>
          <p:nvPr>
            <p:ph type="title" idx="2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066" name="Google Shape;1066;p42"/>
          <p:cNvGrpSpPr/>
          <p:nvPr/>
        </p:nvGrpSpPr>
        <p:grpSpPr>
          <a:xfrm rot="10319355">
            <a:off x="7415450" y="1169294"/>
            <a:ext cx="1109905" cy="1014782"/>
            <a:chOff x="-40775" y="178450"/>
            <a:chExt cx="1061600" cy="970525"/>
          </a:xfrm>
        </p:grpSpPr>
        <p:sp>
          <p:nvSpPr>
            <p:cNvPr id="1067" name="Google Shape;1067;p4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31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7"/>
          <p:cNvSpPr txBox="1">
            <a:spLocks noGrp="1"/>
          </p:cNvSpPr>
          <p:nvPr>
            <p:ph type="title"/>
          </p:nvPr>
        </p:nvSpPr>
        <p:spPr>
          <a:xfrm>
            <a:off x="713225" y="510075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Metrics</a:t>
            </a:r>
            <a:endParaRPr dirty="0"/>
          </a:p>
        </p:txBody>
      </p:sp>
      <p:sp>
        <p:nvSpPr>
          <p:cNvPr id="1175" name="Google Shape;1175;p47"/>
          <p:cNvSpPr txBox="1">
            <a:spLocks noGrp="1"/>
          </p:cNvSpPr>
          <p:nvPr>
            <p:ph type="title" idx="2"/>
          </p:nvPr>
        </p:nvSpPr>
        <p:spPr>
          <a:xfrm>
            <a:off x="1280451" y="1754781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Precision</a:t>
            </a:r>
            <a:endParaRPr dirty="0"/>
          </a:p>
        </p:txBody>
      </p:sp>
      <p:sp>
        <p:nvSpPr>
          <p:cNvPr id="1176" name="Google Shape;1176;p47"/>
          <p:cNvSpPr txBox="1">
            <a:spLocks noGrp="1"/>
          </p:cNvSpPr>
          <p:nvPr>
            <p:ph type="title" idx="3"/>
          </p:nvPr>
        </p:nvSpPr>
        <p:spPr>
          <a:xfrm>
            <a:off x="1280354" y="3066121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" name="Google Shape;1177;p4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80375" y="2223771"/>
                <a:ext cx="2040287" cy="5870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𝒑𝒓𝒆𝒄𝒊𝒔𝒐𝒏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77" name="Google Shape;1177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80375" y="2223771"/>
                <a:ext cx="2040287" cy="587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8" name="Google Shape;1178;p47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1280316" y="3465493"/>
                <a:ext cx="1865223" cy="5464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78" name="Google Shape;1178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1280316" y="3465493"/>
                <a:ext cx="1865223" cy="546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9" name="Google Shape;1179;p47"/>
          <p:cNvSpPr txBox="1">
            <a:spLocks noGrp="1"/>
          </p:cNvSpPr>
          <p:nvPr>
            <p:ph type="title" idx="5"/>
          </p:nvPr>
        </p:nvSpPr>
        <p:spPr>
          <a:xfrm>
            <a:off x="4767690" y="291226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F1score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1" name="Google Shape;1181;p47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4767690" y="3313665"/>
                <a:ext cx="3451636" cy="107409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81" name="Google Shape;1181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4767690" y="3313665"/>
                <a:ext cx="3451636" cy="1074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179;p47"/>
          <p:cNvSpPr txBox="1">
            <a:spLocks noGrp="1"/>
          </p:cNvSpPr>
          <p:nvPr>
            <p:ph type="title" idx="5"/>
          </p:nvPr>
        </p:nvSpPr>
        <p:spPr>
          <a:xfrm>
            <a:off x="4767690" y="1760968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181;p47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4767690" y="2036263"/>
                <a:ext cx="3333903" cy="72681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0" name="Google Shape;1181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4767690" y="2036263"/>
                <a:ext cx="3333903" cy="726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69529" y="1198576"/>
                <a:ext cx="3996647" cy="56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𝑷𝒐𝒔𝒊𝒕𝒊𝒗𝒆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𝑵𝒆𝒈𝒂𝒕𝒊𝒗𝒆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𝑷𝒐𝒔𝒊𝒕𝒊𝒗𝒆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𝑵𝒆𝒈𝒂𝒕𝒊𝒗𝒆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9" y="1198576"/>
                <a:ext cx="3996647" cy="561820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Society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07263" y="2252688"/>
            <a:ext cx="2640900" cy="401400"/>
          </a:xfrm>
        </p:spPr>
        <p:txBody>
          <a:bodyPr/>
          <a:lstStyle/>
          <a:p>
            <a:r>
              <a:rPr lang="en-US" sz="1600" dirty="0"/>
              <a:t>Classification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5195713" y="2252700"/>
            <a:ext cx="2640900" cy="401400"/>
          </a:xfrm>
        </p:spPr>
        <p:txBody>
          <a:bodyPr/>
          <a:lstStyle/>
          <a:p>
            <a:r>
              <a:rPr lang="en-US" sz="1600" dirty="0"/>
              <a:t>Reduce Burden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7225" y="2652059"/>
            <a:ext cx="2640900" cy="572700"/>
          </a:xfrm>
        </p:spPr>
        <p:txBody>
          <a:bodyPr/>
          <a:lstStyle/>
          <a:p>
            <a:r>
              <a:rPr lang="en-US" dirty="0"/>
              <a:t>Classifying lung cancer</a:t>
            </a:r>
          </a:p>
          <a:p>
            <a:r>
              <a:rPr lang="en-US" dirty="0"/>
              <a:t>patients as low and high</a:t>
            </a:r>
          </a:p>
          <a:p>
            <a:r>
              <a:rPr lang="en-US" dirty="0"/>
              <a:t>risk.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5195675" y="2652072"/>
            <a:ext cx="2640900" cy="572700"/>
          </a:xfrm>
        </p:spPr>
        <p:txBody>
          <a:bodyPr/>
          <a:lstStyle/>
          <a:p>
            <a:r>
              <a:rPr lang="en-US" dirty="0"/>
              <a:t>Assist histologists to</a:t>
            </a:r>
          </a:p>
          <a:p>
            <a:r>
              <a:rPr lang="en-US" dirty="0"/>
              <a:t>focus high risk patients.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sz="1600" dirty="0"/>
              <a:t>Visibility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sz="1600" dirty="0"/>
              <a:t>Speed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Give more visibility of the</a:t>
            </a:r>
          </a:p>
          <a:p>
            <a:r>
              <a:rPr lang="en-US" dirty="0"/>
              <a:t>area of interest in</a:t>
            </a:r>
          </a:p>
          <a:p>
            <a:r>
              <a:rPr lang="en-US" dirty="0"/>
              <a:t>histopathological images.</a:t>
            </a:r>
          </a:p>
        </p:txBody>
      </p:sp>
      <p:sp>
        <p:nvSpPr>
          <p:cNvPr id="12" name="Google Shape;1181;p47"/>
          <p:cNvSpPr txBox="1">
            <a:spLocks/>
          </p:cNvSpPr>
          <p:nvPr/>
        </p:nvSpPr>
        <p:spPr>
          <a:xfrm>
            <a:off x="1307263" y="1182931"/>
            <a:ext cx="6529350" cy="40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l"/>
            <a:r>
              <a:rPr lang="en-US" dirty="0"/>
              <a:t>The model is expected to achieve </a:t>
            </a:r>
            <a:r>
              <a:rPr lang="en-US" b="1" dirty="0"/>
              <a:t>acceptable</a:t>
            </a:r>
            <a:r>
              <a:rPr lang="en-US" dirty="0"/>
              <a:t> accuracy on all metrics.</a:t>
            </a:r>
          </a:p>
        </p:txBody>
      </p:sp>
      <p:sp>
        <p:nvSpPr>
          <p:cNvPr id="13" name="Google Shape;1181;p47"/>
          <p:cNvSpPr txBox="1">
            <a:spLocks/>
          </p:cNvSpPr>
          <p:nvPr/>
        </p:nvSpPr>
        <p:spPr>
          <a:xfrm>
            <a:off x="1307225" y="1564938"/>
            <a:ext cx="6529350" cy="40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l"/>
            <a:r>
              <a:rPr lang="en-US" dirty="0"/>
              <a:t>Following the anticipated </a:t>
            </a:r>
            <a:r>
              <a:rPr lang="en-US" b="1" dirty="0"/>
              <a:t>benefits</a:t>
            </a:r>
            <a:r>
              <a:rPr lang="en-US" dirty="0"/>
              <a:t> of our model.</a:t>
            </a:r>
          </a:p>
        </p:txBody>
      </p:sp>
      <p:sp>
        <p:nvSpPr>
          <p:cNvPr id="15" name="Subtitle 8"/>
          <p:cNvSpPr>
            <a:spLocks noGrp="1"/>
          </p:cNvSpPr>
          <p:nvPr>
            <p:ph type="subTitle" idx="7"/>
          </p:nvPr>
        </p:nvSpPr>
        <p:spPr>
          <a:xfrm>
            <a:off x="5195675" y="3910500"/>
            <a:ext cx="2640900" cy="572700"/>
          </a:xfrm>
        </p:spPr>
        <p:txBody>
          <a:bodyPr/>
          <a:lstStyle/>
          <a:p>
            <a:r>
              <a:rPr lang="en-US" dirty="0"/>
              <a:t>Faster and better treatment and swift prescription.</a:t>
            </a:r>
          </a:p>
        </p:txBody>
      </p:sp>
    </p:spTree>
    <p:extLst>
      <p:ext uri="{BB962C8B-B14F-4D97-AF65-F5344CB8AC3E}">
        <p14:creationId xmlns:p14="http://schemas.microsoft.com/office/powerpoint/2010/main" val="2291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2"/>
          <p:cNvSpPr txBox="1">
            <a:spLocks noGrp="1"/>
          </p:cNvSpPr>
          <p:nvPr>
            <p:ph type="title"/>
          </p:nvPr>
        </p:nvSpPr>
        <p:spPr>
          <a:xfrm>
            <a:off x="713225" y="2356350"/>
            <a:ext cx="5243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Supplements</a:t>
            </a:r>
            <a:endParaRPr dirty="0"/>
          </a:p>
        </p:txBody>
      </p:sp>
      <p:sp>
        <p:nvSpPr>
          <p:cNvPr id="1064" name="Google Shape;1064;p42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 err="1"/>
              <a:t>Javeria</a:t>
            </a:r>
            <a:r>
              <a:rPr lang="en-US" dirty="0"/>
              <a:t> Noor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18-EE-53</a:t>
            </a:r>
            <a:endParaRPr dirty="0"/>
          </a:p>
        </p:txBody>
      </p:sp>
      <p:sp>
        <p:nvSpPr>
          <p:cNvPr id="1065" name="Google Shape;1065;p42"/>
          <p:cNvSpPr txBox="1">
            <a:spLocks noGrp="1"/>
          </p:cNvSpPr>
          <p:nvPr>
            <p:ph type="title" idx="2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066" name="Google Shape;1066;p42"/>
          <p:cNvGrpSpPr/>
          <p:nvPr/>
        </p:nvGrpSpPr>
        <p:grpSpPr>
          <a:xfrm rot="10319355">
            <a:off x="7045582" y="2052624"/>
            <a:ext cx="1109905" cy="1014782"/>
            <a:chOff x="-40775" y="178450"/>
            <a:chExt cx="1061600" cy="970525"/>
          </a:xfrm>
        </p:grpSpPr>
        <p:sp>
          <p:nvSpPr>
            <p:cNvPr id="1067" name="Google Shape;1067;p4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Miscellaneous with solid fill">
            <a:extLst>
              <a:ext uri="{FF2B5EF4-FFF2-40B4-BE49-F238E27FC236}">
                <a16:creationId xmlns:a16="http://schemas.microsoft.com/office/drawing/2014/main" id="{D81B4105-3A61-4B3B-BED8-ED799B8E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53068" y="2356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44D36-6081-4949-AB77-19CEFFBE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Work Schedule Plan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ACB036-2C55-4C2E-855E-32369094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61466"/>
              </p:ext>
            </p:extLst>
          </p:nvPr>
        </p:nvGraphicFramePr>
        <p:xfrm>
          <a:off x="956928" y="1228675"/>
          <a:ext cx="7202334" cy="372516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85314">
                  <a:extLst>
                    <a:ext uri="{9D8B030D-6E8A-4147-A177-3AD203B41FA5}">
                      <a16:colId xmlns:a16="http://schemas.microsoft.com/office/drawing/2014/main" val="2773109370"/>
                    </a:ext>
                  </a:extLst>
                </a:gridCol>
                <a:gridCol w="3017020">
                  <a:extLst>
                    <a:ext uri="{9D8B030D-6E8A-4147-A177-3AD203B41FA5}">
                      <a16:colId xmlns:a16="http://schemas.microsoft.com/office/drawing/2014/main" val="226356851"/>
                    </a:ext>
                  </a:extLst>
                </a:gridCol>
              </a:tblGrid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Activity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Time Schedule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62070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Collection of Literature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 13 – Dec 25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445455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Study of Literature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 25 – Jan 8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060635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of Proposed Scheme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Jan 8 – Jan 26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293608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Preparation of Schemes / Model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Feb 08 – Feb 27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99681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Implementation of Schemes/Model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Feb 28 – March 27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33368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&amp; Simulation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March 27 – April 17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869914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 Formulation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April 18 - May 1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880637"/>
                  </a:ext>
                </a:extLst>
              </a:tr>
              <a:tr h="4139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Write-up &amp; Thesis Submission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May 2 – May 15 2021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153598"/>
                  </a:ext>
                </a:extLst>
              </a:tr>
            </a:tbl>
          </a:graphicData>
        </a:graphic>
      </p:graphicFrame>
      <p:pic>
        <p:nvPicPr>
          <p:cNvPr id="13" name="Graphic 12" descr="Daily calendar with solid fill">
            <a:extLst>
              <a:ext uri="{FF2B5EF4-FFF2-40B4-BE49-F238E27FC236}">
                <a16:creationId xmlns:a16="http://schemas.microsoft.com/office/drawing/2014/main" id="{DB29DA52-BBB0-479C-90A0-A7A597757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44862" y="296263"/>
            <a:ext cx="914400" cy="914400"/>
          </a:xfrm>
          <a:prstGeom prst="rect">
            <a:avLst/>
          </a:prstGeom>
        </p:spPr>
      </p:pic>
      <p:pic>
        <p:nvPicPr>
          <p:cNvPr id="15" name="Graphic 14" descr="Hourglass 30% with solid fill">
            <a:extLst>
              <a:ext uri="{FF2B5EF4-FFF2-40B4-BE49-F238E27FC236}">
                <a16:creationId xmlns:a16="http://schemas.microsoft.com/office/drawing/2014/main" id="{E60CEC97-7EEF-446B-A25C-060E4D1D2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51503" y="278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9"/>
          <p:cNvSpPr txBox="1">
            <a:spLocks noGrp="1"/>
          </p:cNvSpPr>
          <p:nvPr>
            <p:ph type="title"/>
          </p:nvPr>
        </p:nvSpPr>
        <p:spPr>
          <a:xfrm>
            <a:off x="713225" y="1493009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title" idx="2"/>
          </p:nvPr>
        </p:nvSpPr>
        <p:spPr>
          <a:xfrm>
            <a:off x="3080202" y="1473605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 idx="3"/>
          </p:nvPr>
        </p:nvSpPr>
        <p:spPr>
          <a:xfrm>
            <a:off x="5923476" y="1370000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 idx="4"/>
          </p:nvPr>
        </p:nvSpPr>
        <p:spPr>
          <a:xfrm>
            <a:off x="677326" y="2962400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5"/>
          </p:nvPr>
        </p:nvSpPr>
        <p:spPr>
          <a:xfrm>
            <a:off x="3080202" y="2939819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title" idx="6"/>
          </p:nvPr>
        </p:nvSpPr>
        <p:spPr>
          <a:xfrm>
            <a:off x="5923476" y="2962400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26" name="Google Shape;1026;p39"/>
          <p:cNvSpPr txBox="1">
            <a:spLocks noGrp="1"/>
          </p:cNvSpPr>
          <p:nvPr>
            <p:ph type="title" idx="7"/>
          </p:nvPr>
        </p:nvSpPr>
        <p:spPr>
          <a:xfrm>
            <a:off x="677325" y="1883513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1"/>
          </p:nvPr>
        </p:nvSpPr>
        <p:spPr>
          <a:xfrm>
            <a:off x="677325" y="2200243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Lung cancer and it’s types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Histopathology Images</a:t>
            </a:r>
            <a:endParaRPr dirty="0"/>
          </a:p>
        </p:txBody>
      </p:sp>
      <p:sp>
        <p:nvSpPr>
          <p:cNvPr id="1028" name="Google Shape;1028;p39"/>
          <p:cNvSpPr txBox="1">
            <a:spLocks noGrp="1"/>
          </p:cNvSpPr>
          <p:nvPr>
            <p:ph type="title" idx="8"/>
          </p:nvPr>
        </p:nvSpPr>
        <p:spPr>
          <a:xfrm>
            <a:off x="3080202" y="1884563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</a:t>
            </a:r>
            <a:endParaRPr dirty="0"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9"/>
          </p:nvPr>
        </p:nvSpPr>
        <p:spPr>
          <a:xfrm>
            <a:off x="3080202" y="2200243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Aim and Objectives</a:t>
            </a:r>
          </a:p>
        </p:txBody>
      </p:sp>
      <p:sp>
        <p:nvSpPr>
          <p:cNvPr id="1030" name="Google Shape;1030;p39"/>
          <p:cNvSpPr txBox="1">
            <a:spLocks noGrp="1"/>
          </p:cNvSpPr>
          <p:nvPr>
            <p:ph type="title" idx="13"/>
          </p:nvPr>
        </p:nvSpPr>
        <p:spPr>
          <a:xfrm>
            <a:off x="677363" y="3393200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14"/>
          </p:nvPr>
        </p:nvSpPr>
        <p:spPr>
          <a:xfrm>
            <a:off x="677353" y="3792500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Theoretical Studies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Setup</a:t>
            </a:r>
            <a:endParaRPr dirty="0"/>
          </a:p>
        </p:txBody>
      </p:sp>
      <p:sp>
        <p:nvSpPr>
          <p:cNvPr id="1032" name="Google Shape;1032;p39"/>
          <p:cNvSpPr txBox="1">
            <a:spLocks noGrp="1"/>
          </p:cNvSpPr>
          <p:nvPr>
            <p:ph type="title" idx="15"/>
          </p:nvPr>
        </p:nvSpPr>
        <p:spPr>
          <a:xfrm>
            <a:off x="3080202" y="3393200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Results</a:t>
            </a:r>
            <a:endParaRPr dirty="0"/>
          </a:p>
        </p:txBody>
      </p:sp>
      <p:sp>
        <p:nvSpPr>
          <p:cNvPr id="1033" name="Google Shape;1033;p39"/>
          <p:cNvSpPr txBox="1">
            <a:spLocks noGrp="1"/>
          </p:cNvSpPr>
          <p:nvPr>
            <p:ph type="subTitle" idx="16"/>
          </p:nvPr>
        </p:nvSpPr>
        <p:spPr>
          <a:xfrm>
            <a:off x="3080202" y="3792500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metrics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Society</a:t>
            </a:r>
            <a:endParaRPr dirty="0"/>
          </a:p>
        </p:txBody>
      </p:sp>
      <p:sp>
        <p:nvSpPr>
          <p:cNvPr id="1034" name="Google Shape;1034;p39"/>
          <p:cNvSpPr txBox="1">
            <a:spLocks noGrp="1"/>
          </p:cNvSpPr>
          <p:nvPr>
            <p:ph type="title" idx="17"/>
          </p:nvPr>
        </p:nvSpPr>
        <p:spPr>
          <a:xfrm>
            <a:off x="5923512" y="1800875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</a:t>
            </a:r>
            <a:endParaRPr dirty="0"/>
          </a:p>
        </p:txBody>
      </p:sp>
      <p:sp>
        <p:nvSpPr>
          <p:cNvPr id="1035" name="Google Shape;1035;p39"/>
          <p:cNvSpPr txBox="1">
            <a:spLocks noGrp="1"/>
          </p:cNvSpPr>
          <p:nvPr>
            <p:ph type="subTitle" idx="18"/>
          </p:nvPr>
        </p:nvSpPr>
        <p:spPr>
          <a:xfrm>
            <a:off x="5923475" y="2200243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Conventional 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Modern approaches and DL</a:t>
            </a:r>
            <a:endParaRPr dirty="0"/>
          </a:p>
        </p:txBody>
      </p:sp>
      <p:sp>
        <p:nvSpPr>
          <p:cNvPr id="1036" name="Google Shape;1036;p39"/>
          <p:cNvSpPr txBox="1">
            <a:spLocks noGrp="1"/>
          </p:cNvSpPr>
          <p:nvPr>
            <p:ph type="title" idx="19"/>
          </p:nvPr>
        </p:nvSpPr>
        <p:spPr>
          <a:xfrm>
            <a:off x="5843500" y="3552747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Schedule, Ethics &amp; Budget</a:t>
            </a:r>
            <a:endParaRPr dirty="0"/>
          </a:p>
        </p:txBody>
      </p:sp>
      <p:sp>
        <p:nvSpPr>
          <p:cNvPr id="1037" name="Google Shape;1037;p39"/>
          <p:cNvSpPr txBox="1">
            <a:spLocks noGrp="1"/>
          </p:cNvSpPr>
          <p:nvPr>
            <p:ph type="subTitle" idx="20"/>
          </p:nvPr>
        </p:nvSpPr>
        <p:spPr>
          <a:xfrm>
            <a:off x="5843500" y="4143855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Schedule, Ethics and budget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038" name="Google Shape;1038;p39"/>
          <p:cNvSpPr txBox="1">
            <a:spLocks noGrp="1"/>
          </p:cNvSpPr>
          <p:nvPr>
            <p:ph type="title" idx="21"/>
          </p:nvPr>
        </p:nvSpPr>
        <p:spPr>
          <a:xfrm>
            <a:off x="713225" y="510075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0874"/>
            <a:ext cx="7717500" cy="706500"/>
          </a:xfrm>
        </p:spPr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095270" y="1648463"/>
            <a:ext cx="3034603" cy="401401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sz="2400" dirty="0"/>
              <a:t>MEDICAL ETHICS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4802010" y="1648463"/>
            <a:ext cx="3628740" cy="401401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ENGINEERING ETHICS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4870938" y="1894512"/>
            <a:ext cx="3559811" cy="216231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Moral principles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Avoid  Deceptive acts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Safety, Health and welfare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Professionalism</a:t>
            </a:r>
          </a:p>
          <a:p>
            <a:pPr marL="114300" indent="0" algn="l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1307263" y="3711853"/>
            <a:ext cx="2822610" cy="401400"/>
          </a:xfrm>
        </p:spPr>
        <p:txBody>
          <a:bodyPr/>
          <a:lstStyle/>
          <a:p>
            <a:r>
              <a:rPr lang="en-US" sz="2400" i="1" dirty="0">
                <a:latin typeface="Rubik Black"/>
              </a:rPr>
              <a:t/>
            </a:r>
            <a:br>
              <a:rPr lang="en-US" sz="2400" i="1" dirty="0">
                <a:latin typeface="Rubik Black"/>
              </a:rPr>
            </a:b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5195713" y="3901475"/>
            <a:ext cx="2993628" cy="155351"/>
          </a:xfrm>
        </p:spPr>
        <p:txBody>
          <a:bodyPr/>
          <a:lstStyle/>
          <a:p>
            <a:r>
              <a:rPr lang="en-US" sz="2400" i="1" dirty="0">
                <a:latin typeface="Rubik Black"/>
              </a:rPr>
              <a:t/>
            </a:r>
            <a:br>
              <a:rPr lang="en-US" sz="2400" i="1" dirty="0">
                <a:latin typeface="Rubik Black"/>
              </a:rPr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Graphic 11" descr="Heartbeat with solid fill">
            <a:extLst>
              <a:ext uri="{FF2B5EF4-FFF2-40B4-BE49-F238E27FC236}">
                <a16:creationId xmlns:a16="http://schemas.microsoft.com/office/drawing/2014/main" id="{5EC320FE-E6BE-413D-A91D-BAF5CD00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0730" y="681582"/>
            <a:ext cx="914400" cy="9144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6DFADAA0-349A-4010-9FDF-78CEB055194B}"/>
              </a:ext>
            </a:extLst>
          </p:cNvPr>
          <p:cNvSpPr/>
          <p:nvPr/>
        </p:nvSpPr>
        <p:spPr>
          <a:xfrm>
            <a:off x="2582610" y="1366353"/>
            <a:ext cx="185894" cy="277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9FFA5A4-6920-4049-BC03-B13694D54422}"/>
              </a:ext>
            </a:extLst>
          </p:cNvPr>
          <p:cNvSpPr/>
          <p:nvPr/>
        </p:nvSpPr>
        <p:spPr>
          <a:xfrm>
            <a:off x="6523433" y="1361731"/>
            <a:ext cx="185894" cy="277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90EA371-9E5A-489C-9A7A-E25349ED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270" y="2410952"/>
            <a:ext cx="2852893" cy="130090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Autonomy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Beneficence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 err="1"/>
              <a:t>Confidentionality</a:t>
            </a:r>
            <a:endParaRPr lang="en-US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Non-</a:t>
            </a:r>
            <a:r>
              <a:rPr lang="en-US" dirty="0" err="1"/>
              <a:t>Malificence</a:t>
            </a:r>
            <a:endParaRPr lang="en-US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Justice and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1A032-447B-4F5D-B2B8-E87C721D2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 </a:t>
            </a:r>
            <a:r>
              <a:rPr lang="en-US" sz="1400" dirty="0"/>
              <a:t>Dedicated hardware is required to be purchased for training of the model, namely abbreviated as GPU.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8C729-8C9B-4149-973A-F4B9C9E1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60" y="486150"/>
            <a:ext cx="7888465" cy="706500"/>
          </a:xfrm>
        </p:spPr>
        <p:txBody>
          <a:bodyPr/>
          <a:lstStyle/>
          <a:p>
            <a:pPr algn="ctr"/>
            <a:r>
              <a:rPr lang="en-US" dirty="0"/>
              <a:t>BUDGET DESCRIPTION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FE02CD-13B8-4314-8C56-AAB7CE8D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749"/>
              </p:ext>
            </p:extLst>
          </p:nvPr>
        </p:nvGraphicFramePr>
        <p:xfrm>
          <a:off x="1095270" y="1858945"/>
          <a:ext cx="6645232" cy="22307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61308">
                  <a:extLst>
                    <a:ext uri="{9D8B030D-6E8A-4147-A177-3AD203B41FA5}">
                      <a16:colId xmlns:a16="http://schemas.microsoft.com/office/drawing/2014/main" val="2953605418"/>
                    </a:ext>
                  </a:extLst>
                </a:gridCol>
                <a:gridCol w="1661308">
                  <a:extLst>
                    <a:ext uri="{9D8B030D-6E8A-4147-A177-3AD203B41FA5}">
                      <a16:colId xmlns:a16="http://schemas.microsoft.com/office/drawing/2014/main" val="1648566309"/>
                    </a:ext>
                  </a:extLst>
                </a:gridCol>
                <a:gridCol w="1661308">
                  <a:extLst>
                    <a:ext uri="{9D8B030D-6E8A-4147-A177-3AD203B41FA5}">
                      <a16:colId xmlns:a16="http://schemas.microsoft.com/office/drawing/2014/main" val="2102449045"/>
                    </a:ext>
                  </a:extLst>
                </a:gridCol>
                <a:gridCol w="1661308">
                  <a:extLst>
                    <a:ext uri="{9D8B030D-6E8A-4147-A177-3AD203B41FA5}">
                      <a16:colId xmlns:a16="http://schemas.microsoft.com/office/drawing/2014/main" val="1320707652"/>
                    </a:ext>
                  </a:extLst>
                </a:gridCol>
              </a:tblGrid>
              <a:tr h="371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768196"/>
                  </a:ext>
                </a:extLst>
              </a:tr>
              <a:tr h="371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Google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Colab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6GB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 hours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528776"/>
                  </a:ext>
                </a:extLst>
              </a:tr>
              <a:tr h="371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Kaggle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40GB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976059"/>
                  </a:ext>
                </a:extLst>
              </a:tr>
              <a:tr h="371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Nvidia A100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$0.80/month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8GB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368422"/>
                  </a:ext>
                </a:extLst>
              </a:tr>
              <a:tr h="371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Colab Pro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$9.99/month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12GB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6 hours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317005"/>
                  </a:ext>
                </a:extLst>
              </a:tr>
              <a:tr h="371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AMD RX 6800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$850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4GB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69168"/>
                  </a:ext>
                </a:extLst>
              </a:tr>
            </a:tbl>
          </a:graphicData>
        </a:graphic>
      </p:graphicFrame>
      <p:pic>
        <p:nvPicPr>
          <p:cNvPr id="6" name="Graphic 5" descr="Dollar with solid fill">
            <a:extLst>
              <a:ext uri="{FF2B5EF4-FFF2-40B4-BE49-F238E27FC236}">
                <a16:creationId xmlns:a16="http://schemas.microsoft.com/office/drawing/2014/main" id="{3B8A759F-C5D2-47CA-AAF2-00A7689EA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78580" y="314275"/>
            <a:ext cx="914400" cy="914400"/>
          </a:xfrm>
          <a:prstGeom prst="rect">
            <a:avLst/>
          </a:prstGeom>
        </p:spPr>
      </p:pic>
      <p:pic>
        <p:nvPicPr>
          <p:cNvPr id="8" name="Graphic 7" descr="Scribble with solid fill">
            <a:extLst>
              <a:ext uri="{FF2B5EF4-FFF2-40B4-BE49-F238E27FC236}">
                <a16:creationId xmlns:a16="http://schemas.microsoft.com/office/drawing/2014/main" id="{EE590F04-478E-4C93-BFB7-BC3C96B5D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0229" y="40896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1"/>
          <p:cNvSpPr txBox="1">
            <a:spLocks noGrp="1"/>
          </p:cNvSpPr>
          <p:nvPr>
            <p:ph type="title"/>
          </p:nvPr>
        </p:nvSpPr>
        <p:spPr>
          <a:xfrm>
            <a:off x="1574250" y="1189650"/>
            <a:ext cx="5995500" cy="26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Javeria Noor</a:t>
            </a:r>
          </a:p>
          <a:p>
            <a:r>
              <a:rPr lang="en-US" dirty="0"/>
              <a:t>18-EE-53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493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idx="21"/>
          </p:nvPr>
        </p:nvSpPr>
        <p:spPr>
          <a:xfrm>
            <a:off x="0" y="524392"/>
            <a:ext cx="5352906" cy="706500"/>
          </a:xfrm>
        </p:spPr>
        <p:txBody>
          <a:bodyPr/>
          <a:lstStyle/>
          <a:p>
            <a:pPr algn="l"/>
            <a:r>
              <a:rPr lang="en-US" dirty="0"/>
              <a:t>Lung cancer &amp; Types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69" y="1838962"/>
            <a:ext cx="397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Barlow Medium" panose="020B0604020202020204" charset="0"/>
              </a:rPr>
              <a:t>Non-Small Cell Lung Cancer (NSCLC)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9869" y="3040520"/>
            <a:ext cx="35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Barlow Medium" panose="020B0604020202020204" charset="0"/>
              </a:rPr>
              <a:t>Small Cell Lung Cancer (SCLC)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9869" y="3472345"/>
            <a:ext cx="3873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Medium" panose="020B0604020202020204" charset="0"/>
              </a:rPr>
              <a:t>Small Cell Carcinoma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Medium" panose="020B0604020202020204" charset="0"/>
              </a:rPr>
              <a:t>Combined Small Cell Carcinoma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869" y="2270669"/>
            <a:ext cx="5116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Medium" panose="020B0604020202020204" charset="0"/>
              </a:rPr>
              <a:t>Squamous cell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Medium" panose="020B0604020202020204" charset="0"/>
              </a:rPr>
              <a:t>Adenocarcinoma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Medium" panose="020B0604020202020204" charset="0"/>
              </a:rPr>
              <a:t>Large cell carcinoma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9869" y="1253249"/>
            <a:ext cx="511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arlow Medium" panose="020B0604020202020204" charset="0"/>
              </a:rPr>
              <a:t>Lung cancer is </a:t>
            </a:r>
            <a:r>
              <a:rPr lang="en-US" b="1" dirty="0">
                <a:solidFill>
                  <a:schemeClr val="accent2"/>
                </a:solidFill>
                <a:latin typeface="Barlow Medium" panose="020B0604020202020204" charset="0"/>
              </a:rPr>
              <a:t>deadliest cause of death </a:t>
            </a:r>
            <a:r>
              <a:rPr lang="en-US" dirty="0">
                <a:solidFill>
                  <a:schemeClr val="accent2"/>
                </a:solidFill>
                <a:latin typeface="Barlow Medium" panose="020B0604020202020204" charset="0"/>
              </a:rPr>
              <a:t>among individuals. Biggest cause of lung cancer is </a:t>
            </a:r>
            <a:r>
              <a:rPr lang="en-US" b="1" dirty="0">
                <a:solidFill>
                  <a:schemeClr val="accent2"/>
                </a:solidFill>
                <a:latin typeface="Barlow Medium" panose="020B0604020202020204" charset="0"/>
              </a:rPr>
              <a:t>smoking</a:t>
            </a:r>
            <a:r>
              <a:rPr lang="en-US" dirty="0">
                <a:solidFill>
                  <a:schemeClr val="accent2"/>
                </a:solidFill>
                <a:latin typeface="Barlow Medium" panose="020B0604020202020204" charset="0"/>
              </a:rPr>
              <a:t>. </a:t>
            </a:r>
          </a:p>
        </p:txBody>
      </p:sp>
      <p:pic>
        <p:nvPicPr>
          <p:cNvPr id="1028" name="Picture 4" descr="3,027 Lung Cancer Stock Photos, Pictures &amp;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25" y="1838962"/>
            <a:ext cx="3863015" cy="25753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7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idx="21"/>
          </p:nvPr>
        </p:nvSpPr>
        <p:spPr>
          <a:xfrm>
            <a:off x="0" y="479252"/>
            <a:ext cx="6072027" cy="706500"/>
          </a:xfrm>
        </p:spPr>
        <p:txBody>
          <a:bodyPr/>
          <a:lstStyle/>
          <a:p>
            <a:pPr algn="l"/>
            <a:r>
              <a:rPr lang="en-US" dirty="0"/>
              <a:t>Histopathological Images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9868" y="1253249"/>
            <a:ext cx="74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/>
                </a:solidFill>
                <a:latin typeface="Barlow Medium" panose="020B0604020202020204" charset="0"/>
              </a:rPr>
              <a:t>Microscopic digital image </a:t>
            </a:r>
            <a:r>
              <a:rPr lang="en-US" sz="1800" dirty="0">
                <a:solidFill>
                  <a:schemeClr val="accent2"/>
                </a:solidFill>
                <a:latin typeface="Barlow Medium" panose="020B0604020202020204" charset="0"/>
              </a:rPr>
              <a:t>of tissue sample obtained through </a:t>
            </a:r>
            <a:r>
              <a:rPr lang="en-US" sz="1800" b="1" dirty="0">
                <a:solidFill>
                  <a:schemeClr val="accent2"/>
                </a:solidFill>
                <a:latin typeface="Barlow Medium" panose="020B0604020202020204" charset="0"/>
              </a:rPr>
              <a:t>biopsy</a:t>
            </a:r>
            <a:r>
              <a:rPr lang="en-US" sz="1800" dirty="0">
                <a:solidFill>
                  <a:schemeClr val="accent2"/>
                </a:solidFill>
                <a:latin typeface="Barlow Mediu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Barlow Medium" panose="020B0604020202020204" charset="0"/>
              </a:rPr>
              <a:t>Used in </a:t>
            </a:r>
            <a:r>
              <a:rPr lang="en-US" sz="1800" b="1" dirty="0">
                <a:solidFill>
                  <a:schemeClr val="accent2"/>
                </a:solidFill>
                <a:latin typeface="Barlow Medium" panose="020B0604020202020204" charset="0"/>
              </a:rPr>
              <a:t>Cancer Diagnostics</a:t>
            </a:r>
            <a:r>
              <a:rPr lang="en-US" sz="1800" dirty="0">
                <a:solidFill>
                  <a:schemeClr val="accent2"/>
                </a:solidFill>
                <a:latin typeface="Barlow Mediu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Barlow Medium" panose="020B0604020202020204" charset="0"/>
              </a:rPr>
              <a:t>Whole slide enriched in </a:t>
            </a:r>
            <a:r>
              <a:rPr lang="en-US" sz="1800" b="1" dirty="0">
                <a:solidFill>
                  <a:schemeClr val="accent2"/>
                </a:solidFill>
                <a:latin typeface="Barlow Medium" panose="020B0604020202020204" charset="0"/>
              </a:rPr>
              <a:t>digital information.</a:t>
            </a:r>
          </a:p>
        </p:txBody>
      </p:sp>
      <p:pic>
        <p:nvPicPr>
          <p:cNvPr id="2050" name="Picture 2" descr="lungaca1.jpeg (768×7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8" y="2521074"/>
            <a:ext cx="1862123" cy="18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ungn1.jpeg (768×76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59" y="2521075"/>
            <a:ext cx="1862123" cy="18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ungscc1005.jpeg (768×76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5" y="2521075"/>
            <a:ext cx="1862123" cy="18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4" y="2356350"/>
            <a:ext cx="7578021" cy="8418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Sabahat</a:t>
            </a:r>
            <a:r>
              <a:rPr lang="en-US" dirty="0"/>
              <a:t> </a:t>
            </a:r>
            <a:r>
              <a:rPr lang="en-US" dirty="0" err="1"/>
              <a:t>Tabassum</a:t>
            </a:r>
            <a:endParaRPr lang="en-US" dirty="0"/>
          </a:p>
          <a:p>
            <a:r>
              <a:rPr lang="en-US" dirty="0"/>
              <a:t>18-EE-01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149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idx="21"/>
          </p:nvPr>
        </p:nvSpPr>
        <p:spPr>
          <a:xfrm>
            <a:off x="241942" y="361640"/>
            <a:ext cx="7717500" cy="7065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148E8E-425D-4D6E-8F4D-D57A0B79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547" y="2908599"/>
            <a:ext cx="2416404" cy="632931"/>
          </a:xfrm>
        </p:spPr>
        <p:txBody>
          <a:bodyPr/>
          <a:lstStyle/>
          <a:p>
            <a:r>
              <a:rPr lang="en-US" sz="2800" dirty="0"/>
              <a:t>14%</a:t>
            </a:r>
            <a:br>
              <a:rPr lang="en-US" sz="2800" dirty="0"/>
            </a:b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diagnosis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4E38FCD6-DB69-45A1-BAEE-C4991728D88E}"/>
              </a:ext>
            </a:extLst>
          </p:cNvPr>
          <p:cNvSpPr txBox="1">
            <a:spLocks/>
          </p:cNvSpPr>
          <p:nvPr/>
        </p:nvSpPr>
        <p:spPr>
          <a:xfrm>
            <a:off x="5737658" y="2908599"/>
            <a:ext cx="24164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3000" b="1" i="0" u="none" strike="noStrike" cap="none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 Black"/>
              <a:buNone/>
              <a:defRPr sz="2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r>
              <a:rPr lang="en-US" sz="2800" dirty="0"/>
              <a:t>28%</a:t>
            </a:r>
            <a:br>
              <a:rPr lang="en-US" sz="2800" dirty="0"/>
            </a:b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deaths</a:t>
            </a:r>
          </a:p>
        </p:txBody>
      </p:sp>
      <p:pic>
        <p:nvPicPr>
          <p:cNvPr id="6" name="Graphic 5" descr="First aid kit outline">
            <a:extLst>
              <a:ext uri="{FF2B5EF4-FFF2-40B4-BE49-F238E27FC236}">
                <a16:creationId xmlns:a16="http://schemas.microsoft.com/office/drawing/2014/main" id="{21F15111-3545-4AFF-A461-0BFB29C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6547" y="1994199"/>
            <a:ext cx="914400" cy="914400"/>
          </a:xfrm>
          <a:prstGeom prst="rect">
            <a:avLst/>
          </a:prstGeom>
        </p:spPr>
      </p:pic>
      <p:pic>
        <p:nvPicPr>
          <p:cNvPr id="8" name="Graphic 7" descr="Lungs with virus with solid fill">
            <a:extLst>
              <a:ext uri="{FF2B5EF4-FFF2-40B4-BE49-F238E27FC236}">
                <a16:creationId xmlns:a16="http://schemas.microsoft.com/office/drawing/2014/main" id="{C5FEF8BD-07A8-4A0C-BB7C-D3FA974F7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37658" y="1878590"/>
            <a:ext cx="841187" cy="8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6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4BFB6BC-0078-4483-AFE1-3DC72A7E3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579" y="2710799"/>
            <a:ext cx="7434841" cy="5727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     </a:t>
            </a:r>
            <a:r>
              <a:rPr lang="en-US" sz="2400" b="1" dirty="0">
                <a:solidFill>
                  <a:schemeClr val="accent2"/>
                </a:solidFill>
              </a:rPr>
              <a:t>The</a:t>
            </a:r>
            <a:r>
              <a:rPr lang="en-US" sz="2400" b="1" dirty="0">
                <a:solidFill>
                  <a:schemeClr val="accent1"/>
                </a:solidFill>
              </a:rPr>
              <a:t> Detection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1"/>
                </a:solidFill>
              </a:rPr>
              <a:t>lung cancer </a:t>
            </a:r>
            <a:r>
              <a:rPr lang="en-US" sz="2400" dirty="0"/>
              <a:t>at the early stages is troublesome for histologists which makes the reports </a:t>
            </a:r>
            <a:r>
              <a:rPr lang="en-US" sz="2400" b="1" dirty="0">
                <a:solidFill>
                  <a:schemeClr val="accent1"/>
                </a:solidFill>
              </a:rPr>
              <a:t>vulnerable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1"/>
                </a:solidFill>
              </a:rPr>
              <a:t>human error </a:t>
            </a:r>
            <a:r>
              <a:rPr lang="en-US" sz="2400" dirty="0"/>
              <a:t>leading to </a:t>
            </a:r>
            <a:r>
              <a:rPr lang="en-US" sz="2400" b="1" dirty="0">
                <a:solidFill>
                  <a:schemeClr val="accent1"/>
                </a:solidFill>
              </a:rPr>
              <a:t>deaths</a:t>
            </a:r>
            <a:r>
              <a:rPr lang="en-US" sz="2400" dirty="0"/>
              <a:t>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9B50F7-824D-4BB6-9241-5EBFF5FE041E}"/>
              </a:ext>
            </a:extLst>
          </p:cNvPr>
          <p:cNvSpPr txBox="1">
            <a:spLocks/>
          </p:cNvSpPr>
          <p:nvPr/>
        </p:nvSpPr>
        <p:spPr>
          <a:xfrm>
            <a:off x="777666" y="1314970"/>
            <a:ext cx="74348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r>
              <a:rPr lang="en-US" sz="2800" dirty="0"/>
              <a:t> </a:t>
            </a:r>
            <a:r>
              <a:rPr lang="en-US" sz="2800" dirty="0">
                <a:latin typeface="Rubik Black" panose="020B0604020202020204" charset="-79"/>
                <a:cs typeface="Rubik Black" panose="020B0604020202020204" charset="-79"/>
              </a:rPr>
              <a:t>Problem Statement </a:t>
            </a:r>
            <a:r>
              <a:rPr lang="en-US" sz="2800" dirty="0"/>
              <a:t>is: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0B00C-ECD2-4DD8-91BC-855A258063A6}"/>
              </a:ext>
            </a:extLst>
          </p:cNvPr>
          <p:cNvSpPr/>
          <p:nvPr/>
        </p:nvSpPr>
        <p:spPr>
          <a:xfrm>
            <a:off x="672956" y="2185526"/>
            <a:ext cx="7798086" cy="162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ickle Cell Anemia by Slidesgo">
  <a:themeElements>
    <a:clrScheme name="Simple Light">
      <a:dk1>
        <a:srgbClr val="6E0001"/>
      </a:dk1>
      <a:lt1>
        <a:srgbClr val="FFFFFF"/>
      </a:lt1>
      <a:dk2>
        <a:srgbClr val="FFF0E7"/>
      </a:dk2>
      <a:lt2>
        <a:srgbClr val="FB948E"/>
      </a:lt2>
      <a:accent1>
        <a:srgbClr val="E84847"/>
      </a:accent1>
      <a:accent2>
        <a:srgbClr val="AD2223"/>
      </a:accent2>
      <a:accent3>
        <a:srgbClr val="FFBCB9"/>
      </a:accent3>
      <a:accent4>
        <a:srgbClr val="DD6465"/>
      </a:accent4>
      <a:accent5>
        <a:srgbClr val="923536"/>
      </a:accent5>
      <a:accent6>
        <a:srgbClr val="FF9E9D"/>
      </a:accent6>
      <a:hlink>
        <a:srgbClr val="6E00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864</Words>
  <Application>Microsoft Office PowerPoint</Application>
  <PresentationFormat>On-screen Show (16:9)</PresentationFormat>
  <Paragraphs>279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Wingdings</vt:lpstr>
      <vt:lpstr>Arial</vt:lpstr>
      <vt:lpstr>Rubik Black</vt:lpstr>
      <vt:lpstr>Rubik ExtraBold</vt:lpstr>
      <vt:lpstr>Barlow Medium</vt:lpstr>
      <vt:lpstr>Roboto Condensed Light</vt:lpstr>
      <vt:lpstr>Barlow</vt:lpstr>
      <vt:lpstr>Work Sans</vt:lpstr>
      <vt:lpstr>Times New Roman</vt:lpstr>
      <vt:lpstr>Cambria Math</vt:lpstr>
      <vt:lpstr>Sickle Cell Anemia by Slidesgo</vt:lpstr>
      <vt:lpstr>Lung cancer Detection using machine learning for Histopatholgy Images</vt:lpstr>
      <vt:lpstr>Our team</vt:lpstr>
      <vt:lpstr>01</vt:lpstr>
      <vt:lpstr>Introduction</vt:lpstr>
      <vt:lpstr>Lung cancer &amp; Types</vt:lpstr>
      <vt:lpstr>Histopathological Images</vt:lpstr>
      <vt:lpstr>Problem Statement</vt:lpstr>
      <vt:lpstr>BACKGROUND</vt:lpstr>
      <vt:lpstr>PowerPoint Presentation</vt:lpstr>
      <vt:lpstr>PowerPoint Presentation</vt:lpstr>
      <vt:lpstr>PowerPoint Presentation</vt:lpstr>
      <vt:lpstr>Literature</vt:lpstr>
      <vt:lpstr>Literature Review</vt:lpstr>
      <vt:lpstr>Literature Review</vt:lpstr>
      <vt:lpstr>DenseNet-121</vt:lpstr>
      <vt:lpstr>Eight different model s</vt:lpstr>
      <vt:lpstr>Methodology</vt:lpstr>
      <vt:lpstr>Tools</vt:lpstr>
      <vt:lpstr>Deep  Learning</vt:lpstr>
      <vt:lpstr>PowerPoint Presentation</vt:lpstr>
      <vt:lpstr>PowerPoint Presentation</vt:lpstr>
      <vt:lpstr>Experimental Setup</vt:lpstr>
      <vt:lpstr>Data Preprocessing</vt:lpstr>
      <vt:lpstr>Modelling</vt:lpstr>
      <vt:lpstr>Analysis &amp; Results</vt:lpstr>
      <vt:lpstr>Analysis Metrics</vt:lpstr>
      <vt:lpstr>Result &amp; Society</vt:lpstr>
      <vt:lpstr>Supplements</vt:lpstr>
      <vt:lpstr>Work Schedule Plan </vt:lpstr>
      <vt:lpstr>Ethics</vt:lpstr>
      <vt:lpstr>BUDGET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Anemia</dc:title>
  <dc:creator>azib farooq</dc:creator>
  <cp:lastModifiedBy>azib farooq</cp:lastModifiedBy>
  <cp:revision>91</cp:revision>
  <dcterms:modified xsi:type="dcterms:W3CDTF">2021-12-16T08:37:49Z</dcterms:modified>
</cp:coreProperties>
</file>