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0" r:id="rId4"/>
    <p:sldId id="257" r:id="rId5"/>
    <p:sldId id="261" r:id="rId6"/>
    <p:sldId id="262" r:id="rId7"/>
    <p:sldId id="266" r:id="rId8"/>
    <p:sldId id="267" r:id="rId9"/>
    <p:sldId id="263" r:id="rId10"/>
    <p:sldId id="271" r:id="rId11"/>
    <p:sldId id="269" r:id="rId12"/>
    <p:sldId id="265" r:id="rId13"/>
    <p:sldId id="2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375" autoAdjust="0"/>
    <p:restoredTop sz="94660"/>
  </p:normalViewPr>
  <p:slideViewPr>
    <p:cSldViewPr>
      <p:cViewPr>
        <p:scale>
          <a:sx n="70" d="100"/>
          <a:sy n="70" d="100"/>
        </p:scale>
        <p:origin x="-1915" y="-8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8C5F-D17C-417C-8C77-4C7B1EFC458A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C7FFE-9181-4FC5-8FCD-8278B05E7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04658-345D-4FC4-B6AD-B38D75D60DBC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F2FE-5F17-4A59-82E6-D24846B04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1F2FE-5F17-4A59-82E6-D24846B044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2FB-C199-4803-B832-605EEB4B16D0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FA8B-0B50-4C8A-BB68-4AEF7F79E166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68DA-1E3E-4FA2-8468-0A0A10EA7485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857A-97BC-4230-8686-A5D71DA84313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D089-FC9C-4962-A9AA-24F5E73871E6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CAD-871D-4E50-9DAB-9537AB335FCC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872C-7E5C-4F3C-AA9D-48A10DE3315C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B916-8A69-4A7B-B3CD-974F788FC76E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E3EB-0C9E-47AF-A751-B8E4020D74A5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EFDD-CCD8-4541-9424-7391E5401E2B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680-C5A4-4652-8950-C5C57ADE7362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5D8C-87F2-4A94-B575-16AF40141918}" type="datetime1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vagrantup.com/v2/cli/index.html" TargetMode="External"/><Relationship Id="rId2" Type="http://schemas.openxmlformats.org/officeDocument/2006/relationships/hyperlink" Target="https://severin-bruhat.com/blog-imagesligncenter%20size-medium%20wp-image-493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://www.vagrantup.com/download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vagrantcloud.com/discover/featured" TargetMode="External"/><Relationship Id="rId4" Type="http://schemas.openxmlformats.org/officeDocument/2006/relationships/hyperlink" Target="http://www.vagrantbox.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036" y="386638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 MANNANI HIBA</a:t>
            </a:r>
            <a:r>
              <a:rPr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kumimoji="0" lang="en-US" altLang="ko-KR" sz="1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NAKACH FATIMA-ZAHRAE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31411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ATELIER GL</a:t>
            </a:r>
          </a:p>
          <a:p>
            <a:r>
              <a:rPr lang="fr-FR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VAGRANT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8" name="Picture 2" descr="Résultat de recherche d'images pour &quot;vagran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142972"/>
            <a:ext cx="4000528" cy="400052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5720" y="3286130"/>
            <a:ext cx="152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 smtClean="0">
                <a:solidFill>
                  <a:srgbClr val="274E13"/>
                </a:solidFill>
              </a:rPr>
              <a:t>Réalisé</a:t>
            </a:r>
            <a:r>
              <a:rPr lang="en-US" dirty="0" smtClean="0">
                <a:solidFill>
                  <a:srgbClr val="274E13"/>
                </a:solidFill>
              </a:rPr>
              <a:t> par : </a:t>
            </a:r>
            <a:endParaRPr lang="en-US" dirty="0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t="4166" r="43750" b="5208"/>
          <a:stretch>
            <a:fillRect/>
          </a:stretch>
        </p:blipFill>
        <p:spPr bwMode="auto">
          <a:xfrm>
            <a:off x="2000232" y="0"/>
            <a:ext cx="567558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-214332"/>
            <a:ext cx="7524328" cy="884466"/>
          </a:xfrm>
        </p:spPr>
        <p:txBody>
          <a:bodyPr/>
          <a:lstStyle/>
          <a:p>
            <a:r>
              <a:rPr lang="fr-FR" dirty="0" smtClean="0"/>
              <a:t>Quelques commandes utiles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85918" y="3071816"/>
            <a:ext cx="7554937" cy="428610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>
              <a:hlinkClick r:id="rId2"/>
            </a:endParaRPr>
          </a:p>
          <a:p>
            <a:r>
              <a:rPr lang="fr-FR" dirty="0" smtClean="0">
                <a:solidFill>
                  <a:schemeClr val="tx1"/>
                </a:solidFill>
                <a:hlinkClick r:id="rId2"/>
              </a:rPr>
              <a:t>Vous trouverez la liste complète des commandes à cette adresse :</a:t>
            </a:r>
          </a:p>
          <a:p>
            <a:r>
              <a:rPr lang="fr-FR" dirty="0" smtClean="0">
                <a:solidFill>
                  <a:schemeClr val="tx1"/>
                </a:solidFill>
                <a:hlinkClick r:id="rId2"/>
              </a:rPr>
              <a:t> </a:t>
            </a:r>
            <a:r>
              <a:rPr lang="fr-FR" dirty="0" smtClean="0">
                <a:solidFill>
                  <a:schemeClr val="tx1"/>
                </a:solidFill>
                <a:hlinkClick r:id="rId3"/>
              </a:rPr>
              <a:t>http://docs.vagrantup.com/v2/cli/index.html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endParaRPr lang="fr-FR" b="1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604" y="962352"/>
          <a:ext cx="7429552" cy="29667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76518"/>
                <a:gridCol w="495303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vagrant</a:t>
                      </a:r>
                      <a:r>
                        <a:rPr lang="fr-FR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box *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Pour ajouter une box 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err="1" smtClean="0"/>
                        <a:t>vagrant</a:t>
                      </a:r>
                      <a:r>
                        <a:rPr lang="fr-FR" sz="1800" b="0" dirty="0" smtClean="0"/>
                        <a:t> box </a:t>
                      </a:r>
                      <a:r>
                        <a:rPr lang="fr-FR" sz="1800" b="0" dirty="0" err="1" smtClean="0"/>
                        <a:t>remove</a:t>
                      </a:r>
                      <a:r>
                        <a:rPr lang="fr-FR" sz="1800" b="0" baseline="0" dirty="0" smtClean="0"/>
                        <a:t> *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Pour supprimer une box : </a:t>
                      </a:r>
                      <a:endParaRPr lang="fr-FR" sz="18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err="1" smtClean="0"/>
                        <a:t>vagrant</a:t>
                      </a:r>
                      <a:r>
                        <a:rPr lang="fr-FR" sz="1800" b="0" dirty="0" smtClean="0"/>
                        <a:t> box </a:t>
                      </a:r>
                      <a:r>
                        <a:rPr lang="fr-FR" sz="1800" b="0" dirty="0" err="1" smtClean="0"/>
                        <a:t>list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Pour lister les box existantes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err="1" smtClean="0"/>
                        <a:t>vagrant</a:t>
                      </a:r>
                      <a:r>
                        <a:rPr lang="fr-FR" sz="1800" b="0" dirty="0" smtClean="0"/>
                        <a:t> up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Pour lancer la machine virtuelle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err="1" smtClean="0"/>
                        <a:t>vagrant</a:t>
                      </a:r>
                      <a:r>
                        <a:rPr lang="fr-FR" sz="1800" b="0" dirty="0" smtClean="0"/>
                        <a:t> </a:t>
                      </a:r>
                      <a:r>
                        <a:rPr lang="fr-FR" sz="1800" b="0" dirty="0" err="1" smtClean="0"/>
                        <a:t>ssh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Pour se connecter en SSH  à la VM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err="1" smtClean="0"/>
                        <a:t>vagrant</a:t>
                      </a:r>
                      <a:r>
                        <a:rPr lang="fr-FR" sz="1800" b="0" dirty="0" smtClean="0"/>
                        <a:t> suspend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Pour mettre la VM en veille prolongée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err="1" smtClean="0"/>
                        <a:t>vagrant</a:t>
                      </a:r>
                      <a:r>
                        <a:rPr lang="fr-FR" sz="1800" b="0" dirty="0" smtClean="0"/>
                        <a:t> </a:t>
                      </a:r>
                      <a:r>
                        <a:rPr lang="fr-FR" sz="1800" b="0" dirty="0" err="1" smtClean="0"/>
                        <a:t>halt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Pour arrêter la VM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err="1" smtClean="0"/>
                        <a:t>vagrant</a:t>
                      </a:r>
                      <a:r>
                        <a:rPr lang="fr-FR" sz="1800" b="0" dirty="0" smtClean="0"/>
                        <a:t> </a:t>
                      </a:r>
                      <a:r>
                        <a:rPr lang="fr-FR" sz="1800" b="0" dirty="0" err="1" smtClean="0"/>
                        <a:t>resume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Pour relancer la VM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 descr="Résultat de recherche d'images pour &quot;vagran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0"/>
            <a:ext cx="6500858" cy="4935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altLang="ko-KR" sz="6000" dirty="0" smtClean="0">
                <a:solidFill>
                  <a:srgbClr val="0070C0"/>
                </a:solidFill>
              </a:rPr>
              <a:t>PLAN</a:t>
            </a:r>
            <a:endParaRPr lang="ko-KR" altLang="en-US" sz="60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0" indent="-317500">
              <a:spcBef>
                <a:spcPts val="700"/>
              </a:spcBef>
              <a:buSzPts val="1400"/>
              <a:buFont typeface="Raleway"/>
              <a:buChar char="➔"/>
            </a:pPr>
            <a:r>
              <a:rPr lang="fr-FR" sz="2800" dirty="0" err="1" smtClean="0">
                <a:latin typeface="Raleway"/>
                <a:ea typeface="Raleway"/>
                <a:cs typeface="Raleway"/>
                <a:sym typeface="Raleway"/>
              </a:rPr>
              <a:t>Vagrant</a:t>
            </a:r>
            <a:r>
              <a:rPr lang="fr-FR" sz="2800" dirty="0" smtClean="0">
                <a:latin typeface="Raleway"/>
                <a:ea typeface="Raleway"/>
                <a:cs typeface="Raleway"/>
                <a:sym typeface="Raleway"/>
              </a:rPr>
              <a:t> : Définition</a:t>
            </a:r>
          </a:p>
          <a:p>
            <a:pPr marL="457200" lvl="0" indent="-304800">
              <a:spcBef>
                <a:spcPts val="700"/>
              </a:spcBef>
              <a:buSzPts val="1200"/>
              <a:buFont typeface="Raleway"/>
              <a:buChar char="➔"/>
            </a:pPr>
            <a:r>
              <a:rPr lang="fr-FR" sz="2800" dirty="0" smtClean="0">
                <a:latin typeface="Raleway"/>
                <a:ea typeface="Raleway"/>
                <a:cs typeface="Raleway"/>
                <a:sym typeface="Raleway"/>
              </a:rPr>
              <a:t>Les avantages</a:t>
            </a:r>
          </a:p>
          <a:p>
            <a:pPr marL="457200" lvl="0" indent="-304800">
              <a:spcBef>
                <a:spcPts val="700"/>
              </a:spcBef>
              <a:buSzPts val="1200"/>
              <a:buFont typeface="Raleway"/>
              <a:buChar char="➔"/>
            </a:pPr>
            <a:r>
              <a:rPr lang="fr-FR" sz="2800" dirty="0" smtClean="0">
                <a:latin typeface="Raleway"/>
                <a:ea typeface="Raleway"/>
                <a:cs typeface="Raleway"/>
                <a:sym typeface="Raleway"/>
              </a:rPr>
              <a:t>Pour bien débuter</a:t>
            </a:r>
          </a:p>
          <a:p>
            <a:pPr marL="457200" lvl="0" indent="-304800">
              <a:spcBef>
                <a:spcPts val="700"/>
              </a:spcBef>
              <a:buSzPts val="1200"/>
              <a:buFont typeface="Raleway"/>
              <a:buChar char="➔"/>
            </a:pPr>
            <a:r>
              <a:rPr lang="fr-FR" sz="2800" dirty="0" smtClean="0">
                <a:latin typeface="Raleway"/>
                <a:ea typeface="Raleway"/>
                <a:cs typeface="Raleway"/>
                <a:sym typeface="Raleway"/>
              </a:rPr>
              <a:t>Partie TP</a:t>
            </a:r>
            <a:endParaRPr lang="fr-FR" sz="2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Raleway"/>
                <a:ea typeface="Raleway"/>
                <a:cs typeface="Raleway"/>
                <a:sym typeface="Raleway"/>
              </a:rPr>
              <a:t>Définition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282" y="1000114"/>
            <a:ext cx="8072494" cy="1785950"/>
          </a:xfrm>
        </p:spPr>
        <p:txBody>
          <a:bodyPr/>
          <a:lstStyle/>
          <a:p>
            <a:r>
              <a:rPr lang="fr-FR" altLang="ko-KR" dirty="0" err="1" smtClean="0"/>
              <a:t>Vagrant</a:t>
            </a:r>
            <a:r>
              <a:rPr lang="fr-FR" altLang="ko-KR" dirty="0" smtClean="0"/>
              <a:t> ​est un outil qui permet de créer et configurer des environnements de développement légers, reproductibles et portables.</a:t>
            </a:r>
          </a:p>
          <a:p>
            <a:r>
              <a:rPr lang="fr-FR" altLang="ko-KR" dirty="0" smtClean="0"/>
              <a:t>Grâce à un flux de travail convivial et focalisé sur l’automatisation, il réduit le temps d’installation de l’environnement de développement</a:t>
            </a:r>
            <a:endParaRPr lang="ko-KR" altLang="en-US" dirty="0" smtClean="0"/>
          </a:p>
          <a:p>
            <a:endParaRPr lang="en-US" dirty="0"/>
          </a:p>
        </p:txBody>
      </p:sp>
      <p:pic>
        <p:nvPicPr>
          <p:cNvPr id="7" name="Picture 2" descr="Résultat de recherche d'images pour &quot;vagran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6"/>
            <a:ext cx="8035127" cy="3286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-214332"/>
            <a:ext cx="7524328" cy="884466"/>
          </a:xfrm>
        </p:spPr>
        <p:txBody>
          <a:bodyPr/>
          <a:lstStyle/>
          <a:p>
            <a:r>
              <a:rPr lang="fr-FR" dirty="0" smtClean="0"/>
              <a:t>Les avantages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14414" y="642924"/>
            <a:ext cx="7688410" cy="450057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1800" dirty="0" smtClean="0"/>
              <a:t>Quelques lignes de commandes suffisent pour installer une VM.</a:t>
            </a:r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Pas besoin de disposer d’une image disque de l’OS voulu, les scripts s’occupent de tout.</a:t>
            </a:r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Les fichiers de configuration peuvent être </a:t>
            </a:r>
            <a:r>
              <a:rPr lang="fr-FR" sz="1800" dirty="0" err="1" smtClean="0"/>
              <a:t>versionnés</a:t>
            </a:r>
            <a:r>
              <a:rPr lang="fr-FR" sz="1800" dirty="0" smtClean="0"/>
              <a:t> dans votre projet   </a:t>
            </a:r>
            <a:r>
              <a:rPr lang="fr-FR" sz="1600" dirty="0" smtClean="0"/>
              <a:t>Tous les développeurs disposent donc du même environnement de travail.</a:t>
            </a:r>
            <a:endParaRPr lang="fr-FR" sz="1800" dirty="0" smtClean="0"/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Les VM sont portables, facilement reproductibles et modifiables pour de futurs projets. On peut donc « packager » des solutions suivant la technologie voulue.</a:t>
            </a:r>
          </a:p>
          <a:p>
            <a:endParaRPr lang="fr-FR" sz="1100" dirty="0" smtClean="0"/>
          </a:p>
          <a:p>
            <a:pPr>
              <a:buFont typeface="Arial" pitchFamily="34" charset="0"/>
              <a:buChar char="•"/>
            </a:pPr>
            <a:r>
              <a:rPr lang="fr-FR" sz="1800" dirty="0" smtClean="0"/>
              <a:t>Par rapport à des outils type WAMP ou XAMP, on profite de toutes les commandes et fonctionnalités linux (utilisateurs, droits, </a:t>
            </a:r>
            <a:r>
              <a:rPr lang="fr-FR" sz="1800" dirty="0" err="1" smtClean="0"/>
              <a:t>crontab</a:t>
            </a:r>
            <a:r>
              <a:rPr lang="fr-FR" sz="1800" dirty="0" smtClean="0"/>
              <a:t>, supervision, applications, </a:t>
            </a:r>
            <a:r>
              <a:rPr lang="fr-FR" sz="1800" dirty="0" err="1" smtClean="0"/>
              <a:t>etc</a:t>
            </a:r>
            <a:r>
              <a:rPr lang="fr-FR" sz="1800" dirty="0" smtClean="0"/>
              <a:t>…)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89401" y="360458"/>
            <a:ext cx="6748955" cy="884466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Pour bien débuter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04" y="-18"/>
            <a:ext cx="75723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/>
              <a:t>Prérequis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Disposer de </a:t>
            </a:r>
            <a:r>
              <a:rPr lang="fr-FR" dirty="0" err="1" smtClean="0"/>
              <a:t>Vagrant</a:t>
            </a:r>
            <a:r>
              <a:rPr lang="fr-FR" dirty="0" smtClean="0"/>
              <a:t> : </a:t>
            </a:r>
            <a:r>
              <a:rPr lang="fr-FR" dirty="0" smtClean="0">
                <a:hlinkClick r:id="rId2"/>
              </a:rPr>
              <a:t>http://www.vagrantup.com/downloads.html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Disposer de </a:t>
            </a:r>
            <a:r>
              <a:rPr lang="fr-FR" dirty="0" err="1" smtClean="0"/>
              <a:t>VirtualBox</a:t>
            </a:r>
            <a:r>
              <a:rPr lang="fr-FR" dirty="0" smtClean="0"/>
              <a:t> : </a:t>
            </a:r>
            <a:r>
              <a:rPr lang="fr-FR" dirty="0" smtClean="0">
                <a:hlinkClick r:id="rId3"/>
              </a:rPr>
              <a:t>https://www.virtualbox.org/wiki/Downloads</a:t>
            </a:r>
            <a:endParaRPr lang="fr-FR" dirty="0" smtClean="0"/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b="1" dirty="0" smtClean="0"/>
              <a:t>BOXES:</a:t>
            </a:r>
          </a:p>
          <a:p>
            <a:pPr lvl="0"/>
            <a:r>
              <a:rPr lang="en-US" dirty="0" smtClean="0"/>
              <a:t>Il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différentes</a:t>
            </a:r>
            <a:r>
              <a:rPr lang="en-US" dirty="0" smtClean="0"/>
              <a:t> boxes </a:t>
            </a:r>
            <a:r>
              <a:rPr lang="en-US" dirty="0" err="1" smtClean="0"/>
              <a:t>packagées</a:t>
            </a:r>
            <a:r>
              <a:rPr lang="en-US" dirty="0" smtClean="0"/>
              <a:t> pour vagrant, </a:t>
            </a:r>
            <a:r>
              <a:rPr lang="en-US" dirty="0" err="1" smtClean="0"/>
              <a:t>vous</a:t>
            </a:r>
            <a:r>
              <a:rPr lang="en-US" dirty="0" smtClean="0"/>
              <a:t> en </a:t>
            </a:r>
            <a:r>
              <a:rPr lang="en-US" dirty="0" err="1" smtClean="0"/>
              <a:t>trouverez</a:t>
            </a:r>
            <a:r>
              <a:rPr lang="en-US" dirty="0" smtClean="0"/>
              <a:t> à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adresses</a:t>
            </a:r>
            <a:r>
              <a:rPr lang="en-US" dirty="0" smtClean="0"/>
              <a:t>:</a:t>
            </a:r>
            <a:r>
              <a:rPr lang="en-US" sz="1400" dirty="0" smtClean="0"/>
              <a:t> </a:t>
            </a:r>
            <a:r>
              <a:rPr lang="en-US" sz="1400" dirty="0" smtClean="0">
                <a:hlinkClick r:id="rId4"/>
              </a:rPr>
              <a:t>http://www.vagrantbox.es/</a:t>
            </a:r>
            <a:r>
              <a:rPr lang="en-US" sz="1400" dirty="0" smtClean="0"/>
              <a:t>, </a:t>
            </a:r>
            <a:r>
              <a:rPr lang="en-US" sz="1400" dirty="0" smtClean="0">
                <a:hlinkClick r:id="rId5"/>
              </a:rPr>
              <a:t>https://vagrantcloud.com/discover/featured</a:t>
            </a:r>
            <a:r>
              <a:rPr lang="en-US" sz="1400" dirty="0" smtClean="0"/>
              <a:t>.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8" name="Picture 5" descr="Résultat de recherche d'images pour &quot;vagrant&quot;"/>
          <p:cNvPicPr>
            <a:picLocks noChangeAspect="1" noChangeArrowheads="1"/>
          </p:cNvPicPr>
          <p:nvPr/>
        </p:nvPicPr>
        <p:blipFill>
          <a:blip r:embed="rId6"/>
          <a:srcRect t="45001" b="12499"/>
          <a:stretch>
            <a:fillRect/>
          </a:stretch>
        </p:blipFill>
        <p:spPr bwMode="auto">
          <a:xfrm>
            <a:off x="1718707" y="2500312"/>
            <a:ext cx="7353887" cy="2344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2929" r="4492" b="17708"/>
          <a:stretch>
            <a:fillRect/>
          </a:stretch>
        </p:blipFill>
        <p:spPr bwMode="auto">
          <a:xfrm>
            <a:off x="0" y="0"/>
            <a:ext cx="9144000" cy="457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71668" y="-428646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50840" y="1808046"/>
            <a:ext cx="3357586" cy="884466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333333"/>
                </a:solidFill>
                <a:latin typeface="Montserrat"/>
              </a:rPr>
              <a:t/>
            </a:r>
            <a:br>
              <a:rPr lang="en-US" dirty="0" smtClean="0">
                <a:solidFill>
                  <a:srgbClr val="333333"/>
                </a:solidFill>
                <a:latin typeface="Montserrat"/>
              </a:rPr>
            </a:br>
            <a:r>
              <a:rPr lang="en-US" dirty="0" smtClean="0">
                <a:solidFill>
                  <a:schemeClr val="bg1"/>
                </a:solidFill>
                <a:latin typeface="Montserrat"/>
              </a:rPr>
              <a:t>Installation</a:t>
            </a:r>
            <a:r>
              <a:rPr lang="en-US" dirty="0" smtClean="0">
                <a:solidFill>
                  <a:srgbClr val="333333"/>
                </a:solidFill>
                <a:latin typeface="Montserrat"/>
              </a:rPr>
              <a:t/>
            </a:r>
            <a:br>
              <a:rPr lang="en-US" dirty="0" smtClean="0">
                <a:solidFill>
                  <a:srgbClr val="333333"/>
                </a:solidFill>
                <a:latin typeface="Montserrat"/>
              </a:rPr>
            </a:b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71604" y="0"/>
            <a:ext cx="7500990" cy="507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189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Positionnez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courant du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lequel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souhaitez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vagrant et </a:t>
            </a:r>
            <a:r>
              <a:rPr lang="en-US" dirty="0" err="1" smtClean="0"/>
              <a:t>saisissez</a:t>
            </a:r>
            <a:r>
              <a:rPr lang="en-US" dirty="0" smtClean="0"/>
              <a:t> la </a:t>
            </a:r>
            <a:r>
              <a:rPr lang="en-US" dirty="0" err="1" smtClean="0"/>
              <a:t>commande</a:t>
            </a:r>
            <a:r>
              <a:rPr lang="en-US" dirty="0" smtClean="0"/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vagrant init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générer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"</a:t>
            </a:r>
            <a:r>
              <a:rPr lang="en-US" dirty="0" err="1" smtClean="0"/>
              <a:t>Vagrantfile</a:t>
            </a:r>
            <a:r>
              <a:rPr lang="en-US" dirty="0" smtClean="0"/>
              <a:t>" </a:t>
            </a:r>
            <a:r>
              <a:rPr lang="en-US" dirty="0" err="1" smtClean="0"/>
              <a:t>permettant</a:t>
            </a:r>
            <a:r>
              <a:rPr lang="en-US" dirty="0" smtClean="0"/>
              <a:t> de </a:t>
            </a:r>
            <a:r>
              <a:rPr lang="en-US" dirty="0" err="1" smtClean="0"/>
              <a:t>configurer</a:t>
            </a:r>
            <a:r>
              <a:rPr lang="en-US" dirty="0" smtClean="0"/>
              <a:t> la VM.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vagrant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lancer </a:t>
            </a:r>
            <a:r>
              <a:rPr lang="en-US" dirty="0" err="1" smtClean="0"/>
              <a:t>l'installation</a:t>
            </a:r>
            <a:r>
              <a:rPr lang="en-US" dirty="0" smtClean="0"/>
              <a:t> de la VM.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r>
              <a:rPr lang="fr-FR" sz="1600" dirty="0" smtClean="0"/>
              <a:t>Le fichier </a:t>
            </a:r>
            <a:r>
              <a:rPr lang="fr-FR" sz="1600" dirty="0" err="1" smtClean="0"/>
              <a:t>Vagrantfile</a:t>
            </a:r>
            <a:r>
              <a:rPr lang="fr-FR" sz="1600" dirty="0" smtClean="0"/>
              <a:t> est écrit en langage </a:t>
            </a:r>
            <a:r>
              <a:rPr lang="fr-FR" sz="1600" dirty="0" err="1" smtClean="0"/>
              <a:t>ruby</a:t>
            </a:r>
            <a:r>
              <a:rPr lang="fr-FR" sz="1600" dirty="0" smtClean="0"/>
              <a:t> et vous allez devoir suivre les </a:t>
            </a:r>
          </a:p>
          <a:p>
            <a:r>
              <a:rPr lang="fr-FR" sz="1600" dirty="0" smtClean="0"/>
              <a:t>règles de syntaxe de ce langage. Les options de configuration suivent le format</a:t>
            </a:r>
          </a:p>
          <a:p>
            <a:r>
              <a:rPr lang="fr-FR" sz="1600" dirty="0" smtClean="0"/>
              <a:t> suivant : config.vm &lt;module&gt; &lt;options&gt;. Ou &lt;module&gt; représente le module responsable de la configuration (Exemple : « provision », »réseau ») et</a:t>
            </a:r>
          </a:p>
          <a:p>
            <a:r>
              <a:rPr lang="fr-FR" sz="1600" dirty="0" smtClean="0"/>
              <a:t>&lt;options&gt; un ensemble d’arguments assigné à la méthode de configuration. Il y a des exceptions à la règle, respectez le format :</a:t>
            </a:r>
          </a:p>
          <a:p>
            <a:r>
              <a:rPr lang="fr-FR" sz="1600" dirty="0" smtClean="0"/>
              <a:t> config.vm &lt;variable&gt; = &lt;value&gt; avec quelques simple options qui requière </a:t>
            </a:r>
          </a:p>
          <a:p>
            <a:r>
              <a:rPr lang="fr-FR" sz="1600" dirty="0" smtClean="0"/>
              <a:t>une valeur.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3125" r="54883" b="44792"/>
          <a:stretch>
            <a:fillRect/>
          </a:stretch>
        </p:blipFill>
        <p:spPr bwMode="auto">
          <a:xfrm>
            <a:off x="1285852" y="-18"/>
            <a:ext cx="7929586" cy="514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392</Words>
  <Application>Microsoft Office PowerPoint</Application>
  <PresentationFormat>On-screen Show (16:9)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Slide 1</vt:lpstr>
      <vt:lpstr>PLAN</vt:lpstr>
      <vt:lpstr>Définition</vt:lpstr>
      <vt:lpstr>Les avantages</vt:lpstr>
      <vt:lpstr>Pour bien débuter</vt:lpstr>
      <vt:lpstr>Slide 6</vt:lpstr>
      <vt:lpstr>Slide 7</vt:lpstr>
      <vt:lpstr> Installation </vt:lpstr>
      <vt:lpstr>Slide 9</vt:lpstr>
      <vt:lpstr>Slide 10</vt:lpstr>
      <vt:lpstr>Quelques commandes utiles :</vt:lpstr>
      <vt:lpstr>Slide 12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FZ</cp:lastModifiedBy>
  <cp:revision>71</cp:revision>
  <dcterms:created xsi:type="dcterms:W3CDTF">2014-04-01T16:27:38Z</dcterms:created>
  <dcterms:modified xsi:type="dcterms:W3CDTF">2019-10-16T14:33:35Z</dcterms:modified>
</cp:coreProperties>
</file>