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7" r:id="rId2"/>
    <p:sldId id="1184" r:id="rId3"/>
    <p:sldId id="1209" r:id="rId4"/>
    <p:sldId id="1266" r:id="rId5"/>
    <p:sldId id="1271" r:id="rId6"/>
    <p:sldId id="1267" r:id="rId7"/>
    <p:sldId id="1272" r:id="rId8"/>
    <p:sldId id="1268" r:id="rId9"/>
    <p:sldId id="1269" r:id="rId10"/>
    <p:sldId id="1270" r:id="rId11"/>
    <p:sldId id="1273" r:id="rId12"/>
  </p:sldIdLst>
  <p:sldSz cx="9906000" cy="6858000" type="A4"/>
  <p:notesSz cx="6807200" cy="99393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>
          <p15:clr>
            <a:srgbClr val="A4A3A4"/>
          </p15:clr>
        </p15:guide>
        <p15:guide id="2" orient="horz" pos="3748">
          <p15:clr>
            <a:srgbClr val="A4A3A4"/>
          </p15:clr>
        </p15:guide>
        <p15:guide id="3" orient="horz" pos="1071">
          <p15:clr>
            <a:srgbClr val="A4A3A4"/>
          </p15:clr>
        </p15:guide>
        <p15:guide id="4" pos="3120">
          <p15:clr>
            <a:srgbClr val="A4A3A4"/>
          </p15:clr>
        </p15:guide>
        <p15:guide id="5" pos="398">
          <p15:clr>
            <a:srgbClr val="A4A3A4"/>
          </p15:clr>
        </p15:guide>
        <p15:guide id="6" pos="5842">
          <p15:clr>
            <a:srgbClr val="A4A3A4"/>
          </p15:clr>
        </p15:guide>
        <p15:guide id="7" pos="175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277" autoAdjust="0"/>
    <p:restoredTop sz="93157" autoAdjust="0"/>
  </p:normalViewPr>
  <p:slideViewPr>
    <p:cSldViewPr showGuides="1">
      <p:cViewPr>
        <p:scale>
          <a:sx n="120" d="100"/>
          <a:sy n="120" d="100"/>
        </p:scale>
        <p:origin x="1650" y="78"/>
      </p:cViewPr>
      <p:guideLst>
        <p:guide orient="horz" pos="2205"/>
        <p:guide orient="horz" pos="3748"/>
        <p:guide orient="horz" pos="1071"/>
        <p:guide pos="3120"/>
        <p:guide pos="398"/>
        <p:guide pos="5842"/>
        <p:guide pos="1759"/>
      </p:guideLst>
    </p:cSldViewPr>
  </p:slideViewPr>
  <p:outlineViewPr>
    <p:cViewPr>
      <p:scale>
        <a:sx n="33" d="100"/>
        <a:sy n="33" d="100"/>
      </p:scale>
      <p:origin x="78" y="4465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20" d="100"/>
        <a:sy n="120" d="100"/>
      </p:scale>
      <p:origin x="0" y="1429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5838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E0330A-782D-40D5-BF7D-83C8EC7ADA96}" type="datetimeFigureOut">
              <a:rPr lang="ko-KR" altLang="en-US" smtClean="0"/>
              <a:t>2021-11-17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12788" y="746125"/>
            <a:ext cx="5381625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720" y="4721186"/>
            <a:ext cx="5445760" cy="447270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5838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2E53EA-3AA6-4E5E-AA25-E65B636E0A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1822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12788" y="746125"/>
            <a:ext cx="5381625" cy="3725863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7755-C6F2-4790-8FEB-9F02805E460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836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864774" y="2130442"/>
            <a:ext cx="4176465" cy="1470025"/>
          </a:xfrm>
        </p:spPr>
        <p:txBody>
          <a:bodyPr>
            <a:normAutofit/>
          </a:bodyPr>
          <a:lstStyle>
            <a:lvl1pPr>
              <a:defRPr sz="24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2504729" y="4367808"/>
            <a:ext cx="4896544" cy="1149424"/>
          </a:xfrm>
        </p:spPr>
        <p:txBody>
          <a:bodyPr>
            <a:normAutofit/>
          </a:bodyPr>
          <a:lstStyle>
            <a:lvl1pPr marL="0" indent="0" algn="ctr">
              <a:buNone/>
              <a:defRPr sz="1800" b="1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dirty="0" smtClean="0"/>
              <a:t>2014. 00. 00</a:t>
            </a:r>
          </a:p>
          <a:p>
            <a:r>
              <a:rPr lang="ko-KR" altLang="en-US" dirty="0" err="1" smtClean="0"/>
              <a:t>ㅇㅇ담당</a:t>
            </a:r>
            <a:endParaRPr lang="en-US" altLang="ko-KR" dirty="0" smtClean="0"/>
          </a:p>
          <a:p>
            <a:r>
              <a:rPr lang="ko-KR" altLang="en-US" dirty="0" err="1" smtClean="0"/>
              <a:t>ㅇㅇ팀</a:t>
            </a:r>
            <a:endParaRPr lang="ko-KR" altLang="en-US" dirty="0"/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2864774" y="3140968"/>
            <a:ext cx="4176465" cy="0"/>
          </a:xfrm>
          <a:prstGeom prst="line">
            <a:avLst/>
          </a:prstGeom>
          <a:ln w="28575">
            <a:solidFill>
              <a:srgbClr val="C60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5458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C6234-7637-4714-A267-672CFD23E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1036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C6234-7637-4714-A267-672CFD23E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75169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780337" y="274655"/>
            <a:ext cx="2414588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36578" y="274655"/>
            <a:ext cx="7078663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C6234-7637-4714-A267-672CFD23E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37351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+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356616" y="1564367"/>
            <a:ext cx="9203703" cy="164592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59438" y="426720"/>
            <a:ext cx="9200885" cy="45140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48448" y="6657001"/>
            <a:ext cx="129844" cy="104644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lvl1pPr>
              <a:defRPr lang="en-US" sz="800" smtClean="0">
                <a:solidFill>
                  <a:srgbClr val="FFFFFF"/>
                </a:solidFill>
              </a:defRPr>
            </a:lvl1pPr>
          </a:lstStyle>
          <a:p>
            <a:pPr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fld id="{0137C2D6-563A-844C-8197-2CF3F09137A4}" type="slidenum">
              <a:rPr lang="en-US" smtClean="0"/>
              <a:pPr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734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8209" y="168308"/>
            <a:ext cx="5249788" cy="490066"/>
          </a:xfrm>
        </p:spPr>
        <p:txBody>
          <a:bodyPr>
            <a:normAutofit/>
          </a:bodyPr>
          <a:lstStyle>
            <a:lvl1pPr algn="l">
              <a:defRPr sz="1800" b="1">
                <a:latin typeface="+mn-ea"/>
                <a:ea typeface="+mn-ea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2016" y="692697"/>
            <a:ext cx="6121153" cy="720080"/>
          </a:xfrm>
        </p:spPr>
        <p:txBody>
          <a:bodyPr/>
          <a:lstStyle>
            <a:lvl1pPr>
              <a:defRPr sz="1600" b="1">
                <a:latin typeface="+mn-ea"/>
                <a:ea typeface="+mn-ea"/>
              </a:defRPr>
            </a:lvl1pPr>
            <a:lvl2pPr>
              <a:defRPr sz="1400"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033120" y="6356367"/>
            <a:ext cx="2311400" cy="365125"/>
          </a:xfrm>
        </p:spPr>
        <p:txBody>
          <a:bodyPr/>
          <a:lstStyle>
            <a:lvl1pPr>
              <a:defRPr>
                <a:latin typeface="LG스마트체 SemiBold" panose="020B0600000101010101" pitchFamily="50" charset="-127"/>
                <a:ea typeface="LG스마트체 SemiBold" panose="020B0600000101010101" pitchFamily="50" charset="-127"/>
              </a:defRPr>
            </a:lvl1pPr>
          </a:lstStyle>
          <a:p>
            <a:r>
              <a:rPr lang="en-US" altLang="ko-KR" smtClean="0"/>
              <a:t>&lt;#&gt;</a:t>
            </a:r>
            <a:endParaRPr lang="ko-KR" altLang="en-US" dirty="0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251520" y="655737"/>
            <a:ext cx="9309992" cy="0"/>
          </a:xfrm>
          <a:prstGeom prst="line">
            <a:avLst/>
          </a:prstGeom>
          <a:ln w="28575">
            <a:solidFill>
              <a:srgbClr val="C60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2538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033120" y="6356367"/>
            <a:ext cx="2311400" cy="365125"/>
          </a:xfrm>
        </p:spPr>
        <p:txBody>
          <a:bodyPr/>
          <a:lstStyle>
            <a:lvl1pPr>
              <a:defRPr>
                <a:latin typeface="LG스마트체 SemiBold" panose="020B0600000101010101" pitchFamily="50" charset="-127"/>
                <a:ea typeface="LG스마트체 SemiBold" panose="020B0600000101010101" pitchFamily="50" charset="-127"/>
              </a:defRPr>
            </a:lvl1pPr>
          </a:lstStyle>
          <a:p>
            <a:r>
              <a:rPr lang="en-US" altLang="ko-KR" smtClean="0"/>
              <a:t>&lt;#&gt;</a:t>
            </a:r>
            <a:endParaRPr lang="ko-KR" altLang="en-US" dirty="0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251520" y="655737"/>
            <a:ext cx="9309992" cy="0"/>
          </a:xfrm>
          <a:prstGeom prst="line">
            <a:avLst/>
          </a:prstGeom>
          <a:ln w="28575">
            <a:solidFill>
              <a:srgbClr val="C60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1155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17"/>
            <a:ext cx="8420100" cy="1362075"/>
          </a:xfrm>
        </p:spPr>
        <p:txBody>
          <a:bodyPr anchor="t"/>
          <a:lstStyle>
            <a:lvl1pPr algn="l">
              <a:defRPr sz="4000" b="1" cap="all">
                <a:latin typeface="LG스마트체 SemiBold" panose="020B0600000101010101" pitchFamily="50" charset="-127"/>
                <a:ea typeface="LG스마트체 SemiBold" panose="020B0600000101010101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G스마트체 SemiBold" panose="020B0600000101010101" pitchFamily="50" charset="-127"/>
                <a:ea typeface="LG스마트체 SemiBold" panose="020B0600000101010101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G스마트체 SemiBold" panose="020B0600000101010101" pitchFamily="50" charset="-127"/>
                <a:ea typeface="LG스마트체 SemiBold" panose="020B0600000101010101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G스마트체 SemiBold" panose="020B0600000101010101" pitchFamily="50" charset="-127"/>
                <a:ea typeface="LG스마트체 SemiBold" panose="020B0600000101010101" pitchFamily="50" charset="-127"/>
              </a:defRPr>
            </a:lvl1pPr>
          </a:lstStyle>
          <a:p>
            <a:fld id="{735C6234-7637-4714-A267-672CFD23EA6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7331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2400">
                <a:latin typeface="LG스마트체 SemiBold" panose="020B0600000101010101" pitchFamily="50" charset="-127"/>
                <a:ea typeface="LG스마트체 SemiBold" panose="020B0600000101010101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36575" y="1600206"/>
            <a:ext cx="4746625" cy="4525963"/>
          </a:xfrm>
        </p:spPr>
        <p:txBody>
          <a:bodyPr>
            <a:normAutofit/>
          </a:bodyPr>
          <a:lstStyle>
            <a:lvl1pPr>
              <a:defRPr sz="2000">
                <a:latin typeface="LG스마트체 SemiBold" panose="020B0600000101010101" pitchFamily="50" charset="-127"/>
                <a:ea typeface="LG스마트체 SemiBold" panose="020B0600000101010101" pitchFamily="50" charset="-127"/>
              </a:defRPr>
            </a:lvl1pPr>
            <a:lvl2pPr>
              <a:defRPr sz="1800">
                <a:latin typeface="LG스마트체 SemiBold" panose="020B0600000101010101" pitchFamily="50" charset="-127"/>
                <a:ea typeface="LG스마트체 SemiBold" panose="020B0600000101010101" pitchFamily="50" charset="-127"/>
              </a:defRPr>
            </a:lvl2pPr>
            <a:lvl3pPr>
              <a:defRPr sz="1600">
                <a:latin typeface="LG스마트체 SemiBold" panose="020B0600000101010101" pitchFamily="50" charset="-127"/>
                <a:ea typeface="LG스마트체 SemiBold" panose="020B0600000101010101" pitchFamily="50" charset="-127"/>
              </a:defRPr>
            </a:lvl3pPr>
            <a:lvl4pPr>
              <a:defRPr sz="1400">
                <a:latin typeface="LG스마트체 SemiBold" panose="020B0600000101010101" pitchFamily="50" charset="-127"/>
                <a:ea typeface="LG스마트체 SemiBold" panose="020B0600000101010101" pitchFamily="50" charset="-127"/>
              </a:defRPr>
            </a:lvl4pPr>
            <a:lvl5pPr>
              <a:defRPr sz="1400">
                <a:latin typeface="LG스마트체 SemiBold" panose="020B0600000101010101" pitchFamily="50" charset="-127"/>
                <a:ea typeface="LG스마트체 SemiBold" panose="020B0600000101010101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448300" y="1600206"/>
            <a:ext cx="4746625" cy="4525963"/>
          </a:xfrm>
        </p:spPr>
        <p:txBody>
          <a:bodyPr>
            <a:normAutofit/>
          </a:bodyPr>
          <a:lstStyle>
            <a:lvl1pPr>
              <a:defRPr sz="2000">
                <a:latin typeface="LG스마트체 SemiBold" panose="020B0600000101010101" pitchFamily="50" charset="-127"/>
                <a:ea typeface="LG스마트체 SemiBold" panose="020B0600000101010101" pitchFamily="50" charset="-127"/>
              </a:defRPr>
            </a:lvl1pPr>
            <a:lvl2pPr>
              <a:defRPr sz="1800">
                <a:latin typeface="LG스마트체 SemiBold" panose="020B0600000101010101" pitchFamily="50" charset="-127"/>
                <a:ea typeface="LG스마트체 SemiBold" panose="020B0600000101010101" pitchFamily="50" charset="-127"/>
              </a:defRPr>
            </a:lvl2pPr>
            <a:lvl3pPr>
              <a:defRPr sz="1600">
                <a:latin typeface="LG스마트체 SemiBold" panose="020B0600000101010101" pitchFamily="50" charset="-127"/>
                <a:ea typeface="LG스마트체 SemiBold" panose="020B0600000101010101" pitchFamily="50" charset="-127"/>
              </a:defRPr>
            </a:lvl3pPr>
            <a:lvl4pPr>
              <a:defRPr sz="1400">
                <a:latin typeface="LG스마트체 SemiBold" panose="020B0600000101010101" pitchFamily="50" charset="-127"/>
                <a:ea typeface="LG스마트체 SemiBold" panose="020B0600000101010101" pitchFamily="50" charset="-127"/>
              </a:defRPr>
            </a:lvl4pPr>
            <a:lvl5pPr>
              <a:defRPr sz="1400">
                <a:latin typeface="LG스마트체 SemiBold" panose="020B0600000101010101" pitchFamily="50" charset="-127"/>
                <a:ea typeface="LG스마트체 SemiBold" panose="020B0600000101010101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C6234-7637-4714-A267-672CFD23E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3805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204864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5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5" y="2204864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C6234-7637-4714-A267-672CFD23E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2776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200">
                <a:latin typeface="LG스마트체 SemiBold" panose="020B0600000101010101" pitchFamily="50" charset="-127"/>
                <a:ea typeface="LG스마트체 SemiBold" panose="020B0600000101010101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C6234-7637-4714-A267-672CFD23E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3780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C6234-7637-4714-A267-672CFD23E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9712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2" y="273067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3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C6234-7637-4714-A267-672CFD23E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936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6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67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67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67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5C6234-7637-4714-A267-672CFD23E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5511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2" r:id="rId13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ea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ea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ea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ea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ea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www.abc.net.au/reslib/201204/r926508_967000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81" y="-388"/>
            <a:ext cx="9906000" cy="4653524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 bwMode="auto">
          <a:xfrm>
            <a:off x="1079378" y="2217579"/>
            <a:ext cx="7747289" cy="1754326"/>
          </a:xfrm>
          <a:prstGeom prst="rect">
            <a:avLst/>
          </a:prstGeom>
          <a:solidFill>
            <a:schemeClr val="tx1">
              <a:lumMod val="95000"/>
              <a:lumOff val="5000"/>
              <a:alpha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j-lt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2174744" y="5281144"/>
            <a:ext cx="7747289" cy="399405"/>
          </a:xfrm>
          <a:prstGeom prst="rect">
            <a:avLst/>
          </a:prstGeom>
          <a:solidFill>
            <a:schemeClr val="tx1">
              <a:lumMod val="95000"/>
              <a:lumOff val="5000"/>
              <a:alpha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HY견고딕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63483" y="2833132"/>
            <a:ext cx="13227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 </a:t>
            </a:r>
            <a:r>
              <a:rPr lang="ko-KR" altLang="en-US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제목 </a:t>
            </a:r>
            <a:r>
              <a:rPr lang="en-US" altLang="ko-KR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ko-KR" altLang="en-US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81139" y="5949296"/>
            <a:ext cx="5437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j-lt"/>
                <a:ea typeface="LG스마트체 SemiBold" panose="020B0600000101010101" pitchFamily="50" charset="-127"/>
                <a:cs typeface="helvetica" pitchFamily="34" charset="0"/>
              </a:rPr>
              <a:t>2021</a:t>
            </a:r>
            <a:endParaRPr lang="ko-KR" altLang="en-US" sz="1200" b="1" dirty="0">
              <a:solidFill>
                <a:schemeClr val="bg1"/>
              </a:solidFill>
              <a:latin typeface="+mj-lt"/>
              <a:ea typeface="LG스마트체 SemiBold" panose="020B0600000101010101" pitchFamily="50" charset="-127"/>
              <a:cs typeface="helvetic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3646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70197" y="908720"/>
            <a:ext cx="8819307" cy="5184576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결과에 대한 </a:t>
            </a:r>
            <a:r>
              <a:rPr lang="en-US" altLang="ko-KR" dirty="0" smtClean="0"/>
              <a:t>Discussion</a:t>
            </a:r>
            <a:endParaRPr lang="en-US" altLang="ko-KR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r>
              <a:rPr lang="ko-KR" altLang="en-US" dirty="0" smtClean="0"/>
              <a:t>모형 </a:t>
            </a:r>
            <a:r>
              <a:rPr lang="en-US" altLang="ko-KR" dirty="0" smtClean="0"/>
              <a:t>Update</a:t>
            </a:r>
            <a:r>
              <a:rPr lang="ko-KR" altLang="en-US" dirty="0" smtClean="0"/>
              <a:t>에 대한 계획</a:t>
            </a:r>
            <a:endParaRPr lang="en-US" altLang="ko-KR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r>
              <a:rPr lang="en-US" altLang="ko-KR" dirty="0" smtClean="0"/>
              <a:t>Policy/Business Implication</a:t>
            </a:r>
            <a:endParaRPr lang="ko-KR" altLang="en-US" dirty="0"/>
          </a:p>
        </p:txBody>
      </p:sp>
      <p:sp>
        <p:nvSpPr>
          <p:cNvPr id="13" name="슬라이드 번호 개체 틀 6"/>
          <p:cNvSpPr txBox="1">
            <a:spLocks/>
          </p:cNvSpPr>
          <p:nvPr/>
        </p:nvSpPr>
        <p:spPr>
          <a:xfrm>
            <a:off x="4407620" y="6453336"/>
            <a:ext cx="11557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8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0BF0DB1-34E0-4CFF-A1B8-D374C1474ADD}" type="slidenum">
              <a:rPr lang="ko-KR" altLang="en-US" sz="1200" smtClean="0">
                <a:solidFill>
                  <a:schemeClr val="tx1"/>
                </a:solidFill>
              </a:rPr>
              <a:pPr algn="ctr"/>
              <a:t>10</a:t>
            </a:fld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28148" y="188640"/>
            <a:ext cx="22092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+mn-ea"/>
              </a:rPr>
              <a:t>5</a:t>
            </a:r>
            <a:r>
              <a:rPr lang="en-US" altLang="ko-KR" sz="2000" b="1" dirty="0" smtClean="0">
                <a:latin typeface="+mn-ea"/>
              </a:rPr>
              <a:t>. </a:t>
            </a:r>
            <a:r>
              <a:rPr lang="ko-KR" altLang="en-US" sz="2000" b="1" dirty="0">
                <a:latin typeface="+mn-ea"/>
              </a:rPr>
              <a:t>논의 및 시사점</a:t>
            </a:r>
          </a:p>
        </p:txBody>
      </p:sp>
    </p:spTree>
    <p:extLst>
      <p:ext uri="{BB962C8B-B14F-4D97-AF65-F5344CB8AC3E}">
        <p14:creationId xmlns:p14="http://schemas.microsoft.com/office/powerpoint/2010/main" val="2102745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70197" y="908720"/>
            <a:ext cx="8819307" cy="5184576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분석에 활용된 선행 연구에 대한 리스트</a:t>
            </a:r>
            <a:endParaRPr lang="ko-KR" altLang="en-US" dirty="0"/>
          </a:p>
        </p:txBody>
      </p:sp>
      <p:sp>
        <p:nvSpPr>
          <p:cNvPr id="13" name="슬라이드 번호 개체 틀 6"/>
          <p:cNvSpPr txBox="1">
            <a:spLocks/>
          </p:cNvSpPr>
          <p:nvPr/>
        </p:nvSpPr>
        <p:spPr>
          <a:xfrm>
            <a:off x="4407620" y="6453336"/>
            <a:ext cx="11557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8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0BF0DB1-34E0-4CFF-A1B8-D374C1474ADD}" type="slidenum">
              <a:rPr lang="ko-KR" altLang="en-US" sz="1200" smtClean="0">
                <a:solidFill>
                  <a:schemeClr val="tx1"/>
                </a:solidFill>
              </a:rPr>
              <a:pPr algn="ctr"/>
              <a:t>11</a:t>
            </a:fld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28148" y="188640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latin typeface="+mn-ea"/>
              </a:rPr>
              <a:t>참고문헌</a:t>
            </a:r>
            <a:endParaRPr lang="ko-KR" altLang="en-US" sz="20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03540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88504" y="188640"/>
            <a:ext cx="5249788" cy="490066"/>
          </a:xfrm>
        </p:spPr>
        <p:txBody>
          <a:bodyPr>
            <a:normAutofit/>
          </a:bodyPr>
          <a:lstStyle/>
          <a:p>
            <a:r>
              <a:rPr lang="ko-KR" altLang="en-US" sz="2000" dirty="0" smtClean="0">
                <a:latin typeface="+mj-lt"/>
              </a:rPr>
              <a:t>목차 </a:t>
            </a:r>
            <a:endParaRPr lang="ko-KR" altLang="en-US" sz="2000" dirty="0">
              <a:latin typeface="+mj-lt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84648" y="1484784"/>
            <a:ext cx="6768752" cy="388843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 smtClean="0">
                <a:latin typeface="+mj-lt"/>
              </a:rPr>
              <a:t>1. </a:t>
            </a:r>
            <a:r>
              <a:rPr lang="ko-KR" altLang="en-US" sz="1800" dirty="0" smtClean="0">
                <a:latin typeface="+mj-lt"/>
              </a:rPr>
              <a:t>배경 및 문제 정의</a:t>
            </a:r>
            <a:endParaRPr lang="en-US" altLang="ko-KR" sz="1800" dirty="0" smtClean="0">
              <a:latin typeface="+mj-lt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 smtClean="0">
                <a:latin typeface="+mj-lt"/>
              </a:rPr>
              <a:t>2. </a:t>
            </a:r>
            <a:r>
              <a:rPr lang="ko-KR" altLang="en-US" sz="1800" dirty="0" smtClean="0">
                <a:latin typeface="+mj-lt"/>
              </a:rPr>
              <a:t>선행 연구</a:t>
            </a:r>
            <a:endParaRPr lang="en-US" altLang="ko-KR" sz="1800" dirty="0" smtClean="0">
              <a:latin typeface="+mj-lt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 smtClean="0">
                <a:latin typeface="+mj-lt"/>
              </a:rPr>
              <a:t>3. </a:t>
            </a:r>
            <a:r>
              <a:rPr lang="ko-KR" altLang="en-US" sz="1800" dirty="0" smtClean="0">
                <a:latin typeface="+mj-lt"/>
              </a:rPr>
              <a:t>데이터와 방법론</a:t>
            </a:r>
            <a:endParaRPr lang="en-US" altLang="ko-KR" sz="1800" dirty="0" smtClean="0">
              <a:latin typeface="+mj-lt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 smtClean="0">
                <a:latin typeface="+mj-lt"/>
              </a:rPr>
              <a:t>4. </a:t>
            </a:r>
            <a:r>
              <a:rPr lang="ko-KR" altLang="en-US" sz="1800" dirty="0" smtClean="0">
                <a:latin typeface="+mj-lt"/>
              </a:rPr>
              <a:t>분석 </a:t>
            </a:r>
            <a:r>
              <a:rPr lang="ko-KR" altLang="en-US" sz="1800" dirty="0" smtClean="0">
                <a:latin typeface="+mj-lt"/>
              </a:rPr>
              <a:t>결과</a:t>
            </a:r>
            <a:endParaRPr lang="en-US" altLang="ko-KR" sz="1800" dirty="0" smtClean="0">
              <a:latin typeface="+mj-lt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 smtClean="0">
                <a:latin typeface="+mj-lt"/>
              </a:rPr>
              <a:t>6. </a:t>
            </a:r>
            <a:r>
              <a:rPr lang="ko-KR" altLang="en-US" sz="1800" dirty="0" smtClean="0">
                <a:latin typeface="+mj-lt"/>
              </a:rPr>
              <a:t>논의 및 시사점</a:t>
            </a:r>
            <a:endParaRPr lang="en-US" altLang="ko-KR" sz="1800" dirty="0" smtClean="0">
              <a:latin typeface="+mj-lt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800" dirty="0" smtClean="0">
                <a:latin typeface="+mj-lt"/>
              </a:rPr>
              <a:t>참고 </a:t>
            </a:r>
            <a:r>
              <a:rPr lang="ko-KR" altLang="en-US" sz="1800" dirty="0" smtClean="0">
                <a:latin typeface="+mj-lt"/>
              </a:rPr>
              <a:t>문헌</a:t>
            </a:r>
            <a:endParaRPr lang="en-US" altLang="ko-KR" sz="1800" dirty="0" smtClean="0">
              <a:latin typeface="+mj-lt"/>
            </a:endParaRPr>
          </a:p>
        </p:txBody>
      </p:sp>
      <p:sp>
        <p:nvSpPr>
          <p:cNvPr id="4" name="슬라이드 번호 개체 틀 6"/>
          <p:cNvSpPr txBox="1">
            <a:spLocks/>
          </p:cNvSpPr>
          <p:nvPr/>
        </p:nvSpPr>
        <p:spPr>
          <a:xfrm>
            <a:off x="4407620" y="6453336"/>
            <a:ext cx="11557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8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0BF0DB1-34E0-4CFF-A1B8-D374C1474ADD}" type="slidenum">
              <a:rPr lang="ko-KR" altLang="en-US" sz="1200" smtClean="0">
                <a:solidFill>
                  <a:schemeClr val="tx1"/>
                </a:solidFill>
              </a:rPr>
              <a:pPr algn="ctr"/>
              <a:t>2</a:t>
            </a:fld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9448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70197" y="908720"/>
            <a:ext cx="8171235" cy="4824536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분석 배경</a:t>
            </a:r>
            <a:endParaRPr lang="en-US" altLang="ko-KR" dirty="0" smtClean="0"/>
          </a:p>
          <a:p>
            <a:pPr lvl="1"/>
            <a:r>
              <a:rPr lang="ko-KR" altLang="en-US" sz="1600" dirty="0" smtClean="0"/>
              <a:t>현재의 분석과 관련된 트렌드나 특정 이벤트</a:t>
            </a:r>
            <a:endParaRPr lang="en-US" altLang="ko-KR" sz="1600" dirty="0" smtClean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/>
          </a:p>
          <a:p>
            <a:r>
              <a:rPr lang="ko-KR" altLang="en-US" dirty="0" smtClean="0"/>
              <a:t>문제 정의</a:t>
            </a:r>
            <a:endParaRPr lang="en-US" altLang="ko-KR" dirty="0" smtClean="0"/>
          </a:p>
          <a:p>
            <a:pPr lvl="1"/>
            <a:r>
              <a:rPr lang="ko-KR" altLang="en-US" sz="1600" dirty="0" smtClean="0"/>
              <a:t>구체적인 분석 문제 정의</a:t>
            </a:r>
            <a:endParaRPr lang="en-US" altLang="ko-KR" sz="1600" dirty="0" smtClean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 smtClean="0"/>
          </a:p>
          <a:p>
            <a:endParaRPr lang="ko-KR" altLang="en-US" dirty="0"/>
          </a:p>
        </p:txBody>
      </p:sp>
      <p:sp>
        <p:nvSpPr>
          <p:cNvPr id="13" name="슬라이드 번호 개체 틀 6"/>
          <p:cNvSpPr txBox="1">
            <a:spLocks/>
          </p:cNvSpPr>
          <p:nvPr/>
        </p:nvSpPr>
        <p:spPr>
          <a:xfrm>
            <a:off x="4407620" y="6453336"/>
            <a:ext cx="11557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8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0BF0DB1-34E0-4CFF-A1B8-D374C1474ADD}" type="slidenum">
              <a:rPr lang="ko-KR" altLang="en-US" sz="1200" smtClean="0">
                <a:solidFill>
                  <a:schemeClr val="tx1"/>
                </a:solidFill>
              </a:rPr>
              <a:pPr algn="ctr"/>
              <a:t>3</a:t>
            </a:fld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28148" y="188640"/>
            <a:ext cx="25555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+mn-ea"/>
              </a:rPr>
              <a:t>1. </a:t>
            </a:r>
            <a:r>
              <a:rPr lang="ko-KR" altLang="en-US" sz="2000" b="1" dirty="0">
                <a:latin typeface="+mn-ea"/>
              </a:rPr>
              <a:t>배경 및 문제 정의</a:t>
            </a:r>
          </a:p>
        </p:txBody>
      </p:sp>
    </p:spTree>
    <p:extLst>
      <p:ext uri="{BB962C8B-B14F-4D97-AF65-F5344CB8AC3E}">
        <p14:creationId xmlns:p14="http://schemas.microsoft.com/office/powerpoint/2010/main" val="3046104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70197" y="908720"/>
            <a:ext cx="8459267" cy="5112568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선행 연구에 대한 리뷰</a:t>
            </a:r>
            <a:endParaRPr lang="en-US" altLang="ko-KR" dirty="0" smtClean="0"/>
          </a:p>
          <a:p>
            <a:pPr lvl="1"/>
            <a:r>
              <a:rPr lang="ko-KR" altLang="en-US" sz="1600" dirty="0" smtClean="0"/>
              <a:t>문헌 </a:t>
            </a:r>
            <a:r>
              <a:rPr lang="ko-KR" altLang="en-US" sz="1600" dirty="0" smtClean="0"/>
              <a:t>고찰</a:t>
            </a:r>
            <a:endParaRPr lang="en-US" altLang="ko-KR" sz="1600" dirty="0" smtClean="0"/>
          </a:p>
          <a:p>
            <a:pPr lvl="1"/>
            <a:r>
              <a:rPr lang="en-US" altLang="ko-KR" sz="1600" dirty="0" smtClean="0"/>
              <a:t>Scholar.google.co.kr</a:t>
            </a:r>
          </a:p>
          <a:p>
            <a:pPr lvl="1"/>
            <a:r>
              <a:rPr lang="en-US" altLang="ko-KR" sz="1600" dirty="0" smtClean="0">
                <a:solidFill>
                  <a:srgbClr val="FF0000"/>
                </a:solidFill>
              </a:rPr>
              <a:t>Scienceon.kisti.re.kr</a:t>
            </a:r>
          </a:p>
          <a:p>
            <a:pPr lvl="1"/>
            <a:r>
              <a:rPr lang="en-US" altLang="ko-KR" sz="1600" dirty="0" smtClean="0"/>
              <a:t>Kipris.re.kr</a:t>
            </a:r>
            <a:endParaRPr lang="en-US" altLang="ko-KR" sz="1600" dirty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/>
          </a:p>
          <a:p>
            <a:pPr lvl="1"/>
            <a:r>
              <a:rPr lang="ko-KR" altLang="en-US" sz="1600" dirty="0" smtClean="0"/>
              <a:t>이론적 </a:t>
            </a:r>
            <a:r>
              <a:rPr lang="ko-KR" altLang="en-US" sz="1600" dirty="0" smtClean="0"/>
              <a:t>배경</a:t>
            </a:r>
            <a:r>
              <a:rPr lang="en-US" altLang="ko-KR" sz="1600" dirty="0" smtClean="0"/>
              <a:t>(optional)</a:t>
            </a:r>
            <a:endParaRPr lang="en-US" altLang="ko-KR" sz="1600" dirty="0" smtClean="0"/>
          </a:p>
          <a:p>
            <a:pPr>
              <a:buFont typeface="Wingdings" panose="05000000000000000000" pitchFamily="2" charset="2"/>
              <a:buChar char="Ø"/>
            </a:pPr>
            <a:endParaRPr lang="ko-KR" altLang="en-US" dirty="0"/>
          </a:p>
        </p:txBody>
      </p:sp>
      <p:sp>
        <p:nvSpPr>
          <p:cNvPr id="13" name="슬라이드 번호 개체 틀 6"/>
          <p:cNvSpPr txBox="1">
            <a:spLocks/>
          </p:cNvSpPr>
          <p:nvPr/>
        </p:nvSpPr>
        <p:spPr>
          <a:xfrm>
            <a:off x="4407620" y="6453336"/>
            <a:ext cx="11557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8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0BF0DB1-34E0-4CFF-A1B8-D374C1474ADD}" type="slidenum">
              <a:rPr lang="ko-KR" altLang="en-US" sz="1200" smtClean="0">
                <a:solidFill>
                  <a:schemeClr val="tx1"/>
                </a:solidFill>
              </a:rPr>
              <a:pPr algn="ctr"/>
              <a:t>4</a:t>
            </a:fld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28148" y="188640"/>
            <a:ext cx="16065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+mn-ea"/>
              </a:rPr>
              <a:t>2. </a:t>
            </a:r>
            <a:r>
              <a:rPr lang="ko-KR" altLang="en-US" sz="2000" b="1" dirty="0">
                <a:latin typeface="+mn-ea"/>
              </a:rPr>
              <a:t>선행 연구</a:t>
            </a:r>
          </a:p>
        </p:txBody>
      </p:sp>
    </p:spTree>
    <p:extLst>
      <p:ext uri="{BB962C8B-B14F-4D97-AF65-F5344CB8AC3E}">
        <p14:creationId xmlns:p14="http://schemas.microsoft.com/office/powerpoint/2010/main" val="2738437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70197" y="908720"/>
            <a:ext cx="8459267" cy="5112568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선행 연구에 대한 리뷰</a:t>
            </a:r>
            <a:endParaRPr lang="en-US" altLang="ko-KR" dirty="0" smtClean="0"/>
          </a:p>
          <a:p>
            <a:pPr lvl="1"/>
            <a:r>
              <a:rPr lang="ko-KR" altLang="en-US" sz="1600" dirty="0" smtClean="0"/>
              <a:t>논문 </a:t>
            </a:r>
            <a:r>
              <a:rPr lang="en-US" altLang="ko-KR" sz="1600" dirty="0" smtClean="0"/>
              <a:t>/ </a:t>
            </a:r>
            <a:r>
              <a:rPr lang="ko-KR" altLang="en-US" sz="1600" dirty="0" smtClean="0"/>
              <a:t>특허의 </a:t>
            </a:r>
            <a:r>
              <a:rPr lang="ko-KR" altLang="en-US" sz="1600" dirty="0" smtClean="0"/>
              <a:t>검색</a:t>
            </a:r>
            <a:endParaRPr lang="en-US" altLang="ko-KR" sz="1600" dirty="0" smtClean="0"/>
          </a:p>
          <a:p>
            <a:pPr lvl="1"/>
            <a:endParaRPr lang="en-US" altLang="ko-KR" sz="1600" dirty="0"/>
          </a:p>
          <a:p>
            <a:pPr lvl="1"/>
            <a:r>
              <a:rPr lang="ko-KR" altLang="en-US" sz="1600" dirty="0" smtClean="0"/>
              <a:t>홍길동</a:t>
            </a:r>
            <a:r>
              <a:rPr lang="en-US" altLang="ko-KR" sz="1600" dirty="0" smtClean="0"/>
              <a:t>(2021): </a:t>
            </a:r>
            <a:r>
              <a:rPr lang="ko-KR" altLang="en-US" sz="1600" dirty="0" smtClean="0"/>
              <a:t>데이터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기법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세팅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결과</a:t>
            </a:r>
            <a:endParaRPr lang="en-US" altLang="ko-KR" sz="1600" dirty="0" smtClean="0"/>
          </a:p>
          <a:p>
            <a:pPr lvl="1"/>
            <a:r>
              <a:rPr lang="ko-KR" altLang="en-US" sz="1600" dirty="0" smtClean="0"/>
              <a:t>홍길동 외</a:t>
            </a:r>
            <a:r>
              <a:rPr lang="en-US" altLang="ko-KR" sz="1600" dirty="0" smtClean="0"/>
              <a:t>(2021): ….</a:t>
            </a:r>
            <a:endParaRPr lang="en-US" altLang="ko-KR" sz="1600" dirty="0" smtClean="0"/>
          </a:p>
          <a:p>
            <a:pPr>
              <a:buFont typeface="Wingdings" panose="05000000000000000000" pitchFamily="2" charset="2"/>
              <a:buChar char="Ø"/>
            </a:pPr>
            <a:endParaRPr lang="ko-KR" altLang="en-US" dirty="0"/>
          </a:p>
        </p:txBody>
      </p:sp>
      <p:sp>
        <p:nvSpPr>
          <p:cNvPr id="13" name="슬라이드 번호 개체 틀 6"/>
          <p:cNvSpPr txBox="1">
            <a:spLocks/>
          </p:cNvSpPr>
          <p:nvPr/>
        </p:nvSpPr>
        <p:spPr>
          <a:xfrm>
            <a:off x="4407620" y="6453336"/>
            <a:ext cx="11557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8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0BF0DB1-34E0-4CFF-A1B8-D374C1474ADD}" type="slidenum">
              <a:rPr lang="ko-KR" altLang="en-US" sz="1200" smtClean="0">
                <a:solidFill>
                  <a:schemeClr val="tx1"/>
                </a:solidFill>
              </a:rPr>
              <a:pPr algn="ctr"/>
              <a:t>5</a:t>
            </a:fld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28148" y="188640"/>
            <a:ext cx="16065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+mn-ea"/>
              </a:rPr>
              <a:t>2. </a:t>
            </a:r>
            <a:r>
              <a:rPr lang="ko-KR" altLang="en-US" sz="2000" b="1" dirty="0">
                <a:latin typeface="+mn-ea"/>
              </a:rPr>
              <a:t>선행 연구</a:t>
            </a:r>
          </a:p>
        </p:txBody>
      </p:sp>
    </p:spTree>
    <p:extLst>
      <p:ext uri="{BB962C8B-B14F-4D97-AF65-F5344CB8AC3E}">
        <p14:creationId xmlns:p14="http://schemas.microsoft.com/office/powerpoint/2010/main" val="3854974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70197" y="908720"/>
            <a:ext cx="8315251" cy="4896544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데이터 매니지먼트</a:t>
            </a:r>
            <a:endParaRPr lang="en-US" altLang="ko-KR" dirty="0"/>
          </a:p>
          <a:p>
            <a:pPr lvl="1"/>
            <a:r>
              <a:rPr lang="ko-KR" altLang="en-US" sz="1600" dirty="0" smtClean="0"/>
              <a:t>이용 가능한 데이터</a:t>
            </a:r>
            <a:endParaRPr lang="en-US" altLang="ko-KR" sz="1600" dirty="0" smtClean="0"/>
          </a:p>
          <a:p>
            <a:pPr lvl="1"/>
            <a:endParaRPr lang="en-US" altLang="ko-KR" sz="1600" dirty="0"/>
          </a:p>
          <a:p>
            <a:pPr lvl="1"/>
            <a:r>
              <a:rPr lang="ko-KR" altLang="en-US" sz="1600" dirty="0" smtClean="0"/>
              <a:t>수집 방법</a:t>
            </a:r>
            <a:endParaRPr lang="en-US" altLang="ko-KR" sz="1600" dirty="0" smtClean="0"/>
          </a:p>
          <a:p>
            <a:pPr lvl="1"/>
            <a:endParaRPr lang="en-US" altLang="ko-KR" sz="1600" dirty="0"/>
          </a:p>
          <a:p>
            <a:pPr lvl="1"/>
            <a:r>
              <a:rPr lang="ko-KR" altLang="en-US" sz="1600" dirty="0" smtClean="0"/>
              <a:t>수집 대상</a:t>
            </a:r>
            <a:endParaRPr lang="ko-KR" altLang="en-US" dirty="0"/>
          </a:p>
        </p:txBody>
      </p:sp>
      <p:sp>
        <p:nvSpPr>
          <p:cNvPr id="13" name="슬라이드 번호 개체 틀 6"/>
          <p:cNvSpPr txBox="1">
            <a:spLocks/>
          </p:cNvSpPr>
          <p:nvPr/>
        </p:nvSpPr>
        <p:spPr>
          <a:xfrm>
            <a:off x="4407620" y="6453336"/>
            <a:ext cx="11557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8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0BF0DB1-34E0-4CFF-A1B8-D374C1474ADD}" type="slidenum">
              <a:rPr lang="ko-KR" altLang="en-US" sz="1200" smtClean="0">
                <a:solidFill>
                  <a:schemeClr val="tx1"/>
                </a:solidFill>
              </a:rPr>
              <a:pPr algn="ctr"/>
              <a:t>6</a:t>
            </a:fld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28148" y="188640"/>
            <a:ext cx="23759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+mn-ea"/>
              </a:rPr>
              <a:t>3. </a:t>
            </a:r>
            <a:r>
              <a:rPr lang="ko-KR" altLang="en-US" sz="2000" b="1" dirty="0">
                <a:latin typeface="+mn-ea"/>
              </a:rPr>
              <a:t>데이터와 방법론</a:t>
            </a:r>
          </a:p>
        </p:txBody>
      </p:sp>
    </p:spTree>
    <p:extLst>
      <p:ext uri="{BB962C8B-B14F-4D97-AF65-F5344CB8AC3E}">
        <p14:creationId xmlns:p14="http://schemas.microsoft.com/office/powerpoint/2010/main" val="369772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70197" y="908720"/>
            <a:ext cx="8315251" cy="4896544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방법론</a:t>
            </a:r>
            <a:endParaRPr lang="en-US" altLang="ko-KR" dirty="0"/>
          </a:p>
          <a:p>
            <a:pPr lvl="1"/>
            <a:r>
              <a:rPr lang="ko-KR" altLang="en-US" sz="1600" dirty="0" smtClean="0"/>
              <a:t>분석 프레임워크</a:t>
            </a:r>
            <a:endParaRPr lang="en-US" altLang="ko-KR" sz="1600" dirty="0" smtClean="0"/>
          </a:p>
          <a:p>
            <a:pPr lvl="1"/>
            <a:endParaRPr lang="en-US" altLang="ko-KR" sz="1600" dirty="0"/>
          </a:p>
          <a:p>
            <a:pPr lvl="1"/>
            <a:r>
              <a:rPr lang="ko-KR" altLang="en-US" sz="1600" dirty="0" smtClean="0"/>
              <a:t>분석의 절차</a:t>
            </a:r>
            <a:endParaRPr lang="en-US" altLang="ko-KR" sz="1600" dirty="0" smtClean="0"/>
          </a:p>
          <a:p>
            <a:pPr lvl="1"/>
            <a:endParaRPr lang="en-US" altLang="ko-KR" sz="1600" dirty="0"/>
          </a:p>
          <a:p>
            <a:pPr lvl="1"/>
            <a:r>
              <a:rPr lang="ko-KR" altLang="en-US" sz="1600" dirty="0" smtClean="0"/>
              <a:t>분석 모형</a:t>
            </a:r>
            <a:endParaRPr lang="en-US" altLang="ko-KR" sz="1600" dirty="0" smtClean="0"/>
          </a:p>
          <a:p>
            <a:pPr lvl="1"/>
            <a:endParaRPr lang="en-US" altLang="ko-KR" sz="1600" dirty="0"/>
          </a:p>
          <a:p>
            <a:pPr lvl="1"/>
            <a:r>
              <a:rPr lang="ko-KR" altLang="en-US" sz="1600" dirty="0" smtClean="0"/>
              <a:t>모형에 대한 설명</a:t>
            </a:r>
            <a:endParaRPr lang="en-US" altLang="ko-KR" sz="1600" dirty="0" smtClean="0"/>
          </a:p>
          <a:p>
            <a:pPr>
              <a:buFont typeface="Wingdings" panose="05000000000000000000" pitchFamily="2" charset="2"/>
              <a:buChar char="Ø"/>
            </a:pPr>
            <a:endParaRPr lang="ko-KR" altLang="en-US" dirty="0"/>
          </a:p>
        </p:txBody>
      </p:sp>
      <p:sp>
        <p:nvSpPr>
          <p:cNvPr id="13" name="슬라이드 번호 개체 틀 6"/>
          <p:cNvSpPr txBox="1">
            <a:spLocks/>
          </p:cNvSpPr>
          <p:nvPr/>
        </p:nvSpPr>
        <p:spPr>
          <a:xfrm>
            <a:off x="4407620" y="6453336"/>
            <a:ext cx="11557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8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0BF0DB1-34E0-4CFF-A1B8-D374C1474ADD}" type="slidenum">
              <a:rPr lang="ko-KR" altLang="en-US" sz="1200" smtClean="0">
                <a:solidFill>
                  <a:schemeClr val="tx1"/>
                </a:solidFill>
              </a:rPr>
              <a:pPr algn="ctr"/>
              <a:t>7</a:t>
            </a:fld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28148" y="188640"/>
            <a:ext cx="23759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+mn-ea"/>
              </a:rPr>
              <a:t>3. </a:t>
            </a:r>
            <a:r>
              <a:rPr lang="ko-KR" altLang="en-US" sz="2000" b="1" dirty="0">
                <a:latin typeface="+mn-ea"/>
              </a:rPr>
              <a:t>데이터와 방법론</a:t>
            </a:r>
          </a:p>
        </p:txBody>
      </p:sp>
    </p:spTree>
    <p:extLst>
      <p:ext uri="{BB962C8B-B14F-4D97-AF65-F5344CB8AC3E}">
        <p14:creationId xmlns:p14="http://schemas.microsoft.com/office/powerpoint/2010/main" val="499826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70197" y="908720"/>
            <a:ext cx="8531275" cy="5184576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데이터의 탐색</a:t>
            </a:r>
            <a:endParaRPr lang="en-US" altLang="ko-KR" dirty="0"/>
          </a:p>
          <a:p>
            <a:pPr lvl="1"/>
            <a:r>
              <a:rPr lang="en-US" altLang="ko-KR" sz="1600" dirty="0" smtClean="0"/>
              <a:t>EDA</a:t>
            </a:r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/>
          </a:p>
          <a:p>
            <a:pPr lvl="1"/>
            <a:r>
              <a:rPr lang="ko-KR" altLang="en-US" sz="1600" dirty="0" err="1" smtClean="0"/>
              <a:t>기술통계</a:t>
            </a:r>
            <a:endParaRPr lang="en-US" altLang="ko-KR" sz="1600" dirty="0" smtClean="0"/>
          </a:p>
          <a:p>
            <a:pPr lvl="1"/>
            <a:r>
              <a:rPr lang="ko-KR" altLang="en-US" sz="1600" dirty="0" smtClean="0"/>
              <a:t>범주형</a:t>
            </a:r>
            <a:r>
              <a:rPr lang="en-US" altLang="ko-KR" sz="1600" dirty="0" smtClean="0"/>
              <a:t>: </a:t>
            </a:r>
            <a:r>
              <a:rPr lang="ko-KR" altLang="en-US" sz="1600" dirty="0" err="1" smtClean="0"/>
              <a:t>범주별</a:t>
            </a:r>
            <a:r>
              <a:rPr lang="ko-KR" altLang="en-US" sz="1600" dirty="0" smtClean="0"/>
              <a:t> 카운트</a:t>
            </a:r>
            <a:endParaRPr lang="en-US" altLang="ko-KR" sz="1600" dirty="0" smtClean="0"/>
          </a:p>
          <a:p>
            <a:pPr lvl="1"/>
            <a:r>
              <a:rPr lang="ko-KR" altLang="en-US" sz="1600" dirty="0" err="1" smtClean="0"/>
              <a:t>수치형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평균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표준편차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중앙값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최소</a:t>
            </a:r>
            <a:r>
              <a:rPr lang="en-US" altLang="ko-KR" sz="1600" dirty="0" smtClean="0"/>
              <a:t>/</a:t>
            </a:r>
            <a:r>
              <a:rPr lang="ko-KR" altLang="en-US" sz="1600" dirty="0" smtClean="0"/>
              <a:t>최대</a:t>
            </a:r>
            <a:r>
              <a:rPr lang="en-US" altLang="ko-KR" sz="1600" dirty="0" smtClean="0"/>
              <a:t>, Q1/Q2/Q3</a:t>
            </a:r>
          </a:p>
          <a:p>
            <a:pPr lvl="1"/>
            <a:endParaRPr lang="en-US" altLang="ko-KR" sz="1600" dirty="0"/>
          </a:p>
          <a:p>
            <a:pPr lvl="1"/>
            <a:r>
              <a:rPr lang="ko-KR" altLang="en-US" sz="1600" dirty="0" err="1" smtClean="0"/>
              <a:t>수치형</a:t>
            </a:r>
            <a:r>
              <a:rPr lang="ko-KR" altLang="en-US" sz="1600" dirty="0" smtClean="0"/>
              <a:t> 변수들간의 통계량</a:t>
            </a:r>
            <a:r>
              <a:rPr lang="en-US" altLang="ko-KR" sz="1600" dirty="0" smtClean="0"/>
              <a:t>: Correlation</a:t>
            </a:r>
          </a:p>
          <a:p>
            <a:pPr lvl="2"/>
            <a:r>
              <a:rPr lang="en-US" altLang="ko-KR" sz="1600" dirty="0" smtClean="0"/>
              <a:t>X</a:t>
            </a:r>
            <a:r>
              <a:rPr lang="ko-KR" altLang="en-US" sz="1600" dirty="0" err="1" smtClean="0"/>
              <a:t>변수들간</a:t>
            </a:r>
            <a:endParaRPr lang="en-US" altLang="ko-KR" sz="1600" dirty="0" smtClean="0"/>
          </a:p>
          <a:p>
            <a:pPr lvl="2"/>
            <a:r>
              <a:rPr lang="en-US" altLang="ko-KR" sz="1600" dirty="0" smtClean="0"/>
              <a:t>X</a:t>
            </a:r>
            <a:r>
              <a:rPr lang="ko-KR" altLang="en-US" sz="1600" dirty="0" smtClean="0"/>
              <a:t>변수들 </a:t>
            </a:r>
            <a:r>
              <a:rPr lang="en-US" altLang="ko-KR" sz="1600" dirty="0" smtClean="0"/>
              <a:t>VS Y</a:t>
            </a:r>
            <a:endParaRPr lang="en-US" altLang="ko-KR" sz="1600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13" name="슬라이드 번호 개체 틀 6"/>
          <p:cNvSpPr txBox="1">
            <a:spLocks/>
          </p:cNvSpPr>
          <p:nvPr/>
        </p:nvSpPr>
        <p:spPr>
          <a:xfrm>
            <a:off x="4407620" y="6453336"/>
            <a:ext cx="11557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8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0BF0DB1-34E0-4CFF-A1B8-D374C1474ADD}" type="slidenum">
              <a:rPr lang="ko-KR" altLang="en-US" sz="1200" smtClean="0">
                <a:solidFill>
                  <a:schemeClr val="tx1"/>
                </a:solidFill>
              </a:rPr>
              <a:pPr algn="ctr"/>
              <a:t>8</a:t>
            </a:fld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28148" y="188640"/>
            <a:ext cx="16065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+mn-ea"/>
              </a:rPr>
              <a:t>4. </a:t>
            </a:r>
            <a:r>
              <a:rPr lang="ko-KR" altLang="en-US" sz="2000" b="1" dirty="0">
                <a:latin typeface="+mn-ea"/>
              </a:rPr>
              <a:t>분석 </a:t>
            </a:r>
            <a:r>
              <a:rPr lang="ko-KR" altLang="en-US" sz="2000" b="1" dirty="0" smtClean="0">
                <a:latin typeface="+mn-ea"/>
              </a:rPr>
              <a:t>결과</a:t>
            </a:r>
            <a:endParaRPr lang="ko-KR" altLang="en-US" sz="20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13120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70197" y="908720"/>
            <a:ext cx="8531275" cy="5400600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모형에 따른 결과</a:t>
            </a:r>
            <a:endParaRPr lang="en-US" altLang="ko-KR" dirty="0"/>
          </a:p>
          <a:p>
            <a:pPr lvl="1"/>
            <a:r>
              <a:rPr lang="ko-KR" altLang="en-US" sz="1600" dirty="0" err="1" smtClean="0"/>
              <a:t>하이퍼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파라미터</a:t>
            </a:r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r>
              <a:rPr lang="ko-KR" altLang="en-US" sz="1600" dirty="0" smtClean="0"/>
              <a:t>결과 서술</a:t>
            </a:r>
            <a:endParaRPr lang="en-US" altLang="ko-KR" sz="1600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13" name="슬라이드 번호 개체 틀 6"/>
          <p:cNvSpPr txBox="1">
            <a:spLocks/>
          </p:cNvSpPr>
          <p:nvPr/>
        </p:nvSpPr>
        <p:spPr>
          <a:xfrm>
            <a:off x="4407620" y="6453336"/>
            <a:ext cx="11557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8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0BF0DB1-34E0-4CFF-A1B8-D374C1474ADD}" type="slidenum">
              <a:rPr lang="ko-KR" altLang="en-US" sz="1200" smtClean="0">
                <a:solidFill>
                  <a:schemeClr val="tx1"/>
                </a:solidFill>
              </a:rPr>
              <a:pPr algn="ctr"/>
              <a:t>9</a:t>
            </a:fld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28148" y="188640"/>
            <a:ext cx="16065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+mn-ea"/>
              </a:rPr>
              <a:t>4. </a:t>
            </a:r>
            <a:r>
              <a:rPr lang="ko-KR" altLang="en-US" sz="2000" b="1" dirty="0">
                <a:latin typeface="+mn-ea"/>
              </a:rPr>
              <a:t>분석 결과</a:t>
            </a:r>
            <a:endParaRPr lang="ko-KR" altLang="en-US" sz="20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27633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28009</TotalTime>
  <Words>204</Words>
  <Application>Microsoft Office PowerPoint</Application>
  <PresentationFormat>A4 용지(210x297mm)</PresentationFormat>
  <Paragraphs>104</Paragraphs>
  <Slides>11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9" baseType="lpstr">
      <vt:lpstr>HY견고딕</vt:lpstr>
      <vt:lpstr>LG스마트체 SemiBold</vt:lpstr>
      <vt:lpstr>맑은 고딕</vt:lpstr>
      <vt:lpstr>Arial</vt:lpstr>
      <vt:lpstr>helvetica</vt:lpstr>
      <vt:lpstr>Times New Roman</vt:lpstr>
      <vt:lpstr>Wingdings</vt:lpstr>
      <vt:lpstr>Office 테마</vt:lpstr>
      <vt:lpstr>PowerPoint 프레젠테이션</vt:lpstr>
      <vt:lpstr>목차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 U+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제목</dc:title>
  <dc:creator>이승엽</dc:creator>
  <cp:lastModifiedBy>Owner</cp:lastModifiedBy>
  <cp:revision>293</cp:revision>
  <cp:lastPrinted>2015-11-08T08:22:39Z</cp:lastPrinted>
  <dcterms:created xsi:type="dcterms:W3CDTF">2014-02-13T05:51:01Z</dcterms:created>
  <dcterms:modified xsi:type="dcterms:W3CDTF">2021-11-17T06:07:52Z</dcterms:modified>
</cp:coreProperties>
</file>