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Lobster"/>
      <p:regular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obster-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47c50ebfc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47c50ebfc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4a5aa2ca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4a5aa2ca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4a5aa2ca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4a5aa2ca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4a5aa2ca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4a5aa2ca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4a5aa2ca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4a5aa2ca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4a5aa2ca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4a5aa2ca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04a5aa2ca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04a5aa2ca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4a5aa2ca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04a5aa2ca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4a5aa2ca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4a5aa2ca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4a5aa2cab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04a5aa2ca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47c50ebfc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47c50ebfc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47c50ebfc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47c50ebfc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47c50ebfc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47c50ebfc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47c50ebfc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47c50ebfc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4a5aa2c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4a5aa2c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4a5aa2ca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4a5aa2ca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4eecea49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4eecea49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4a5aa2ca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4a5aa2ca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727800" y="1402775"/>
            <a:ext cx="7688400" cy="2701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sz="3355"/>
              <a:t>Machine Learning Project</a:t>
            </a:r>
            <a:endParaRPr sz="3355"/>
          </a:p>
          <a:p>
            <a:pPr indent="0" lvl="0" marL="0" rtl="0" algn="l">
              <a:spcBef>
                <a:spcPts val="0"/>
              </a:spcBef>
              <a:spcAft>
                <a:spcPts val="0"/>
              </a:spcAft>
              <a:buNone/>
            </a:pPr>
            <a:r>
              <a:t/>
            </a:r>
            <a:endParaRPr b="0" i="1" sz="1833"/>
          </a:p>
          <a:p>
            <a:pPr indent="0" lvl="0" marL="0" rtl="0" algn="ctr">
              <a:spcBef>
                <a:spcPts val="0"/>
              </a:spcBef>
              <a:spcAft>
                <a:spcPts val="0"/>
              </a:spcAft>
              <a:buNone/>
            </a:pPr>
            <a:r>
              <a:t/>
            </a:r>
            <a:endParaRPr b="0" i="1" sz="1833"/>
          </a:p>
          <a:p>
            <a:pPr indent="0" lvl="0" marL="0" rtl="0" algn="ctr">
              <a:spcBef>
                <a:spcPts val="0"/>
              </a:spcBef>
              <a:spcAft>
                <a:spcPts val="0"/>
              </a:spcAft>
              <a:buNone/>
            </a:pPr>
            <a:r>
              <a:rPr i="1" lang="fr" sz="1833"/>
              <a:t>Supervised by :</a:t>
            </a:r>
            <a:endParaRPr i="1" sz="1833"/>
          </a:p>
          <a:p>
            <a:pPr indent="0" lvl="0" marL="0" rtl="0" algn="ctr">
              <a:spcBef>
                <a:spcPts val="0"/>
              </a:spcBef>
              <a:spcAft>
                <a:spcPts val="0"/>
              </a:spcAft>
              <a:buNone/>
            </a:pPr>
            <a:r>
              <a:rPr b="0" i="1" lang="fr" sz="1533"/>
              <a:t>Pr.ABDELHAK MAHMOUDI</a:t>
            </a:r>
            <a:endParaRPr b="0" i="1" sz="1533"/>
          </a:p>
          <a:p>
            <a:pPr indent="0" lvl="0" marL="0" rtl="0" algn="ctr">
              <a:spcBef>
                <a:spcPts val="0"/>
              </a:spcBef>
              <a:spcAft>
                <a:spcPts val="0"/>
              </a:spcAft>
              <a:buNone/>
            </a:pPr>
            <a:r>
              <a:t/>
            </a:r>
            <a:endParaRPr b="0" i="1" sz="1533"/>
          </a:p>
          <a:p>
            <a:pPr indent="0" lvl="0" marL="0" rtl="0" algn="ctr">
              <a:spcBef>
                <a:spcPts val="0"/>
              </a:spcBef>
              <a:spcAft>
                <a:spcPts val="0"/>
              </a:spcAft>
              <a:buNone/>
            </a:pPr>
            <a:r>
              <a:rPr i="1" lang="fr" sz="1833"/>
              <a:t>R</a:t>
            </a:r>
            <a:r>
              <a:rPr i="1" lang="fr" sz="1833"/>
              <a:t>ealized by :</a:t>
            </a:r>
            <a:endParaRPr i="1" sz="1833"/>
          </a:p>
          <a:p>
            <a:pPr indent="0" lvl="0" marL="0" rtl="0" algn="ctr">
              <a:spcBef>
                <a:spcPts val="0"/>
              </a:spcBef>
              <a:spcAft>
                <a:spcPts val="0"/>
              </a:spcAft>
              <a:buNone/>
            </a:pPr>
            <a:r>
              <a:rPr b="0" i="1" lang="fr" sz="1533"/>
              <a:t>FATIMA ZAHRA EL HAJJI</a:t>
            </a:r>
            <a:endParaRPr b="0" i="1" sz="1533"/>
          </a:p>
        </p:txBody>
      </p:sp>
      <p:pic>
        <p:nvPicPr>
          <p:cNvPr id="87" name="Google Shape;87;p13"/>
          <p:cNvPicPr preferRelativeResize="0"/>
          <p:nvPr/>
        </p:nvPicPr>
        <p:blipFill>
          <a:blip r:embed="rId3">
            <a:alphaModFix/>
          </a:blip>
          <a:stretch>
            <a:fillRect/>
          </a:stretch>
        </p:blipFill>
        <p:spPr>
          <a:xfrm>
            <a:off x="7809425" y="496175"/>
            <a:ext cx="1334574" cy="740352"/>
          </a:xfrm>
          <a:prstGeom prst="rect">
            <a:avLst/>
          </a:prstGeom>
          <a:noFill/>
          <a:ln>
            <a:noFill/>
          </a:ln>
        </p:spPr>
      </p:pic>
      <p:pic>
        <p:nvPicPr>
          <p:cNvPr id="88" name="Google Shape;88;p13"/>
          <p:cNvPicPr preferRelativeResize="0"/>
          <p:nvPr/>
        </p:nvPicPr>
        <p:blipFill>
          <a:blip r:embed="rId4">
            <a:alphaModFix/>
          </a:blip>
          <a:stretch>
            <a:fillRect/>
          </a:stretch>
        </p:blipFill>
        <p:spPr>
          <a:xfrm>
            <a:off x="2" y="4257675"/>
            <a:ext cx="2181225" cy="885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591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Gaussian Mixture </a:t>
            </a:r>
            <a:endParaRPr/>
          </a:p>
          <a:p>
            <a:pPr indent="0" lvl="0" marL="0" rtl="0" algn="l">
              <a:spcBef>
                <a:spcPts val="0"/>
              </a:spcBef>
              <a:spcAft>
                <a:spcPts val="0"/>
              </a:spcAft>
              <a:buNone/>
            </a:pPr>
            <a:r>
              <a:t/>
            </a:r>
            <a:endParaRPr/>
          </a:p>
        </p:txBody>
      </p:sp>
      <p:sp>
        <p:nvSpPr>
          <p:cNvPr id="146" name="Google Shape;146;p22"/>
          <p:cNvSpPr txBox="1"/>
          <p:nvPr>
            <p:ph idx="1" type="body"/>
          </p:nvPr>
        </p:nvSpPr>
        <p:spPr>
          <a:xfrm>
            <a:off x="729450" y="1340425"/>
            <a:ext cx="7688700" cy="2999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fr" sz="1700">
                <a:solidFill>
                  <a:schemeClr val="dk2"/>
                </a:solidFill>
                <a:latin typeface="Arial"/>
                <a:ea typeface="Arial"/>
                <a:cs typeface="Arial"/>
                <a:sym typeface="Arial"/>
              </a:rPr>
              <a:t>Sometimes datasets are complicated like this. In this dataset it looks like there are two clusters and these clusters seem to intersect which makes the problem very difficult for traditional clustering algorithms like k-means.</a:t>
            </a:r>
            <a:endParaRPr sz="1700">
              <a:solidFill>
                <a:schemeClr val="dk2"/>
              </a:solidFill>
              <a:latin typeface="Arial"/>
              <a:ea typeface="Arial"/>
              <a:cs typeface="Arial"/>
              <a:sym typeface="Arial"/>
            </a:endParaRPr>
          </a:p>
        </p:txBody>
      </p:sp>
      <p:pic>
        <p:nvPicPr>
          <p:cNvPr id="147" name="Google Shape;147;p22"/>
          <p:cNvPicPr preferRelativeResize="0"/>
          <p:nvPr/>
        </p:nvPicPr>
        <p:blipFill>
          <a:blip r:embed="rId3">
            <a:alphaModFix/>
          </a:blip>
          <a:stretch>
            <a:fillRect/>
          </a:stretch>
        </p:blipFill>
        <p:spPr>
          <a:xfrm>
            <a:off x="1818350" y="2416750"/>
            <a:ext cx="5447150" cy="1923075"/>
          </a:xfrm>
          <a:prstGeom prst="rect">
            <a:avLst/>
          </a:prstGeom>
          <a:noFill/>
          <a:ln>
            <a:noFill/>
          </a:ln>
        </p:spPr>
      </p:pic>
      <p:sp>
        <p:nvSpPr>
          <p:cNvPr id="148" name="Google Shape;148;p22"/>
          <p:cNvSpPr txBox="1"/>
          <p:nvPr/>
        </p:nvSpPr>
        <p:spPr>
          <a:xfrm>
            <a:off x="1388325" y="4291450"/>
            <a:ext cx="63072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700">
                <a:latin typeface="Lato"/>
                <a:ea typeface="Lato"/>
                <a:cs typeface="Lato"/>
                <a:sym typeface="Lato"/>
              </a:rPr>
              <a:t>So we need something different</a:t>
            </a:r>
            <a:endParaRPr sz="17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idx="1" type="body"/>
          </p:nvPr>
        </p:nvSpPr>
        <p:spPr>
          <a:xfrm>
            <a:off x="727650" y="1368475"/>
            <a:ext cx="7688700" cy="344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500">
                <a:solidFill>
                  <a:schemeClr val="dk2"/>
                </a:solidFill>
                <a:latin typeface="Arial"/>
                <a:ea typeface="Arial"/>
                <a:cs typeface="Arial"/>
                <a:sym typeface="Arial"/>
              </a:rPr>
              <a:t>One important characteristic of </a:t>
            </a:r>
            <a:r>
              <a:rPr b="1" lang="fr" sz="1500">
                <a:solidFill>
                  <a:schemeClr val="dk2"/>
                </a:solidFill>
                <a:latin typeface="Arial"/>
                <a:ea typeface="Arial"/>
                <a:cs typeface="Arial"/>
                <a:sym typeface="Arial"/>
              </a:rPr>
              <a:t>K-means</a:t>
            </a:r>
            <a:r>
              <a:rPr lang="fr" sz="1500">
                <a:solidFill>
                  <a:schemeClr val="dk2"/>
                </a:solidFill>
                <a:latin typeface="Arial"/>
                <a:ea typeface="Arial"/>
                <a:cs typeface="Arial"/>
                <a:sym typeface="Arial"/>
              </a:rPr>
              <a:t> is that it is a </a:t>
            </a:r>
            <a:r>
              <a:rPr b="1" lang="fr" sz="1500">
                <a:solidFill>
                  <a:schemeClr val="dk2"/>
                </a:solidFill>
                <a:latin typeface="Arial"/>
                <a:ea typeface="Arial"/>
                <a:cs typeface="Arial"/>
                <a:sym typeface="Arial"/>
              </a:rPr>
              <a:t>hard clustering method</a:t>
            </a:r>
            <a:r>
              <a:rPr lang="fr" sz="1500">
                <a:solidFill>
                  <a:schemeClr val="dk2"/>
                </a:solidFill>
                <a:latin typeface="Arial"/>
                <a:ea typeface="Arial"/>
                <a:cs typeface="Arial"/>
                <a:sym typeface="Arial"/>
              </a:rPr>
              <a:t>, which means that it will associate each point to one and only one cluster. A limitation to this approach is that there is no uncertainty measure or </a:t>
            </a:r>
            <a:r>
              <a:rPr b="1" lang="fr" sz="1500">
                <a:solidFill>
                  <a:schemeClr val="dk2"/>
                </a:solidFill>
                <a:latin typeface="Arial"/>
                <a:ea typeface="Arial"/>
                <a:cs typeface="Arial"/>
                <a:sym typeface="Arial"/>
              </a:rPr>
              <a:t>probability </a:t>
            </a:r>
            <a:r>
              <a:rPr lang="fr" sz="1500">
                <a:solidFill>
                  <a:schemeClr val="dk2"/>
                </a:solidFill>
                <a:latin typeface="Arial"/>
                <a:ea typeface="Arial"/>
                <a:cs typeface="Arial"/>
                <a:sym typeface="Arial"/>
              </a:rPr>
              <a:t>that tells us how much a data point is associated with a specific cluster.</a:t>
            </a:r>
            <a:endParaRPr sz="1500">
              <a:solidFill>
                <a:schemeClr val="dk2"/>
              </a:solidFill>
              <a:latin typeface="Arial"/>
              <a:ea typeface="Arial"/>
              <a:cs typeface="Arial"/>
              <a:sym typeface="Arial"/>
            </a:endParaRPr>
          </a:p>
          <a:p>
            <a:pPr indent="0" lvl="0" marL="0" rtl="0" algn="ctr">
              <a:spcBef>
                <a:spcPts val="1200"/>
              </a:spcBef>
              <a:spcAft>
                <a:spcPts val="1200"/>
              </a:spcAft>
              <a:buNone/>
            </a:pPr>
            <a:r>
              <a:rPr lang="fr" sz="1500">
                <a:solidFill>
                  <a:schemeClr val="dk2"/>
                </a:solidFill>
                <a:highlight>
                  <a:schemeClr val="lt1"/>
                </a:highlight>
                <a:latin typeface="Arial"/>
                <a:ea typeface="Arial"/>
                <a:cs typeface="Arial"/>
                <a:sym typeface="Arial"/>
              </a:rPr>
              <a:t>So, </a:t>
            </a:r>
            <a:r>
              <a:rPr lang="fr" sz="1500">
                <a:solidFill>
                  <a:schemeClr val="dk2"/>
                </a:solidFill>
                <a:highlight>
                  <a:srgbClr val="FFFFFF"/>
                </a:highlight>
                <a:latin typeface="Arial"/>
                <a:ea typeface="Arial"/>
                <a:cs typeface="Arial"/>
                <a:sym typeface="Arial"/>
              </a:rPr>
              <a:t>can we move from </a:t>
            </a:r>
            <a:r>
              <a:rPr b="1" lang="fr" sz="1500">
                <a:solidFill>
                  <a:schemeClr val="dk2"/>
                </a:solidFill>
                <a:highlight>
                  <a:srgbClr val="FFFFFF"/>
                </a:highlight>
                <a:latin typeface="Arial"/>
                <a:ea typeface="Arial"/>
                <a:cs typeface="Arial"/>
                <a:sym typeface="Arial"/>
              </a:rPr>
              <a:t>hard clustering</a:t>
            </a:r>
            <a:r>
              <a:rPr lang="fr" sz="1500">
                <a:solidFill>
                  <a:schemeClr val="dk2"/>
                </a:solidFill>
                <a:highlight>
                  <a:srgbClr val="FFFFFF"/>
                </a:highlight>
                <a:latin typeface="Arial"/>
                <a:ea typeface="Arial"/>
                <a:cs typeface="Arial"/>
                <a:sym typeface="Arial"/>
              </a:rPr>
              <a:t> to </a:t>
            </a:r>
            <a:r>
              <a:rPr b="1" lang="fr" sz="1500">
                <a:solidFill>
                  <a:schemeClr val="dk2"/>
                </a:solidFill>
                <a:highlight>
                  <a:srgbClr val="FFFFFF"/>
                </a:highlight>
                <a:latin typeface="Arial"/>
                <a:ea typeface="Arial"/>
                <a:cs typeface="Arial"/>
                <a:sym typeface="Arial"/>
              </a:rPr>
              <a:t>soft clustering</a:t>
            </a:r>
            <a:r>
              <a:rPr lang="fr" sz="1500">
                <a:solidFill>
                  <a:schemeClr val="dk2"/>
                </a:solidFill>
                <a:highlight>
                  <a:srgbClr val="FFFFFF"/>
                </a:highlight>
                <a:latin typeface="Arial"/>
                <a:ea typeface="Arial"/>
                <a:cs typeface="Arial"/>
                <a:sym typeface="Arial"/>
              </a:rPr>
              <a:t> to improve the representation of our clusters?</a:t>
            </a:r>
            <a:endParaRPr sz="1500">
              <a:solidFill>
                <a:schemeClr val="dk2"/>
              </a:solidFill>
              <a:highlight>
                <a:srgbClr val="FFFFFF"/>
              </a:highlight>
              <a:latin typeface="Arial"/>
              <a:ea typeface="Arial"/>
              <a:cs typeface="Arial"/>
              <a:sym typeface="Arial"/>
            </a:endParaRPr>
          </a:p>
        </p:txBody>
      </p:sp>
      <p:sp>
        <p:nvSpPr>
          <p:cNvPr id="154" name="Google Shape;154;p23"/>
          <p:cNvSpPr/>
          <p:nvPr/>
        </p:nvSpPr>
        <p:spPr>
          <a:xfrm>
            <a:off x="820875" y="2571750"/>
            <a:ext cx="7595400" cy="6444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sp>
        <p:nvSpPr>
          <p:cNvPr id="155" name="Google Shape;155;p23"/>
          <p:cNvSpPr/>
          <p:nvPr/>
        </p:nvSpPr>
        <p:spPr>
          <a:xfrm>
            <a:off x="4436950" y="3553675"/>
            <a:ext cx="332400" cy="436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txBox="1"/>
          <p:nvPr/>
        </p:nvSpPr>
        <p:spPr>
          <a:xfrm>
            <a:off x="1173975" y="4135600"/>
            <a:ext cx="68892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500"/>
              <a:t>This is exactly what </a:t>
            </a:r>
            <a:r>
              <a:rPr b="1" lang="fr" sz="1500"/>
              <a:t>Gaussian mixing</a:t>
            </a:r>
            <a:r>
              <a:rPr lang="fr" sz="1500"/>
              <a:t> models, or simply MGMs, attempt to do.</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521625" y="591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2" name="Google Shape;162;p24"/>
          <p:cNvSpPr txBox="1"/>
          <p:nvPr>
            <p:ph idx="1" type="body"/>
          </p:nvPr>
        </p:nvSpPr>
        <p:spPr>
          <a:xfrm>
            <a:off x="290950" y="1496300"/>
            <a:ext cx="8666100" cy="3716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fr" sz="1500">
                <a:solidFill>
                  <a:schemeClr val="dk2"/>
                </a:solidFill>
                <a:latin typeface="Arial"/>
                <a:ea typeface="Arial"/>
                <a:cs typeface="Arial"/>
                <a:sym typeface="Arial"/>
              </a:rPr>
              <a:t>In Gaussian Mixture  the first word that attracts us is “</a:t>
            </a:r>
            <a:r>
              <a:rPr b="1" lang="fr" sz="1500">
                <a:solidFill>
                  <a:schemeClr val="dk2"/>
                </a:solidFill>
                <a:latin typeface="Arial"/>
                <a:ea typeface="Arial"/>
                <a:cs typeface="Arial"/>
                <a:sym typeface="Arial"/>
              </a:rPr>
              <a:t>Gaussian</a:t>
            </a:r>
            <a:r>
              <a:rPr lang="fr" sz="1500">
                <a:solidFill>
                  <a:schemeClr val="dk2"/>
                </a:solidFill>
                <a:latin typeface="Arial"/>
                <a:ea typeface="Arial"/>
                <a:cs typeface="Arial"/>
                <a:sym typeface="Arial"/>
              </a:rPr>
              <a:t>” , which means that the algorithm is based on the normal or Gaussian distribution of the samples. And for the second word "</a:t>
            </a:r>
            <a:r>
              <a:rPr b="1" lang="fr" sz="1500">
                <a:solidFill>
                  <a:schemeClr val="dk2"/>
                </a:solidFill>
                <a:latin typeface="Arial"/>
                <a:ea typeface="Arial"/>
                <a:cs typeface="Arial"/>
                <a:sym typeface="Arial"/>
              </a:rPr>
              <a:t>Mixture</a:t>
            </a:r>
            <a:r>
              <a:rPr lang="fr" sz="1500">
                <a:solidFill>
                  <a:schemeClr val="dk2"/>
                </a:solidFill>
                <a:latin typeface="Arial"/>
                <a:ea typeface="Arial"/>
                <a:cs typeface="Arial"/>
                <a:sym typeface="Arial"/>
              </a:rPr>
              <a:t>", means that there is the superposition of several Gaussian distributions.</a:t>
            </a:r>
            <a:endParaRPr sz="1500">
              <a:solidFill>
                <a:schemeClr val="dk2"/>
              </a:solidFill>
              <a:latin typeface="Arial"/>
              <a:ea typeface="Arial"/>
              <a:cs typeface="Arial"/>
              <a:sym typeface="Arial"/>
            </a:endParaRPr>
          </a:p>
          <a:p>
            <a:pPr indent="0" lvl="0" marL="0" rtl="0" algn="l">
              <a:lnSpc>
                <a:spcPct val="95000"/>
              </a:lnSpc>
              <a:spcBef>
                <a:spcPts val="1200"/>
              </a:spcBef>
              <a:spcAft>
                <a:spcPts val="0"/>
              </a:spcAft>
              <a:buNone/>
            </a:pPr>
            <a:r>
              <a:t/>
            </a:r>
            <a:endParaRPr sz="1500">
              <a:solidFill>
                <a:schemeClr val="dk2"/>
              </a:solidFill>
              <a:latin typeface="Arial"/>
              <a:ea typeface="Arial"/>
              <a:cs typeface="Arial"/>
              <a:sym typeface="Arial"/>
            </a:endParaRPr>
          </a:p>
          <a:p>
            <a:pPr indent="0" lvl="0" marL="0" rtl="0" algn="ctr">
              <a:lnSpc>
                <a:spcPct val="95000"/>
              </a:lnSpc>
              <a:spcBef>
                <a:spcPts val="1200"/>
              </a:spcBef>
              <a:spcAft>
                <a:spcPts val="0"/>
              </a:spcAft>
              <a:buNone/>
            </a:pPr>
            <a:r>
              <a:rPr lang="fr" sz="1500">
                <a:solidFill>
                  <a:schemeClr val="dk2"/>
                </a:solidFill>
                <a:latin typeface="Arial"/>
                <a:ea typeface="Arial"/>
                <a:cs typeface="Arial"/>
                <a:sym typeface="Arial"/>
              </a:rPr>
              <a:t>Broadly, Gaussian mixture models are </a:t>
            </a:r>
            <a:r>
              <a:rPr b="1" lang="fr" sz="1500">
                <a:solidFill>
                  <a:schemeClr val="dk2"/>
                </a:solidFill>
                <a:latin typeface="Arial"/>
                <a:ea typeface="Arial"/>
                <a:cs typeface="Arial"/>
                <a:sym typeface="Arial"/>
              </a:rPr>
              <a:t>probabilistic models </a:t>
            </a:r>
            <a:r>
              <a:rPr lang="fr" sz="1500">
                <a:solidFill>
                  <a:schemeClr val="dk2"/>
                </a:solidFill>
                <a:latin typeface="Arial"/>
                <a:ea typeface="Arial"/>
                <a:cs typeface="Arial"/>
                <a:sym typeface="Arial"/>
              </a:rPr>
              <a:t>and use the </a:t>
            </a:r>
            <a:r>
              <a:rPr b="1" lang="fr" sz="1500">
                <a:solidFill>
                  <a:schemeClr val="dk2"/>
                </a:solidFill>
                <a:latin typeface="Arial"/>
                <a:ea typeface="Arial"/>
                <a:cs typeface="Arial"/>
                <a:sym typeface="Arial"/>
              </a:rPr>
              <a:t>soft clustering </a:t>
            </a:r>
            <a:r>
              <a:rPr lang="fr" sz="1500">
                <a:solidFill>
                  <a:schemeClr val="dk2"/>
                </a:solidFill>
                <a:latin typeface="Arial"/>
                <a:ea typeface="Arial"/>
                <a:cs typeface="Arial"/>
                <a:sym typeface="Arial"/>
              </a:rPr>
              <a:t> approach to distribute the points in different clusters :</a:t>
            </a:r>
            <a:endParaRPr sz="1500">
              <a:solidFill>
                <a:schemeClr val="dk2"/>
              </a:solidFill>
              <a:latin typeface="Arial"/>
              <a:ea typeface="Arial"/>
              <a:cs typeface="Arial"/>
              <a:sym typeface="Arial"/>
            </a:endParaRPr>
          </a:p>
          <a:p>
            <a:pPr indent="-323850" lvl="0" marL="457200" rtl="0" algn="l">
              <a:lnSpc>
                <a:spcPct val="95000"/>
              </a:lnSpc>
              <a:spcBef>
                <a:spcPts val="1200"/>
              </a:spcBef>
              <a:spcAft>
                <a:spcPts val="0"/>
              </a:spcAft>
              <a:buClr>
                <a:schemeClr val="dk2"/>
              </a:buClr>
              <a:buSzPts val="1500"/>
              <a:buFont typeface="Arial"/>
              <a:buChar char="●"/>
            </a:pPr>
            <a:r>
              <a:rPr b="1" lang="fr" sz="1500">
                <a:solidFill>
                  <a:schemeClr val="dk2"/>
                </a:solidFill>
                <a:latin typeface="Arial"/>
                <a:ea typeface="Arial"/>
                <a:cs typeface="Arial"/>
                <a:sym typeface="Arial"/>
              </a:rPr>
              <a:t>Soft clustering</a:t>
            </a:r>
            <a:r>
              <a:rPr lang="fr" sz="1500">
                <a:solidFill>
                  <a:schemeClr val="dk2"/>
                </a:solidFill>
                <a:latin typeface="Arial"/>
                <a:ea typeface="Arial"/>
                <a:cs typeface="Arial"/>
                <a:sym typeface="Arial"/>
              </a:rPr>
              <a:t> means that a sample point can belong to several clusters which is not the case in the k-means algorithm where each one belongs to a particular cluster.</a:t>
            </a:r>
            <a:endParaRPr sz="1500">
              <a:solidFill>
                <a:schemeClr val="dk2"/>
              </a:solidFill>
              <a:latin typeface="Arial"/>
              <a:ea typeface="Arial"/>
              <a:cs typeface="Arial"/>
              <a:sym typeface="Arial"/>
            </a:endParaRPr>
          </a:p>
          <a:p>
            <a:pPr indent="-323850" lvl="0" marL="457200" rtl="0" algn="l">
              <a:lnSpc>
                <a:spcPct val="95000"/>
              </a:lnSpc>
              <a:spcBef>
                <a:spcPts val="0"/>
              </a:spcBef>
              <a:spcAft>
                <a:spcPts val="0"/>
              </a:spcAft>
              <a:buClr>
                <a:schemeClr val="dk2"/>
              </a:buClr>
              <a:buSzPts val="1500"/>
              <a:buFont typeface="Arial"/>
              <a:buChar char="●"/>
            </a:pPr>
            <a:r>
              <a:rPr b="1" lang="fr" sz="1500">
                <a:solidFill>
                  <a:schemeClr val="dk2"/>
                </a:solidFill>
                <a:latin typeface="Arial"/>
                <a:ea typeface="Arial"/>
                <a:cs typeface="Arial"/>
                <a:sym typeface="Arial"/>
              </a:rPr>
              <a:t>P</a:t>
            </a:r>
            <a:r>
              <a:rPr b="1" lang="fr" sz="1500">
                <a:solidFill>
                  <a:schemeClr val="dk2"/>
                </a:solidFill>
                <a:latin typeface="Arial"/>
                <a:ea typeface="Arial"/>
                <a:cs typeface="Arial"/>
                <a:sym typeface="Arial"/>
              </a:rPr>
              <a:t>robabilistic model</a:t>
            </a:r>
            <a:r>
              <a:rPr lang="fr" sz="1500">
                <a:solidFill>
                  <a:schemeClr val="dk2"/>
                </a:solidFill>
                <a:latin typeface="Arial"/>
                <a:ea typeface="Arial"/>
                <a:cs typeface="Arial"/>
                <a:sym typeface="Arial"/>
              </a:rPr>
              <a:t> model means that the model indicates the probability that a data point is associated with a specific cluster.</a:t>
            </a:r>
            <a:endParaRPr sz="1500">
              <a:solidFill>
                <a:schemeClr val="dk2"/>
              </a:solidFill>
              <a:latin typeface="Arial"/>
              <a:ea typeface="Arial"/>
              <a:cs typeface="Arial"/>
              <a:sym typeface="Arial"/>
            </a:endParaRPr>
          </a:p>
          <a:p>
            <a:pPr indent="0" lvl="0" marL="0" rtl="0" algn="l">
              <a:lnSpc>
                <a:spcPct val="95000"/>
              </a:lnSpc>
              <a:spcBef>
                <a:spcPts val="1200"/>
              </a:spcBef>
              <a:spcAft>
                <a:spcPts val="0"/>
              </a:spcAft>
              <a:buNone/>
            </a:pPr>
            <a:r>
              <a:t/>
            </a:r>
            <a:endParaRPr sz="1500">
              <a:solidFill>
                <a:schemeClr val="dk2"/>
              </a:solidFill>
              <a:latin typeface="Arial"/>
              <a:ea typeface="Arial"/>
              <a:cs typeface="Arial"/>
              <a:sym typeface="Arial"/>
            </a:endParaRPr>
          </a:p>
          <a:p>
            <a:pPr indent="0" lvl="0" marL="0" rtl="0" algn="l">
              <a:lnSpc>
                <a:spcPct val="95000"/>
              </a:lnSpc>
              <a:spcBef>
                <a:spcPts val="1200"/>
              </a:spcBef>
              <a:spcAft>
                <a:spcPts val="1200"/>
              </a:spcAft>
              <a:buNone/>
            </a:pPr>
            <a:r>
              <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idx="1" type="body"/>
          </p:nvPr>
        </p:nvSpPr>
        <p:spPr>
          <a:xfrm>
            <a:off x="265025" y="1267675"/>
            <a:ext cx="8629500" cy="362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sz="1500">
                <a:solidFill>
                  <a:schemeClr val="dk2"/>
                </a:solidFill>
                <a:latin typeface="Arial"/>
                <a:ea typeface="Arial"/>
                <a:cs typeface="Arial"/>
                <a:sym typeface="Arial"/>
              </a:rPr>
              <a:t>The Gaussian Distribution :</a:t>
            </a:r>
            <a:endParaRPr b="1" sz="1500">
              <a:solidFill>
                <a:schemeClr val="dk2"/>
              </a:solidFill>
              <a:latin typeface="Arial"/>
              <a:ea typeface="Arial"/>
              <a:cs typeface="Arial"/>
              <a:sym typeface="Arial"/>
            </a:endParaRPr>
          </a:p>
          <a:p>
            <a:pPr indent="0" lvl="0" marL="0" rtl="0" algn="l">
              <a:spcBef>
                <a:spcPts val="1200"/>
              </a:spcBef>
              <a:spcAft>
                <a:spcPts val="0"/>
              </a:spcAft>
              <a:buNone/>
            </a:pPr>
            <a:r>
              <a:rPr lang="fr" sz="1400">
                <a:solidFill>
                  <a:schemeClr val="dk2"/>
                </a:solidFill>
                <a:latin typeface="Arial"/>
                <a:ea typeface="Arial"/>
                <a:cs typeface="Arial"/>
                <a:sym typeface="Arial"/>
              </a:rPr>
              <a:t>The Gaussian distribution, normal distribution, is a probability distribution which accurately models a large number of phenomena in the world.It has a bell-shaped curve, with the data points symmetrically distributed around the mean value.</a:t>
            </a:r>
            <a:endParaRPr sz="1400">
              <a:solidFill>
                <a:schemeClr val="dk2"/>
              </a:solidFill>
              <a:latin typeface="Arial"/>
              <a:ea typeface="Arial"/>
              <a:cs typeface="Arial"/>
              <a:sym typeface="Arial"/>
            </a:endParaRPr>
          </a:p>
          <a:p>
            <a:pPr indent="0" lvl="0" marL="0" rtl="0" algn="l">
              <a:spcBef>
                <a:spcPts val="1200"/>
              </a:spcBef>
              <a:spcAft>
                <a:spcPts val="0"/>
              </a:spcAft>
              <a:buNone/>
            </a:pPr>
            <a:r>
              <a:t/>
            </a:r>
            <a:endParaRPr sz="1400">
              <a:solidFill>
                <a:schemeClr val="dk2"/>
              </a:solidFill>
              <a:latin typeface="Arial"/>
              <a:ea typeface="Arial"/>
              <a:cs typeface="Arial"/>
              <a:sym typeface="Arial"/>
            </a:endParaRPr>
          </a:p>
          <a:p>
            <a:pPr indent="0" lvl="0" marL="0" rtl="0" algn="l">
              <a:spcBef>
                <a:spcPts val="1200"/>
              </a:spcBef>
              <a:spcAft>
                <a:spcPts val="0"/>
              </a:spcAft>
              <a:buNone/>
            </a:pPr>
            <a:r>
              <a:t/>
            </a:r>
            <a:endParaRPr sz="1400">
              <a:solidFill>
                <a:schemeClr val="dk2"/>
              </a:solidFill>
              <a:latin typeface="Arial"/>
              <a:ea typeface="Arial"/>
              <a:cs typeface="Arial"/>
              <a:sym typeface="Arial"/>
            </a:endParaRPr>
          </a:p>
          <a:p>
            <a:pPr indent="0" lvl="0" marL="0" rtl="0" algn="l">
              <a:spcBef>
                <a:spcPts val="1200"/>
              </a:spcBef>
              <a:spcAft>
                <a:spcPts val="0"/>
              </a:spcAft>
              <a:buNone/>
            </a:pPr>
            <a:r>
              <a:t/>
            </a:r>
            <a:endParaRPr sz="1400">
              <a:solidFill>
                <a:schemeClr val="dk2"/>
              </a:solidFill>
              <a:latin typeface="Arial"/>
              <a:ea typeface="Arial"/>
              <a:cs typeface="Arial"/>
              <a:sym typeface="Arial"/>
            </a:endParaRPr>
          </a:p>
          <a:p>
            <a:pPr indent="0" lvl="0" marL="0" rtl="0" algn="l">
              <a:spcBef>
                <a:spcPts val="1200"/>
              </a:spcBef>
              <a:spcAft>
                <a:spcPts val="1200"/>
              </a:spcAft>
              <a:buNone/>
            </a:pPr>
            <a:r>
              <a:t/>
            </a:r>
            <a:endParaRPr b="1" sz="1500">
              <a:solidFill>
                <a:schemeClr val="dk2"/>
              </a:solidFill>
              <a:latin typeface="Arial"/>
              <a:ea typeface="Arial"/>
              <a:cs typeface="Arial"/>
              <a:sym typeface="Arial"/>
            </a:endParaRPr>
          </a:p>
        </p:txBody>
      </p:sp>
      <p:pic>
        <p:nvPicPr>
          <p:cNvPr id="168" name="Google Shape;168;p25"/>
          <p:cNvPicPr preferRelativeResize="0"/>
          <p:nvPr/>
        </p:nvPicPr>
        <p:blipFill>
          <a:blip r:embed="rId3">
            <a:alphaModFix/>
          </a:blip>
          <a:stretch>
            <a:fillRect/>
          </a:stretch>
        </p:blipFill>
        <p:spPr>
          <a:xfrm>
            <a:off x="4800600" y="2461700"/>
            <a:ext cx="3684900" cy="2276525"/>
          </a:xfrm>
          <a:prstGeom prst="rect">
            <a:avLst/>
          </a:prstGeom>
          <a:noFill/>
          <a:ln>
            <a:noFill/>
          </a:ln>
        </p:spPr>
      </p:pic>
      <p:sp>
        <p:nvSpPr>
          <p:cNvPr id="169" name="Google Shape;169;p25"/>
          <p:cNvSpPr txBox="1"/>
          <p:nvPr/>
        </p:nvSpPr>
        <p:spPr>
          <a:xfrm>
            <a:off x="561100" y="3273125"/>
            <a:ext cx="39279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latin typeface="Lato"/>
                <a:ea typeface="Lato"/>
                <a:cs typeface="Lato"/>
                <a:sym typeface="Lato"/>
              </a:rPr>
              <a:t>This image shows some Gaussian distributions with a difference in mean (μ) and variance (σ2). Remember that the higher the σ value, the higher the spread.</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384450" y="1297875"/>
            <a:ext cx="7898400" cy="375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fr" sz="1350">
                <a:solidFill>
                  <a:srgbClr val="222222"/>
                </a:solidFill>
                <a:highlight>
                  <a:srgbClr val="FFFFFF"/>
                </a:highlight>
                <a:latin typeface="Lato"/>
                <a:ea typeface="Lato"/>
                <a:cs typeface="Lato"/>
                <a:sym typeface="Lato"/>
              </a:rPr>
              <a:t>   In a one dimensional space, the probability density function of a Gaussian distribution is given by:</a:t>
            </a:r>
            <a:endParaRPr/>
          </a:p>
        </p:txBody>
      </p:sp>
      <p:pic>
        <p:nvPicPr>
          <p:cNvPr id="175" name="Google Shape;175;p26"/>
          <p:cNvPicPr preferRelativeResize="0"/>
          <p:nvPr/>
        </p:nvPicPr>
        <p:blipFill>
          <a:blip r:embed="rId3">
            <a:alphaModFix/>
          </a:blip>
          <a:stretch>
            <a:fillRect/>
          </a:stretch>
        </p:blipFill>
        <p:spPr>
          <a:xfrm>
            <a:off x="784207" y="1750475"/>
            <a:ext cx="3010193" cy="756800"/>
          </a:xfrm>
          <a:prstGeom prst="rect">
            <a:avLst/>
          </a:prstGeom>
          <a:noFill/>
          <a:ln>
            <a:noFill/>
          </a:ln>
        </p:spPr>
      </p:pic>
      <p:sp>
        <p:nvSpPr>
          <p:cNvPr id="176" name="Google Shape;176;p26"/>
          <p:cNvSpPr txBox="1"/>
          <p:nvPr/>
        </p:nvSpPr>
        <p:spPr>
          <a:xfrm>
            <a:off x="457200" y="2571750"/>
            <a:ext cx="6380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Lato"/>
                <a:ea typeface="Lato"/>
                <a:cs typeface="Lato"/>
                <a:sym typeface="Lato"/>
              </a:rPr>
              <a:t>But this would only be true for a single variable. In the case of two variables, instead of a 2D bell-shaped curve, we will have a 3D bell curve.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77" name="Google Shape;177;p26"/>
          <p:cNvSpPr txBox="1"/>
          <p:nvPr/>
        </p:nvSpPr>
        <p:spPr>
          <a:xfrm>
            <a:off x="4094025" y="1814950"/>
            <a:ext cx="3758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Lato"/>
                <a:ea typeface="Lato"/>
                <a:cs typeface="Lato"/>
                <a:sym typeface="Lato"/>
              </a:rPr>
              <a:t>where μ is the mean and σ2 is the variance.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78" name="Google Shape;178;p26"/>
          <p:cNvPicPr preferRelativeResize="0"/>
          <p:nvPr/>
        </p:nvPicPr>
        <p:blipFill>
          <a:blip r:embed="rId4">
            <a:alphaModFix/>
          </a:blip>
          <a:stretch>
            <a:fillRect/>
          </a:stretch>
        </p:blipFill>
        <p:spPr>
          <a:xfrm>
            <a:off x="6495700" y="2507275"/>
            <a:ext cx="2007200" cy="1635125"/>
          </a:xfrm>
          <a:prstGeom prst="rect">
            <a:avLst/>
          </a:prstGeom>
          <a:noFill/>
          <a:ln>
            <a:noFill/>
          </a:ln>
        </p:spPr>
      </p:pic>
      <p:sp>
        <p:nvSpPr>
          <p:cNvPr id="179" name="Google Shape;179;p26"/>
          <p:cNvSpPr txBox="1"/>
          <p:nvPr/>
        </p:nvSpPr>
        <p:spPr>
          <a:xfrm>
            <a:off x="457200" y="3206400"/>
            <a:ext cx="551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Lato"/>
                <a:ea typeface="Lato"/>
                <a:cs typeface="Lato"/>
                <a:sym typeface="Lato"/>
              </a:rPr>
              <a:t>The probability density function would be given by:</a:t>
            </a:r>
            <a:endParaRPr>
              <a:latin typeface="Lato"/>
              <a:ea typeface="Lato"/>
              <a:cs typeface="Lato"/>
              <a:sym typeface="Lato"/>
            </a:endParaRPr>
          </a:p>
        </p:txBody>
      </p:sp>
      <p:pic>
        <p:nvPicPr>
          <p:cNvPr id="180" name="Google Shape;180;p26"/>
          <p:cNvPicPr preferRelativeResize="0"/>
          <p:nvPr/>
        </p:nvPicPr>
        <p:blipFill>
          <a:blip r:embed="rId5">
            <a:alphaModFix/>
          </a:blip>
          <a:stretch>
            <a:fillRect/>
          </a:stretch>
        </p:blipFill>
        <p:spPr>
          <a:xfrm>
            <a:off x="2690413" y="3571650"/>
            <a:ext cx="2962275" cy="676275"/>
          </a:xfrm>
          <a:prstGeom prst="rect">
            <a:avLst/>
          </a:prstGeom>
          <a:noFill/>
          <a:ln>
            <a:noFill/>
          </a:ln>
        </p:spPr>
      </p:pic>
      <p:sp>
        <p:nvSpPr>
          <p:cNvPr id="181" name="Google Shape;181;p26"/>
          <p:cNvSpPr txBox="1"/>
          <p:nvPr/>
        </p:nvSpPr>
        <p:spPr>
          <a:xfrm>
            <a:off x="457200" y="4166750"/>
            <a:ext cx="804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Lato"/>
                <a:ea typeface="Lato"/>
                <a:cs typeface="Lato"/>
                <a:sym typeface="Lato"/>
              </a:rPr>
              <a:t>where x is the input vector, μ is the 2D mean vector, and Σ is the 2×2 covariance matrix. The covariance would now define the shape of this curve. We can generalize the same for d-dimensions.</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457200" y="1318650"/>
            <a:ext cx="8302200" cy="359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fr" sz="1500">
                <a:latin typeface="Arial"/>
                <a:ea typeface="Arial"/>
                <a:cs typeface="Arial"/>
                <a:sym typeface="Arial"/>
              </a:rPr>
              <a:t>Thus, this multivariate Gaussian model would have x and μ as vectors of length d, and Σ would be a d x d covariance matrix.Hence, for a dataset with d features, we would have a mixture of k Gaussian distributions (where k is equivalent to the number of clusters), each having a certain mean vector and variance matrix.</a:t>
            </a:r>
            <a:endParaRPr b="0" sz="1500">
              <a:latin typeface="Arial"/>
              <a:ea typeface="Arial"/>
              <a:cs typeface="Arial"/>
              <a:sym typeface="Arial"/>
            </a:endParaRPr>
          </a:p>
          <a:p>
            <a:pPr indent="0" lvl="0" marL="0" rtl="0" algn="l">
              <a:spcBef>
                <a:spcPts val="0"/>
              </a:spcBef>
              <a:spcAft>
                <a:spcPts val="0"/>
              </a:spcAft>
              <a:buNone/>
            </a:pPr>
            <a:r>
              <a:t/>
            </a:r>
            <a:endParaRPr b="0" sz="1500">
              <a:latin typeface="Arial"/>
              <a:ea typeface="Arial"/>
              <a:cs typeface="Arial"/>
              <a:sym typeface="Arial"/>
            </a:endParaRPr>
          </a:p>
          <a:p>
            <a:pPr indent="0" lvl="0" marL="0" rtl="0" algn="ctr">
              <a:spcBef>
                <a:spcPts val="0"/>
              </a:spcBef>
              <a:spcAft>
                <a:spcPts val="0"/>
              </a:spcAft>
              <a:buNone/>
            </a:pPr>
            <a:r>
              <a:t/>
            </a:r>
            <a:endParaRPr b="0" sz="1500">
              <a:latin typeface="Arial"/>
              <a:ea typeface="Arial"/>
              <a:cs typeface="Arial"/>
              <a:sym typeface="Arial"/>
            </a:endParaRPr>
          </a:p>
          <a:p>
            <a:pPr indent="0" lvl="0" marL="0" rtl="0" algn="ctr">
              <a:spcBef>
                <a:spcPts val="0"/>
              </a:spcBef>
              <a:spcAft>
                <a:spcPts val="0"/>
              </a:spcAft>
              <a:buNone/>
            </a:pPr>
            <a:r>
              <a:t/>
            </a:r>
            <a:endParaRPr b="0" sz="1500">
              <a:latin typeface="Arial"/>
              <a:ea typeface="Arial"/>
              <a:cs typeface="Arial"/>
              <a:sym typeface="Arial"/>
            </a:endParaRPr>
          </a:p>
          <a:p>
            <a:pPr indent="0" lvl="0" marL="0" rtl="0" algn="ctr">
              <a:spcBef>
                <a:spcPts val="0"/>
              </a:spcBef>
              <a:spcAft>
                <a:spcPts val="0"/>
              </a:spcAft>
              <a:buNone/>
            </a:pPr>
            <a:r>
              <a:rPr b="0" lang="fr" sz="1500">
                <a:latin typeface="Arial"/>
                <a:ea typeface="Arial"/>
                <a:cs typeface="Arial"/>
                <a:sym typeface="Arial"/>
              </a:rPr>
              <a:t>But how are the mean value and the value of the variance for each Gaussian assigned?</a:t>
            </a:r>
            <a:endParaRPr b="0" sz="1500">
              <a:latin typeface="Arial"/>
              <a:ea typeface="Arial"/>
              <a:cs typeface="Arial"/>
              <a:sym typeface="Arial"/>
            </a:endParaRPr>
          </a:p>
          <a:p>
            <a:pPr indent="0" lvl="0" marL="0" rtl="0" algn="l">
              <a:spcBef>
                <a:spcPts val="0"/>
              </a:spcBef>
              <a:spcAft>
                <a:spcPts val="0"/>
              </a:spcAft>
              <a:buNone/>
            </a:pPr>
            <a:r>
              <a:t/>
            </a:r>
            <a:endParaRPr b="0" sz="1500">
              <a:latin typeface="Arial"/>
              <a:ea typeface="Arial"/>
              <a:cs typeface="Arial"/>
              <a:sym typeface="Arial"/>
            </a:endParaRPr>
          </a:p>
        </p:txBody>
      </p:sp>
      <p:sp>
        <p:nvSpPr>
          <p:cNvPr id="187" name="Google Shape;187;p27"/>
          <p:cNvSpPr/>
          <p:nvPr/>
        </p:nvSpPr>
        <p:spPr>
          <a:xfrm>
            <a:off x="748050" y="2784775"/>
            <a:ext cx="7720500" cy="6027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p:nvPr/>
        </p:nvSpPr>
        <p:spPr>
          <a:xfrm>
            <a:off x="4426500" y="3512125"/>
            <a:ext cx="291000" cy="602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
          <p:cNvSpPr txBox="1"/>
          <p:nvPr/>
        </p:nvSpPr>
        <p:spPr>
          <a:xfrm>
            <a:off x="1755900" y="4239475"/>
            <a:ext cx="5704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t>These values are determined using a technique called </a:t>
            </a:r>
            <a:r>
              <a:rPr b="1" lang="fr"/>
              <a:t>Expectation-Maximization</a:t>
            </a:r>
            <a:r>
              <a:rPr lang="fr"/>
              <a:t> (EM).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498775" y="1318650"/>
            <a:ext cx="8292000" cy="370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fr" sz="1540"/>
              <a:t>Expectation-Maximization </a:t>
            </a:r>
            <a:r>
              <a:rPr lang="fr" sz="1840"/>
              <a:t>:</a:t>
            </a:r>
            <a:endParaRPr sz="1840"/>
          </a:p>
          <a:p>
            <a:pPr indent="0" lvl="0" marL="0" rtl="0" algn="l">
              <a:spcBef>
                <a:spcPts val="0"/>
              </a:spcBef>
              <a:spcAft>
                <a:spcPts val="0"/>
              </a:spcAft>
              <a:buSzPts val="990"/>
              <a:buNone/>
            </a:pPr>
            <a:r>
              <a:t/>
            </a:r>
            <a:endParaRPr sz="1840"/>
          </a:p>
          <a:p>
            <a:pPr indent="0" lvl="0" marL="0" rtl="0" algn="l">
              <a:spcBef>
                <a:spcPts val="0"/>
              </a:spcBef>
              <a:spcAft>
                <a:spcPts val="0"/>
              </a:spcAft>
              <a:buSzPts val="990"/>
              <a:buNone/>
            </a:pPr>
            <a:r>
              <a:rPr b="0" lang="fr" sz="1440">
                <a:latin typeface="Arial"/>
                <a:ea typeface="Arial"/>
                <a:cs typeface="Arial"/>
                <a:sym typeface="Arial"/>
              </a:rPr>
              <a:t>Expectation-Maximization (EM) is a statistical algorithm for finding the right model parameters. We typically use EM when the data has missing values, or in other words, when the data is incomplete.</a:t>
            </a:r>
            <a:endParaRPr b="0" sz="1440">
              <a:latin typeface="Arial"/>
              <a:ea typeface="Arial"/>
              <a:cs typeface="Arial"/>
              <a:sym typeface="Arial"/>
            </a:endParaRPr>
          </a:p>
          <a:p>
            <a:pPr indent="0" lvl="0" marL="0" rtl="0" algn="l">
              <a:spcBef>
                <a:spcPts val="0"/>
              </a:spcBef>
              <a:spcAft>
                <a:spcPts val="0"/>
              </a:spcAft>
              <a:buSzPts val="990"/>
              <a:buNone/>
            </a:pPr>
            <a:r>
              <a:t/>
            </a:r>
            <a:endParaRPr b="0" sz="1440">
              <a:latin typeface="Arial"/>
              <a:ea typeface="Arial"/>
              <a:cs typeface="Arial"/>
              <a:sym typeface="Arial"/>
            </a:endParaRPr>
          </a:p>
          <a:p>
            <a:pPr indent="0" lvl="0" marL="0" rtl="0" algn="l">
              <a:spcBef>
                <a:spcPts val="0"/>
              </a:spcBef>
              <a:spcAft>
                <a:spcPts val="0"/>
              </a:spcAft>
              <a:buSzPts val="990"/>
              <a:buNone/>
            </a:pPr>
            <a:r>
              <a:rPr b="0" lang="fr" sz="1440">
                <a:latin typeface="Arial"/>
                <a:ea typeface="Arial"/>
                <a:cs typeface="Arial"/>
                <a:sym typeface="Arial"/>
              </a:rPr>
              <a:t>Broadly, the Expectation-Maximization algorithm has two steps:</a:t>
            </a:r>
            <a:endParaRPr b="0" sz="1440">
              <a:latin typeface="Arial"/>
              <a:ea typeface="Arial"/>
              <a:cs typeface="Arial"/>
              <a:sym typeface="Arial"/>
            </a:endParaRPr>
          </a:p>
          <a:p>
            <a:pPr indent="0" lvl="0" marL="0" rtl="0" algn="l">
              <a:spcBef>
                <a:spcPts val="0"/>
              </a:spcBef>
              <a:spcAft>
                <a:spcPts val="0"/>
              </a:spcAft>
              <a:buSzPts val="990"/>
              <a:buNone/>
            </a:pPr>
            <a:r>
              <a:t/>
            </a:r>
            <a:endParaRPr b="0" sz="1440">
              <a:latin typeface="Arial"/>
              <a:ea typeface="Arial"/>
              <a:cs typeface="Arial"/>
              <a:sym typeface="Arial"/>
            </a:endParaRPr>
          </a:p>
          <a:p>
            <a:pPr indent="-320040" lvl="0" marL="457200" rtl="0" algn="l">
              <a:spcBef>
                <a:spcPts val="0"/>
              </a:spcBef>
              <a:spcAft>
                <a:spcPts val="0"/>
              </a:spcAft>
              <a:buSzPts val="1440"/>
              <a:buFont typeface="Arial"/>
              <a:buChar char="●"/>
            </a:pPr>
            <a:r>
              <a:rPr b="0" lang="fr" sz="1440">
                <a:latin typeface="Arial"/>
                <a:ea typeface="Arial"/>
                <a:cs typeface="Arial"/>
                <a:sym typeface="Arial"/>
              </a:rPr>
              <a:t>E-step: In this step, the available data is used to estimate (guess) the values of the missing variables</a:t>
            </a:r>
            <a:endParaRPr b="0" sz="1440">
              <a:latin typeface="Arial"/>
              <a:ea typeface="Arial"/>
              <a:cs typeface="Arial"/>
              <a:sym typeface="Arial"/>
            </a:endParaRPr>
          </a:p>
          <a:p>
            <a:pPr indent="-320040" lvl="0" marL="457200" rtl="0" algn="l">
              <a:spcBef>
                <a:spcPts val="0"/>
              </a:spcBef>
              <a:spcAft>
                <a:spcPts val="0"/>
              </a:spcAft>
              <a:buSzPts val="1440"/>
              <a:buFont typeface="Arial"/>
              <a:buChar char="●"/>
            </a:pPr>
            <a:r>
              <a:rPr b="0" lang="fr" sz="1440">
                <a:latin typeface="Arial"/>
                <a:ea typeface="Arial"/>
                <a:cs typeface="Arial"/>
                <a:sym typeface="Arial"/>
              </a:rPr>
              <a:t>M-step: Based on the estimated values generated in the E-step, the complete data is used to update the parameters</a:t>
            </a:r>
            <a:endParaRPr b="0" sz="1440">
              <a:latin typeface="Arial"/>
              <a:ea typeface="Arial"/>
              <a:cs typeface="Arial"/>
              <a:sym typeface="Arial"/>
            </a:endParaRPr>
          </a:p>
          <a:p>
            <a:pPr indent="0" lvl="0" marL="0" rtl="0" algn="l">
              <a:spcBef>
                <a:spcPts val="0"/>
              </a:spcBef>
              <a:spcAft>
                <a:spcPts val="0"/>
              </a:spcAft>
              <a:buSzPts val="990"/>
              <a:buNone/>
            </a:pPr>
            <a:r>
              <a:t/>
            </a:r>
            <a:endParaRPr b="0" sz="1440">
              <a:latin typeface="Arial"/>
              <a:ea typeface="Arial"/>
              <a:cs typeface="Arial"/>
              <a:sym typeface="Arial"/>
            </a:endParaRPr>
          </a:p>
        </p:txBody>
      </p:sp>
      <p:sp>
        <p:nvSpPr>
          <p:cNvPr id="195" name="Google Shape;195;p28"/>
          <p:cNvSpPr txBox="1"/>
          <p:nvPr/>
        </p:nvSpPr>
        <p:spPr>
          <a:xfrm>
            <a:off x="1397725" y="4218700"/>
            <a:ext cx="6535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latin typeface="Lato"/>
                <a:ea typeface="Lato"/>
                <a:cs typeface="Lato"/>
                <a:sym typeface="Lato"/>
              </a:rPr>
              <a:t>So how does GMM use the concept of EM and how can we apply it for a given set of points?</a:t>
            </a:r>
            <a:endParaRPr>
              <a:latin typeface="Lato"/>
              <a:ea typeface="Lato"/>
              <a:cs typeface="Lato"/>
              <a:sym typeface="Lato"/>
            </a:endParaRPr>
          </a:p>
        </p:txBody>
      </p:sp>
      <p:sp>
        <p:nvSpPr>
          <p:cNvPr id="196" name="Google Shape;196;p28"/>
          <p:cNvSpPr/>
          <p:nvPr/>
        </p:nvSpPr>
        <p:spPr>
          <a:xfrm>
            <a:off x="1376875" y="4221100"/>
            <a:ext cx="6577500" cy="613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idx="1" type="body"/>
          </p:nvPr>
        </p:nvSpPr>
        <p:spPr>
          <a:xfrm>
            <a:off x="322125" y="1371600"/>
            <a:ext cx="8478900" cy="296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solidFill>
                  <a:schemeClr val="dk2"/>
                </a:solidFill>
                <a:latin typeface="Arial"/>
                <a:ea typeface="Arial"/>
                <a:cs typeface="Arial"/>
                <a:sym typeface="Arial"/>
              </a:rPr>
              <a:t>Suppose we have two Gaussians A and B, then the EM (Expectation-Maximization) algorithm will allow us to find the parameters of these two distributions starting from random values and adjusting them as we go along until the likelihood of these models are maximum. The steps are as follows:</a:t>
            </a:r>
            <a:endParaRPr>
              <a:solidFill>
                <a:schemeClr val="dk2"/>
              </a:solidFill>
              <a:latin typeface="Arial"/>
              <a:ea typeface="Arial"/>
              <a:cs typeface="Arial"/>
              <a:sym typeface="Arial"/>
            </a:endParaRPr>
          </a:p>
          <a:p>
            <a:pPr indent="0" lvl="0" marL="0" rtl="0" algn="l">
              <a:spcBef>
                <a:spcPts val="1200"/>
              </a:spcBef>
              <a:spcAft>
                <a:spcPts val="0"/>
              </a:spcAft>
              <a:buNone/>
            </a:pPr>
            <a:r>
              <a:t/>
            </a:r>
            <a:endParaRPr>
              <a:solidFill>
                <a:schemeClr val="dk2"/>
              </a:solidFill>
              <a:latin typeface="Arial"/>
              <a:ea typeface="Arial"/>
              <a:cs typeface="Arial"/>
              <a:sym typeface="Arial"/>
            </a:endParaRPr>
          </a:p>
          <a:p>
            <a:pPr indent="-311150" lvl="0" marL="457200" rtl="0" algn="l">
              <a:spcBef>
                <a:spcPts val="1200"/>
              </a:spcBef>
              <a:spcAft>
                <a:spcPts val="0"/>
              </a:spcAft>
              <a:buClr>
                <a:schemeClr val="dk2"/>
              </a:buClr>
              <a:buSzPts val="1300"/>
              <a:buFont typeface="Arial"/>
              <a:buChar char="●"/>
            </a:pPr>
            <a:r>
              <a:rPr lang="fr">
                <a:solidFill>
                  <a:schemeClr val="dk2"/>
                </a:solidFill>
                <a:latin typeface="Arial"/>
                <a:ea typeface="Arial"/>
                <a:cs typeface="Arial"/>
                <a:sym typeface="Arial"/>
              </a:rPr>
              <a:t>Initialize two normal laws A and B by choosing random values for (μA / σA and μB / σB)</a:t>
            </a:r>
            <a:endParaRPr>
              <a:solidFill>
                <a:schemeClr val="dk2"/>
              </a:solidFill>
              <a:latin typeface="Arial"/>
              <a:ea typeface="Arial"/>
              <a:cs typeface="Arial"/>
              <a:sym typeface="Arial"/>
            </a:endParaRPr>
          </a:p>
          <a:p>
            <a:pPr indent="-311150" lvl="0" marL="457200" rtl="0" algn="l">
              <a:spcBef>
                <a:spcPts val="0"/>
              </a:spcBef>
              <a:spcAft>
                <a:spcPts val="0"/>
              </a:spcAft>
              <a:buClr>
                <a:schemeClr val="dk2"/>
              </a:buClr>
              <a:buSzPts val="1300"/>
              <a:buFont typeface="Arial"/>
              <a:buChar char="●"/>
            </a:pPr>
            <a:r>
              <a:rPr lang="fr">
                <a:solidFill>
                  <a:schemeClr val="dk2"/>
                </a:solidFill>
                <a:latin typeface="Arial"/>
                <a:ea typeface="Arial"/>
                <a:cs typeface="Arial"/>
                <a:sym typeface="Arial"/>
              </a:rPr>
              <a:t>For each value of X, calculate its probability under the hypothesis A (pA) then B (pB)</a:t>
            </a:r>
            <a:endParaRPr>
              <a:solidFill>
                <a:schemeClr val="dk2"/>
              </a:solidFill>
              <a:latin typeface="Arial"/>
              <a:ea typeface="Arial"/>
              <a:cs typeface="Arial"/>
              <a:sym typeface="Arial"/>
            </a:endParaRPr>
          </a:p>
          <a:p>
            <a:pPr indent="-311150" lvl="0" marL="457200" rtl="0" algn="l">
              <a:spcBef>
                <a:spcPts val="0"/>
              </a:spcBef>
              <a:spcAft>
                <a:spcPts val="0"/>
              </a:spcAft>
              <a:buClr>
                <a:schemeClr val="dk2"/>
              </a:buClr>
              <a:buSzPts val="1300"/>
              <a:buFont typeface="Arial"/>
              <a:buChar char="●"/>
            </a:pPr>
            <a:r>
              <a:rPr lang="fr">
                <a:solidFill>
                  <a:schemeClr val="dk2"/>
                </a:solidFill>
                <a:latin typeface="Arial"/>
                <a:ea typeface="Arial"/>
                <a:cs typeface="Arial"/>
                <a:sym typeface="Arial"/>
              </a:rPr>
              <a:t>For each value of X, calculate the weight wA = pA / (pA + pB) and wB = pB / (pA + pB)</a:t>
            </a:r>
            <a:endParaRPr>
              <a:solidFill>
                <a:schemeClr val="dk2"/>
              </a:solidFill>
              <a:latin typeface="Arial"/>
              <a:ea typeface="Arial"/>
              <a:cs typeface="Arial"/>
              <a:sym typeface="Arial"/>
            </a:endParaRPr>
          </a:p>
          <a:p>
            <a:pPr indent="-311150" lvl="0" marL="457200" rtl="0" algn="l">
              <a:spcBef>
                <a:spcPts val="0"/>
              </a:spcBef>
              <a:spcAft>
                <a:spcPts val="0"/>
              </a:spcAft>
              <a:buClr>
                <a:schemeClr val="dk2"/>
              </a:buClr>
              <a:buSzPts val="1300"/>
              <a:buFont typeface="Arial"/>
              <a:buChar char="●"/>
            </a:pPr>
            <a:r>
              <a:rPr lang="fr">
                <a:solidFill>
                  <a:schemeClr val="dk2"/>
                </a:solidFill>
                <a:latin typeface="Arial"/>
                <a:ea typeface="Arial"/>
                <a:cs typeface="Arial"/>
                <a:sym typeface="Arial"/>
              </a:rPr>
              <a:t>Calculate new parameters (μA, σA) and (μB, σB) by fitting X from the weights wA and wB.</a:t>
            </a:r>
            <a:endParaRPr>
              <a:solidFill>
                <a:schemeClr val="dk2"/>
              </a:solidFill>
              <a:latin typeface="Arial"/>
              <a:ea typeface="Arial"/>
              <a:cs typeface="Arial"/>
              <a:sym typeface="Arial"/>
            </a:endParaRPr>
          </a:p>
          <a:p>
            <a:pPr indent="-311150" lvl="0" marL="457200" rtl="0" algn="l">
              <a:spcBef>
                <a:spcPts val="0"/>
              </a:spcBef>
              <a:spcAft>
                <a:spcPts val="0"/>
              </a:spcAft>
              <a:buClr>
                <a:schemeClr val="dk2"/>
              </a:buClr>
              <a:buSzPts val="1300"/>
              <a:buFont typeface="Arial"/>
              <a:buChar char="●"/>
            </a:pPr>
            <a:r>
              <a:rPr lang="fr">
                <a:solidFill>
                  <a:schemeClr val="dk2"/>
                </a:solidFill>
                <a:latin typeface="Arial"/>
                <a:ea typeface="Arial"/>
                <a:cs typeface="Arial"/>
                <a:sym typeface="Arial"/>
              </a:rPr>
              <a:t>Restart ...</a:t>
            </a:r>
            <a:endParaRPr>
              <a:solidFill>
                <a:schemeClr val="dk2"/>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idx="1" type="subTitle"/>
          </p:nvPr>
        </p:nvSpPr>
        <p:spPr>
          <a:xfrm>
            <a:off x="436425" y="1413175"/>
            <a:ext cx="8343900" cy="3366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solidFill>
                <a:srgbClr val="222222"/>
              </a:solidFill>
              <a:latin typeface="Arial"/>
              <a:ea typeface="Arial"/>
              <a:cs typeface="Arial"/>
              <a:sym typeface="Arial"/>
            </a:endParaRPr>
          </a:p>
          <a:p>
            <a:pPr indent="0" lvl="0" marL="0" rtl="0" algn="ctr">
              <a:spcBef>
                <a:spcPts val="0"/>
              </a:spcBef>
              <a:spcAft>
                <a:spcPts val="0"/>
              </a:spcAft>
              <a:buNone/>
            </a:pPr>
            <a:r>
              <a:t/>
            </a:r>
            <a:endParaRPr>
              <a:solidFill>
                <a:srgbClr val="222222"/>
              </a:solidFill>
              <a:latin typeface="Arial"/>
              <a:ea typeface="Arial"/>
              <a:cs typeface="Arial"/>
              <a:sym typeface="Arial"/>
            </a:endParaRPr>
          </a:p>
          <a:p>
            <a:pPr indent="0" lvl="0" marL="0" rtl="0" algn="ctr">
              <a:spcBef>
                <a:spcPts val="0"/>
              </a:spcBef>
              <a:spcAft>
                <a:spcPts val="0"/>
              </a:spcAft>
              <a:buNone/>
            </a:pPr>
            <a:r>
              <a:rPr lang="fr">
                <a:solidFill>
                  <a:srgbClr val="222222"/>
                </a:solidFill>
                <a:latin typeface="Arial"/>
                <a:ea typeface="Arial"/>
                <a:cs typeface="Arial"/>
                <a:sym typeface="Arial"/>
              </a:rPr>
              <a:t>After this brief presentation of the two Random forest and Gaussian mixture algorithms, we will try in the two notebooks to apply the first algorithm on Heart Disease data and the second on Medical Cost Personal data</a:t>
            </a:r>
            <a:endParaRPr>
              <a:solidFill>
                <a:srgbClr val="22222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3340"/>
              <a:t>Plan :</a:t>
            </a:r>
            <a:endParaRPr sz="3340"/>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9250" lvl="0" marL="457200" rtl="0" algn="l">
              <a:spcBef>
                <a:spcPts val="1200"/>
              </a:spcBef>
              <a:spcAft>
                <a:spcPts val="0"/>
              </a:spcAft>
              <a:buClr>
                <a:schemeClr val="dk2"/>
              </a:buClr>
              <a:buSzPts val="1900"/>
              <a:buAutoNum type="arabicPeriod"/>
            </a:pPr>
            <a:r>
              <a:rPr b="1" lang="fr" sz="1900">
                <a:solidFill>
                  <a:schemeClr val="dk2"/>
                </a:solidFill>
                <a:highlight>
                  <a:schemeClr val="lt1"/>
                </a:highlight>
              </a:rPr>
              <a:t>Random Forest Algorithm </a:t>
            </a:r>
            <a:endParaRPr b="1" sz="1900">
              <a:solidFill>
                <a:schemeClr val="dk2"/>
              </a:solidFill>
              <a:highlight>
                <a:schemeClr val="lt1"/>
              </a:highlight>
            </a:endParaRPr>
          </a:p>
          <a:p>
            <a:pPr indent="-349250" lvl="0" marL="457200" rtl="0" algn="l">
              <a:spcBef>
                <a:spcPts val="0"/>
              </a:spcBef>
              <a:spcAft>
                <a:spcPts val="0"/>
              </a:spcAft>
              <a:buClr>
                <a:schemeClr val="dk2"/>
              </a:buClr>
              <a:buSzPts val="1900"/>
              <a:buAutoNum type="arabicPeriod"/>
            </a:pPr>
            <a:r>
              <a:rPr b="1" lang="fr" sz="1900">
                <a:solidFill>
                  <a:schemeClr val="dk2"/>
                </a:solidFill>
                <a:highlight>
                  <a:schemeClr val="lt1"/>
                </a:highlight>
              </a:rPr>
              <a:t>Gaussian Mixture Algorithm</a:t>
            </a:r>
            <a:endParaRPr b="1" sz="1900">
              <a:solidFill>
                <a:schemeClr val="dk2"/>
              </a:solidFill>
              <a:highlight>
                <a:schemeClr val="lt1"/>
              </a:highlight>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01325" y="384475"/>
            <a:ext cx="8676300" cy="4270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3400"/>
          </a:p>
          <a:p>
            <a:pPr indent="0" lvl="0" marL="0" rtl="0" algn="ctr">
              <a:spcBef>
                <a:spcPts val="0"/>
              </a:spcBef>
              <a:spcAft>
                <a:spcPts val="0"/>
              </a:spcAft>
              <a:buNone/>
            </a:pPr>
            <a:r>
              <a:rPr lang="fr" sz="3400"/>
              <a:t>Random Forest </a:t>
            </a:r>
            <a:endParaRPr sz="34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b="0" i="1" lang="fr" sz="1900">
                <a:latin typeface="Lobster"/>
                <a:ea typeface="Lobster"/>
                <a:cs typeface="Lobster"/>
                <a:sym typeface="Lobster"/>
              </a:rPr>
              <a:t>“The majority of which each member taken apart is not a remarkable man, is however above the superior men “ ,</a:t>
            </a:r>
            <a:r>
              <a:rPr b="0" i="1" lang="fr" sz="1900">
                <a:latin typeface="Lobster"/>
                <a:ea typeface="Lobster"/>
                <a:cs typeface="Lobster"/>
                <a:sym typeface="Lobster"/>
              </a:rPr>
              <a:t>Aristotle</a:t>
            </a:r>
            <a:r>
              <a:rPr b="0" i="1" lang="fr" sz="1900">
                <a:latin typeface="Lobster"/>
                <a:ea typeface="Lobster"/>
                <a:cs typeface="Lobster"/>
                <a:sym typeface="Lobster"/>
              </a:rPr>
              <a:t>-Politics</a:t>
            </a:r>
            <a:endParaRPr b="0" i="1" sz="1900">
              <a:latin typeface="Lobster"/>
              <a:ea typeface="Lobster"/>
              <a:cs typeface="Lobster"/>
              <a:sym typeface="Lobster"/>
            </a:endParaRPr>
          </a:p>
        </p:txBody>
      </p:sp>
      <p:pic>
        <p:nvPicPr>
          <p:cNvPr id="100" name="Google Shape;100;p15"/>
          <p:cNvPicPr preferRelativeResize="0"/>
          <p:nvPr/>
        </p:nvPicPr>
        <p:blipFill>
          <a:blip r:embed="rId3">
            <a:alphaModFix/>
          </a:blip>
          <a:stretch>
            <a:fillRect/>
          </a:stretch>
        </p:blipFill>
        <p:spPr>
          <a:xfrm>
            <a:off x="7512625" y="60150"/>
            <a:ext cx="1558675" cy="17582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Random Forest </a:t>
            </a:r>
            <a:endParaRPr/>
          </a:p>
        </p:txBody>
      </p:sp>
      <p:sp>
        <p:nvSpPr>
          <p:cNvPr id="106" name="Google Shape;106;p16"/>
          <p:cNvSpPr txBox="1"/>
          <p:nvPr>
            <p:ph idx="1" type="body"/>
          </p:nvPr>
        </p:nvSpPr>
        <p:spPr>
          <a:xfrm>
            <a:off x="467600" y="1330025"/>
            <a:ext cx="8312700" cy="347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solidFill>
                  <a:schemeClr val="dk2"/>
                </a:solidFill>
                <a:latin typeface="Arial"/>
                <a:ea typeface="Arial"/>
                <a:cs typeface="Arial"/>
                <a:sym typeface="Arial"/>
              </a:rPr>
              <a:t>In Random Forest the first word that attracts us is “</a:t>
            </a:r>
            <a:r>
              <a:rPr b="1" lang="fr">
                <a:solidFill>
                  <a:schemeClr val="dk2"/>
                </a:solidFill>
                <a:latin typeface="Arial"/>
                <a:ea typeface="Arial"/>
                <a:cs typeface="Arial"/>
                <a:sym typeface="Arial"/>
              </a:rPr>
              <a:t>Forest</a:t>
            </a:r>
            <a:r>
              <a:rPr lang="fr">
                <a:solidFill>
                  <a:schemeClr val="dk2"/>
                </a:solidFill>
                <a:latin typeface="Arial"/>
                <a:ea typeface="Arial"/>
                <a:cs typeface="Arial"/>
                <a:sym typeface="Arial"/>
              </a:rPr>
              <a:t>”. We therefore understand that this algorithm will be based on trees that we call a </a:t>
            </a:r>
            <a:r>
              <a:rPr b="1" lang="fr">
                <a:solidFill>
                  <a:schemeClr val="dk2"/>
                </a:solidFill>
                <a:latin typeface="Arial"/>
                <a:ea typeface="Arial"/>
                <a:cs typeface="Arial"/>
                <a:sym typeface="Arial"/>
              </a:rPr>
              <a:t>decision trees</a:t>
            </a:r>
            <a:r>
              <a:rPr lang="fr">
                <a:solidFill>
                  <a:schemeClr val="dk2"/>
                </a:solidFill>
                <a:latin typeface="Arial"/>
                <a:ea typeface="Arial"/>
                <a:cs typeface="Arial"/>
                <a:sym typeface="Arial"/>
              </a:rPr>
              <a:t>. And for the second word "</a:t>
            </a:r>
            <a:r>
              <a:rPr b="1" lang="fr">
                <a:solidFill>
                  <a:schemeClr val="dk2"/>
                </a:solidFill>
                <a:latin typeface="Arial"/>
                <a:ea typeface="Arial"/>
                <a:cs typeface="Arial"/>
                <a:sym typeface="Arial"/>
              </a:rPr>
              <a:t>Random</a:t>
            </a:r>
            <a:r>
              <a:rPr lang="fr">
                <a:solidFill>
                  <a:schemeClr val="dk2"/>
                </a:solidFill>
                <a:latin typeface="Arial"/>
                <a:ea typeface="Arial"/>
                <a:cs typeface="Arial"/>
                <a:sym typeface="Arial"/>
              </a:rPr>
              <a:t>", we understand that the construction of these trees will be random.</a:t>
            </a:r>
            <a:endParaRPr>
              <a:solidFill>
                <a:schemeClr val="dk2"/>
              </a:solidFill>
              <a:latin typeface="Arial"/>
              <a:ea typeface="Arial"/>
              <a:cs typeface="Arial"/>
              <a:sym typeface="Arial"/>
            </a:endParaRPr>
          </a:p>
          <a:p>
            <a:pPr indent="0" lvl="0" marL="0" rtl="0" algn="l">
              <a:spcBef>
                <a:spcPts val="1200"/>
              </a:spcBef>
              <a:spcAft>
                <a:spcPts val="0"/>
              </a:spcAft>
              <a:buNone/>
            </a:pPr>
            <a:r>
              <a:rPr b="1" lang="fr">
                <a:solidFill>
                  <a:schemeClr val="dk2"/>
                </a:solidFill>
                <a:latin typeface="Arial"/>
                <a:ea typeface="Arial"/>
                <a:cs typeface="Arial"/>
                <a:sym typeface="Arial"/>
              </a:rPr>
              <a:t>Decision trees and their problems :</a:t>
            </a:r>
            <a:endParaRPr b="1">
              <a:solidFill>
                <a:schemeClr val="dk2"/>
              </a:solidFill>
              <a:latin typeface="Arial"/>
              <a:ea typeface="Arial"/>
              <a:cs typeface="Arial"/>
              <a:sym typeface="Arial"/>
            </a:endParaRPr>
          </a:p>
          <a:p>
            <a:pPr indent="0" lvl="0" marL="0" rtl="0" algn="l">
              <a:spcBef>
                <a:spcPts val="1200"/>
              </a:spcBef>
              <a:spcAft>
                <a:spcPts val="0"/>
              </a:spcAft>
              <a:buNone/>
            </a:pPr>
            <a:r>
              <a:rPr lang="fr">
                <a:solidFill>
                  <a:schemeClr val="dk2"/>
                </a:solidFill>
                <a:latin typeface="Arial"/>
                <a:ea typeface="Arial"/>
                <a:cs typeface="Arial"/>
                <a:sym typeface="Arial"/>
              </a:rPr>
              <a:t>Decision tree is a supervised algorithm, used to predict a value (prediction) or a category (classification). As its name suggests, this algorithm is based on the construction of a tree which makes the method quite simple to explain and easier to interpret. But there are some limitations to this algorithm :</a:t>
            </a:r>
            <a:endParaRPr b="1">
              <a:solidFill>
                <a:schemeClr val="dk2"/>
              </a:solidFill>
              <a:latin typeface="Arial"/>
              <a:ea typeface="Arial"/>
              <a:cs typeface="Arial"/>
              <a:sym typeface="Arial"/>
            </a:endParaRPr>
          </a:p>
          <a:p>
            <a:pPr indent="-311150" lvl="0" marL="457200" rtl="0" algn="l">
              <a:spcBef>
                <a:spcPts val="1200"/>
              </a:spcBef>
              <a:spcAft>
                <a:spcPts val="0"/>
              </a:spcAft>
              <a:buClr>
                <a:schemeClr val="dk2"/>
              </a:buClr>
              <a:buSzPts val="1300"/>
              <a:buFont typeface="Arial"/>
              <a:buChar char="●"/>
            </a:pPr>
            <a:r>
              <a:rPr b="1" lang="fr">
                <a:solidFill>
                  <a:schemeClr val="dk2"/>
                </a:solidFill>
                <a:latin typeface="Arial"/>
                <a:ea typeface="Arial"/>
                <a:cs typeface="Arial"/>
                <a:sym typeface="Arial"/>
              </a:rPr>
              <a:t>Overfitting: </a:t>
            </a:r>
            <a:r>
              <a:rPr lang="fr">
                <a:solidFill>
                  <a:schemeClr val="dk2"/>
                </a:solidFill>
                <a:latin typeface="Arial"/>
                <a:ea typeface="Arial"/>
                <a:cs typeface="Arial"/>
                <a:sym typeface="Arial"/>
              </a:rPr>
              <a:t>this problem occurs when we focus on trees that are too complex, too dependent on the   sample used for training.</a:t>
            </a:r>
            <a:endParaRPr>
              <a:solidFill>
                <a:schemeClr val="dk2"/>
              </a:solidFill>
              <a:latin typeface="Arial"/>
              <a:ea typeface="Arial"/>
              <a:cs typeface="Arial"/>
              <a:sym typeface="Arial"/>
            </a:endParaRPr>
          </a:p>
          <a:p>
            <a:pPr indent="-311150" lvl="0" marL="457200" rtl="0" algn="l">
              <a:spcBef>
                <a:spcPts val="0"/>
              </a:spcBef>
              <a:spcAft>
                <a:spcPts val="0"/>
              </a:spcAft>
              <a:buClr>
                <a:schemeClr val="dk2"/>
              </a:buClr>
              <a:buSzPts val="1300"/>
              <a:buFont typeface="Arial"/>
              <a:buChar char="●"/>
            </a:pPr>
            <a:r>
              <a:rPr b="1" lang="fr">
                <a:solidFill>
                  <a:schemeClr val="dk2"/>
                </a:solidFill>
                <a:latin typeface="Arial"/>
                <a:ea typeface="Arial"/>
                <a:cs typeface="Arial"/>
                <a:sym typeface="Arial"/>
              </a:rPr>
              <a:t>Variance error:</a:t>
            </a:r>
            <a:r>
              <a:rPr lang="fr">
                <a:solidFill>
                  <a:schemeClr val="dk2"/>
                </a:solidFill>
                <a:latin typeface="Arial"/>
                <a:ea typeface="Arial"/>
                <a:cs typeface="Arial"/>
                <a:sym typeface="Arial"/>
              </a:rPr>
              <a:t> Decision trees have high variance, which means that small changes in the learning data can lead to large changes in the end result.</a:t>
            </a:r>
            <a:endParaRPr>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idx="1" type="body"/>
          </p:nvPr>
        </p:nvSpPr>
        <p:spPr>
          <a:xfrm>
            <a:off x="431250" y="1278075"/>
            <a:ext cx="8281500" cy="3725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fr" sz="1400">
                <a:solidFill>
                  <a:schemeClr val="dk2"/>
                </a:solidFill>
                <a:latin typeface="Arial"/>
                <a:ea typeface="Arial"/>
                <a:cs typeface="Arial"/>
                <a:sym typeface="Arial"/>
              </a:rPr>
              <a:t>To remedy the weaknesses of </a:t>
            </a:r>
            <a:r>
              <a:rPr lang="fr" sz="1400">
                <a:solidFill>
                  <a:schemeClr val="dk2"/>
                </a:solidFill>
                <a:latin typeface="Arial"/>
                <a:ea typeface="Arial"/>
                <a:cs typeface="Arial"/>
                <a:sym typeface="Arial"/>
              </a:rPr>
              <a:t>decision</a:t>
            </a:r>
            <a:r>
              <a:rPr lang="fr" sz="1400">
                <a:solidFill>
                  <a:schemeClr val="dk2"/>
                </a:solidFill>
                <a:latin typeface="Arial"/>
                <a:ea typeface="Arial"/>
                <a:cs typeface="Arial"/>
                <a:sym typeface="Arial"/>
              </a:rPr>
              <a:t> trees, we turn to </a:t>
            </a:r>
            <a:r>
              <a:rPr b="1" lang="fr" sz="1400">
                <a:solidFill>
                  <a:schemeClr val="dk2"/>
                </a:solidFill>
                <a:latin typeface="Arial"/>
                <a:ea typeface="Arial"/>
                <a:cs typeface="Arial"/>
                <a:sym typeface="Arial"/>
              </a:rPr>
              <a:t>Random Forest</a:t>
            </a:r>
            <a:r>
              <a:rPr lang="fr" sz="1400">
                <a:solidFill>
                  <a:schemeClr val="dk2"/>
                </a:solidFill>
                <a:latin typeface="Arial"/>
                <a:ea typeface="Arial"/>
                <a:cs typeface="Arial"/>
                <a:sym typeface="Arial"/>
              </a:rPr>
              <a:t> which illustrates the power of combining several decision trees into a single model.</a:t>
            </a:r>
            <a:endParaRPr sz="1400">
              <a:solidFill>
                <a:schemeClr val="dk2"/>
              </a:solidFill>
              <a:latin typeface="Arial"/>
              <a:ea typeface="Arial"/>
              <a:cs typeface="Arial"/>
              <a:sym typeface="Arial"/>
            </a:endParaRPr>
          </a:p>
        </p:txBody>
      </p:sp>
      <p:pic>
        <p:nvPicPr>
          <p:cNvPr id="112" name="Google Shape;112;p17"/>
          <p:cNvPicPr preferRelativeResize="0"/>
          <p:nvPr/>
        </p:nvPicPr>
        <p:blipFill>
          <a:blip r:embed="rId3">
            <a:alphaModFix/>
          </a:blip>
          <a:stretch>
            <a:fillRect/>
          </a:stretch>
        </p:blipFill>
        <p:spPr>
          <a:xfrm>
            <a:off x="550725" y="1984325"/>
            <a:ext cx="3917825" cy="2626650"/>
          </a:xfrm>
          <a:prstGeom prst="rect">
            <a:avLst/>
          </a:prstGeom>
          <a:noFill/>
          <a:ln>
            <a:noFill/>
          </a:ln>
        </p:spPr>
      </p:pic>
      <p:sp>
        <p:nvSpPr>
          <p:cNvPr id="113" name="Google Shape;113;p17"/>
          <p:cNvSpPr txBox="1"/>
          <p:nvPr/>
        </p:nvSpPr>
        <p:spPr>
          <a:xfrm>
            <a:off x="1402775" y="4686425"/>
            <a:ext cx="2462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100">
                <a:solidFill>
                  <a:schemeClr val="dk2"/>
                </a:solidFill>
              </a:rPr>
              <a:t>Random Forest Structure</a:t>
            </a:r>
            <a:endParaRPr sz="1100">
              <a:solidFill>
                <a:schemeClr val="dk2"/>
              </a:solidFill>
            </a:endParaRPr>
          </a:p>
        </p:txBody>
      </p:sp>
      <p:sp>
        <p:nvSpPr>
          <p:cNvPr id="114" name="Google Shape;114;p17"/>
          <p:cNvSpPr txBox="1"/>
          <p:nvPr/>
        </p:nvSpPr>
        <p:spPr>
          <a:xfrm>
            <a:off x="4572000" y="2617575"/>
            <a:ext cx="4249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Lato"/>
                <a:ea typeface="Lato"/>
                <a:cs typeface="Lato"/>
                <a:sym typeface="Lato"/>
              </a:rPr>
              <a:t>Thus Random forest allows to use several decision trees to create a forest and improve ensemble generalization using</a:t>
            </a:r>
            <a:r>
              <a:rPr b="1" lang="fr">
                <a:latin typeface="Lato"/>
                <a:ea typeface="Lato"/>
                <a:cs typeface="Lato"/>
                <a:sym typeface="Lato"/>
              </a:rPr>
              <a:t> Ensemble Method </a:t>
            </a:r>
            <a:r>
              <a:rPr lang="fr">
                <a:latin typeface="Lato"/>
                <a:ea typeface="Lato"/>
                <a:cs typeface="Lato"/>
                <a:sym typeface="Lato"/>
              </a:rPr>
              <a:t>to make these trees work together.</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idx="1" type="body"/>
          </p:nvPr>
        </p:nvSpPr>
        <p:spPr>
          <a:xfrm>
            <a:off x="332500" y="1298875"/>
            <a:ext cx="8593200" cy="374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sz="1500">
                <a:solidFill>
                  <a:schemeClr val="dk2"/>
                </a:solidFill>
              </a:rPr>
              <a:t>Ensemble Method :</a:t>
            </a:r>
            <a:endParaRPr b="1" sz="1500">
              <a:solidFill>
                <a:schemeClr val="dk2"/>
              </a:solidFill>
            </a:endParaRPr>
          </a:p>
          <a:p>
            <a:pPr indent="0" lvl="0" marL="0" rtl="0" algn="l">
              <a:spcBef>
                <a:spcPts val="1200"/>
              </a:spcBef>
              <a:spcAft>
                <a:spcPts val="0"/>
              </a:spcAft>
              <a:buNone/>
            </a:pPr>
            <a:r>
              <a:rPr lang="fr">
                <a:solidFill>
                  <a:schemeClr val="dk2"/>
                </a:solidFill>
              </a:rPr>
              <a:t>An Ensemble method is a technique that combines the predictions from multiple machine learning algorithms together to make more accurate predictions than any individual model. A model comprised of many models is called an Ensemble model,the ensemble model tends to be more flexible (less bias) and less data-sensitive.</a:t>
            </a:r>
            <a:endParaRPr>
              <a:solidFill>
                <a:schemeClr val="dk2"/>
              </a:solidFill>
            </a:endParaRPr>
          </a:p>
          <a:p>
            <a:pPr indent="0" lvl="0" marL="0" rtl="0" algn="l">
              <a:spcBef>
                <a:spcPts val="1200"/>
              </a:spcBef>
              <a:spcAft>
                <a:spcPts val="0"/>
              </a:spcAft>
              <a:buNone/>
            </a:pPr>
            <a:r>
              <a:t/>
            </a:r>
            <a:endParaRPr sz="1400">
              <a:solidFill>
                <a:schemeClr val="dk2"/>
              </a:solidFill>
            </a:endParaRPr>
          </a:p>
          <a:p>
            <a:pPr indent="0" lvl="0" marL="0" rtl="0" algn="l">
              <a:spcBef>
                <a:spcPts val="1200"/>
              </a:spcBef>
              <a:spcAft>
                <a:spcPts val="1200"/>
              </a:spcAft>
              <a:buNone/>
            </a:pPr>
            <a:r>
              <a:t/>
            </a:r>
            <a:endParaRPr sz="1400">
              <a:solidFill>
                <a:schemeClr val="dk2"/>
              </a:solidFill>
            </a:endParaRPr>
          </a:p>
        </p:txBody>
      </p:sp>
      <p:pic>
        <p:nvPicPr>
          <p:cNvPr id="120" name="Google Shape;120;p18"/>
          <p:cNvPicPr preferRelativeResize="0"/>
          <p:nvPr/>
        </p:nvPicPr>
        <p:blipFill>
          <a:blip r:embed="rId3">
            <a:alphaModFix/>
          </a:blip>
          <a:stretch>
            <a:fillRect/>
          </a:stretch>
        </p:blipFill>
        <p:spPr>
          <a:xfrm>
            <a:off x="332500" y="2478225"/>
            <a:ext cx="3584875" cy="2278525"/>
          </a:xfrm>
          <a:prstGeom prst="rect">
            <a:avLst/>
          </a:prstGeom>
          <a:noFill/>
          <a:ln>
            <a:noFill/>
          </a:ln>
        </p:spPr>
      </p:pic>
      <p:sp>
        <p:nvSpPr>
          <p:cNvPr id="121" name="Google Shape;121;p18"/>
          <p:cNvSpPr txBox="1"/>
          <p:nvPr/>
        </p:nvSpPr>
        <p:spPr>
          <a:xfrm>
            <a:off x="794888" y="4756750"/>
            <a:ext cx="2660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100"/>
              <a:t>Ensemble Learning Method</a:t>
            </a:r>
            <a:endParaRPr sz="1100"/>
          </a:p>
        </p:txBody>
      </p:sp>
      <p:sp>
        <p:nvSpPr>
          <p:cNvPr id="122" name="Google Shape;122;p18"/>
          <p:cNvSpPr txBox="1"/>
          <p:nvPr/>
        </p:nvSpPr>
        <p:spPr>
          <a:xfrm>
            <a:off x="3979725" y="2691250"/>
            <a:ext cx="48108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Lato"/>
                <a:ea typeface="Lato"/>
                <a:cs typeface="Lato"/>
                <a:sym typeface="Lato"/>
              </a:rPr>
              <a:t>There are two types of Ensemble Method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b="1" lang="fr">
                <a:latin typeface="Lato"/>
                <a:ea typeface="Lato"/>
                <a:cs typeface="Lato"/>
                <a:sym typeface="Lato"/>
              </a:rPr>
              <a:t>Bagging : </a:t>
            </a:r>
            <a:r>
              <a:rPr lang="fr">
                <a:latin typeface="Lato"/>
                <a:ea typeface="Lato"/>
                <a:cs typeface="Lato"/>
                <a:sym typeface="Lato"/>
              </a:rPr>
              <a:t>Training a bunch of individual models in a parallel way. Each model is trained by a random subset of the data</a:t>
            </a:r>
            <a:endParaRPr>
              <a:latin typeface="Lato"/>
              <a:ea typeface="Lato"/>
              <a:cs typeface="Lato"/>
              <a:sym typeface="Lato"/>
            </a:endParaRPr>
          </a:p>
          <a:p>
            <a:pPr indent="-317500" lvl="0" marL="457200" rtl="0" algn="l">
              <a:spcBef>
                <a:spcPts val="0"/>
              </a:spcBef>
              <a:spcAft>
                <a:spcPts val="0"/>
              </a:spcAft>
              <a:buSzPts val="1400"/>
              <a:buFont typeface="Lato"/>
              <a:buChar char="●"/>
            </a:pPr>
            <a:r>
              <a:rPr b="1" lang="fr">
                <a:latin typeface="Lato"/>
                <a:ea typeface="Lato"/>
                <a:cs typeface="Lato"/>
                <a:sym typeface="Lato"/>
              </a:rPr>
              <a:t>Boosting :</a:t>
            </a:r>
            <a:r>
              <a:rPr lang="fr">
                <a:latin typeface="Lato"/>
                <a:ea typeface="Lato"/>
                <a:cs typeface="Lato"/>
                <a:sym typeface="Lato"/>
              </a:rPr>
              <a:t> Training a bunch of individual models in a sequential way. Each individual model learns from mistakes made by the previous model.</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7650" y="1381000"/>
            <a:ext cx="7688700" cy="535200"/>
          </a:xfrm>
          <a:prstGeom prst="rect">
            <a:avLst/>
          </a:prstGeom>
        </p:spPr>
        <p:txBody>
          <a:bodyPr anchorCtr="0" anchor="t" bIns="91425" lIns="91425" spcFirstLastPara="1" rIns="91425" wrap="square" tIns="91425">
            <a:noAutofit/>
          </a:bodyPr>
          <a:lstStyle/>
          <a:p>
            <a:pPr indent="0" lvl="0" marL="0" rtl="0" algn="l">
              <a:lnSpc>
                <a:spcPct val="117391"/>
              </a:lnSpc>
              <a:spcBef>
                <a:spcPts val="4500"/>
              </a:spcBef>
              <a:spcAft>
                <a:spcPts val="0"/>
              </a:spcAft>
              <a:buSzPts val="990"/>
              <a:buNone/>
            </a:pPr>
            <a:r>
              <a:rPr lang="fr" sz="1825">
                <a:solidFill>
                  <a:srgbClr val="292929"/>
                </a:solidFill>
                <a:highlight>
                  <a:srgbClr val="FFFFFF"/>
                </a:highlight>
                <a:latin typeface="Arial"/>
                <a:ea typeface="Arial"/>
                <a:cs typeface="Arial"/>
                <a:sym typeface="Arial"/>
              </a:rPr>
              <a:t>How the Random Forest Algorithm Works ?</a:t>
            </a:r>
            <a:endParaRPr sz="1825">
              <a:solidFill>
                <a:srgbClr val="292929"/>
              </a:solidFill>
              <a:highlight>
                <a:srgbClr val="FFFFFF"/>
              </a:highlight>
              <a:latin typeface="Arial"/>
              <a:ea typeface="Arial"/>
              <a:cs typeface="Arial"/>
              <a:sym typeface="Arial"/>
            </a:endParaRPr>
          </a:p>
          <a:p>
            <a:pPr indent="0" lvl="0" marL="0" rtl="0" algn="l">
              <a:spcBef>
                <a:spcPts val="0"/>
              </a:spcBef>
              <a:spcAft>
                <a:spcPts val="0"/>
              </a:spcAft>
              <a:buSzPts val="990"/>
              <a:buNone/>
            </a:pPr>
            <a:r>
              <a:t/>
            </a:r>
            <a:endParaRPr sz="2340"/>
          </a:p>
        </p:txBody>
      </p:sp>
      <p:sp>
        <p:nvSpPr>
          <p:cNvPr id="128" name="Google Shape;128;p19"/>
          <p:cNvSpPr txBox="1"/>
          <p:nvPr>
            <p:ph idx="1" type="body"/>
          </p:nvPr>
        </p:nvSpPr>
        <p:spPr>
          <a:xfrm>
            <a:off x="536850" y="1812300"/>
            <a:ext cx="8073900" cy="321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solidFill>
                <a:srgbClr val="222222"/>
              </a:solidFill>
              <a:latin typeface="Arial"/>
              <a:ea typeface="Arial"/>
              <a:cs typeface="Arial"/>
              <a:sym typeface="Arial"/>
            </a:endParaRPr>
          </a:p>
          <a:p>
            <a:pPr indent="0" lvl="0" marL="0" rtl="0" algn="l">
              <a:spcBef>
                <a:spcPts val="1200"/>
              </a:spcBef>
              <a:spcAft>
                <a:spcPts val="0"/>
              </a:spcAft>
              <a:buNone/>
            </a:pPr>
            <a:r>
              <a:rPr lang="fr" sz="1400" u="sng">
                <a:solidFill>
                  <a:srgbClr val="222222"/>
                </a:solidFill>
                <a:latin typeface="Arial"/>
                <a:ea typeface="Arial"/>
                <a:cs typeface="Arial"/>
                <a:sym typeface="Arial"/>
              </a:rPr>
              <a:t>The following are the basic steps involved in performing the random forest algorithm:</a:t>
            </a:r>
            <a:endParaRPr sz="1400" u="sng">
              <a:solidFill>
                <a:srgbClr val="222222"/>
              </a:solidFill>
              <a:latin typeface="Arial"/>
              <a:ea typeface="Arial"/>
              <a:cs typeface="Arial"/>
              <a:sym typeface="Arial"/>
            </a:endParaRPr>
          </a:p>
          <a:p>
            <a:pPr indent="-317500" lvl="0" marL="457200" rtl="0" algn="l">
              <a:spcBef>
                <a:spcPts val="1200"/>
              </a:spcBef>
              <a:spcAft>
                <a:spcPts val="0"/>
              </a:spcAft>
              <a:buClr>
                <a:srgbClr val="222222"/>
              </a:buClr>
              <a:buSzPts val="1400"/>
              <a:buFont typeface="Arial"/>
              <a:buAutoNum type="arabicPeriod"/>
            </a:pPr>
            <a:r>
              <a:rPr lang="fr" sz="1400">
                <a:solidFill>
                  <a:srgbClr val="222222"/>
                </a:solidFill>
                <a:latin typeface="Arial"/>
                <a:ea typeface="Arial"/>
                <a:cs typeface="Arial"/>
                <a:sym typeface="Arial"/>
              </a:rPr>
              <a:t>we pick N random records from the dataset.</a:t>
            </a:r>
            <a:endParaRPr sz="1400">
              <a:solidFill>
                <a:srgbClr val="222222"/>
              </a:solidFill>
              <a:latin typeface="Arial"/>
              <a:ea typeface="Arial"/>
              <a:cs typeface="Arial"/>
              <a:sym typeface="Arial"/>
            </a:endParaRPr>
          </a:p>
          <a:p>
            <a:pPr indent="-317500" lvl="0" marL="457200" rtl="0" algn="l">
              <a:spcBef>
                <a:spcPts val="0"/>
              </a:spcBef>
              <a:spcAft>
                <a:spcPts val="0"/>
              </a:spcAft>
              <a:buClr>
                <a:srgbClr val="222222"/>
              </a:buClr>
              <a:buSzPts val="1400"/>
              <a:buFont typeface="Arial"/>
              <a:buAutoNum type="arabicPeriod"/>
            </a:pPr>
            <a:r>
              <a:rPr lang="fr" sz="1400">
                <a:solidFill>
                  <a:srgbClr val="222222"/>
                </a:solidFill>
                <a:latin typeface="Arial"/>
                <a:ea typeface="Arial"/>
                <a:cs typeface="Arial"/>
                <a:sym typeface="Arial"/>
              </a:rPr>
              <a:t>we build a decision tree based on these N records.</a:t>
            </a:r>
            <a:endParaRPr sz="1400">
              <a:solidFill>
                <a:srgbClr val="222222"/>
              </a:solidFill>
              <a:latin typeface="Arial"/>
              <a:ea typeface="Arial"/>
              <a:cs typeface="Arial"/>
              <a:sym typeface="Arial"/>
            </a:endParaRPr>
          </a:p>
          <a:p>
            <a:pPr indent="-317500" lvl="0" marL="457200" rtl="0" algn="l">
              <a:spcBef>
                <a:spcPts val="0"/>
              </a:spcBef>
              <a:spcAft>
                <a:spcPts val="0"/>
              </a:spcAft>
              <a:buClr>
                <a:srgbClr val="222222"/>
              </a:buClr>
              <a:buSzPts val="1400"/>
              <a:buFont typeface="Arial"/>
              <a:buAutoNum type="arabicPeriod"/>
            </a:pPr>
            <a:r>
              <a:rPr lang="fr" sz="1400">
                <a:solidFill>
                  <a:srgbClr val="222222"/>
                </a:solidFill>
                <a:latin typeface="Arial"/>
                <a:ea typeface="Arial"/>
                <a:cs typeface="Arial"/>
                <a:sym typeface="Arial"/>
              </a:rPr>
              <a:t>we choose the number of trees you want in your algorithm and repeat steps 1 and 2.</a:t>
            </a:r>
            <a:endParaRPr sz="1400">
              <a:solidFill>
                <a:srgbClr val="222222"/>
              </a:solidFill>
              <a:latin typeface="Arial"/>
              <a:ea typeface="Arial"/>
              <a:cs typeface="Arial"/>
              <a:sym typeface="Arial"/>
            </a:endParaRPr>
          </a:p>
          <a:p>
            <a:pPr indent="-317500" lvl="0" marL="457200" rtl="0" algn="l">
              <a:spcBef>
                <a:spcPts val="0"/>
              </a:spcBef>
              <a:spcAft>
                <a:spcPts val="0"/>
              </a:spcAft>
              <a:buClr>
                <a:srgbClr val="222222"/>
              </a:buClr>
              <a:buSzPts val="1400"/>
              <a:buFont typeface="Arial"/>
              <a:buAutoNum type="arabicPeriod"/>
            </a:pPr>
            <a:r>
              <a:rPr lang="fr" sz="1400">
                <a:solidFill>
                  <a:srgbClr val="222222"/>
                </a:solidFill>
                <a:latin typeface="Arial"/>
                <a:ea typeface="Arial"/>
                <a:cs typeface="Arial"/>
                <a:sym typeface="Arial"/>
              </a:rPr>
              <a:t>In case of a </a:t>
            </a:r>
            <a:r>
              <a:rPr b="1" lang="fr" sz="1400">
                <a:solidFill>
                  <a:srgbClr val="222222"/>
                </a:solidFill>
                <a:latin typeface="Arial"/>
                <a:ea typeface="Arial"/>
                <a:cs typeface="Arial"/>
                <a:sym typeface="Arial"/>
              </a:rPr>
              <a:t>regression problem</a:t>
            </a:r>
            <a:r>
              <a:rPr lang="fr" sz="1400">
                <a:solidFill>
                  <a:srgbClr val="222222"/>
                </a:solidFill>
                <a:latin typeface="Arial"/>
                <a:ea typeface="Arial"/>
                <a:cs typeface="Arial"/>
                <a:sym typeface="Arial"/>
              </a:rPr>
              <a:t>, for a new record, each tree in the forest predicts a value for Y (output). The final value can be calculated by taking the average of all the values predicted by all the trees in forest. Or, in case of a </a:t>
            </a:r>
            <a:r>
              <a:rPr b="1" lang="fr" sz="1400">
                <a:solidFill>
                  <a:srgbClr val="222222"/>
                </a:solidFill>
                <a:latin typeface="Arial"/>
                <a:ea typeface="Arial"/>
                <a:cs typeface="Arial"/>
                <a:sym typeface="Arial"/>
              </a:rPr>
              <a:t>classification problem</a:t>
            </a:r>
            <a:r>
              <a:rPr lang="fr" sz="1400">
                <a:solidFill>
                  <a:srgbClr val="222222"/>
                </a:solidFill>
                <a:latin typeface="Arial"/>
                <a:ea typeface="Arial"/>
                <a:cs typeface="Arial"/>
                <a:sym typeface="Arial"/>
              </a:rPr>
              <a:t>, each tree in the forest predicts the category to which the new record belongs. Finally, the new record is assigned to the category that wins the majority vote.</a:t>
            </a:r>
            <a:endParaRPr sz="1400">
              <a:solidFill>
                <a:srgbClr val="22222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idx="1" type="body"/>
          </p:nvPr>
        </p:nvSpPr>
        <p:spPr>
          <a:xfrm>
            <a:off x="592275" y="1309275"/>
            <a:ext cx="7824000" cy="3615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lang="fr">
                <a:solidFill>
                  <a:schemeClr val="dk2"/>
                </a:solidFill>
                <a:latin typeface="Arial"/>
                <a:ea typeface="Arial"/>
                <a:cs typeface="Arial"/>
                <a:sym typeface="Arial"/>
              </a:rPr>
              <a:t>Advantages of Random Forest :</a:t>
            </a:r>
            <a:endParaRPr>
              <a:solidFill>
                <a:schemeClr val="dk2"/>
              </a:solidFill>
              <a:latin typeface="Arial"/>
              <a:ea typeface="Arial"/>
              <a:cs typeface="Arial"/>
              <a:sym typeface="Arial"/>
            </a:endParaRPr>
          </a:p>
          <a:p>
            <a:pPr indent="-311150" lvl="0" marL="457200" rtl="0" algn="l">
              <a:spcBef>
                <a:spcPts val="1200"/>
              </a:spcBef>
              <a:spcAft>
                <a:spcPts val="0"/>
              </a:spcAft>
              <a:buClr>
                <a:schemeClr val="dk2"/>
              </a:buClr>
              <a:buSzPts val="1300"/>
              <a:buFont typeface="Arial"/>
              <a:buChar char="●"/>
            </a:pPr>
            <a:r>
              <a:rPr lang="fr">
                <a:solidFill>
                  <a:schemeClr val="dk2"/>
                </a:solidFill>
                <a:latin typeface="Arial"/>
                <a:ea typeface="Arial"/>
                <a:cs typeface="Arial"/>
                <a:sym typeface="Arial"/>
              </a:rPr>
              <a:t>It is one of the most accurate learning algorithms available. For many data sets, it produces a highly accurate classifier.</a:t>
            </a:r>
            <a:endParaRPr>
              <a:solidFill>
                <a:schemeClr val="dk2"/>
              </a:solidFill>
              <a:latin typeface="Arial"/>
              <a:ea typeface="Arial"/>
              <a:cs typeface="Arial"/>
              <a:sym typeface="Arial"/>
            </a:endParaRPr>
          </a:p>
          <a:p>
            <a:pPr indent="-311150" lvl="0" marL="457200" rtl="0" algn="l">
              <a:spcBef>
                <a:spcPts val="0"/>
              </a:spcBef>
              <a:spcAft>
                <a:spcPts val="0"/>
              </a:spcAft>
              <a:buClr>
                <a:schemeClr val="dk2"/>
              </a:buClr>
              <a:buSzPts val="1300"/>
              <a:buFont typeface="Arial"/>
              <a:buChar char="●"/>
            </a:pPr>
            <a:r>
              <a:rPr lang="fr">
                <a:solidFill>
                  <a:schemeClr val="dk2"/>
                </a:solidFill>
                <a:latin typeface="Arial"/>
                <a:ea typeface="Arial"/>
                <a:cs typeface="Arial"/>
                <a:sym typeface="Arial"/>
              </a:rPr>
              <a:t>It runs efficiently on large databases.</a:t>
            </a:r>
            <a:endParaRPr>
              <a:solidFill>
                <a:schemeClr val="dk2"/>
              </a:solidFill>
              <a:latin typeface="Arial"/>
              <a:ea typeface="Arial"/>
              <a:cs typeface="Arial"/>
              <a:sym typeface="Arial"/>
            </a:endParaRPr>
          </a:p>
          <a:p>
            <a:pPr indent="-311150" lvl="0" marL="457200" rtl="0" algn="l">
              <a:spcBef>
                <a:spcPts val="0"/>
              </a:spcBef>
              <a:spcAft>
                <a:spcPts val="0"/>
              </a:spcAft>
              <a:buClr>
                <a:schemeClr val="dk2"/>
              </a:buClr>
              <a:buSzPts val="1300"/>
              <a:buFont typeface="Arial"/>
              <a:buChar char="●"/>
            </a:pPr>
            <a:r>
              <a:rPr lang="fr">
                <a:solidFill>
                  <a:schemeClr val="dk2"/>
                </a:solidFill>
                <a:latin typeface="Arial"/>
                <a:ea typeface="Arial"/>
                <a:cs typeface="Arial"/>
                <a:sym typeface="Arial"/>
              </a:rPr>
              <a:t>It can handle thousands of input variables without variable deletion.</a:t>
            </a:r>
            <a:endParaRPr>
              <a:solidFill>
                <a:schemeClr val="dk2"/>
              </a:solidFill>
              <a:latin typeface="Arial"/>
              <a:ea typeface="Arial"/>
              <a:cs typeface="Arial"/>
              <a:sym typeface="Arial"/>
            </a:endParaRPr>
          </a:p>
          <a:p>
            <a:pPr indent="-311150" lvl="0" marL="457200" rtl="0" algn="l">
              <a:spcBef>
                <a:spcPts val="0"/>
              </a:spcBef>
              <a:spcAft>
                <a:spcPts val="0"/>
              </a:spcAft>
              <a:buClr>
                <a:schemeClr val="dk2"/>
              </a:buClr>
              <a:buSzPts val="1300"/>
              <a:buFont typeface="Arial"/>
              <a:buChar char="●"/>
            </a:pPr>
            <a:r>
              <a:rPr lang="fr">
                <a:solidFill>
                  <a:schemeClr val="dk2"/>
                </a:solidFill>
                <a:latin typeface="Arial"/>
                <a:ea typeface="Arial"/>
                <a:cs typeface="Arial"/>
                <a:sym typeface="Arial"/>
              </a:rPr>
              <a:t>It has an effective method for estimating missing data and maintains accuracy when a large proportion of the data are missing.</a:t>
            </a:r>
            <a:endParaRPr>
              <a:solidFill>
                <a:schemeClr val="dk2"/>
              </a:solidFill>
              <a:latin typeface="Arial"/>
              <a:ea typeface="Arial"/>
              <a:cs typeface="Arial"/>
              <a:sym typeface="Arial"/>
            </a:endParaRPr>
          </a:p>
          <a:p>
            <a:pPr indent="0" lvl="0" marL="457200" rtl="0" algn="l">
              <a:spcBef>
                <a:spcPts val="1200"/>
              </a:spcBef>
              <a:spcAft>
                <a:spcPts val="0"/>
              </a:spcAft>
              <a:buNone/>
            </a:pPr>
            <a:r>
              <a:rPr b="1" lang="fr">
                <a:solidFill>
                  <a:schemeClr val="dk2"/>
                </a:solidFill>
                <a:latin typeface="Arial"/>
                <a:ea typeface="Arial"/>
                <a:cs typeface="Arial"/>
                <a:sym typeface="Arial"/>
              </a:rPr>
              <a:t>Disadvantages of Random Forest :</a:t>
            </a:r>
            <a:endParaRPr b="1">
              <a:solidFill>
                <a:schemeClr val="dk2"/>
              </a:solidFill>
              <a:latin typeface="Arial"/>
              <a:ea typeface="Arial"/>
              <a:cs typeface="Arial"/>
              <a:sym typeface="Arial"/>
            </a:endParaRPr>
          </a:p>
          <a:p>
            <a:pPr indent="-311150" lvl="0" marL="457200" rtl="0" algn="l">
              <a:spcBef>
                <a:spcPts val="1200"/>
              </a:spcBef>
              <a:spcAft>
                <a:spcPts val="0"/>
              </a:spcAft>
              <a:buClr>
                <a:schemeClr val="dk2"/>
              </a:buClr>
              <a:buSzPts val="1300"/>
              <a:buFont typeface="Arial"/>
              <a:buChar char="●"/>
            </a:pPr>
            <a:r>
              <a:rPr lang="fr">
                <a:solidFill>
                  <a:schemeClr val="dk2"/>
                </a:solidFill>
                <a:latin typeface="Arial"/>
                <a:ea typeface="Arial"/>
                <a:cs typeface="Arial"/>
                <a:sym typeface="Arial"/>
              </a:rPr>
              <a:t>Model interpretability: Random forest models are not all that interpretable; they are like black boxes.</a:t>
            </a:r>
            <a:endParaRPr>
              <a:solidFill>
                <a:schemeClr val="dk2"/>
              </a:solidFill>
              <a:latin typeface="Arial"/>
              <a:ea typeface="Arial"/>
              <a:cs typeface="Arial"/>
              <a:sym typeface="Arial"/>
            </a:endParaRPr>
          </a:p>
          <a:p>
            <a:pPr indent="-311150" lvl="0" marL="457200" rtl="0" algn="l">
              <a:spcBef>
                <a:spcPts val="0"/>
              </a:spcBef>
              <a:spcAft>
                <a:spcPts val="0"/>
              </a:spcAft>
              <a:buClr>
                <a:schemeClr val="dk2"/>
              </a:buClr>
              <a:buSzPts val="1300"/>
              <a:buFont typeface="Arial"/>
              <a:buChar char="●"/>
            </a:pPr>
            <a:r>
              <a:rPr lang="fr">
                <a:solidFill>
                  <a:schemeClr val="dk2"/>
                </a:solidFill>
                <a:latin typeface="Arial"/>
                <a:ea typeface="Arial"/>
                <a:cs typeface="Arial"/>
                <a:sym typeface="Arial"/>
              </a:rPr>
              <a:t>For very large data sets, the size of the trees can take up a lot of memory.</a:t>
            </a:r>
            <a:endParaRPr>
              <a:solidFill>
                <a:schemeClr val="dk2"/>
              </a:solidFill>
              <a:latin typeface="Arial"/>
              <a:ea typeface="Arial"/>
              <a:cs typeface="Arial"/>
              <a:sym typeface="Arial"/>
            </a:endParaRPr>
          </a:p>
          <a:p>
            <a:pPr indent="0" lvl="0" marL="0" rtl="0" algn="l">
              <a:spcBef>
                <a:spcPts val="1200"/>
              </a:spcBef>
              <a:spcAft>
                <a:spcPts val="1200"/>
              </a:spcAft>
              <a:buNone/>
            </a:pPr>
            <a:r>
              <a:t/>
            </a:r>
            <a:endParaRPr>
              <a:solidFill>
                <a:schemeClr val="dk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nvSpPr>
        <p:spPr>
          <a:xfrm>
            <a:off x="4582400" y="4187525"/>
            <a:ext cx="309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139" name="Google Shape;139;p21"/>
          <p:cNvPicPr preferRelativeResize="0"/>
          <p:nvPr/>
        </p:nvPicPr>
        <p:blipFill>
          <a:blip r:embed="rId3">
            <a:alphaModFix/>
          </a:blip>
          <a:stretch>
            <a:fillRect/>
          </a:stretch>
        </p:blipFill>
        <p:spPr>
          <a:xfrm>
            <a:off x="571500" y="526500"/>
            <a:ext cx="7928274" cy="4061225"/>
          </a:xfrm>
          <a:prstGeom prst="rect">
            <a:avLst/>
          </a:prstGeom>
          <a:noFill/>
          <a:ln>
            <a:noFill/>
          </a:ln>
        </p:spPr>
      </p:pic>
      <p:sp>
        <p:nvSpPr>
          <p:cNvPr id="140" name="Google Shape;140;p21"/>
          <p:cNvSpPr txBox="1"/>
          <p:nvPr/>
        </p:nvSpPr>
        <p:spPr>
          <a:xfrm>
            <a:off x="4021275" y="3771900"/>
            <a:ext cx="39591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3500">
                <a:latin typeface="Raleway"/>
                <a:ea typeface="Raleway"/>
                <a:cs typeface="Raleway"/>
                <a:sym typeface="Raleway"/>
              </a:rPr>
              <a:t>Gaussian Mixture</a:t>
            </a:r>
            <a:endParaRPr b="1" sz="3500">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