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7"/>
  </p:notesMasterIdLst>
  <p:sldIdLst>
    <p:sldId id="328" r:id="rId2"/>
    <p:sldId id="329" r:id="rId3"/>
    <p:sldId id="330" r:id="rId4"/>
    <p:sldId id="331" r:id="rId5"/>
    <p:sldId id="334" r:id="rId6"/>
    <p:sldId id="332" r:id="rId7"/>
    <p:sldId id="335" r:id="rId8"/>
    <p:sldId id="333" r:id="rId9"/>
    <p:sldId id="336" r:id="rId10"/>
    <p:sldId id="337" r:id="rId11"/>
    <p:sldId id="360" r:id="rId12"/>
    <p:sldId id="341" r:id="rId13"/>
    <p:sldId id="366" r:id="rId14"/>
    <p:sldId id="338" r:id="rId15"/>
    <p:sldId id="342" r:id="rId16"/>
    <p:sldId id="343" r:id="rId17"/>
    <p:sldId id="345" r:id="rId18"/>
    <p:sldId id="358" r:id="rId19"/>
    <p:sldId id="339" r:id="rId20"/>
    <p:sldId id="357" r:id="rId21"/>
    <p:sldId id="347" r:id="rId22"/>
    <p:sldId id="348" r:id="rId23"/>
    <p:sldId id="349" r:id="rId24"/>
    <p:sldId id="350" r:id="rId25"/>
    <p:sldId id="351" r:id="rId26"/>
    <p:sldId id="353" r:id="rId27"/>
    <p:sldId id="359" r:id="rId28"/>
    <p:sldId id="354" r:id="rId29"/>
    <p:sldId id="362" r:id="rId30"/>
    <p:sldId id="355" r:id="rId31"/>
    <p:sldId id="356" r:id="rId32"/>
    <p:sldId id="361" r:id="rId33"/>
    <p:sldId id="363" r:id="rId34"/>
    <p:sldId id="364" r:id="rId35"/>
    <p:sldId id="365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  <p14:sldId id="331"/>
          </p14:sldIdLst>
        </p14:section>
        <p14:section name="语法须知" id="{7956768A-719F-D446-893E-00F5DCD8C255}">
          <p14:sldIdLst>
            <p14:sldId id="334"/>
          </p14:sldIdLst>
        </p14:section>
        <p14:section name="常量和变量" id="{E1AE720B-9450-C040-9661-A097BE41689E}">
          <p14:sldIdLst>
            <p14:sldId id="332"/>
            <p14:sldId id="335"/>
          </p14:sldIdLst>
        </p14:section>
        <p14:section name="数据类型" id="{0CD6B380-0B64-1744-BC0A-D8FB5F831221}">
          <p14:sldIdLst>
            <p14:sldId id="333"/>
          </p14:sldIdLst>
        </p14:section>
        <p14:section name="整数" id="{942535B3-982F-204B-B1D5-F0F3B0B87D72}">
          <p14:sldIdLst>
            <p14:sldId id="336"/>
            <p14:sldId id="337"/>
            <p14:sldId id="360"/>
            <p14:sldId id="341"/>
          </p14:sldIdLst>
        </p14:section>
        <p14:section name="类型别名" id="{479D7EF5-A56E-B34A-8FFB-A1A257B60C61}">
          <p14:sldIdLst>
            <p14:sldId id="366"/>
          </p14:sldIdLst>
        </p14:section>
        <p14:section name="浮点数" id="{D047B028-1C09-7A44-86C3-685EC22555DB}">
          <p14:sldIdLst>
            <p14:sldId id="338"/>
            <p14:sldId id="342"/>
          </p14:sldIdLst>
        </p14:section>
        <p14:section name="数字格式" id="{2C12444C-717B-7743-85C6-C2A437EB83E9}">
          <p14:sldIdLst>
            <p14:sldId id="343"/>
          </p14:sldIdLst>
        </p14:section>
        <p14:section name="类型转换" id="{BA5C1659-B987-0446-B84A-CBAC9BE5A3D5}">
          <p14:sldIdLst>
            <p14:sldId id="345"/>
            <p14:sldId id="358"/>
          </p14:sldIdLst>
        </p14:section>
        <p14:section name="字符串" id="{BE5243D5-7B4A-394C-AED8-BFE6C139AE23}">
          <p14:sldIdLst>
            <p14:sldId id="339"/>
          </p14:sldIdLst>
        </p14:section>
        <p14:section name="打印输出" id="{2583AC58-78EA-734D-9121-FB3634B69ED3}">
          <p14:sldIdLst>
            <p14:sldId id="357"/>
          </p14:sldIdLst>
        </p14:section>
        <p14:section name="元组类型" id="{53E4BAD4-BD60-5246-81E3-50AA5939847C}">
          <p14:sldIdLst>
            <p14:sldId id="347"/>
            <p14:sldId id="348"/>
            <p14:sldId id="349"/>
          </p14:sldIdLst>
        </p14:section>
        <p14:section name="可选类型" id="{A9B2AB1A-1BE3-0C41-8CE8-0B60F2DA5A34}">
          <p14:sldIdLst>
            <p14:sldId id="350"/>
            <p14:sldId id="351"/>
            <p14:sldId id="353"/>
            <p14:sldId id="359"/>
            <p14:sldId id="354"/>
            <p14:sldId id="362"/>
            <p14:sldId id="355"/>
            <p14:sldId id="356"/>
            <p14:sldId id="361"/>
            <p14:sldId id="363"/>
          </p14:sldIdLst>
        </p14:section>
        <p14:section name="断言" id="{4E063D46-CFD2-AB4D-8270-676714C36E7F}">
          <p14:sldIdLst>
            <p14:sldId id="364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27" autoAdjust="0"/>
  </p:normalViewPr>
  <p:slideViewPr>
    <p:cSldViewPr snapToGrid="0" snapToObjects="1">
      <p:cViewPr>
        <p:scale>
          <a:sx n="89" d="100"/>
          <a:sy n="89" d="100"/>
        </p:scale>
        <p:origin x="-2184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02" y="155689"/>
            <a:ext cx="1151998" cy="1151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02" y="155689"/>
            <a:ext cx="1151998" cy="1151998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Swift</a:t>
            </a:r>
            <a:br>
              <a:rPr kumimoji="1" lang="en-US" altLang="zh-CN" dirty="0"/>
            </a:br>
            <a:r>
              <a:rPr kumimoji="1" lang="zh-CN" altLang="en-US" dirty="0"/>
              <a:t>基本语法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http://ios.itcast.cn	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lang="en-US" altLang="zh-CN"/>
              <a:t>http://weibo.com/up520it   </a:t>
            </a:r>
            <a:r>
              <a:rPr kumimoji="1" lang="en-US" altLang="zh-CN" dirty="0"/>
              <a:t>	 </a:t>
            </a:r>
            <a:r>
              <a:rPr kumimoji="1" lang="zh-CN" altLang="en-US" dirty="0"/>
              <a:t>李南江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en-US" altLang="zh-CN" sz="1800"/>
              <a:t>Swift</a:t>
            </a:r>
            <a:r>
              <a:rPr lang="zh-CN" altLang="en-US" sz="1800"/>
              <a:t>提供了特殊的</a:t>
            </a:r>
            <a:r>
              <a:rPr lang="zh-CN" altLang="en-US" sz="1800">
                <a:solidFill>
                  <a:srgbClr val="FF0000"/>
                </a:solidFill>
              </a:rPr>
              <a:t>有</a:t>
            </a:r>
            <a:r>
              <a:rPr lang="zh-CN" altLang="en-US" sz="1800"/>
              <a:t>符号整数类型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无</a:t>
            </a:r>
            <a:r>
              <a:rPr lang="zh-CN" altLang="en-US" sz="1800"/>
              <a:t>符号整数类型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/>
              <a:t>\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</a:t>
            </a:r>
            <a:r>
              <a:rPr lang="zh-CN" altLang="en-US" sz="1800"/>
              <a:t>的长度和当前系统平台一样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在</a:t>
            </a:r>
            <a:r>
              <a:rPr lang="en-US" altLang="zh-CN" sz="1800"/>
              <a:t>32</a:t>
            </a:r>
            <a:r>
              <a:rPr lang="zh-CN" altLang="en-US" sz="1800"/>
              <a:t>位系统平台上，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</a:t>
            </a:r>
            <a:r>
              <a:rPr lang="zh-CN" altLang="en-US" sz="1800"/>
              <a:t>的长度是</a:t>
            </a:r>
            <a:r>
              <a:rPr lang="en-US" altLang="zh-CN" sz="1800"/>
              <a:t>32</a:t>
            </a:r>
            <a:r>
              <a:rPr lang="zh-CN" altLang="en-US" sz="1800"/>
              <a:t>位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在</a:t>
            </a:r>
            <a:r>
              <a:rPr lang="en-US" altLang="zh-CN" sz="1800"/>
              <a:t>64</a:t>
            </a:r>
            <a:r>
              <a:rPr lang="zh-CN" altLang="en-US" sz="1800"/>
              <a:t>位系统平台上，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</a:t>
            </a:r>
            <a:r>
              <a:rPr lang="zh-CN" altLang="en-US" sz="1800"/>
              <a:t>的长度是</a:t>
            </a:r>
            <a:r>
              <a:rPr lang="en-US" altLang="zh-CN" sz="1800"/>
              <a:t>64</a:t>
            </a:r>
            <a:r>
              <a:rPr lang="zh-CN" altLang="en-US" sz="1800"/>
              <a:t>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在</a:t>
            </a:r>
            <a:r>
              <a:rPr lang="en-US" altLang="zh-CN" sz="1800"/>
              <a:t>32</a:t>
            </a:r>
            <a:r>
              <a:rPr lang="zh-CN" altLang="en-US" sz="1800"/>
              <a:t>位系统平台的取值范围：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-2147483648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~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2147483647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建议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在定义变量时，别总是在考虑有无符号、数据长度的问题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，这样可以保证代码的简洁</a:t>
            </a:r>
            <a:r>
              <a:rPr lang="zh-CN" altLang="zh-CN" sz="1800"/>
              <a:t>、</a:t>
            </a:r>
            <a:r>
              <a:rPr lang="zh-CN" altLang="en-US" sz="1800"/>
              <a:t>可复用性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zh-CN" altLang="en-US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070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每种数据类型都有各自的存储范围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Int8</a:t>
            </a:r>
            <a:r>
              <a:rPr lang="zh-CN" altLang="en-US" sz="1800"/>
              <a:t>的存储范围是：</a:t>
            </a:r>
            <a:r>
              <a:rPr lang="en-US" altLang="zh-CN" sz="1800"/>
              <a:t>–128</a:t>
            </a:r>
            <a:r>
              <a:rPr lang="zh-CN" altLang="en-US" sz="1800"/>
              <a:t> </a:t>
            </a:r>
            <a:r>
              <a:rPr lang="en-US" altLang="zh-CN" sz="1800"/>
              <a:t>~</a:t>
            </a:r>
            <a:r>
              <a:rPr lang="zh-CN" altLang="en-US" sz="1800"/>
              <a:t> </a:t>
            </a:r>
            <a:r>
              <a:rPr lang="en-US" altLang="zh-CN" sz="1800"/>
              <a:t>127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zh-CN" altLang="en-US" sz="1800"/>
              <a:t>的存储范围是：</a:t>
            </a:r>
            <a:r>
              <a:rPr lang="en-US" altLang="zh-CN" sz="1800"/>
              <a:t>0</a:t>
            </a:r>
            <a:r>
              <a:rPr lang="zh-CN" altLang="en-US" sz="1800"/>
              <a:t> </a:t>
            </a:r>
            <a:r>
              <a:rPr lang="en-US" altLang="zh-CN" sz="1800"/>
              <a:t>~</a:t>
            </a:r>
            <a:r>
              <a:rPr lang="zh-CN" altLang="en-US" sz="1800"/>
              <a:t> </a:t>
            </a:r>
            <a:r>
              <a:rPr lang="en-US" altLang="zh-CN" sz="1800"/>
              <a:t>255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如果数值超过了存储范围，编译器会直接报错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下面的语句都会直接</a:t>
            </a:r>
            <a:r>
              <a:rPr lang="zh-CN" altLang="en-US" sz="1800">
                <a:solidFill>
                  <a:srgbClr val="FF0000"/>
                </a:solidFill>
              </a:rPr>
              <a:t>报错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num1 : </a:t>
            </a:r>
            <a:r>
              <a:rPr lang="ro-RO" altLang="zh-CN" sz="18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= -</a:t>
            </a:r>
            <a:r>
              <a:rPr lang="ro-RO" altLang="zh-CN" sz="1800">
                <a:solidFill>
                  <a:srgbClr val="1C00CF"/>
                </a:solidFill>
                <a:latin typeface="Menlo-Regular"/>
              </a:rPr>
              <a:t>1</a:t>
            </a:r>
            <a:endParaRPr lang="ro-RO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UInt8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不能存储负数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num2 : </a:t>
            </a:r>
            <a:r>
              <a:rPr lang="ro-RO" altLang="zh-CN" sz="1800">
                <a:solidFill>
                  <a:srgbClr val="5C2699"/>
                </a:solidFill>
                <a:latin typeface="Menlo-Regular"/>
              </a:rPr>
              <a:t>Int8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800">
                <a:solidFill>
                  <a:srgbClr val="5C2699"/>
                </a:solidFill>
                <a:latin typeface="Menlo-Regular"/>
              </a:rPr>
              <a:t>Int8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.max + </a:t>
            </a:r>
            <a:r>
              <a:rPr lang="ro-RO" altLang="zh-CN" sz="1800">
                <a:solidFill>
                  <a:srgbClr val="1C00CF"/>
                </a:solidFill>
                <a:latin typeface="Menlo-Regular"/>
              </a:rPr>
              <a:t>1</a:t>
            </a:r>
            <a:endParaRPr lang="ro-RO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800">
                <a:solidFill>
                  <a:srgbClr val="007400"/>
                </a:solidFill>
                <a:latin typeface="Menlo-Regular"/>
              </a:rPr>
              <a:t>// Int8</a:t>
            </a:r>
            <a:r>
              <a:rPr lang="zh-CN" altLang="ro-RO" sz="1800">
                <a:solidFill>
                  <a:srgbClr val="007400"/>
                </a:solidFill>
                <a:latin typeface="STHeitiSC-Light"/>
              </a:rPr>
              <a:t>能存储的最大值是</a:t>
            </a:r>
            <a:r>
              <a:rPr lang="ro-RO" altLang="zh-CN" sz="1800">
                <a:solidFill>
                  <a:srgbClr val="007400"/>
                </a:solidFill>
                <a:latin typeface="Menlo-Regular"/>
              </a:rPr>
              <a:t>Int8.max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873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整数的表示形式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en-US" altLang="en-US" sz="1800"/>
              <a:t>整数的4种表示形式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十进制数：</a:t>
            </a:r>
            <a:r>
              <a:rPr lang="zh-CN" altLang="en-US" sz="1800">
                <a:solidFill>
                  <a:srgbClr val="FF0000"/>
                </a:solidFill>
              </a:rPr>
              <a:t>没有</a:t>
            </a:r>
            <a:r>
              <a:rPr lang="zh-CN" altLang="en-US" sz="1800"/>
              <a:t>前缀</a:t>
            </a:r>
            <a:endParaRPr lang="en-US" altLang="zh-CN" sz="1800"/>
          </a:p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i1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</a:t>
            </a:r>
            <a:endParaRPr lang="da-DK" altLang="zh-CN" sz="180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二进制数：以</a:t>
            </a:r>
            <a:r>
              <a:rPr lang="en-US" altLang="zh-CN" sz="1800">
                <a:solidFill>
                  <a:srgbClr val="FF0000"/>
                </a:solidFill>
              </a:rPr>
              <a:t>0b</a:t>
            </a:r>
            <a:r>
              <a:rPr lang="zh-CN" altLang="en-US" sz="1800"/>
              <a:t>为前缀</a:t>
            </a:r>
            <a:endParaRPr lang="en-US" altLang="zh-CN" sz="1800"/>
          </a:p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i2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0b1010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八进制数：以</a:t>
            </a:r>
            <a:r>
              <a:rPr lang="en-US" altLang="zh-CN" sz="1800">
                <a:solidFill>
                  <a:srgbClr val="FF0000"/>
                </a:solidFill>
              </a:rPr>
              <a:t>0o</a:t>
            </a:r>
            <a:r>
              <a:rPr lang="zh-CN" altLang="en-US" sz="1800"/>
              <a:t>为前缀</a:t>
            </a:r>
            <a:endParaRPr lang="en-US" altLang="zh-CN" sz="1800"/>
          </a:p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i3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0o12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十六进制数：以</a:t>
            </a:r>
            <a:r>
              <a:rPr lang="en-US" altLang="zh-CN" sz="1800">
                <a:solidFill>
                  <a:srgbClr val="FF0000"/>
                </a:solidFill>
              </a:rPr>
              <a:t>0x</a:t>
            </a:r>
            <a:r>
              <a:rPr lang="zh-CN" altLang="en-US" sz="1800"/>
              <a:t>为前缀</a:t>
            </a:r>
            <a:endParaRPr lang="en-US" altLang="zh-CN" sz="1800"/>
          </a:p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i4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0xA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</a:t>
            </a:r>
            <a:endParaRPr lang="da-DK" altLang="zh-CN" sz="1800">
              <a:solidFill>
                <a:srgbClr val="1C00CF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11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可以使用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typealias</a:t>
            </a:r>
            <a:r>
              <a:rPr lang="zh-CN" altLang="en-US" sz="1800"/>
              <a:t>关键字定义类型的别名，跟</a:t>
            </a:r>
            <a:r>
              <a:rPr lang="en-US" altLang="zh-CN" sz="1800"/>
              <a:t>C</a:t>
            </a:r>
            <a:r>
              <a:rPr lang="zh-CN" altLang="en-US" sz="1800"/>
              <a:t>语言的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zh-CN" altLang="en-US" sz="1800"/>
              <a:t>作用类似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typealias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MyInt =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给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Int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类型起了个别名叫做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MyInt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原类型名称</a:t>
            </a:r>
            <a:r>
              <a:rPr lang="zh-CN" altLang="en-US" sz="1800"/>
              <a:t>能用在什么地方，</a:t>
            </a:r>
            <a:r>
              <a:rPr lang="zh-CN" altLang="en-US" sz="1800">
                <a:solidFill>
                  <a:srgbClr val="0000FF"/>
                </a:solidFill>
              </a:rPr>
              <a:t>别名</a:t>
            </a:r>
            <a:r>
              <a:rPr lang="zh-CN" altLang="en-US" sz="1800"/>
              <a:t>就能用在什么地方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声明变量类型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MyInt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20</a:t>
            </a:r>
          </a:p>
          <a:p>
            <a:pPr marL="0" indent="0">
              <a:buNone/>
            </a:pPr>
            <a:endParaRPr lang="en-US" altLang="zh-CN" sz="1800">
              <a:solidFill>
                <a:srgbClr val="1C00CF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获得类型的最值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minValue =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MyInt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.min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类型转换</a:t>
            </a:r>
            <a:endParaRPr lang="is-I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num2 = </a:t>
            </a:r>
            <a:r>
              <a:rPr lang="is-IS" altLang="zh-CN" sz="1800">
                <a:solidFill>
                  <a:srgbClr val="3F6E74"/>
                </a:solidFill>
                <a:latin typeface="Menlo-Regular"/>
              </a:rPr>
              <a:t>MyInt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3.14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is-IS" altLang="zh-CN" sz="1800">
                <a:solidFill>
                  <a:srgbClr val="007400"/>
                </a:solidFill>
                <a:latin typeface="Menlo-Regular"/>
              </a:rPr>
              <a:t>// 3</a:t>
            </a:r>
            <a:endParaRPr lang="en-US" altLang="zh-CN" sz="1800">
              <a:solidFill>
                <a:srgbClr val="0000FF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0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浮点数，就是小数。</a:t>
            </a:r>
            <a:r>
              <a:rPr lang="en-US" altLang="zh-CN" sz="1800"/>
              <a:t>Swift</a:t>
            </a:r>
            <a:r>
              <a:rPr lang="zh-CN" altLang="en-US" sz="1800"/>
              <a:t>提供了两种浮点数类型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Double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/>
              <a:t>：</a:t>
            </a:r>
            <a:r>
              <a:rPr lang="en-US" altLang="zh-CN" sz="1800"/>
              <a:t>64</a:t>
            </a:r>
            <a:r>
              <a:rPr lang="zh-CN" altLang="en-US" sz="1800"/>
              <a:t>位浮点数，当浮点值非常大或需要非常精确时使用此类型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Float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/>
              <a:t>：</a:t>
            </a:r>
            <a:r>
              <a:rPr lang="en-US" altLang="zh-CN" sz="1800"/>
              <a:t>32</a:t>
            </a:r>
            <a:r>
              <a:rPr lang="zh-CN" altLang="en-US" sz="1800"/>
              <a:t>位浮点数，当浮点值不需要使用</a:t>
            </a:r>
            <a:r>
              <a:rPr lang="en-US" altLang="zh-CN" sz="1800"/>
              <a:t>Double</a:t>
            </a:r>
            <a:r>
              <a:rPr lang="zh-CN" altLang="en-US" sz="1800"/>
              <a:t>的时候使用此类型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精确程度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Double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/>
              <a:t>：至少</a:t>
            </a:r>
            <a:r>
              <a:rPr lang="en-US" altLang="zh-CN" sz="1800"/>
              <a:t>15</a:t>
            </a:r>
            <a:r>
              <a:rPr lang="zh-CN" altLang="en-US" sz="1800"/>
              <a:t>位小数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Float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/>
              <a:t>：至少</a:t>
            </a:r>
            <a:r>
              <a:rPr lang="en-US" altLang="zh-CN" sz="1800"/>
              <a:t>6</a:t>
            </a:r>
            <a:r>
              <a:rPr lang="zh-CN" altLang="en-US" sz="1800"/>
              <a:t>位小数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如果没有明确说明类型，浮点数默认就是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Double</a:t>
            </a:r>
            <a:r>
              <a:rPr lang="zh-CN" altLang="en-US" sz="1800"/>
              <a:t>类型</a:t>
            </a:r>
            <a:endParaRPr lang="en-US" altLang="zh-CN" sz="1800"/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num = </a:t>
            </a:r>
            <a:r>
              <a:rPr lang="ro-RO" altLang="zh-CN" sz="1800">
                <a:solidFill>
                  <a:srgbClr val="1C00CF"/>
                </a:solidFill>
                <a:latin typeface="Menlo-Regular"/>
              </a:rPr>
              <a:t>0.14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800">
                <a:solidFill>
                  <a:srgbClr val="007400"/>
                </a:solidFill>
                <a:latin typeface="Menlo-Regular"/>
              </a:rPr>
              <a:t>// num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是</a:t>
            </a:r>
            <a:r>
              <a:rPr lang="ro-RO" altLang="zh-CN" sz="1800">
                <a:solidFill>
                  <a:srgbClr val="007400"/>
                </a:solidFill>
                <a:latin typeface="Menlo-Regular"/>
              </a:rPr>
              <a:t>Double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类型的常量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587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浮点数的表示形式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浮点数可以用 </a:t>
            </a:r>
            <a:r>
              <a:rPr lang="zh-CN" altLang="en-US" sz="1800">
                <a:solidFill>
                  <a:srgbClr val="FF0000"/>
                </a:solidFill>
              </a:rPr>
              <a:t>十进制</a:t>
            </a:r>
            <a:r>
              <a:rPr lang="zh-CN" altLang="en-US" sz="1800"/>
              <a:t> 和 </a:t>
            </a:r>
            <a:r>
              <a:rPr lang="zh-CN" altLang="en-US" sz="1800">
                <a:solidFill>
                  <a:srgbClr val="FF0000"/>
                </a:solidFill>
              </a:rPr>
              <a:t>十六进制</a:t>
            </a:r>
            <a:r>
              <a:rPr lang="zh-CN" altLang="en-US" sz="1800"/>
              <a:t> </a:t>
            </a:r>
            <a:r>
              <a:rPr lang="en-US" altLang="zh-CN" sz="1800"/>
              <a:t>2</a:t>
            </a:r>
            <a:r>
              <a:rPr lang="zh-CN" altLang="en-US" sz="1800"/>
              <a:t>种进制来表示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十进制（</a:t>
            </a:r>
            <a:r>
              <a:rPr lang="zh-CN" altLang="en-US" sz="1800">
                <a:solidFill>
                  <a:srgbClr val="FF0000"/>
                </a:solidFill>
              </a:rPr>
              <a:t>没有</a:t>
            </a:r>
            <a:r>
              <a:rPr lang="zh-CN" altLang="en-US" sz="1800"/>
              <a:t>前缀）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没有指数：</a:t>
            </a: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d1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12.5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有指数    ：</a:t>
            </a: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d2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0.125e2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 </a:t>
            </a:r>
            <a:endParaRPr lang="en-US" altLang="zh-CN" sz="180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da-DK" altLang="zh-CN" sz="1800">
                <a:solidFill>
                  <a:srgbClr val="007400"/>
                </a:solidFill>
                <a:latin typeface="Menlo-Regular"/>
              </a:rPr>
              <a:t>0.125e2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==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0.125 * 10²</a:t>
            </a:r>
            <a:endParaRPr lang="en-US" altLang="zh-CN" sz="1800"/>
          </a:p>
          <a:p>
            <a:pPr>
              <a:buFont typeface="Wingdings" charset="2"/>
              <a:buChar char="²"/>
            </a:pPr>
            <a:r>
              <a:rPr lang="en-US" altLang="zh-CN" sz="1800"/>
              <a:t>M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e</a:t>
            </a:r>
            <a:r>
              <a:rPr lang="en-US" altLang="zh-CN" sz="1800"/>
              <a:t>N</a:t>
            </a:r>
            <a:r>
              <a:rPr lang="zh-CN" altLang="en-US" sz="1800"/>
              <a:t> </a:t>
            </a:r>
            <a:r>
              <a:rPr lang="en-US" altLang="zh-CN" sz="1800"/>
              <a:t>==</a:t>
            </a:r>
            <a:r>
              <a:rPr lang="zh-CN" altLang="en-US" sz="1800"/>
              <a:t>  </a:t>
            </a:r>
            <a:r>
              <a:rPr lang="en-US" altLang="zh-CN" sz="1800"/>
              <a:t>M * 10</a:t>
            </a:r>
            <a:r>
              <a:rPr lang="zh-CN" altLang="en-US" sz="1800"/>
              <a:t>的</a:t>
            </a:r>
            <a:r>
              <a:rPr lang="en-US" altLang="zh-CN" sz="1800"/>
              <a:t>N</a:t>
            </a:r>
            <a:r>
              <a:rPr lang="zh-CN" altLang="en-US" sz="1800"/>
              <a:t>次方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十六进制（以</a:t>
            </a:r>
            <a:r>
              <a:rPr lang="en-US" altLang="zh-CN" sz="1800">
                <a:solidFill>
                  <a:srgbClr val="FF0000"/>
                </a:solidFill>
              </a:rPr>
              <a:t>0x</a:t>
            </a:r>
            <a:r>
              <a:rPr lang="zh-CN" altLang="en-US" sz="1800"/>
              <a:t>为前缀，且</a:t>
            </a:r>
            <a:r>
              <a:rPr lang="zh-CN" altLang="en-US" sz="1800">
                <a:solidFill>
                  <a:srgbClr val="FF0000"/>
                </a:solidFill>
              </a:rPr>
              <a:t>一定要有指数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d3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0xC.8p0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</a:pP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// 0xC.8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p0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 == 0xC.8 * 2º == 12.5 *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</a:p>
          <a:p>
            <a:pPr>
              <a:buFont typeface="Wingdings" charset="2"/>
              <a:buChar char="²"/>
            </a:pP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0x</a:t>
            </a:r>
            <a:r>
              <a:rPr lang="en-US" altLang="zh-CN" sz="1800"/>
              <a:t>M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p</a:t>
            </a:r>
            <a:r>
              <a:rPr lang="en-US" altLang="zh-CN" sz="1800"/>
              <a:t>N</a:t>
            </a:r>
            <a:r>
              <a:rPr lang="zh-CN" altLang="en-US" sz="1800"/>
              <a:t> </a:t>
            </a:r>
            <a:r>
              <a:rPr lang="en-US" altLang="zh-CN" sz="1800"/>
              <a:t>==</a:t>
            </a:r>
            <a:r>
              <a:rPr lang="zh-CN" altLang="en-US" sz="1800"/>
              <a:t>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0x</a:t>
            </a:r>
            <a:r>
              <a:rPr lang="en-US" altLang="zh-CN" sz="1800"/>
              <a:t>M * 2</a:t>
            </a:r>
            <a:r>
              <a:rPr lang="zh-CN" altLang="en-US" sz="1800"/>
              <a:t>的</a:t>
            </a:r>
            <a:r>
              <a:rPr lang="en-US" altLang="zh-CN" sz="1800"/>
              <a:t>N</a:t>
            </a:r>
            <a:r>
              <a:rPr lang="zh-CN" altLang="en-US" sz="1800"/>
              <a:t>次方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d3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0xC.8p1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</a:pP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// 0xC.8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p1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 == 0xC.8 * 2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¹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 == 12.5 *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zh-CN" sz="180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==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25.0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06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</a:t>
            </a:r>
            <a:r>
              <a:rPr kumimoji="1" lang="en-US" altLang="en-US" dirty="0"/>
              <a:t>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数字可以增加额外的格式，使它们更容易阅读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可以增加额外的</a:t>
            </a:r>
            <a:r>
              <a:rPr lang="zh-CN" altLang="en-US" sz="1800">
                <a:solidFill>
                  <a:srgbClr val="FF0000"/>
                </a:solidFill>
              </a:rPr>
              <a:t>零 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money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001999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1999</a:t>
            </a:r>
            <a:endParaRPr lang="zh-CN" altLang="en-US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money2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001999.000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1999</a:t>
            </a:r>
            <a:r>
              <a:rPr lang="zh-CN" altLang="zh-CN" sz="1800">
                <a:solidFill>
                  <a:srgbClr val="0074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0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可以增加额外的</a:t>
            </a:r>
            <a:r>
              <a:rPr lang="zh-CN" altLang="en-US" sz="1800">
                <a:solidFill>
                  <a:srgbClr val="FF0000"/>
                </a:solidFill>
              </a:rPr>
              <a:t>下划线 </a:t>
            </a:r>
            <a:r>
              <a:rPr lang="en-US" altLang="zh-CN" sz="1800">
                <a:solidFill>
                  <a:srgbClr val="FF0000"/>
                </a:solidFill>
              </a:rPr>
              <a:t>_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zh-CN" altLang="en-US" sz="1800"/>
              <a:t>，以增强可读性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oneMillion1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1_000_000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1000000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oneMillion2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100_0000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1000000</a:t>
            </a:r>
          </a:p>
          <a:p>
            <a:pPr marL="0" indent="0">
              <a:buNone/>
            </a:pPr>
            <a:r>
              <a:rPr lang="de-DE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de-DE" altLang="zh-CN" sz="1800">
                <a:solidFill>
                  <a:srgbClr val="000000"/>
                </a:solidFill>
                <a:latin typeface="Menlo-Regular"/>
              </a:rPr>
              <a:t> overOneMillion = </a:t>
            </a:r>
            <a:r>
              <a:rPr lang="de-DE" altLang="zh-CN" sz="1800">
                <a:solidFill>
                  <a:srgbClr val="1C00CF"/>
                </a:solidFill>
                <a:latin typeface="Menlo-Regular"/>
              </a:rPr>
              <a:t>1_000_000.000_001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1000000.000001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增加了额外的</a:t>
            </a:r>
            <a:r>
              <a:rPr lang="zh-CN" altLang="en-US" sz="1800">
                <a:solidFill>
                  <a:srgbClr val="FF0000"/>
                </a:solidFill>
              </a:rPr>
              <a:t>零  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下划线 </a:t>
            </a:r>
            <a:r>
              <a:rPr lang="en-US" altLang="zh-CN" sz="1800">
                <a:solidFill>
                  <a:srgbClr val="FF0000"/>
                </a:solidFill>
              </a:rPr>
              <a:t>_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zh-CN" altLang="en-US" sz="1800"/>
              <a:t>，并不会影响原来的数值大小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39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600"/>
              <a:t>两个类型不相同的数值，是不能直接相加的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下面的语句是</a:t>
            </a:r>
            <a:r>
              <a:rPr lang="zh-CN" altLang="en-US" sz="1600">
                <a:solidFill>
                  <a:srgbClr val="FF0000"/>
                </a:solidFill>
              </a:rPr>
              <a:t>错误</a:t>
            </a:r>
            <a:r>
              <a:rPr lang="zh-CN" altLang="en-US" sz="1600"/>
              <a:t>的</a:t>
            </a:r>
            <a:endParaRPr lang="en-US" altLang="zh-CN" sz="1600"/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num1 : 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num2 : 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1C00CF"/>
                </a:solidFill>
                <a:latin typeface="Menlo-Regular"/>
              </a:rPr>
              <a:t>20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  <a:endParaRPr lang="ro-RO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sum : 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3F6E74"/>
                </a:solidFill>
                <a:latin typeface="Menlo-Regular"/>
              </a:rPr>
              <a:t>num1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+ </a:t>
            </a:r>
            <a:r>
              <a:rPr lang="ro-RO" altLang="zh-CN" sz="1600">
                <a:solidFill>
                  <a:srgbClr val="3F6E74"/>
                </a:solidFill>
                <a:latin typeface="Menlo-Regular"/>
              </a:rPr>
              <a:t>num2</a:t>
            </a:r>
            <a:r>
              <a:rPr lang="zh-CN" altLang="en-US" sz="16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这行会</a:t>
            </a:r>
            <a:r>
              <a:rPr lang="zh-CN" altLang="en-US" sz="1600">
                <a:solidFill>
                  <a:srgbClr val="FF0000"/>
                </a:solidFill>
                <a:latin typeface="STHeitiSC-Light"/>
              </a:rPr>
              <a:t>报错</a:t>
            </a:r>
            <a:endParaRPr lang="en-US" altLang="zh-CN" sz="1600">
              <a:solidFill>
                <a:srgbClr val="FF00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只有将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num1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转为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Int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类型，才能与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num2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进行相加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下面的语句是</a:t>
            </a:r>
            <a:r>
              <a:rPr lang="zh-CN" altLang="en-US" sz="1600">
                <a:solidFill>
                  <a:srgbClr val="0000FF"/>
                </a:solidFill>
              </a:rPr>
              <a:t>正确</a:t>
            </a:r>
            <a:r>
              <a:rPr lang="zh-CN" altLang="en-US" sz="1600"/>
              <a:t>的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sum :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num1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+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num2</a:t>
            </a:r>
          </a:p>
          <a:p>
            <a:pPr marL="0" indent="0">
              <a:buNone/>
            </a:pPr>
            <a:endParaRPr lang="en-US" altLang="zh-CN" sz="1600">
              <a:solidFill>
                <a:srgbClr val="3F6E74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472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zh-CN" altLang="en-US" sz="1600"/>
              <a:t>下面的语句是</a:t>
            </a:r>
            <a:r>
              <a:rPr lang="zh-CN" altLang="en-US" sz="1600">
                <a:solidFill>
                  <a:srgbClr val="FF0000"/>
                </a:solidFill>
              </a:rPr>
              <a:t>错误</a:t>
            </a:r>
            <a:r>
              <a:rPr lang="zh-CN" altLang="en-US" sz="1600"/>
              <a:t>的</a:t>
            </a:r>
            <a:endParaRPr lang="en-US" altLang="zh-CN" sz="1600"/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num1 = </a:t>
            </a:r>
            <a:r>
              <a:rPr lang="ro-RO" altLang="zh-CN" sz="1600">
                <a:solidFill>
                  <a:srgbClr val="1C00CF"/>
                </a:solidFill>
                <a:latin typeface="Menlo-Regular"/>
              </a:rPr>
              <a:t>3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num1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是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Int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类型</a:t>
            </a:r>
            <a:endParaRPr lang="ro-RO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num2 = </a:t>
            </a:r>
            <a:r>
              <a:rPr lang="ro-RO" altLang="zh-CN" sz="1600">
                <a:solidFill>
                  <a:srgbClr val="1C00CF"/>
                </a:solidFill>
                <a:latin typeface="Menlo-Regular"/>
              </a:rPr>
              <a:t>0.14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num2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是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Double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类型</a:t>
            </a:r>
            <a:endParaRPr lang="ro-RO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sum = </a:t>
            </a:r>
            <a:r>
              <a:rPr lang="ro-RO" altLang="zh-CN" sz="1600">
                <a:solidFill>
                  <a:srgbClr val="3F6E74"/>
                </a:solidFill>
                <a:latin typeface="Menlo-Regular"/>
              </a:rPr>
              <a:t>num1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+ </a:t>
            </a:r>
            <a:r>
              <a:rPr lang="ro-RO" altLang="zh-CN" sz="1600">
                <a:solidFill>
                  <a:srgbClr val="3F6E74"/>
                </a:solidFill>
                <a:latin typeface="Menlo-Regular"/>
              </a:rPr>
              <a:t>num2 </a:t>
            </a: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这行会</a:t>
            </a:r>
            <a:r>
              <a:rPr lang="zh-CN" altLang="en-US" sz="1600">
                <a:solidFill>
                  <a:srgbClr val="FF0000"/>
                </a:solidFill>
                <a:latin typeface="Menlo-Regular"/>
              </a:rPr>
              <a:t>报错</a:t>
            </a:r>
            <a:endParaRPr lang="ro-RO" altLang="zh-CN" sz="1600">
              <a:solidFill>
                <a:srgbClr val="3F6E74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只有将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num1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转为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Double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类型，才能与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num2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进行相加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下面的语句是</a:t>
            </a:r>
            <a:r>
              <a:rPr lang="zh-CN" altLang="en-US" sz="1600">
                <a:solidFill>
                  <a:srgbClr val="0000FF"/>
                </a:solidFill>
              </a:rPr>
              <a:t>正确</a:t>
            </a:r>
            <a:r>
              <a:rPr lang="zh-CN" altLang="en-US" sz="1600"/>
              <a:t>的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sum =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Double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num1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+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num2</a:t>
            </a:r>
          </a:p>
          <a:p>
            <a:pPr marL="0" indent="0">
              <a:buNone/>
            </a:pPr>
            <a:endParaRPr lang="en-US" altLang="zh-CN" sz="1600">
              <a:solidFill>
                <a:srgbClr val="3F6E74"/>
              </a:solidFill>
              <a:latin typeface="Menlo-Regular"/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注意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下面的写法是正确的</a:t>
            </a:r>
            <a:endParaRPr lang="en-US" altLang="zh-CN" sz="1600"/>
          </a:p>
          <a:p>
            <a:pPr marL="0" indent="0">
              <a:buNone/>
            </a:pPr>
            <a:r>
              <a:rPr lang="is-IS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is-IS" altLang="zh-CN" sz="1600">
                <a:solidFill>
                  <a:srgbClr val="000000"/>
                </a:solidFill>
                <a:latin typeface="Menlo-Regular"/>
              </a:rPr>
              <a:t> sum = </a:t>
            </a:r>
            <a:r>
              <a:rPr lang="is-IS" altLang="zh-CN" sz="1600">
                <a:solidFill>
                  <a:srgbClr val="1C00CF"/>
                </a:solidFill>
                <a:latin typeface="Menlo-Regular"/>
              </a:rPr>
              <a:t>3</a:t>
            </a:r>
            <a:r>
              <a:rPr lang="is-IS" altLang="zh-CN" sz="1600">
                <a:solidFill>
                  <a:srgbClr val="000000"/>
                </a:solidFill>
                <a:latin typeface="Menlo-Regular"/>
              </a:rPr>
              <a:t> + </a:t>
            </a:r>
            <a:r>
              <a:rPr lang="is-IS" altLang="zh-CN" sz="1600">
                <a:solidFill>
                  <a:srgbClr val="1C00CF"/>
                </a:solidFill>
                <a:latin typeface="Menlo-Regular"/>
              </a:rPr>
              <a:t>0.14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等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3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0.14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相加得到结果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3.14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后，编译器才会自动推断出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sum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是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Double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类型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359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600"/>
              <a:t>字符串是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zh-CN" altLang="en-US" sz="1600"/>
              <a:t>类型的数据</a:t>
            </a:r>
            <a:r>
              <a:rPr lang="zh-CN" altLang="zh-CN" sz="1600"/>
              <a:t>，</a:t>
            </a:r>
            <a:r>
              <a:rPr lang="zh-CN" altLang="en-US" sz="1600"/>
              <a:t>用双引号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""</a:t>
            </a:r>
            <a:r>
              <a:rPr lang="zh-CN" altLang="en-US" sz="1600"/>
              <a:t>包住文字内容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website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"http://ios.itcast.cn"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字符串的常见操作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用加号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600"/>
              <a:t> 做</a:t>
            </a:r>
            <a:r>
              <a:rPr lang="zh-CN" altLang="en-US" sz="1600">
                <a:solidFill>
                  <a:srgbClr val="FF0000"/>
                </a:solidFill>
              </a:rPr>
              <a:t>字符串拼接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scheme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"http://"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path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"ios.itcast.cn"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website =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scheme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path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pl-PL" altLang="zh-CN" sz="1600">
                <a:solidFill>
                  <a:srgbClr val="007400"/>
                </a:solidFill>
                <a:latin typeface="Menlo-Regular"/>
              </a:rPr>
              <a:t>// website</a:t>
            </a:r>
            <a:r>
              <a:rPr lang="zh-CN" altLang="pl-PL" sz="1600">
                <a:solidFill>
                  <a:srgbClr val="007400"/>
                </a:solidFill>
                <a:latin typeface="STHeitiSC-Light"/>
              </a:rPr>
              <a:t>的内容是</a:t>
            </a:r>
            <a:r>
              <a:rPr lang="pl-PL" altLang="zh-CN" sz="1600">
                <a:solidFill>
                  <a:srgbClr val="007400"/>
                </a:solidFill>
                <a:latin typeface="Menlo-Regular"/>
              </a:rPr>
              <a:t>"http://ios.itcast.cn"</a:t>
            </a:r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用反斜线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600"/>
              <a:t> 和 小括号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()</a:t>
            </a:r>
            <a:r>
              <a:rPr lang="zh-CN" altLang="en-US" sz="1600"/>
              <a:t> 做</a:t>
            </a:r>
            <a:r>
              <a:rPr lang="zh-CN" altLang="en-US" sz="1600">
                <a:solidFill>
                  <a:srgbClr val="FF0000"/>
                </a:solidFill>
              </a:rPr>
              <a:t>字符串插值</a:t>
            </a:r>
            <a:r>
              <a:rPr lang="zh-CN" altLang="en-US" sz="1600"/>
              <a:t>（把常量</a:t>
            </a:r>
            <a:r>
              <a:rPr lang="en-US" altLang="zh-CN" sz="1600"/>
              <a:t>\</a:t>
            </a:r>
            <a:r>
              <a:rPr lang="zh-CN" altLang="en-US" sz="1600"/>
              <a:t>变量插入到字符串中）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hand =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600">
                <a:solidFill>
                  <a:srgbClr val="000000"/>
                </a:solidFill>
                <a:latin typeface="Menlo-Regular"/>
              </a:rPr>
              <a:t> age = </a:t>
            </a:r>
            <a:r>
              <a:rPr lang="is-IS" altLang="zh-CN" sz="1600">
                <a:solidFill>
                  <a:srgbClr val="1C00CF"/>
                </a:solidFill>
                <a:latin typeface="Menlo-Regular"/>
              </a:rPr>
              <a:t>20</a:t>
            </a:r>
            <a:endParaRPr lang="is-I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我今年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\(</a:t>
            </a:r>
            <a:r>
              <a:rPr lang="en-US" altLang="zh-TW" sz="1600">
                <a:solidFill>
                  <a:srgbClr val="3F6E74"/>
                </a:solidFill>
                <a:latin typeface="Menlo-Regular"/>
              </a:rPr>
              <a:t>age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岁了，有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\(</a:t>
            </a:r>
            <a:r>
              <a:rPr lang="en-US" altLang="zh-TW" sz="1600">
                <a:solidFill>
                  <a:srgbClr val="3F6E74"/>
                </a:solidFill>
                <a:latin typeface="Menlo-Regular"/>
              </a:rPr>
              <a:t>hand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只手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str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的内容是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"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我今年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20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岁了，有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只手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"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8394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14606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</a:t>
            </a:r>
            <a:r>
              <a:rPr lang="en-US" altLang="zh-CN" sz="1800"/>
              <a:t>Swift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Swift</a:t>
            </a:r>
            <a:r>
              <a:rPr lang="zh-CN" altLang="en-US" sz="1800"/>
              <a:t>是苹果于</a:t>
            </a:r>
            <a:r>
              <a:rPr lang="en-US" altLang="zh-CN" sz="1800"/>
              <a:t>2014</a:t>
            </a:r>
            <a:r>
              <a:rPr lang="zh-CN" altLang="en-US" sz="1800"/>
              <a:t>年</a:t>
            </a:r>
            <a:r>
              <a:rPr lang="en-US" altLang="zh-CN" sz="1800"/>
              <a:t>WWDC</a:t>
            </a:r>
            <a:r>
              <a:rPr lang="zh-CN" altLang="en-US" sz="1800"/>
              <a:t>（苹果开发者大会）发布的全新编程语言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Swift</a:t>
            </a:r>
            <a:r>
              <a:rPr lang="zh-CN" altLang="en-US" sz="1800"/>
              <a:t>在天朝译为“雨燕”，右上角的图标就是它的</a:t>
            </a:r>
            <a:r>
              <a:rPr lang="en-US" altLang="zh-CN" sz="1800"/>
              <a:t>LOGO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跟</a:t>
            </a:r>
            <a:r>
              <a:rPr lang="en-US" altLang="zh-CN" sz="1800"/>
              <a:t>Objective-C</a:t>
            </a:r>
            <a:r>
              <a:rPr lang="zh-CN" altLang="en-US" sz="1800"/>
              <a:t>一样，可以用于开发</a:t>
            </a:r>
            <a:r>
              <a:rPr lang="en-US" altLang="zh-CN" sz="1800"/>
              <a:t>iOS</a:t>
            </a:r>
            <a:r>
              <a:rPr lang="zh-CN" altLang="en-US" sz="1800"/>
              <a:t>、</a:t>
            </a:r>
            <a:r>
              <a:rPr lang="en-US" altLang="zh-CN" sz="1800"/>
              <a:t>Mac</a:t>
            </a:r>
            <a:r>
              <a:rPr lang="zh-CN" altLang="en-US" sz="1800"/>
              <a:t>应用程序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苹果从</a:t>
            </a:r>
            <a:r>
              <a:rPr lang="en-US" altLang="zh-CN" sz="1800"/>
              <a:t>2010</a:t>
            </a:r>
            <a:r>
              <a:rPr lang="zh-CN" altLang="en-US" sz="1800"/>
              <a:t>年</a:t>
            </a:r>
            <a:r>
              <a:rPr lang="en-US" altLang="zh-CN" sz="1800"/>
              <a:t>7</a:t>
            </a:r>
            <a:r>
              <a:rPr lang="zh-CN" altLang="en-US" sz="1800"/>
              <a:t>月开始设计</a:t>
            </a:r>
            <a:r>
              <a:rPr lang="en-US" altLang="zh-CN" sz="1800"/>
              <a:t>Swift</a:t>
            </a:r>
            <a:r>
              <a:rPr lang="zh-CN" altLang="en-US" sz="1800"/>
              <a:t>语言，耗时</a:t>
            </a:r>
            <a:r>
              <a:rPr lang="en-US" altLang="zh-CN" sz="1800"/>
              <a:t>4</a:t>
            </a:r>
            <a:r>
              <a:rPr lang="zh-CN" altLang="en-US" sz="1800"/>
              <a:t>年打造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Swift</a:t>
            </a:r>
            <a:r>
              <a:rPr lang="zh-CN" altLang="en-US" sz="1800"/>
              <a:t>的语法特点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从它的语法中能看到</a:t>
            </a:r>
            <a:r>
              <a:rPr lang="en-US" altLang="zh-CN" sz="1800"/>
              <a:t>Objective-C</a:t>
            </a:r>
            <a:r>
              <a:rPr lang="zh-CN" altLang="en-US" sz="1800"/>
              <a:t>、</a:t>
            </a:r>
            <a:r>
              <a:rPr lang="en-US" altLang="zh-CN" sz="1800"/>
              <a:t>JavaScript</a:t>
            </a:r>
            <a:r>
              <a:rPr lang="zh-CN" altLang="en-US" sz="1800"/>
              <a:t>、</a:t>
            </a:r>
            <a:r>
              <a:rPr lang="en-US" altLang="zh-CN" sz="1800"/>
              <a:t>Python</a:t>
            </a:r>
            <a:r>
              <a:rPr lang="zh-CN" altLang="en-US" sz="1800"/>
              <a:t>等语言的影子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语法简单、代码简洁、使用方便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可与</a:t>
            </a:r>
            <a:r>
              <a:rPr lang="en-US" altLang="zh-CN" sz="1800"/>
              <a:t>Objective-C</a:t>
            </a:r>
            <a:r>
              <a:rPr lang="zh-CN" altLang="en-US" sz="1800"/>
              <a:t>混合使用（相互调用）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为什么要设计</a:t>
            </a:r>
            <a:r>
              <a:rPr lang="en-US" altLang="zh-CN" sz="1800"/>
              <a:t>Swift</a:t>
            </a:r>
            <a:r>
              <a:rPr lang="zh-CN" altLang="en-US" sz="1800"/>
              <a:t>语言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让应用开发更简单、更快、更稳定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确保最终应用有着更好的质量</a:t>
            </a:r>
            <a:endParaRPr lang="en-US" altLang="zh-CN" sz="1800"/>
          </a:p>
        </p:txBody>
      </p:sp>
      <p:pic>
        <p:nvPicPr>
          <p:cNvPr id="5" name="图片 4" descr="QQ20140605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07" y="4297572"/>
            <a:ext cx="1713627" cy="16713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0715" y="60497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rPr>
              <a:t>Taylor Swift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打印输出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160335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Swift</a:t>
            </a:r>
            <a:r>
              <a:rPr lang="zh-CN" altLang="en-US" sz="1800"/>
              <a:t>提供了</a:t>
            </a:r>
            <a:r>
              <a:rPr lang="en-US" altLang="zh-CN" sz="1800"/>
              <a:t>2</a:t>
            </a:r>
            <a:r>
              <a:rPr lang="zh-CN" altLang="en-US" sz="1800"/>
              <a:t>个打印输出函数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zh-CN" altLang="en-US" sz="1800">
                <a:solidFill>
                  <a:srgbClr val="2E0D6E"/>
                </a:solidFill>
                <a:latin typeface="Menlo-Regular"/>
              </a:rPr>
              <a:t> </a:t>
            </a:r>
            <a:r>
              <a:rPr lang="zh-CN" altLang="en-US" sz="1800"/>
              <a:t>：输出内容后会自动换行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print</a:t>
            </a:r>
            <a:r>
              <a:rPr lang="zh-CN" altLang="en-US" sz="1800">
                <a:solidFill>
                  <a:srgbClr val="2E0D6E"/>
                </a:solidFill>
                <a:latin typeface="Menlo-Regular"/>
              </a:rPr>
              <a:t> </a:t>
            </a:r>
            <a:r>
              <a:rPr lang="zh-CN" altLang="en-US" sz="1800"/>
              <a:t>：对比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zh-CN" altLang="en-US" sz="1800"/>
              <a:t>，少了个自动换行的功能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示例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输出字符串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欢迎学习传智播客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iOS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学院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Swift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教程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name =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传智播客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iOS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学院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\n"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输出其他数据类型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age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7</a:t>
            </a:r>
            <a:endParaRPr lang="is-I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我今年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\(</a:t>
            </a: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age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岁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104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元组类型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217410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什么元组类型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元组类型由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0000FF"/>
                </a:solidFill>
              </a:rPr>
              <a:t>N</a:t>
            </a:r>
            <a:r>
              <a:rPr lang="zh-CN" altLang="en-US" sz="1800">
                <a:solidFill>
                  <a:srgbClr val="0000FF"/>
                </a:solidFill>
              </a:rPr>
              <a:t>个 </a:t>
            </a:r>
            <a:r>
              <a:rPr lang="zh-CN" altLang="en-US" sz="1800"/>
              <a:t>任意类型的数据组成</a:t>
            </a:r>
            <a:r>
              <a:rPr lang="en-US" altLang="zh-CN" sz="1800">
                <a:solidFill>
                  <a:srgbClr val="0000FF"/>
                </a:solidFill>
              </a:rPr>
              <a:t>(N&gt;=0)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组成元组类型的数据可以称为“元素”</a:t>
            </a:r>
            <a:endParaRPr lang="en-US" altLang="zh-CN" sz="1800"/>
          </a:p>
          <a:p>
            <a:pPr marL="0" indent="0">
              <a:buNone/>
            </a:pPr>
            <a:r>
              <a:rPr lang="es-ES_tradnl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 position = (x : </a:t>
            </a:r>
            <a:r>
              <a:rPr lang="es-ES_tradnl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zh-CN" altLang="en-US" sz="1800">
                <a:solidFill>
                  <a:srgbClr val="1C00CF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5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, y : </a:t>
            </a:r>
            <a:r>
              <a:rPr lang="es-ES_tradnl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position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有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个元素，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x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、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y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是元素的名称</a:t>
            </a:r>
            <a:endParaRPr lang="en-US" altLang="zh-TW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person = (name : 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person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只有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name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一个元素</a:t>
            </a:r>
            <a:endParaRPr lang="en-US" altLang="zh-TW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元素的访问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用元素名称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position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.x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position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.y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用元素位置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position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相当于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postion.x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position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相当于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postion.y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nb-NO" altLang="zh-CN" sz="1800"/>
          </a:p>
        </p:txBody>
      </p:sp>
    </p:spTree>
    <p:extLst>
      <p:ext uri="{BB962C8B-B14F-4D97-AF65-F5344CB8AC3E}">
        <p14:creationId xmlns:p14="http://schemas.microsoft.com/office/powerpoint/2010/main" val="32352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元组类型的细节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21741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可以省略元素名称</a:t>
            </a:r>
            <a:endParaRPr lang="en-US" altLang="zh-CN" sz="1800"/>
          </a:p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position = (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hr-HR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person = (</a:t>
            </a:r>
            <a:r>
              <a:rPr lang="hr-HR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hr-HR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可以明确指定元素的类型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person :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= (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23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"rose"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p"/>
            </a:pPr>
            <a:r>
              <a:rPr lang="en-US" altLang="en-US" sz="1800">
                <a:solidFill>
                  <a:srgbClr val="FF0000"/>
                </a:solidFill>
              </a:rPr>
              <a:t>注意</a:t>
            </a:r>
            <a:endParaRPr lang="en-US" altLang="en-US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在明确指定元素类型的</a:t>
            </a:r>
            <a:r>
              <a:rPr lang="en-US" altLang="en-US" sz="1800"/>
              <a:t>情况下不能加上元素名称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因此，</a:t>
            </a:r>
            <a:r>
              <a:rPr lang="en-US" altLang="en-US" sz="1800"/>
              <a:t>下面的语句是</a:t>
            </a:r>
            <a:r>
              <a:rPr lang="en-US" altLang="en-US" sz="1800">
                <a:solidFill>
                  <a:srgbClr val="FF0000"/>
                </a:solidFill>
              </a:rPr>
              <a:t>错误</a:t>
            </a:r>
            <a:r>
              <a:rPr lang="en-US" altLang="en-US" sz="1800"/>
              <a:t>的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person :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= (age :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23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name :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"rose"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可以用多个变量接收元组数据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(x , y) = (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x</a:t>
            </a:r>
            <a:r>
              <a:rPr lang="zh-TW" altLang="en-US" sz="1800">
                <a:solidFill>
                  <a:srgbClr val="007400"/>
                </a:solidFill>
                <a:latin typeface="Menlo-Regular"/>
              </a:rPr>
              <a:t>是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10</a:t>
            </a:r>
            <a:r>
              <a:rPr lang="zh-TW" altLang="en-US" sz="1800">
                <a:solidFill>
                  <a:srgbClr val="007400"/>
                </a:solidFill>
                <a:latin typeface="Menlo-Regular"/>
              </a:rPr>
              <a:t>，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y</a:t>
            </a:r>
            <a:r>
              <a:rPr lang="zh-TW" altLang="en-US" sz="1800">
                <a:solidFill>
                  <a:srgbClr val="007400"/>
                </a:solidFill>
                <a:latin typeface="Menlo-Regular"/>
              </a:rPr>
              <a:t>是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20</a:t>
            </a:r>
            <a:endParaRPr lang="is-I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point = 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x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point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由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个元素组成，分别是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10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20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nb-NO" altLang="zh-CN" sz="1800"/>
          </a:p>
        </p:txBody>
      </p:sp>
    </p:spTree>
    <p:extLst>
      <p:ext uri="{BB962C8B-B14F-4D97-AF65-F5344CB8AC3E}">
        <p14:creationId xmlns:p14="http://schemas.microsoft.com/office/powerpoint/2010/main" val="38088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元组类型的细节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可以将元素分别赋值给多个变量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point = (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(x , y) =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point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// x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是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10</a:t>
            </a:r>
            <a:r>
              <a:rPr lang="zh-CN" altLang="zh-CN" sz="1800">
                <a:solidFill>
                  <a:srgbClr val="007400"/>
                </a:solidFill>
                <a:latin typeface="Menlo-Regular"/>
              </a:rPr>
              <a:t>，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y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是</a:t>
            </a:r>
            <a:r>
              <a:rPr lang="es-ES_tradnl" altLang="zh-CN" sz="1800">
                <a:solidFill>
                  <a:srgbClr val="007400"/>
                </a:solidFill>
                <a:latin typeface="Menlo-Regular"/>
              </a:rPr>
              <a:t>20</a:t>
            </a:r>
          </a:p>
          <a:p>
            <a:pPr marL="0" indent="0">
              <a:buNone/>
            </a:pPr>
            <a:endParaRPr lang="es-ES_tradnl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/>
              <a:t>可以使用</a:t>
            </a:r>
            <a:r>
              <a:rPr lang="zh-CN" altLang="en-US" sz="1800">
                <a:solidFill>
                  <a:srgbClr val="0000FF"/>
                </a:solidFill>
              </a:rPr>
              <a:t>下划线 </a:t>
            </a:r>
            <a:r>
              <a:rPr lang="en-US" altLang="zh-CN" sz="1800">
                <a:solidFill>
                  <a:srgbClr val="0000FF"/>
                </a:solidFill>
              </a:rPr>
              <a:t>_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zh-CN" altLang="en-US" sz="1800"/>
              <a:t>忽略某个元素的值，取出其他元素的值</a:t>
            </a:r>
            <a:endParaRPr lang="en-US" altLang="zh-CN" sz="1800"/>
          </a:p>
          <a:p>
            <a:pPr marL="0" indent="0">
              <a:buNone/>
            </a:pPr>
            <a:r>
              <a:rPr lang="hr-HR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person = (</a:t>
            </a:r>
            <a:r>
              <a:rPr lang="hr-HR" altLang="zh-CN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_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name) =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person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name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的内容是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“jack”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person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中的元素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20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被忽略</a:t>
            </a:r>
            <a:endParaRPr lang="en-US" altLang="zh-CN" sz="1800"/>
          </a:p>
          <a:p>
            <a:pPr marL="0" indent="0">
              <a:buNone/>
            </a:pPr>
            <a:endParaRPr lang="nb-NO" altLang="zh-CN" sz="1800"/>
          </a:p>
        </p:txBody>
      </p:sp>
    </p:spTree>
    <p:extLst>
      <p:ext uri="{BB962C8B-B14F-4D97-AF65-F5344CB8AC3E}">
        <p14:creationId xmlns:p14="http://schemas.microsoft.com/office/powerpoint/2010/main" val="19002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可选类型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5217410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可选类型的使用场合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当一个值可能存在，可能不存在的时候</a:t>
            </a:r>
            <a:r>
              <a:rPr lang="zh-CN" altLang="zh-CN" sz="1800"/>
              <a:t>，</a:t>
            </a:r>
            <a:r>
              <a:rPr lang="zh-CN" altLang="en-US" sz="1800"/>
              <a:t>就用可选类型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比如查找字符</a:t>
            </a:r>
            <a:r>
              <a:rPr lang="en-US" altLang="zh-CN" sz="1800">
                <a:solidFill>
                  <a:srgbClr val="0000FF"/>
                </a:solidFill>
              </a:rPr>
              <a:t>k</a:t>
            </a:r>
            <a:r>
              <a:rPr lang="zh-CN" altLang="en-US" sz="1800"/>
              <a:t>在某个字符串中的位置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如果字符串是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"jake"</a:t>
            </a:r>
            <a:r>
              <a:rPr lang="zh-CN" altLang="en-US" sz="1800"/>
              <a:t>，说明</a:t>
            </a:r>
            <a:r>
              <a:rPr lang="en-US" altLang="zh-CN" sz="1800">
                <a:solidFill>
                  <a:srgbClr val="0000FF"/>
                </a:solidFill>
              </a:rPr>
              <a:t>k</a:t>
            </a:r>
            <a:r>
              <a:rPr lang="zh-CN" altLang="en-US" sz="1800"/>
              <a:t>的位置存在，是</a:t>
            </a:r>
            <a:r>
              <a:rPr lang="en-US" altLang="zh-CN" sz="1800"/>
              <a:t>2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如果字符串是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"kate"</a:t>
            </a:r>
            <a:r>
              <a:rPr lang="zh-CN" altLang="en-US" sz="1800"/>
              <a:t>，说明</a:t>
            </a:r>
            <a:r>
              <a:rPr lang="en-US" altLang="zh-CN" sz="1800">
                <a:solidFill>
                  <a:srgbClr val="0000FF"/>
                </a:solidFill>
              </a:rPr>
              <a:t>k</a:t>
            </a:r>
            <a:r>
              <a:rPr lang="zh-CN" altLang="en-US" sz="1800"/>
              <a:t>的位置存在，是</a:t>
            </a:r>
            <a:r>
              <a:rPr lang="en-US" altLang="zh-CN" sz="1800"/>
              <a:t>0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如果字符串是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"itcast"</a:t>
            </a:r>
            <a:r>
              <a:rPr lang="zh-CN" altLang="en-US" sz="1800"/>
              <a:t>，说明</a:t>
            </a:r>
            <a:r>
              <a:rPr lang="en-US" altLang="zh-CN" sz="1800">
                <a:solidFill>
                  <a:srgbClr val="0000FF"/>
                </a:solidFill>
              </a:rPr>
              <a:t>k</a:t>
            </a:r>
            <a:r>
              <a:rPr lang="zh-CN" altLang="en-US" sz="1800"/>
              <a:t>的位置不存在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那么</a:t>
            </a:r>
            <a:r>
              <a:rPr lang="en-US" altLang="zh-CN" sz="1800">
                <a:solidFill>
                  <a:srgbClr val="0000FF"/>
                </a:solidFill>
              </a:rPr>
              <a:t>k</a:t>
            </a:r>
            <a:r>
              <a:rPr lang="zh-CN" altLang="en-US" sz="1800"/>
              <a:t>的位置就应该用可选类型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可选类型的格式</a:t>
            </a:r>
            <a:r>
              <a:rPr lang="zh-CN" altLang="zh-CN" sz="1800"/>
              <a:t>：</a:t>
            </a:r>
            <a:r>
              <a:rPr lang="zh-CN" altLang="en-US" sz="1800"/>
              <a:t>类型名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kIndex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问号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表明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kIndex</a:t>
            </a:r>
            <a:r>
              <a:rPr lang="zh-CN" altLang="en-US" sz="1800"/>
              <a:t>的值是可选的，可能是一个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，也可能值不存在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kIndex</a:t>
            </a:r>
            <a:r>
              <a:rPr lang="zh-CN" altLang="en-US" sz="1800"/>
              <a:t>的值要么是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类型，要么是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  <a:r>
              <a:rPr lang="zh-CN" altLang="zh-CN" sz="1800"/>
              <a:t>（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  <a:r>
              <a:rPr lang="zh-CN" altLang="en-US" sz="1800"/>
              <a:t>代表值不存在）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kIndex</a:t>
            </a:r>
            <a:r>
              <a:rPr lang="zh-CN" altLang="en-US" sz="1800"/>
              <a:t>默认就是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  <a:r>
              <a:rPr lang="zh-CN" altLang="en-US" sz="1800"/>
              <a:t>，因此上面的语句相当于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kIndex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711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可选类型的应用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zh-CN" altLang="en-US" sz="1800"/>
              <a:t>有个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zh-CN" altLang="en-US" sz="1800"/>
              <a:t>方法，可以将字符串转为对应的整数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有些字符串</a:t>
            </a:r>
            <a:r>
              <a:rPr lang="zh-CN" altLang="en-US" sz="1800">
                <a:solidFill>
                  <a:srgbClr val="0000FF"/>
                </a:solidFill>
              </a:rPr>
              <a:t>能</a:t>
            </a:r>
            <a:r>
              <a:rPr lang="zh-CN" altLang="en-US" sz="1800"/>
              <a:t>转成整数，比如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zh-CN" altLang="en-US" sz="1800"/>
              <a:t>，可以返回</a:t>
            </a:r>
            <a:r>
              <a:rPr lang="en-US" altLang="zh-CN" sz="1800"/>
              <a:t>156</a:t>
            </a:r>
            <a:endParaRPr lang="en-US" altLang="zh-CN" sz="18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有些字符串</a:t>
            </a:r>
            <a:r>
              <a:rPr lang="zh-CN" altLang="en-US" sz="1800">
                <a:solidFill>
                  <a:srgbClr val="0000FF"/>
                </a:solidFill>
              </a:rPr>
              <a:t>不能</a:t>
            </a:r>
            <a:r>
              <a:rPr lang="zh-CN" altLang="en-US" sz="1800"/>
              <a:t>转成整数，比如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"itcast"</a:t>
            </a:r>
            <a:r>
              <a:rPr lang="zh-CN" altLang="en-US" sz="1800"/>
              <a:t>，无法返回整数</a:t>
            </a:r>
            <a:endParaRPr lang="en-US" altLang="zh-CN" sz="18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因此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zh-CN" altLang="en-US" sz="1800"/>
              <a:t>方法的返回值是一个可选的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类型（即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字符串</a:t>
            </a:r>
            <a:r>
              <a:rPr lang="zh-CN" altLang="en-US" sz="1800">
                <a:solidFill>
                  <a:srgbClr val="0000FF"/>
                </a:solidFill>
              </a:rPr>
              <a:t>能</a:t>
            </a:r>
            <a:r>
              <a:rPr lang="zh-CN" altLang="en-US" sz="1800"/>
              <a:t>转成整数，比如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zh-CN" altLang="en-US" sz="1800"/>
              <a:t>，就返回</a:t>
            </a:r>
            <a:r>
              <a:rPr lang="en-US" altLang="zh-CN" sz="1800"/>
              <a:t>156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字符串</a:t>
            </a:r>
            <a:r>
              <a:rPr lang="zh-CN" altLang="en-US" sz="1800">
                <a:solidFill>
                  <a:srgbClr val="0000FF"/>
                </a:solidFill>
              </a:rPr>
              <a:t>不能</a:t>
            </a:r>
            <a:r>
              <a:rPr lang="zh-CN" altLang="en-US" sz="1800"/>
              <a:t>转成整数，比如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"itcast"</a:t>
            </a:r>
            <a:r>
              <a:rPr lang="zh-CN" altLang="en-US" sz="1800"/>
              <a:t>，说明返回的整数值不存在，是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= </a:t>
            </a:r>
            <a:r>
              <a:rPr lang="is-IS" altLang="zh-CN" sz="18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is-IS" altLang="zh-CN" sz="18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() </a:t>
            </a:r>
            <a:r>
              <a:rPr lang="is-IS" altLang="zh-CN" sz="1800">
                <a:solidFill>
                  <a:srgbClr val="007400"/>
                </a:solidFill>
                <a:latin typeface="Menlo-Regular"/>
              </a:rPr>
              <a:t>// 156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num2 =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"itcast"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nil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</a:t>
            </a:r>
            <a:r>
              <a:rPr lang="zh-CN" altLang="en-US" sz="1800"/>
              <a:t>：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num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num2</a:t>
            </a:r>
            <a:r>
              <a:rPr lang="zh-CN" altLang="en-US" sz="1800"/>
              <a:t>都是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类型，不是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</a:t>
            </a:r>
            <a:endParaRPr lang="en-US" altLang="zh-CN" sz="180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286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可选类型的注意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不能直接将可选类型赋值给具体类型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比如不能将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类型直接赋值给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类型，因为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都不确定有没有</a:t>
            </a:r>
            <a:r>
              <a:rPr lang="en-US" altLang="en-US" sz="1800"/>
              <a:t>整数</a:t>
            </a:r>
            <a:r>
              <a:rPr lang="zh-CN" altLang="en-US" sz="1800"/>
              <a:t>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下面的写法是</a:t>
            </a:r>
            <a:r>
              <a:rPr lang="zh-CN" altLang="en-US" sz="1800">
                <a:solidFill>
                  <a:srgbClr val="FF0000"/>
                </a:solidFill>
              </a:rPr>
              <a:t>错误</a:t>
            </a:r>
            <a:r>
              <a:rPr lang="zh-CN" altLang="en-US" sz="1800"/>
              <a:t>的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?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is-I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numValue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= </a:t>
            </a:r>
            <a:r>
              <a:rPr lang="ro-RO" altLang="zh-CN" sz="1800">
                <a:solidFill>
                  <a:srgbClr val="3F6E74"/>
                </a:solidFill>
                <a:latin typeface="Menlo-Regular"/>
              </a:rPr>
              <a:t>num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这行会</a:t>
            </a:r>
            <a:r>
              <a:rPr lang="zh-CN" altLang="en-US" sz="1800">
                <a:solidFill>
                  <a:srgbClr val="FF0000"/>
                </a:solidFill>
                <a:latin typeface="STHeitiSC-Light"/>
              </a:rPr>
              <a:t>报错</a:t>
            </a:r>
            <a:endParaRPr lang="ro-RO" altLang="zh-CN" sz="1800">
              <a:solidFill>
                <a:srgbClr val="3F6E74"/>
              </a:solidFill>
              <a:latin typeface="Menlo-Regular"/>
            </a:endParaRPr>
          </a:p>
          <a:p>
            <a:pPr marL="0" indent="0">
              <a:buNone/>
            </a:pPr>
            <a:endParaRPr lang="ro-RO" altLang="zh-CN" sz="1800">
              <a:solidFill>
                <a:srgbClr val="3F6E74"/>
              </a:solidFill>
              <a:latin typeface="Menlo-Regular"/>
            </a:endParaRPr>
          </a:p>
          <a:p>
            <a:r>
              <a:rPr lang="zh-CN" altLang="en-US" sz="1800"/>
              <a:t>相反，可以直接将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类型赋值给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下面的写法是</a:t>
            </a:r>
            <a:r>
              <a:rPr lang="zh-CN" altLang="en-US" sz="1800">
                <a:solidFill>
                  <a:srgbClr val="0000FF"/>
                </a:solidFill>
              </a:rPr>
              <a:t>正确</a:t>
            </a:r>
            <a:r>
              <a:rPr lang="zh-CN" altLang="en-US" sz="1800"/>
              <a:t>的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numValue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20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? 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= </a:t>
            </a:r>
            <a:r>
              <a:rPr lang="ro-RO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Value</a:t>
            </a:r>
            <a:r>
              <a:rPr lang="ro-RO" altLang="zh-CN" sz="1800">
                <a:solidFill>
                  <a:srgbClr val="3F6E74"/>
                </a:solidFill>
                <a:latin typeface="Menlo-Regular"/>
              </a:rPr>
              <a:t> </a:t>
            </a: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7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强制解包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在可选类型的后面加个感叹号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/>
              <a:t>，就可以把可选类型的值取出来，赋值给具体类型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下面的写法是</a:t>
            </a:r>
            <a:r>
              <a:rPr lang="zh-CN" altLang="en-US" sz="1800">
                <a:solidFill>
                  <a:srgbClr val="0000FF"/>
                </a:solidFill>
              </a:rPr>
              <a:t>正确</a:t>
            </a:r>
            <a:r>
              <a:rPr lang="zh-CN" altLang="en-US" sz="1800"/>
              <a:t>的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?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numValue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= </a:t>
            </a:r>
            <a:r>
              <a:rPr lang="ro-RO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将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num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中的值取出来，赋值给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numValue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/>
              <a:t>的意思是告诉编译器：我确定可选类型里面有值，可以将值取出来了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基本概念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解包：将可选类型的值取出来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强制解包：使用感叹号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/>
              <a:t>将可选类型的值取出来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02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强制解包的注意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如果可选类型的值不存在，仍然进行强制解包，会报一个错误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Menlo-Bold"/>
              </a:rPr>
              <a:t>fatal error: Can't unwrap Optional.None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下面的代码是</a:t>
            </a:r>
            <a:r>
              <a:rPr lang="zh-CN" altLang="en-US" sz="1800">
                <a:solidFill>
                  <a:srgbClr val="FF0000"/>
                </a:solidFill>
              </a:rPr>
              <a:t>错误</a:t>
            </a:r>
            <a:r>
              <a:rPr lang="zh-CN" altLang="en-US" sz="1800"/>
              <a:t>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numValue =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这行会</a:t>
            </a:r>
            <a:r>
              <a:rPr lang="zh-CN" altLang="en-US" sz="1800">
                <a:solidFill>
                  <a:srgbClr val="FF0000"/>
                </a:solidFill>
                <a:latin typeface="STHeitiSC-Light"/>
              </a:rPr>
              <a:t>报错</a:t>
            </a:r>
            <a:endParaRPr lang="en-US" altLang="zh-CN" sz="1800">
              <a:solidFill>
                <a:srgbClr val="FF00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  <a:latin typeface="STHeitiSC-Light"/>
            </a:endParaRPr>
          </a:p>
          <a:p>
            <a:r>
              <a:rPr lang="zh-CN" altLang="en-US" sz="1800"/>
              <a:t>因此：在进行强制解包之前，一定要先检测可选类型的值是否存在</a:t>
            </a:r>
            <a:endParaRPr lang="en-US" altLang="zh-CN" sz="1800"/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可选类型和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可以使用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zh-CN" altLang="en-US" sz="1800"/>
              <a:t>语句来检测一个可选类型的值是否存在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如果值存在，就返回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true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如果值不存在，就返回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false</a:t>
            </a:r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= </a:t>
            </a:r>
            <a:r>
              <a:rPr lang="is-IS" altLang="zh-CN" sz="18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is-IS" altLang="zh-CN" sz="18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"num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的值是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\(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!)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altLang="zh-CN" sz="1800">
                <a:solidFill>
                  <a:srgbClr val="C41A16"/>
                </a:solidFill>
                <a:latin typeface="Menlo-Regular"/>
              </a:rPr>
              <a:t>"num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的</a:t>
            </a:r>
            <a:r>
              <a:rPr lang="zh-CN" altLang="da-DK" sz="1800">
                <a:solidFill>
                  <a:srgbClr val="C41A16"/>
                </a:solidFill>
                <a:latin typeface="STHeitiSC-Light"/>
              </a:rPr>
              <a:t>值不存在</a:t>
            </a:r>
            <a:r>
              <a:rPr lang="da-DK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da-DK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可选类型的价值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可选类型让开发人员可以在程序运行时，检测一个值是否存在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然后使用代码来分别处理存在和不存在的情况</a:t>
            </a:r>
            <a:endParaRPr lang="en-US" altLang="zh-CN" sz="1800">
              <a:solidFill>
                <a:srgbClr val="AA0D91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59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编程语言对比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脚本语言（比如</a:t>
            </a:r>
            <a:r>
              <a:rPr lang="en-US" altLang="zh-CN" sz="1800"/>
              <a:t>Python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通常易于编写和测试，不需要经历编译</a:t>
            </a:r>
            <a:r>
              <a:rPr lang="en-US" altLang="zh-CN" sz="1800"/>
              <a:t>-</a:t>
            </a:r>
            <a:r>
              <a:rPr lang="zh-CN" altLang="en-US" sz="1800"/>
              <a:t>链接</a:t>
            </a:r>
            <a:r>
              <a:rPr lang="en-US" altLang="zh-CN" sz="1800"/>
              <a:t>-</a:t>
            </a:r>
            <a:r>
              <a:rPr lang="zh-CN" altLang="en-US" sz="1800"/>
              <a:t>运行三个繁琐的步骤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但并不是非常强大，难以带来高质量程序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如果你希望编写一款游戏，完全利用设备的性能，那么这样的语言并不理想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传统编程语言（比如</a:t>
            </a:r>
            <a:r>
              <a:rPr lang="en-US" altLang="zh-CN" sz="1800"/>
              <a:t>Objective-C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使开发者能更好地利用设备的性能，开发更复杂的应用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但通常较难掌握，在编译和测试时也更麻烦（经历编译</a:t>
            </a:r>
            <a:r>
              <a:rPr lang="en-US" altLang="zh-CN" sz="1800"/>
              <a:t>-</a:t>
            </a:r>
            <a:r>
              <a:rPr lang="zh-CN" altLang="en-US" sz="1800"/>
              <a:t>链接</a:t>
            </a:r>
            <a:r>
              <a:rPr lang="en-US" altLang="zh-CN" sz="1800"/>
              <a:t>-</a:t>
            </a:r>
            <a:r>
              <a:rPr lang="zh-CN" altLang="en-US" sz="1800"/>
              <a:t>运行三个步骤）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Swift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借鉴了</a:t>
            </a:r>
            <a:r>
              <a:rPr lang="en-US" altLang="zh-CN" sz="1800"/>
              <a:t>Objective-C</a:t>
            </a:r>
            <a:r>
              <a:rPr lang="zh-CN" altLang="en-US" sz="1800"/>
              <a:t>、</a:t>
            </a:r>
            <a:r>
              <a:rPr lang="en-US" altLang="zh-CN" sz="1800"/>
              <a:t>JavaScript</a:t>
            </a:r>
            <a:r>
              <a:rPr lang="zh-CN" altLang="en-US" sz="1800"/>
              <a:t>、</a:t>
            </a:r>
            <a:r>
              <a:rPr lang="en-US" altLang="zh-CN" sz="1800"/>
              <a:t>Python</a:t>
            </a:r>
            <a:r>
              <a:rPr lang="zh-CN" altLang="en-US" sz="1800"/>
              <a:t>等语言的优点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目标：简单、高效、强大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864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en-US" altLang="en-US" sz="1800"/>
              <a:t>选择绑定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用来确定一个可选类型的值是否存在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如果值存在，把该值赋给一个临时常量\变量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如果值不存在，就不创建任何临时常量\变量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选择绑定的概念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可选类型的值有选择地赋给临时常量</a:t>
            </a:r>
            <a:r>
              <a:rPr lang="en-US" altLang="zh-CN" sz="1800"/>
              <a:t>\</a:t>
            </a:r>
            <a:r>
              <a:rPr lang="zh-CN" altLang="en-US" sz="1800"/>
              <a:t>变量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也可以称为“选择绑定解包”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选择绑定的使用场合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zh-CN" altLang="en-US" sz="1800"/>
              <a:t>\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zh-CN" altLang="en-US" sz="180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398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选择绑定的应用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num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"num</a:t>
            </a:r>
            <a:r>
              <a:rPr lang="zh-CN" altLang="ro-RO" sz="1600">
                <a:solidFill>
                  <a:srgbClr val="C41A16"/>
                </a:solidFill>
                <a:latin typeface="Menlo-Regular"/>
              </a:rPr>
              <a:t>的</a:t>
            </a:r>
            <a:r>
              <a:rPr lang="zh-CN" altLang="ro-RO" sz="1600">
                <a:solidFill>
                  <a:srgbClr val="C41A16"/>
                </a:solidFill>
                <a:latin typeface="STHeitiSC-Light"/>
              </a:rPr>
              <a:t>值存在，是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\(num)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6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println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num</a:t>
            </a:r>
            <a:r>
              <a:rPr lang="zh-CN" altLang="ro-RO" sz="1600">
                <a:solidFill>
                  <a:srgbClr val="C41A16"/>
                </a:solidFill>
                <a:latin typeface="Menlo-Regular"/>
              </a:rPr>
              <a:t>的</a:t>
            </a:r>
            <a:r>
              <a:rPr lang="zh-CN" altLang="ro-RO" sz="1600">
                <a:solidFill>
                  <a:srgbClr val="C41A16"/>
                </a:solidFill>
                <a:latin typeface="STHeitiSC-Light"/>
              </a:rPr>
              <a:t>值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不存在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>
              <a:buFont typeface="Wingdings" charset="2"/>
              <a:buChar char="p"/>
            </a:pPr>
            <a:r>
              <a:rPr lang="zh-CN" altLang="en-US" sz="1600"/>
              <a:t>如果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</a:t>
            </a:r>
            <a:r>
              <a:rPr lang="zh-CN" altLang="en-US" sz="1600"/>
              <a:t>的值</a:t>
            </a:r>
            <a:r>
              <a:rPr lang="zh-CN" altLang="en-US" sz="1600">
                <a:solidFill>
                  <a:srgbClr val="FF0000"/>
                </a:solidFill>
              </a:rPr>
              <a:t>存在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600"/>
              <a:t>就把值赋给临时常量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num</a:t>
            </a:r>
            <a:r>
              <a:rPr lang="zh-CN" altLang="en-US" sz="1600"/>
              <a:t>，执行第</a:t>
            </a:r>
            <a:r>
              <a:rPr lang="en-US" altLang="zh-CN" sz="1600"/>
              <a:t>1</a:t>
            </a:r>
            <a:r>
              <a:rPr lang="zh-CN" altLang="en-US" sz="1600"/>
              <a:t> </a:t>
            </a:r>
            <a:r>
              <a:rPr lang="en-US" altLang="zh-CN" sz="1600"/>
              <a:t>~</a:t>
            </a:r>
            <a:r>
              <a:rPr lang="zh-CN" altLang="en-US" sz="1600"/>
              <a:t> </a:t>
            </a:r>
            <a:r>
              <a:rPr lang="en-US" altLang="zh-CN" sz="1600"/>
              <a:t>3</a:t>
            </a:r>
            <a:r>
              <a:rPr lang="zh-CN" altLang="en-US" sz="1600"/>
              <a:t>行的大括号之间的代码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如果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</a:t>
            </a:r>
            <a:r>
              <a:rPr lang="zh-CN" altLang="en-US" sz="1600"/>
              <a:t>的值</a:t>
            </a:r>
            <a:r>
              <a:rPr lang="zh-CN" altLang="en-US" sz="1600">
                <a:solidFill>
                  <a:srgbClr val="FF0000"/>
                </a:solidFill>
              </a:rPr>
              <a:t>不存在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600"/>
              <a:t>就不创建临时常量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num</a:t>
            </a:r>
            <a:r>
              <a:rPr lang="zh-CN" altLang="en-US" sz="1600"/>
              <a:t>，执行第</a:t>
            </a:r>
            <a:r>
              <a:rPr lang="en-US" altLang="zh-CN" sz="1600"/>
              <a:t>3</a:t>
            </a:r>
            <a:r>
              <a:rPr lang="zh-CN" altLang="en-US" sz="1600"/>
              <a:t> </a:t>
            </a:r>
            <a:r>
              <a:rPr lang="en-US" altLang="zh-CN" sz="1600"/>
              <a:t>~</a:t>
            </a:r>
            <a:r>
              <a:rPr lang="zh-CN" altLang="en-US" sz="1600"/>
              <a:t> </a:t>
            </a:r>
            <a:r>
              <a:rPr lang="en-US" altLang="zh-CN" sz="1600"/>
              <a:t>5</a:t>
            </a:r>
            <a:r>
              <a:rPr lang="zh-CN" altLang="en-US" sz="1600"/>
              <a:t>行的大括号之间的代码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注意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这里的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num</a:t>
            </a:r>
            <a:r>
              <a:rPr lang="zh-CN" altLang="en-US" sz="1600"/>
              <a:t>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600"/>
              <a:t>类型，不是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600"/>
              <a:t>类型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num</a:t>
            </a:r>
            <a:r>
              <a:rPr lang="zh-CN" altLang="en-US" sz="1600"/>
              <a:t>的作用域是第</a:t>
            </a:r>
            <a:r>
              <a:rPr lang="en-US" altLang="zh-CN" sz="1600"/>
              <a:t>1~3</a:t>
            </a:r>
            <a:r>
              <a:rPr lang="zh-CN" altLang="en-US" sz="1600"/>
              <a:t>行的大括号之间，不能用在第</a:t>
            </a:r>
            <a:r>
              <a:rPr lang="en-US" altLang="zh-CN" sz="1600"/>
              <a:t>3~5</a:t>
            </a:r>
            <a:r>
              <a:rPr lang="zh-CN" altLang="en-US" sz="1600"/>
              <a:t>行的大括号之间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也可以用临时变量来存储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num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"156"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6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{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8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隐式解包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默认情况下：如果想将可选类型的值赋给具体类型，比如将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/>
              <a:t>的值赋给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类型，需要使用感叹号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/>
              <a:t>进行强制解包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?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numValue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= </a:t>
            </a:r>
            <a:r>
              <a:rPr lang="ro-RO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被声明为隐式解包的可选类型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不用进行强制解包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能够自动解包</a:t>
            </a:r>
            <a:r>
              <a:rPr lang="zh-CN" altLang="zh-CN" sz="1800"/>
              <a:t>：</a:t>
            </a:r>
            <a:r>
              <a:rPr lang="zh-CN" altLang="en-US" sz="1800"/>
              <a:t>自动把可选类型的值取出来赋给具体类型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如何声明一个隐式解包的可选类型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 问号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?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/>
              <a:t>改为 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/>
              <a:t>即可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num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!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20</a:t>
            </a:r>
            <a:endParaRPr lang="is-I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numValue :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自动解包，不用再使用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!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进行强制解包</a:t>
            </a: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num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是被声明为隐式解包的可选类型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Int!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972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隐式解包的原理和应用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隐式解包的原理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相当于告诉编译器：这个可选类型的值一直都存在，绝对能取出里面的值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所以取值时可以不用加感叹号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!</a:t>
            </a:r>
            <a:r>
              <a:rPr lang="zh-CN" altLang="en-US" sz="1800"/>
              <a:t>，能够自动解包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隐式解包的应用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如果某个常量</a:t>
            </a:r>
            <a:r>
              <a:rPr lang="en-US" altLang="zh-CN" sz="1800"/>
              <a:t>\</a:t>
            </a:r>
            <a:r>
              <a:rPr lang="zh-CN" altLang="en-US" sz="1800"/>
              <a:t>变量的值，在有些情况下一定存在，就可以用隐式解包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比如银行卡的余额就可以声明为隐式解包的可选类型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只要开通了银行卡，银行卡的余额肯定有值，从</a:t>
            </a:r>
            <a:r>
              <a:rPr lang="en-US" altLang="zh-CN" sz="1800"/>
              <a:t>0</a:t>
            </a:r>
            <a:r>
              <a:rPr lang="zh-CN" altLang="en-US" sz="1800"/>
              <a:t> </a:t>
            </a:r>
            <a:r>
              <a:rPr lang="en-US" altLang="zh-CN" sz="1800"/>
              <a:t>~</a:t>
            </a:r>
            <a:r>
              <a:rPr lang="zh-CN" altLang="en-US" sz="1800"/>
              <a:t> 无限大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如果没开通银行卡或者银行卡丢了，银行卡的余额就没有值，因为连卡都没有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741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断言是一种实时检测条件是否为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true</a:t>
            </a:r>
            <a:r>
              <a:rPr lang="zh-CN" altLang="en-US" sz="1800"/>
              <a:t>的方法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如果条件为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true</a:t>
            </a:r>
            <a:r>
              <a:rPr lang="zh-CN" altLang="en-US" sz="1800"/>
              <a:t>，那么代码继续执行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如果条件为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false</a:t>
            </a:r>
            <a:r>
              <a:rPr lang="zh-CN" altLang="en-US" sz="1800"/>
              <a:t>，就抛出错误信息，</a:t>
            </a:r>
            <a:r>
              <a:rPr lang="zh-CN" altLang="en-US" sz="1800">
                <a:solidFill>
                  <a:srgbClr val="FF0000"/>
                </a:solidFill>
              </a:rPr>
              <a:t>直接终止程序的运行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断言的用法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使用全局的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assert</a:t>
            </a:r>
            <a:r>
              <a:rPr lang="zh-CN" altLang="en-US" sz="1800"/>
              <a:t>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assert</a:t>
            </a:r>
            <a:r>
              <a:rPr lang="zh-CN" altLang="en-US" sz="1800"/>
              <a:t>函数接收一个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Bool</a:t>
            </a:r>
            <a:r>
              <a:rPr lang="zh-CN" altLang="en-US" sz="1800"/>
              <a:t>表达式和一个断言失败时显示的消息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assert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index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&gt;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"index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必须大于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0"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²"/>
            </a:pPr>
            <a:r>
              <a:rPr lang="zh-CN" altLang="en-US" sz="1800"/>
              <a:t>如果</a:t>
            </a: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index</a:t>
            </a:r>
            <a:r>
              <a:rPr lang="zh-CN" altLang="en-US" sz="1800"/>
              <a:t>大于等于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/>
              <a:t>，就继续执行后面的代码</a:t>
            </a:r>
            <a:endParaRPr lang="en-US" altLang="zh-CN" sz="1800"/>
          </a:p>
          <a:p>
            <a:pPr>
              <a:buFont typeface="Wingdings" charset="2"/>
              <a:buChar char="²"/>
            </a:pPr>
            <a:r>
              <a:rPr lang="zh-CN" altLang="en-US" sz="1800"/>
              <a:t>如果</a:t>
            </a: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index</a:t>
            </a:r>
            <a:r>
              <a:rPr lang="zh-CN" altLang="en-US" sz="1800"/>
              <a:t>小于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/>
              <a:t>，就抛出错误信息</a:t>
            </a:r>
            <a:r>
              <a:rPr lang="zh-CN" altLang="zh-CN" sz="1800"/>
              <a:t>（</a:t>
            </a:r>
            <a:r>
              <a:rPr lang="zh-CN" altLang="en-US" sz="1800"/>
              <a:t>下面的黑色字），</a:t>
            </a:r>
            <a:r>
              <a:rPr lang="zh-CN" altLang="en-US" sz="1800">
                <a:solidFill>
                  <a:srgbClr val="FF0000"/>
                </a:solidFill>
              </a:rPr>
              <a:t>直接终止程序的运行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altLang="zh-TW" sz="1800" b="1">
                <a:solidFill>
                  <a:srgbClr val="000000"/>
                </a:solidFill>
                <a:latin typeface="Menlo-Bold"/>
              </a:rPr>
              <a:t>assertion failed: index</a:t>
            </a:r>
            <a:r>
              <a:rPr lang="zh-TW" altLang="en-US" sz="1800" b="1">
                <a:solidFill>
                  <a:srgbClr val="000000"/>
                </a:solidFill>
                <a:latin typeface="STHeitiSC-Light"/>
              </a:rPr>
              <a:t>必须大于</a:t>
            </a:r>
            <a:r>
              <a:rPr lang="en-US" altLang="zh-TW" sz="1800" b="1">
                <a:solidFill>
                  <a:srgbClr val="000000"/>
                </a:solidFill>
                <a:latin typeface="Menlo-Bold"/>
              </a:rPr>
              <a:t>0</a:t>
            </a:r>
          </a:p>
          <a:p>
            <a:pPr>
              <a:buFont typeface="Wingdings" charset="2"/>
              <a:buChar char="²"/>
            </a:pPr>
            <a:endParaRPr lang="en-US" altLang="zh-CN" sz="1800" b="1">
              <a:solidFill>
                <a:srgbClr val="000000"/>
              </a:solidFill>
              <a:latin typeface="Menlo-Bold"/>
            </a:endParaRPr>
          </a:p>
          <a:p>
            <a:pPr>
              <a:buFont typeface="Wingdings" charset="2"/>
              <a:buChar char="ü"/>
            </a:pP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assert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3F6E74"/>
                </a:solidFill>
                <a:latin typeface="Menlo-Regular"/>
              </a:rPr>
              <a:t>index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&gt;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²"/>
            </a:pPr>
            <a:r>
              <a:rPr lang="zh-CN" altLang="en-US" sz="1800"/>
              <a:t>可以省略错误信息，但不推荐，这样不利于调试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738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断言的使用场景和使用注意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217410"/>
          </a:xfrm>
        </p:spPr>
        <p:txBody>
          <a:bodyPr>
            <a:normAutofit/>
          </a:bodyPr>
          <a:lstStyle/>
          <a:p>
            <a:r>
              <a:rPr lang="zh-CN" altLang="en-US" sz="1800"/>
              <a:t>下面的场景，可能用到断言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有一个整型值作为数组的索引，这个值可能太小或者太大，从而造成数组越界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当传递给函数的参数是一个无效的参数时，将不能在该函数中执行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当一个可选类型需要是非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nil</a:t>
            </a:r>
            <a:r>
              <a:rPr lang="zh-CN" altLang="en-US" sz="1800"/>
              <a:t>时，才能够继续运行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断言的使用注意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断言会导致程序运行的中止，如果不管条件是否成立，都要继续往下执行代码，那就不能用断言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断言可以保证错误在开发过程中会被及时发现，但发布的应用里最好不要使用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如果一个程序用着用着就突然崩溃闪退，会严重影响用户体验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747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Xcode</a:t>
            </a:r>
            <a:r>
              <a:rPr lang="zh-CN" altLang="en-US" sz="1800"/>
              <a:t>版本必须 </a:t>
            </a:r>
            <a:r>
              <a:rPr lang="en-US" altLang="zh-CN" sz="1800"/>
              <a:t>&gt;=</a:t>
            </a:r>
            <a:r>
              <a:rPr lang="zh-CN" altLang="en-US" sz="1800"/>
              <a:t> </a:t>
            </a:r>
            <a:r>
              <a:rPr lang="en-US" altLang="zh-CN" sz="1800"/>
              <a:t>6.0</a:t>
            </a:r>
            <a:r>
              <a:rPr lang="zh-CN" altLang="en-US" sz="1800"/>
              <a:t>，才能使用</a:t>
            </a:r>
            <a:r>
              <a:rPr lang="en-US" altLang="zh-CN" sz="1800"/>
              <a:t>Swift</a:t>
            </a:r>
            <a:r>
              <a:rPr lang="zh-CN" altLang="en-US" sz="1800"/>
              <a:t>进行调试和开发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Swift</a:t>
            </a:r>
            <a:r>
              <a:rPr lang="zh-CN" altLang="en-US" sz="1800"/>
              <a:t>自从发布之后，备受开发者关注，</a:t>
            </a:r>
            <a:r>
              <a:rPr lang="en-US" altLang="zh-CN" sz="1800"/>
              <a:t>1</a:t>
            </a:r>
            <a:r>
              <a:rPr lang="zh-CN" altLang="en-US" sz="1800"/>
              <a:t>天的时间内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Xcode</a:t>
            </a:r>
            <a:r>
              <a:rPr lang="zh-CN" altLang="en-US" sz="1800"/>
              <a:t> </a:t>
            </a:r>
            <a:r>
              <a:rPr lang="en-US" altLang="zh-CN" sz="1800"/>
              <a:t>6</a:t>
            </a:r>
            <a:r>
              <a:rPr lang="zh-CN" altLang="en-US" sz="1800"/>
              <a:t> </a:t>
            </a:r>
            <a:r>
              <a:rPr lang="en-US" altLang="zh-CN" sz="1800"/>
              <a:t>beta</a:t>
            </a:r>
            <a:r>
              <a:rPr lang="zh-CN" altLang="en-US" sz="1800"/>
              <a:t>下载量突破</a:t>
            </a:r>
            <a:r>
              <a:rPr lang="en-US" altLang="zh-CN" sz="1800"/>
              <a:t>1400</a:t>
            </a:r>
            <a:r>
              <a:rPr lang="zh-CN" altLang="en-US" sz="1800"/>
              <a:t>万次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官方发布的电子书</a:t>
            </a:r>
            <a:r>
              <a:rPr lang="en-US" altLang="zh-CN" sz="1800"/>
              <a:t>《The</a:t>
            </a:r>
            <a:r>
              <a:rPr lang="zh-CN" altLang="en-US" sz="1800"/>
              <a:t> </a:t>
            </a:r>
            <a:r>
              <a:rPr lang="en-US" altLang="zh-CN" sz="1800"/>
              <a:t>Swift</a:t>
            </a:r>
            <a:r>
              <a:rPr lang="zh-CN" altLang="en-US" sz="1800"/>
              <a:t> </a:t>
            </a:r>
            <a:r>
              <a:rPr lang="en-US" altLang="zh-CN" sz="1800"/>
              <a:t>Programming</a:t>
            </a:r>
            <a:r>
              <a:rPr lang="zh-CN" altLang="en-US" sz="1800"/>
              <a:t> </a:t>
            </a:r>
            <a:r>
              <a:rPr lang="en-US" altLang="zh-CN" sz="1800"/>
              <a:t>Language》</a:t>
            </a:r>
            <a:r>
              <a:rPr lang="zh-CN" altLang="en-US" sz="1800"/>
              <a:t>下载量突破</a:t>
            </a:r>
            <a:r>
              <a:rPr lang="en-US" altLang="zh-CN" sz="1800"/>
              <a:t>37</a:t>
            </a:r>
            <a:r>
              <a:rPr lang="zh-CN" altLang="en-US" sz="1800"/>
              <a:t>万次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一位国外开发者已经用</a:t>
            </a:r>
            <a:r>
              <a:rPr lang="en-US" altLang="zh-CN" sz="1800"/>
              <a:t>Swift</a:t>
            </a:r>
            <a:r>
              <a:rPr lang="zh-CN" altLang="en-US" sz="1800"/>
              <a:t>实现了</a:t>
            </a:r>
            <a:r>
              <a:rPr lang="en-US" altLang="zh-CN" sz="1800"/>
              <a:t>Flappy Bird</a:t>
            </a:r>
            <a:r>
              <a:rPr lang="zh-CN" altLang="en-US" sz="1800"/>
              <a:t>游戏（这位开发者上手</a:t>
            </a:r>
            <a:r>
              <a:rPr lang="en-US" altLang="zh-CN" sz="1800"/>
              <a:t>Swift</a:t>
            </a:r>
            <a:r>
              <a:rPr lang="zh-CN" altLang="en-US" sz="1800"/>
              <a:t>的时间只有</a:t>
            </a:r>
            <a:r>
              <a:rPr lang="en-US" altLang="zh-CN" sz="1800"/>
              <a:t>4</a:t>
            </a:r>
            <a:r>
              <a:rPr lang="zh-CN" altLang="en-US" sz="1800"/>
              <a:t>个小时，编程加上休息时间，接近</a:t>
            </a:r>
            <a:r>
              <a:rPr lang="en-US" altLang="zh-CN" sz="1800"/>
              <a:t>9</a:t>
            </a:r>
            <a:r>
              <a:rPr lang="zh-CN" altLang="en-US" sz="1800"/>
              <a:t>个小时）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049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语法须知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5146066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2</a:t>
            </a:r>
            <a:r>
              <a:rPr lang="zh-CN" altLang="en-US" sz="1800"/>
              <a:t>个不需要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不需要编写</a:t>
            </a:r>
            <a:r>
              <a:rPr lang="en-US" altLang="zh-CN" sz="1800">
                <a:solidFill>
                  <a:srgbClr val="0000FF"/>
                </a:solidFill>
              </a:rPr>
              <a:t>main</a:t>
            </a:r>
            <a:r>
              <a:rPr lang="zh-CN" altLang="en-US" sz="1800">
                <a:solidFill>
                  <a:srgbClr val="0000FF"/>
                </a:solidFill>
              </a:rPr>
              <a:t>函数</a:t>
            </a:r>
            <a:r>
              <a:rPr lang="zh-CN" altLang="en-US" sz="1800"/>
              <a:t>：全局作用域中的代码会被自动当做程序的入口点（从上往下执行）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不需要在每一条语句后面加上分号    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radius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你喜欢的话，也可以加上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radius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zh-CN" altLang="zh-CN" sz="180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有一种情况必须加分号：同一行代码上有多条语句时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radius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zh-CN" altLang="zh-CN" sz="1800">
                <a:solidFill>
                  <a:srgbClr val="000000"/>
                </a:solidFill>
                <a:latin typeface="Menlo-Regular"/>
              </a:rPr>
              <a:t>; 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radius2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15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注释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单行注释</a:t>
            </a:r>
            <a:r>
              <a:rPr lang="en-US" altLang="zh-CN" sz="1800"/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这是单行注释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多行注释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* 这是多行注释 *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 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跟其他语言不太一样的是，</a:t>
            </a:r>
            <a:r>
              <a:rPr lang="en-US" altLang="zh-CN" sz="1800"/>
              <a:t>Swift</a:t>
            </a:r>
            <a:r>
              <a:rPr lang="zh-CN" altLang="en-US" sz="1800"/>
              <a:t>的多行注释可以嵌套多行注释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/*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haha /*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hehe */ haha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*/</a:t>
            </a:r>
            <a:endParaRPr lang="es-ES_tradnl" altLang="zh-CN" sz="1800"/>
          </a:p>
        </p:txBody>
      </p:sp>
    </p:spTree>
    <p:extLst>
      <p:ext uri="{BB962C8B-B14F-4D97-AF65-F5344CB8AC3E}">
        <p14:creationId xmlns:p14="http://schemas.microsoft.com/office/powerpoint/2010/main" val="19044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常量和变量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如何声明常量和变量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CN" altLang="en-US" sz="1800"/>
              <a:t>来声明常量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radius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10</a:t>
            </a:r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zh-CN" altLang="en-US" sz="1800"/>
              <a:t>来声明变量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age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20</a:t>
            </a:r>
          </a:p>
          <a:p>
            <a:pPr marL="0" indent="0">
              <a:buNone/>
            </a:pPr>
            <a:r>
              <a:rPr lang="es-ES_tradnl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 x = </a:t>
            </a:r>
            <a:r>
              <a:rPr lang="es-ES_tradnl" altLang="zh-CN" sz="1800">
                <a:solidFill>
                  <a:srgbClr val="1C00CF"/>
                </a:solidFill>
                <a:latin typeface="Menlo-Regular"/>
              </a:rPr>
              <a:t>0.0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, y = </a:t>
            </a:r>
            <a:r>
              <a:rPr lang="es-ES_tradnl" altLang="zh-CN" sz="1800">
                <a:solidFill>
                  <a:srgbClr val="1C00CF"/>
                </a:solidFill>
                <a:latin typeface="Menlo-Regular"/>
              </a:rPr>
              <a:t>0.0</a:t>
            </a:r>
            <a:r>
              <a:rPr lang="es-ES_tradnl" altLang="zh-CN" sz="1800">
                <a:solidFill>
                  <a:srgbClr val="000000"/>
                </a:solidFill>
                <a:latin typeface="Menlo-Regular"/>
              </a:rPr>
              <a:t>, z = </a:t>
            </a:r>
            <a:r>
              <a:rPr lang="es-ES_tradnl" altLang="zh-CN" sz="1800">
                <a:solidFill>
                  <a:srgbClr val="1C00CF"/>
                </a:solidFill>
                <a:latin typeface="Menlo-Regular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5656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常量和变量的命名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160335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基本上可以用任何你喜欢的字符作为常量和变量名</a:t>
            </a:r>
            <a:endParaRPr lang="en-US" altLang="zh-CN" sz="1800"/>
          </a:p>
          <a:p>
            <a:pPr marL="0" indent="0">
              <a:buNone/>
            </a:pPr>
            <a:r>
              <a:rPr lang="el-GR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l-GR" altLang="zh-CN" sz="1800">
                <a:solidFill>
                  <a:srgbClr val="000000"/>
                </a:solidFill>
                <a:latin typeface="Menlo-Regular"/>
              </a:rPr>
              <a:t> π = </a:t>
            </a:r>
            <a:r>
              <a:rPr lang="el-GR" altLang="zh-CN" sz="1800">
                <a:solidFill>
                  <a:srgbClr val="1C00CF"/>
                </a:solidFill>
                <a:latin typeface="Menlo-Regular"/>
              </a:rPr>
              <a:t>3.14159</a:t>
            </a:r>
            <a:endParaRPr lang="el-GR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HT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CHT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000000"/>
                </a:solidFill>
                <a:latin typeface="STHeitiSC-Light"/>
              </a:rPr>
              <a:t>网址</a:t>
            </a:r>
            <a:r>
              <a:rPr lang="zh-CHT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HT" sz="180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HT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http://ios.itcast.cn</a:t>
            </a:r>
            <a:r>
              <a:rPr lang="en-US" altLang="zh-CHT" sz="1800">
                <a:solidFill>
                  <a:srgbClr val="C41A16"/>
                </a:solidFill>
                <a:latin typeface="Menlo-Regular"/>
              </a:rPr>
              <a:t>"</a:t>
            </a:r>
            <a:endParaRPr lang="zh-CHT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pl-PL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pl-PL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altLang="zh-CN" sz="1800">
                <a:solidFill>
                  <a:srgbClr val="000000"/>
                </a:solidFill>
                <a:latin typeface="AppleColorEmoji"/>
              </a:rPr>
              <a:t>🐶🐮</a:t>
            </a:r>
            <a:r>
              <a:rPr lang="pl-PL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pl-PL" altLang="zh-CN" sz="1800">
                <a:solidFill>
                  <a:srgbClr val="C41A16"/>
                </a:solidFill>
                <a:latin typeface="Menlo-Regular"/>
              </a:rPr>
              <a:t>"dogcow</a:t>
            </a:r>
            <a:r>
              <a:rPr lang="en-US" altLang="zh-CHT" sz="1800">
                <a:solidFill>
                  <a:srgbClr val="C41A16"/>
                </a:solidFill>
                <a:latin typeface="Menlo-Regular"/>
              </a:rPr>
              <a:t>"</a:t>
            </a:r>
            <a:endParaRPr lang="pl-PL" altLang="zh-CN" sz="1800">
              <a:solidFill>
                <a:srgbClr val="C41A16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pl-PL" altLang="zh-CN" sz="1800">
                <a:solidFill>
                  <a:srgbClr val="000000"/>
                </a:solidFill>
                <a:latin typeface="AppleColorEmoji"/>
              </a:rPr>
              <a:t>🐶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和</a:t>
            </a:r>
            <a:r>
              <a:rPr lang="pl-PL" altLang="zh-CN" sz="1800">
                <a:solidFill>
                  <a:srgbClr val="000000"/>
                </a:solidFill>
                <a:latin typeface="AppleColorEmoji"/>
              </a:rPr>
              <a:t>🐮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是一种特殊的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Unicode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字符</a:t>
            </a:r>
            <a:endParaRPr lang="pl-PL" altLang="zh-CN" sz="18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pl-PL" altLang="zh-CN" sz="1800">
              <a:solidFill>
                <a:srgbClr val="C41A16"/>
              </a:solidFill>
              <a:latin typeface="Menlo-Regular"/>
            </a:endParaRPr>
          </a:p>
          <a:p>
            <a:r>
              <a:rPr lang="zh-CN" altLang="en-US" sz="1800"/>
              <a:t>常量和变量名的注意点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不能包含数学符号（比如 </a:t>
            </a:r>
            <a:r>
              <a:rPr lang="en-US" altLang="zh-CN" sz="1800"/>
              <a:t>+</a:t>
            </a:r>
            <a:r>
              <a:rPr lang="zh-CN" altLang="en-US" sz="1800"/>
              <a:t> 和 * 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不能包含箭头（比如</a:t>
            </a:r>
            <a:r>
              <a:rPr lang="en-US" altLang="zh-CN" sz="1800"/>
              <a:t>↑</a:t>
            </a:r>
            <a:r>
              <a:rPr lang="zh-CN" altLang="en-US" sz="1800"/>
              <a:t>、</a:t>
            </a:r>
            <a:r>
              <a:rPr lang="en-US" altLang="zh-CN" sz="1800"/>
              <a:t>↓</a:t>
            </a:r>
            <a:r>
              <a:rPr lang="zh-CN" altLang="en-US" sz="1800"/>
              <a:t>、</a:t>
            </a:r>
            <a:r>
              <a:rPr lang="en-US" altLang="zh-CN" sz="1800"/>
              <a:t>←</a:t>
            </a:r>
            <a:r>
              <a:rPr lang="zh-CN" altLang="en-US" sz="1800"/>
              <a:t>、</a:t>
            </a:r>
            <a:r>
              <a:rPr lang="en-US" altLang="zh-CN" sz="1800"/>
              <a:t>→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不能包含非法无效的</a:t>
            </a:r>
            <a:r>
              <a:rPr lang="en-US" altLang="zh-CN" sz="1800"/>
              <a:t>Unicode</a:t>
            </a:r>
            <a:r>
              <a:rPr lang="zh-CN" altLang="en-US" sz="1800"/>
              <a:t>字符（比如⚽ 、</a:t>
            </a:r>
            <a:r>
              <a:rPr lang="en-US" altLang="zh-CN" sz="1800"/>
              <a:t>♠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不能是关键字（比如</a:t>
            </a:r>
            <a:r>
              <a:rPr lang="el-GR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不能包含</a:t>
            </a:r>
            <a:r>
              <a:rPr lang="zh-CN" altLang="en-US" sz="1800">
                <a:solidFill>
                  <a:srgbClr val="0000FF"/>
                </a:solidFill>
              </a:rPr>
              <a:t>横线 </a:t>
            </a:r>
            <a:r>
              <a:rPr lang="en-US" altLang="zh-CN" sz="1800">
                <a:solidFill>
                  <a:srgbClr val="0000FF"/>
                </a:solidFill>
              </a:rPr>
              <a:t>–</a:t>
            </a: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zh-CN" altLang="en-US" sz="1800"/>
              <a:t>、 </a:t>
            </a:r>
            <a:r>
              <a:rPr lang="zh-CN" altLang="en-US" sz="1800">
                <a:solidFill>
                  <a:srgbClr val="0000FF"/>
                </a:solidFill>
              </a:rPr>
              <a:t>制表符</a:t>
            </a:r>
            <a:r>
              <a:rPr lang="zh-CN" altLang="en-US" sz="1800"/>
              <a:t>（比如 </a:t>
            </a:r>
            <a:r>
              <a:rPr lang="en-US" altLang="zh-CN" sz="1800"/>
              <a:t>my–name</a:t>
            </a:r>
            <a:r>
              <a:rPr lang="zh-CN" altLang="en-US" sz="1800"/>
              <a:t>）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不能以数字开头（比如 </a:t>
            </a:r>
            <a:r>
              <a:rPr lang="en-US" altLang="zh-CN" sz="1800"/>
              <a:t>123go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不能是单独一个</a:t>
            </a:r>
            <a:r>
              <a:rPr lang="zh-CN" altLang="en-US" sz="1800">
                <a:solidFill>
                  <a:srgbClr val="0000FF"/>
                </a:solidFill>
              </a:rPr>
              <a:t>下划线 </a:t>
            </a:r>
            <a:r>
              <a:rPr lang="en-US" altLang="zh-CN" sz="1800">
                <a:solidFill>
                  <a:srgbClr val="0000FF"/>
                </a:solidFill>
              </a:rPr>
              <a:t>_</a:t>
            </a:r>
            <a:r>
              <a:rPr lang="zh-CN" altLang="en-US" sz="1800"/>
              <a:t> （比如</a:t>
            </a: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_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zh-CN" altLang="en-US" sz="1800"/>
              <a:t>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371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1"/>
            <a:ext cx="8229600" cy="5046183"/>
          </a:xfrm>
        </p:spPr>
        <p:txBody>
          <a:bodyPr>
            <a:normAutofit/>
          </a:bodyPr>
          <a:lstStyle/>
          <a:p>
            <a:r>
              <a:rPr lang="en-US" altLang="zh-CN" sz="1800"/>
              <a:t>Swift</a:t>
            </a:r>
            <a:r>
              <a:rPr lang="zh-CN" altLang="en-US" sz="1800"/>
              <a:t>中常用的数据类型有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Float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Double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Bool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String</a:t>
            </a:r>
            <a:r>
              <a:rPr lang="zh-CN" altLang="zh-CN" sz="1800">
                <a:solidFill>
                  <a:srgbClr val="5C2699"/>
                </a:solidFill>
                <a:latin typeface="Menlo-Regular"/>
              </a:rPr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Character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Array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Dictionary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可以看出，数据类型的首字母都是大写的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如何指定变量</a:t>
            </a:r>
            <a:r>
              <a:rPr lang="en-US" altLang="zh-CN" sz="1800"/>
              <a:t>\</a:t>
            </a:r>
            <a:r>
              <a:rPr lang="zh-CN" altLang="en-US" sz="1800"/>
              <a:t>常量的数据类型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在常量</a:t>
            </a:r>
            <a:r>
              <a:rPr lang="en-US" altLang="zh-CN" sz="1800"/>
              <a:t>\</a:t>
            </a:r>
            <a:r>
              <a:rPr lang="zh-CN" altLang="en-US" sz="1800"/>
              <a:t>变量名后面加上“冒号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zh-CN" sz="1800"/>
              <a:t>”</a:t>
            </a:r>
            <a:r>
              <a:rPr lang="zh-CN" altLang="en-US" sz="1800"/>
              <a:t> 和 “类型名称</a:t>
            </a:r>
            <a:r>
              <a:rPr lang="zh-CN" altLang="zh-CN" sz="1800"/>
              <a:t>”</a:t>
            </a:r>
            <a:endParaRPr lang="en-US" altLang="zh-CN" sz="1800"/>
          </a:p>
          <a:p>
            <a:pPr marL="0" indent="0">
              <a:buNone/>
            </a:pPr>
            <a:r>
              <a:rPr lang="is-IS" altLang="zh-CN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age : 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上面代码表示：定义了一个</a:t>
            </a:r>
            <a:r>
              <a:rPr lang="is-IS" altLang="zh-CN" sz="1800">
                <a:solidFill>
                  <a:srgbClr val="5C2699"/>
                </a:solidFill>
                <a:latin typeface="Menlo-Regular"/>
              </a:rPr>
              <a:t>Int</a:t>
            </a:r>
            <a:r>
              <a:rPr lang="zh-CN" altLang="en-US" sz="1800"/>
              <a:t>类型的变量</a:t>
            </a:r>
            <a:r>
              <a:rPr lang="is-IS" altLang="zh-CN" sz="1800">
                <a:solidFill>
                  <a:srgbClr val="000000"/>
                </a:solidFill>
                <a:latin typeface="Menlo-Regular"/>
              </a:rPr>
              <a:t>age</a:t>
            </a:r>
            <a:r>
              <a:rPr lang="zh-CN" altLang="en-US" sz="1800"/>
              <a:t>，初始值是</a:t>
            </a:r>
            <a:r>
              <a:rPr lang="is-IS" altLang="zh-CN" sz="1800">
                <a:solidFill>
                  <a:srgbClr val="1C00CF"/>
                </a:solidFill>
                <a:latin typeface="Menlo-Regular"/>
              </a:rPr>
              <a:t>10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一般来说，没有必要明确指定变量</a:t>
            </a:r>
            <a:r>
              <a:rPr lang="en-US" altLang="zh-CN" sz="1800"/>
              <a:t>\</a:t>
            </a:r>
            <a:r>
              <a:rPr lang="zh-CN" altLang="en-US" sz="1800"/>
              <a:t>常量的类型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如果在声明常量</a:t>
            </a:r>
            <a:r>
              <a:rPr lang="en-US" altLang="zh-CN" sz="1800"/>
              <a:t>\</a:t>
            </a:r>
            <a:r>
              <a:rPr lang="zh-CN" altLang="en-US" sz="1800"/>
              <a:t>变量时赋了初始值，</a:t>
            </a:r>
            <a:r>
              <a:rPr lang="en-US" altLang="zh-CN" sz="1800"/>
              <a:t>Swift</a:t>
            </a:r>
            <a:r>
              <a:rPr lang="zh-CN" altLang="en-US" sz="1800"/>
              <a:t>可以推断出这个常量</a:t>
            </a:r>
            <a:r>
              <a:rPr lang="en-US" altLang="zh-CN" sz="1800"/>
              <a:t>\</a:t>
            </a:r>
            <a:r>
              <a:rPr lang="zh-CN" altLang="en-US" sz="1800"/>
              <a:t>变量的类型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var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age = </a:t>
            </a:r>
            <a:r>
              <a:rPr lang="en-US" altLang="zh-TW" sz="1800">
                <a:solidFill>
                  <a:srgbClr val="1C00CF"/>
                </a:solidFill>
                <a:latin typeface="Menlo-Regular"/>
              </a:rPr>
              <a:t>20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Swift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会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推断出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age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是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Int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类型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，因为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20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是个整数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1342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整数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整数分为</a:t>
            </a:r>
            <a:r>
              <a:rPr lang="en-US" altLang="zh-CN" sz="1800"/>
              <a:t>2</a:t>
            </a:r>
            <a:r>
              <a:rPr lang="zh-CN" altLang="en-US" sz="1800"/>
              <a:t>种类型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有</a:t>
            </a:r>
            <a:r>
              <a:rPr lang="zh-CN" altLang="en-US" sz="1800"/>
              <a:t>符号（</a:t>
            </a:r>
            <a:r>
              <a:rPr lang="en-US" altLang="zh-CN" sz="1800"/>
              <a:t>signed</a:t>
            </a:r>
            <a:r>
              <a:rPr lang="zh-CN" altLang="en-US" sz="1800"/>
              <a:t>）</a:t>
            </a:r>
            <a:r>
              <a:rPr lang="zh-CN" altLang="zh-CN" sz="1800"/>
              <a:t>：</a:t>
            </a:r>
            <a:r>
              <a:rPr lang="zh-CN" altLang="en-US" sz="1800"/>
              <a:t>正、负、零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无</a:t>
            </a:r>
            <a:r>
              <a:rPr lang="zh-CN" altLang="en-US" sz="1800"/>
              <a:t>符号</a:t>
            </a:r>
            <a:r>
              <a:rPr lang="zh-CN" altLang="zh-CN" sz="1800"/>
              <a:t>（</a:t>
            </a:r>
            <a:r>
              <a:rPr lang="en-US" altLang="zh-CN" sz="1800"/>
              <a:t>unsigned</a:t>
            </a:r>
            <a:r>
              <a:rPr lang="zh-CN" altLang="en-US" sz="1800"/>
              <a:t>）：正、零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Swift</a:t>
            </a:r>
            <a:r>
              <a:rPr lang="zh-CN" altLang="en-US" sz="1800"/>
              <a:t>提供了</a:t>
            </a:r>
            <a:r>
              <a:rPr lang="en-US" altLang="zh-CN" sz="1800"/>
              <a:t>8</a:t>
            </a:r>
            <a:r>
              <a:rPr lang="zh-CN" altLang="en-US" sz="1800"/>
              <a:t>、</a:t>
            </a:r>
            <a:r>
              <a:rPr lang="en-US" altLang="zh-CN" sz="1800"/>
              <a:t>16</a:t>
            </a:r>
            <a:r>
              <a:rPr lang="zh-CN" altLang="en-US" sz="1800"/>
              <a:t>、</a:t>
            </a:r>
            <a:r>
              <a:rPr lang="en-US" altLang="zh-CN" sz="1800"/>
              <a:t>32</a:t>
            </a:r>
            <a:r>
              <a:rPr lang="zh-CN" altLang="en-US" sz="1800"/>
              <a:t>、</a:t>
            </a:r>
            <a:r>
              <a:rPr lang="en-US" altLang="zh-CN" sz="1800"/>
              <a:t>64</a:t>
            </a:r>
            <a:r>
              <a:rPr lang="zh-CN" altLang="en-US" sz="1800"/>
              <a:t>位的</a:t>
            </a:r>
            <a:r>
              <a:rPr lang="zh-CN" altLang="en-US" sz="1800">
                <a:solidFill>
                  <a:srgbClr val="FF0000"/>
                </a:solidFill>
              </a:rPr>
              <a:t>有</a:t>
            </a:r>
            <a:r>
              <a:rPr lang="zh-CN" altLang="en-US" sz="1800"/>
              <a:t>符号和</a:t>
            </a:r>
            <a:r>
              <a:rPr lang="zh-CN" altLang="en-US" sz="1800">
                <a:solidFill>
                  <a:srgbClr val="FF0000"/>
                </a:solidFill>
              </a:rPr>
              <a:t>无</a:t>
            </a:r>
            <a:r>
              <a:rPr lang="zh-CN" altLang="en-US" sz="1800"/>
              <a:t>符号整数，比如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zh-CN" sz="1800"/>
              <a:t>：</a:t>
            </a:r>
            <a:r>
              <a:rPr lang="en-US" altLang="zh-CN" sz="1800"/>
              <a:t>8</a:t>
            </a:r>
            <a:r>
              <a:rPr lang="zh-CN" altLang="en-US" sz="1800"/>
              <a:t>位</a:t>
            </a:r>
            <a:r>
              <a:rPr lang="zh-CN" altLang="en-US" sz="1800">
                <a:solidFill>
                  <a:srgbClr val="FF0000"/>
                </a:solidFill>
              </a:rPr>
              <a:t>无</a:t>
            </a:r>
            <a:r>
              <a:rPr lang="zh-CN" altLang="en-US" sz="1800"/>
              <a:t>符号整型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Int32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zh-CN" sz="1800"/>
              <a:t>：</a:t>
            </a:r>
            <a:r>
              <a:rPr lang="en-US" altLang="zh-CN" sz="1800"/>
              <a:t>32</a:t>
            </a:r>
            <a:r>
              <a:rPr lang="zh-CN" altLang="en-US" sz="1800"/>
              <a:t>位</a:t>
            </a:r>
            <a:r>
              <a:rPr lang="zh-CN" altLang="en-US" sz="1800">
                <a:solidFill>
                  <a:srgbClr val="FF0000"/>
                </a:solidFill>
              </a:rPr>
              <a:t>有</a:t>
            </a:r>
            <a:r>
              <a:rPr lang="zh-CN" altLang="en-US" sz="1800"/>
              <a:t>符号整型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整数的最值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可以通过</a:t>
            </a:r>
            <a:r>
              <a:rPr lang="en-US" altLang="zh-CN" sz="1800"/>
              <a:t>min</a:t>
            </a:r>
            <a:r>
              <a:rPr lang="zh-CN" altLang="en-US" sz="1800"/>
              <a:t>和</a:t>
            </a:r>
            <a:r>
              <a:rPr lang="en-US" altLang="zh-CN" sz="1800"/>
              <a:t>max</a:t>
            </a:r>
            <a:r>
              <a:rPr lang="zh-CN" altLang="en-US" sz="1800"/>
              <a:t>属性来获取这个类型的最小值和最大值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minValue = </a:t>
            </a:r>
            <a:r>
              <a:rPr lang="en-US" altLang="zh-TW" sz="18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.min 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UInt8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类型的</a:t>
            </a:r>
            <a:r>
              <a:rPr lang="zh-TW" altLang="en-US" sz="180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minValue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等于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0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maxValue =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UInt8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.max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UInt8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类型的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maxValue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等于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255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4113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传智模板swift.potx</Template>
  <TotalTime>5608</TotalTime>
  <Words>2788</Words>
  <Application>Microsoft Macintosh PowerPoint</Application>
  <PresentationFormat>全屏显示(4:3)</PresentationFormat>
  <Paragraphs>435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框架PPT2014</vt:lpstr>
      <vt:lpstr>Swift 基本语法</vt:lpstr>
      <vt:lpstr>简介</vt:lpstr>
      <vt:lpstr>编程语言对比</vt:lpstr>
      <vt:lpstr>相关数据</vt:lpstr>
      <vt:lpstr>语法须知</vt:lpstr>
      <vt:lpstr>常量和变量</vt:lpstr>
      <vt:lpstr>常量和变量的命名</vt:lpstr>
      <vt:lpstr>数据类型</vt:lpstr>
      <vt:lpstr>整数</vt:lpstr>
      <vt:lpstr>Int和UInt</vt:lpstr>
      <vt:lpstr>存储范围</vt:lpstr>
      <vt:lpstr>整数的表示形式</vt:lpstr>
      <vt:lpstr>类型别名</vt:lpstr>
      <vt:lpstr>浮点数</vt:lpstr>
      <vt:lpstr>浮点数的表示形式</vt:lpstr>
      <vt:lpstr>数字格式</vt:lpstr>
      <vt:lpstr>类型转换</vt:lpstr>
      <vt:lpstr>类型转换</vt:lpstr>
      <vt:lpstr>字符串</vt:lpstr>
      <vt:lpstr>打印输出</vt:lpstr>
      <vt:lpstr>元组类型</vt:lpstr>
      <vt:lpstr>元组类型的细节</vt:lpstr>
      <vt:lpstr>元组类型的细节</vt:lpstr>
      <vt:lpstr>可选类型</vt:lpstr>
      <vt:lpstr>可选类型的应用</vt:lpstr>
      <vt:lpstr>可选类型的注意</vt:lpstr>
      <vt:lpstr>强制解包</vt:lpstr>
      <vt:lpstr>强制解包的注意</vt:lpstr>
      <vt:lpstr>可选类型和if</vt:lpstr>
      <vt:lpstr>选择绑定</vt:lpstr>
      <vt:lpstr>选择绑定的应用</vt:lpstr>
      <vt:lpstr>隐式解包</vt:lpstr>
      <vt:lpstr>隐式解包的原理和应用</vt:lpstr>
      <vt:lpstr>断言</vt:lpstr>
      <vt:lpstr>断言的使用场景和使用注意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leo lee</cp:lastModifiedBy>
  <cp:revision>4557</cp:revision>
  <dcterms:created xsi:type="dcterms:W3CDTF">2013-07-22T07:36:09Z</dcterms:created>
  <dcterms:modified xsi:type="dcterms:W3CDTF">2014-06-08T15:48:58Z</dcterms:modified>
</cp:coreProperties>
</file>